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88003" y="0"/>
            <a:ext cx="720000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297" y="1189289"/>
            <a:ext cx="3303904" cy="70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5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image" Target="../media/image2.jpg"/><Relationship Id="rId7" Type="http://schemas.openxmlformats.org/officeDocument/2006/relationships/slide" Target="slide5.xml"/><Relationship Id="rId8" Type="http://schemas.openxmlformats.org/officeDocument/2006/relationships/slide" Target="slide6.xml"/><Relationship Id="rId9" Type="http://schemas.openxmlformats.org/officeDocument/2006/relationships/slide" Target="slide10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6.xml"/><Relationship Id="rId14" Type="http://schemas.openxmlformats.org/officeDocument/2006/relationships/slide" Target="slide22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31.xml"/><Relationship Id="rId18" Type="http://schemas.openxmlformats.org/officeDocument/2006/relationships/slide" Target="slide34.xml"/><Relationship Id="rId19" Type="http://schemas.openxmlformats.org/officeDocument/2006/relationships/slide" Target="slide36.xml"/><Relationship Id="rId20" Type="http://schemas.openxmlformats.org/officeDocument/2006/relationships/slide" Target="slide37.xml"/><Relationship Id="rId21" Type="http://schemas.openxmlformats.org/officeDocument/2006/relationships/slide" Target="slide44.xml"/><Relationship Id="rId22" Type="http://schemas.openxmlformats.org/officeDocument/2006/relationships/slide" Target="slide4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44.xml"/><Relationship Id="rId20" Type="http://schemas.openxmlformats.org/officeDocument/2006/relationships/slide" Target="slide37.xml"/><Relationship Id="rId21" Type="http://schemas.openxmlformats.org/officeDocument/2006/relationships/slide" Target="slide4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44.xml"/><Relationship Id="rId20" Type="http://schemas.openxmlformats.org/officeDocument/2006/relationships/slide" Target="slide37.xml"/><Relationship Id="rId21" Type="http://schemas.openxmlformats.org/officeDocument/2006/relationships/slide" Target="slide4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image" Target="../media/image3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44.xml"/><Relationship Id="rId20" Type="http://schemas.openxmlformats.org/officeDocument/2006/relationships/slide" Target="slide37.xml"/><Relationship Id="rId21" Type="http://schemas.openxmlformats.org/officeDocument/2006/relationships/slide" Target="slide4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6.xml"/><Relationship Id="rId4" Type="http://schemas.openxmlformats.org/officeDocument/2006/relationships/image" Target="../media/image4.jpg"/><Relationship Id="rId5" Type="http://schemas.openxmlformats.org/officeDocument/2006/relationships/slide" Target="slide2.xml"/><Relationship Id="rId6" Type="http://schemas.openxmlformats.org/officeDocument/2006/relationships/slide" Target="slide3.xml"/><Relationship Id="rId7" Type="http://schemas.openxmlformats.org/officeDocument/2006/relationships/slide" Target="slide5.xml"/><Relationship Id="rId8" Type="http://schemas.openxmlformats.org/officeDocument/2006/relationships/slide" Target="slide6.xml"/><Relationship Id="rId9" Type="http://schemas.openxmlformats.org/officeDocument/2006/relationships/slide" Target="slide10.xml"/><Relationship Id="rId10" Type="http://schemas.openxmlformats.org/officeDocument/2006/relationships/slide" Target="slide11.xml"/><Relationship Id="rId11" Type="http://schemas.openxmlformats.org/officeDocument/2006/relationships/slide" Target="slide13.xml"/><Relationship Id="rId12" Type="http://schemas.openxmlformats.org/officeDocument/2006/relationships/slide" Target="slide14.xml"/><Relationship Id="rId13" Type="http://schemas.openxmlformats.org/officeDocument/2006/relationships/slide" Target="slide15.xml"/><Relationship Id="rId14" Type="http://schemas.openxmlformats.org/officeDocument/2006/relationships/slide" Target="slide16.xml"/><Relationship Id="rId15" Type="http://schemas.openxmlformats.org/officeDocument/2006/relationships/slide" Target="slide22.xml"/><Relationship Id="rId16" Type="http://schemas.openxmlformats.org/officeDocument/2006/relationships/slide" Target="slide25.xml"/><Relationship Id="rId17" Type="http://schemas.openxmlformats.org/officeDocument/2006/relationships/slide" Target="slide31.xml"/><Relationship Id="rId18" Type="http://schemas.openxmlformats.org/officeDocument/2006/relationships/slide" Target="slide34.xml"/><Relationship Id="rId19" Type="http://schemas.openxmlformats.org/officeDocument/2006/relationships/slide" Target="slide36.xml"/><Relationship Id="rId20" Type="http://schemas.openxmlformats.org/officeDocument/2006/relationships/slide" Target="slide37.xml"/><Relationship Id="rId21" Type="http://schemas.openxmlformats.org/officeDocument/2006/relationships/slide" Target="slide44.xml"/><Relationship Id="rId22" Type="http://schemas.openxmlformats.org/officeDocument/2006/relationships/slide" Target="slide4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hyperlink" Target="https://www.youtube.com/watch?v=GfAb0gNPy6s" TargetMode="Externa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31.xml"/><Relationship Id="rId18" Type="http://schemas.openxmlformats.org/officeDocument/2006/relationships/slide" Target="slide34.xml"/><Relationship Id="rId19" Type="http://schemas.openxmlformats.org/officeDocument/2006/relationships/slide" Target="slide36.xml"/><Relationship Id="rId20" Type="http://schemas.openxmlformats.org/officeDocument/2006/relationships/slide" Target="slide37.xml"/><Relationship Id="rId21" Type="http://schemas.openxmlformats.org/officeDocument/2006/relationships/slide" Target="slide44.xml"/><Relationship Id="rId22" Type="http://schemas.openxmlformats.org/officeDocument/2006/relationships/slide" Target="slide4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34.xml"/><Relationship Id="rId12" Type="http://schemas.openxmlformats.org/officeDocument/2006/relationships/image" Target="../media/image5.jpg"/><Relationship Id="rId13" Type="http://schemas.openxmlformats.org/officeDocument/2006/relationships/slide" Target="slide15.xml"/><Relationship Id="rId14" Type="http://schemas.openxmlformats.org/officeDocument/2006/relationships/slide" Target="slide16.xml"/><Relationship Id="rId15" Type="http://schemas.openxmlformats.org/officeDocument/2006/relationships/slide" Target="slide22.xml"/><Relationship Id="rId16" Type="http://schemas.openxmlformats.org/officeDocument/2006/relationships/slide" Target="slide25.xml"/><Relationship Id="rId17" Type="http://schemas.openxmlformats.org/officeDocument/2006/relationships/slide" Target="slide26.xml"/><Relationship Id="rId18" Type="http://schemas.openxmlformats.org/officeDocument/2006/relationships/slide" Target="slide31.xml"/><Relationship Id="rId19" Type="http://schemas.openxmlformats.org/officeDocument/2006/relationships/slide" Target="slide36.xml"/><Relationship Id="rId20" Type="http://schemas.openxmlformats.org/officeDocument/2006/relationships/slide" Target="slide37.xml"/><Relationship Id="rId21" Type="http://schemas.openxmlformats.org/officeDocument/2006/relationships/slide" Target="slide44.xml"/><Relationship Id="rId22" Type="http://schemas.openxmlformats.org/officeDocument/2006/relationships/slide" Target="slide4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34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31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44.xml"/><Relationship Id="rId20" Type="http://schemas.openxmlformats.org/officeDocument/2006/relationships/slide" Target="slide37.xml"/><Relationship Id="rId21" Type="http://schemas.openxmlformats.org/officeDocument/2006/relationships/slide" Target="slide4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7.xml"/><Relationship Id="rId19" Type="http://schemas.openxmlformats.org/officeDocument/2006/relationships/slide" Target="slide36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7.xml"/><Relationship Id="rId19" Type="http://schemas.openxmlformats.org/officeDocument/2006/relationships/slide" Target="slide36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37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31.xml"/><Relationship Id="rId18" Type="http://schemas.openxmlformats.org/officeDocument/2006/relationships/slide" Target="slide34.xml"/><Relationship Id="rId19" Type="http://schemas.openxmlformats.org/officeDocument/2006/relationships/slide" Target="slide36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7.xml"/><Relationship Id="rId19" Type="http://schemas.openxmlformats.org/officeDocument/2006/relationships/slide" Target="slide36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37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31.xml"/><Relationship Id="rId18" Type="http://schemas.openxmlformats.org/officeDocument/2006/relationships/slide" Target="slide34.xml"/><Relationship Id="rId19" Type="http://schemas.openxmlformats.org/officeDocument/2006/relationships/slide" Target="slide36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7.xml"/><Relationship Id="rId19" Type="http://schemas.openxmlformats.org/officeDocument/2006/relationships/slide" Target="slide36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7.xml"/><Relationship Id="rId19" Type="http://schemas.openxmlformats.org/officeDocument/2006/relationships/slide" Target="slide36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44.xml"/><Relationship Id="rId20" Type="http://schemas.openxmlformats.org/officeDocument/2006/relationships/slide" Target="slide37.xml"/><Relationship Id="rId21" Type="http://schemas.openxmlformats.org/officeDocument/2006/relationships/slide" Target="slide45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45.xml"/><Relationship Id="rId12" Type="http://schemas.openxmlformats.org/officeDocument/2006/relationships/hyperlink" Target="http://www.youtube.com/watch?v=WDswiT87oo8&amp;amp;t=1m5s" TargetMode="External"/><Relationship Id="rId13" Type="http://schemas.openxmlformats.org/officeDocument/2006/relationships/image" Target="../media/image6.jpg"/><Relationship Id="rId14" Type="http://schemas.openxmlformats.org/officeDocument/2006/relationships/slide" Target="slide15.xml"/><Relationship Id="rId15" Type="http://schemas.openxmlformats.org/officeDocument/2006/relationships/slide" Target="slide16.xml"/><Relationship Id="rId16" Type="http://schemas.openxmlformats.org/officeDocument/2006/relationships/slide" Target="slide22.xml"/><Relationship Id="rId17" Type="http://schemas.openxmlformats.org/officeDocument/2006/relationships/slide" Target="slide25.xml"/><Relationship Id="rId18" Type="http://schemas.openxmlformats.org/officeDocument/2006/relationships/slide" Target="slide26.xml"/><Relationship Id="rId19" Type="http://schemas.openxmlformats.org/officeDocument/2006/relationships/slide" Target="slide31.xml"/><Relationship Id="rId20" Type="http://schemas.openxmlformats.org/officeDocument/2006/relationships/slide" Target="slide34.xml"/><Relationship Id="rId21" Type="http://schemas.openxmlformats.org/officeDocument/2006/relationships/slide" Target="slide36.xml"/><Relationship Id="rId22" Type="http://schemas.openxmlformats.org/officeDocument/2006/relationships/slide" Target="slide37.xml"/><Relationship Id="rId23" Type="http://schemas.openxmlformats.org/officeDocument/2006/relationships/slide" Target="slide4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44.xml"/><Relationship Id="rId20" Type="http://schemas.openxmlformats.org/officeDocument/2006/relationships/slide" Target="slide37.xml"/><Relationship Id="rId21" Type="http://schemas.openxmlformats.org/officeDocument/2006/relationships/slide" Target="slide4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22.xml"/><Relationship Id="rId14" Type="http://schemas.openxmlformats.org/officeDocument/2006/relationships/slide" Target="slide25.xml"/><Relationship Id="rId15" Type="http://schemas.openxmlformats.org/officeDocument/2006/relationships/slide" Target="slide26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6.xml"/><Relationship Id="rId19" Type="http://schemas.openxmlformats.org/officeDocument/2006/relationships/slide" Target="slide37.xml"/><Relationship Id="rId20" Type="http://schemas.openxmlformats.org/officeDocument/2006/relationships/slide" Target="slide44.xml"/><Relationship Id="rId21" Type="http://schemas.openxmlformats.org/officeDocument/2006/relationships/slide" Target="slide4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447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85747"/>
            <a:ext cx="381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997" y="762088"/>
            <a:ext cx="3528060" cy="556895"/>
          </a:xfrm>
          <a:prstGeom prst="rect">
            <a:avLst/>
          </a:prstGeom>
          <a:solidFill>
            <a:srgbClr val="D6D6EF"/>
          </a:solidFill>
        </p:spPr>
        <p:txBody>
          <a:bodyPr wrap="square" lIns="0" tIns="35560" rIns="0" bIns="0" rtlCol="0" vert="horz">
            <a:spAutoFit/>
          </a:bodyPr>
          <a:lstStyle/>
          <a:p>
            <a:pPr marL="1130935" marR="972819" indent="-151130">
              <a:lnSpc>
                <a:spcPct val="106700"/>
              </a:lnSpc>
              <a:spcBef>
                <a:spcPts val="280"/>
              </a:spcBef>
            </a:pPr>
            <a:r>
              <a:rPr dirty="0" sz="1400" spc="-50">
                <a:latin typeface="Tahoma"/>
                <a:cs typeface="Tahoma"/>
              </a:rPr>
              <a:t>Dependent </a:t>
            </a:r>
            <a:r>
              <a:rPr dirty="0" sz="1400" spc="-55">
                <a:latin typeface="Tahoma"/>
                <a:cs typeface="Tahoma"/>
              </a:rPr>
              <a:t>Clauses </a:t>
            </a:r>
            <a:r>
              <a:rPr dirty="0" sz="1400" spc="-125">
                <a:latin typeface="Tahoma"/>
                <a:cs typeface="Tahoma"/>
              </a:rPr>
              <a:t>I:  </a:t>
            </a:r>
            <a:r>
              <a:rPr dirty="0" sz="1400" spc="-30">
                <a:latin typeface="Tahoma"/>
                <a:cs typeface="Tahoma"/>
              </a:rPr>
              <a:t>Adverbial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clauses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2732" y="1516188"/>
            <a:ext cx="702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Nick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Riches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9110" y="1838895"/>
            <a:ext cx="9499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0">
                <a:latin typeface="Arial"/>
                <a:cs typeface="Arial"/>
              </a:rPr>
              <a:t>Newcastle</a:t>
            </a:r>
            <a:r>
              <a:rPr dirty="0" sz="800" spc="-5">
                <a:latin typeface="Arial"/>
                <a:cs typeface="Arial"/>
              </a:rPr>
              <a:t> University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3442" y="2132557"/>
            <a:ext cx="18408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Compiled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50">
                <a:latin typeface="Tahoma"/>
                <a:cs typeface="Tahoma"/>
              </a:rPr>
              <a:t>February 17,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2020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1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395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7" action="ppaction://hlinksldjump"/>
              </a:rPr>
              <a:t>Unusual </a:t>
            </a:r>
            <a:r>
              <a:rPr dirty="0" spc="-55">
                <a:hlinkClick r:id="rId7" action="ppaction://hlinksldjump"/>
              </a:rPr>
              <a:t>types </a:t>
            </a:r>
            <a:r>
              <a:rPr dirty="0" spc="-40">
                <a:hlinkClick r:id="rId7" action="ppaction://hlinksldjump"/>
              </a:rPr>
              <a:t>of</a:t>
            </a:r>
            <a:r>
              <a:rPr dirty="0" spc="160">
                <a:hlinkClick r:id="rId7" action="ppaction://hlinksldjump"/>
              </a:rPr>
              <a:t> </a:t>
            </a:r>
            <a:r>
              <a:rPr dirty="0" spc="-65">
                <a:hlinkClick r:id="rId7" action="ppaction://hlinksldjump"/>
              </a:rPr>
              <a:t>clauses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7360" y="1496236"/>
            <a:ext cx="28213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(My)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Being rich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30">
                <a:latin typeface="Tahoma"/>
                <a:cs typeface="Tahoma"/>
              </a:rPr>
              <a:t>not </a:t>
            </a:r>
            <a:r>
              <a:rPr dirty="0" sz="1100" spc="-55">
                <a:latin typeface="Tahoma"/>
                <a:cs typeface="Tahoma"/>
              </a:rPr>
              <a:t>my </a:t>
            </a:r>
            <a:r>
              <a:rPr dirty="0" sz="1100" spc="-45">
                <a:latin typeface="Tahoma"/>
                <a:cs typeface="Tahoma"/>
              </a:rPr>
              <a:t>primary </a:t>
            </a:r>
            <a:r>
              <a:rPr dirty="0" sz="1100" spc="-35">
                <a:latin typeface="Tahoma"/>
                <a:cs typeface="Tahoma"/>
              </a:rPr>
              <a:t>aim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life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52807"/>
            <a:ext cx="685165" cy="178688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 marR="196215">
              <a:lnSpc>
                <a:spcPts val="700"/>
              </a:lnSpc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996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29209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38735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5"/>
              </a:spcBef>
            </a:pPr>
            <a:r>
              <a:rPr dirty="0" sz="600" spc="-20">
                <a:latin typeface="Arial"/>
                <a:cs typeface="Arial"/>
              </a:rPr>
              <a:t>7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1577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85747"/>
            <a:ext cx="381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971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5" action="ppaction://hlinksldjump"/>
              </a:rPr>
              <a:t>What </a:t>
            </a:r>
            <a:r>
              <a:rPr dirty="0" spc="-40">
                <a:hlinkClick r:id="rId5" action="ppaction://hlinksldjump"/>
              </a:rPr>
              <a:t>is </a:t>
            </a:r>
            <a:r>
              <a:rPr dirty="0" spc="-50">
                <a:hlinkClick r:id="rId5" action="ppaction://hlinksldjump"/>
              </a:rPr>
              <a:t>the </a:t>
            </a:r>
            <a:r>
              <a:rPr dirty="0" spc="-60">
                <a:hlinkClick r:id="rId5" action="ppaction://hlinksldjump"/>
              </a:rPr>
              <a:t>purpose </a:t>
            </a:r>
            <a:r>
              <a:rPr dirty="0" spc="-40">
                <a:hlinkClick r:id="rId5" action="ppaction://hlinksldjump"/>
              </a:rPr>
              <a:t>of</a:t>
            </a:r>
            <a:r>
              <a:rPr dirty="0" spc="260">
                <a:hlinkClick r:id="rId5" action="ppaction://hlinksldjump"/>
              </a:rPr>
              <a:t> </a:t>
            </a:r>
            <a:r>
              <a:rPr dirty="0" spc="-55">
                <a:hlinkClick r:id="rId5" action="ppaction://hlinksldjump"/>
              </a:rPr>
              <a:t>clauses?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297" y="405585"/>
            <a:ext cx="32867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Describe </a:t>
            </a:r>
            <a:r>
              <a:rPr dirty="0" sz="1100">
                <a:latin typeface="Tahoma"/>
                <a:cs typeface="Tahoma"/>
              </a:rPr>
              <a:t>SITUATIONS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50">
                <a:latin typeface="Tahoma"/>
                <a:cs typeface="Tahoma"/>
              </a:rPr>
              <a:t>correspond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20">
                <a:latin typeface="Tahoma"/>
                <a:cs typeface="Tahoma"/>
              </a:rPr>
              <a:t>SCENES </a:t>
            </a:r>
            <a:r>
              <a:rPr dirty="0" sz="1100" spc="-55">
                <a:latin typeface="Tahoma"/>
                <a:cs typeface="Tahoma"/>
              </a:rPr>
              <a:t>or  </a:t>
            </a:r>
            <a:r>
              <a:rPr dirty="0" sz="1100" spc="45">
                <a:latin typeface="Tahoma"/>
                <a:cs typeface="Tahoma"/>
              </a:rPr>
              <a:t>MENTAL</a:t>
            </a:r>
            <a:r>
              <a:rPr dirty="0" sz="1100" spc="15">
                <a:latin typeface="Tahoma"/>
                <a:cs typeface="Tahoma"/>
              </a:rPr>
              <a:t> PICTURES.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997" y="822507"/>
            <a:ext cx="3527938" cy="26334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913263" y="838827"/>
            <a:ext cx="685165" cy="260096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dirty="0" sz="400" spc="8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12065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latin typeface="Arial"/>
                <a:cs typeface="Arial"/>
                <a:hlinkClick r:id="rId5" action="ppaction://hlinksldjump"/>
              </a:rPr>
              <a:t>What </a:t>
            </a:r>
            <a:r>
              <a:rPr dirty="0" sz="400" spc="-15">
                <a:latin typeface="Arial"/>
                <a:cs typeface="Arial"/>
                <a:hlinkClick r:id="rId5" action="ppaction://hlinksldjump"/>
              </a:rPr>
              <a:t>is </a:t>
            </a:r>
            <a:r>
              <a:rPr dirty="0" sz="400">
                <a:latin typeface="Arial"/>
                <a:cs typeface="Arial"/>
                <a:hlinkClick r:id="rId5" action="ppaction://hlinksldjump"/>
              </a:rPr>
              <a:t>the </a:t>
            </a:r>
            <a:r>
              <a:rPr dirty="0" sz="400" spc="-15">
                <a:latin typeface="Arial"/>
                <a:cs typeface="Arial"/>
                <a:hlinkClick r:id="rId5" action="ppaction://hlinksldjump"/>
              </a:rPr>
              <a:t>purpose </a:t>
            </a:r>
            <a:r>
              <a:rPr dirty="0" sz="400">
                <a:latin typeface="Arial"/>
                <a:cs typeface="Arial"/>
                <a:hlinkClick r:id="rId5" action="ppaction://hlinksldjump"/>
              </a:rPr>
              <a:t>of  </a:t>
            </a:r>
            <a:r>
              <a:rPr dirty="0" sz="400" spc="-20">
                <a:latin typeface="Arial"/>
                <a:cs typeface="Arial"/>
                <a:hlinkClick r:id="rId5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103505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7747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Dependent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2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 marR="196215">
              <a:lnSpc>
                <a:spcPts val="700"/>
              </a:lnSpc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996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29209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38735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5"/>
              </a:spcBef>
            </a:pPr>
            <a:r>
              <a:rPr dirty="0" sz="600" spc="-20">
                <a:latin typeface="Arial"/>
                <a:cs typeface="Arial"/>
              </a:rPr>
              <a:t>8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971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8" action="ppaction://hlinksldjump"/>
              </a:rPr>
              <a:t>What </a:t>
            </a:r>
            <a:r>
              <a:rPr dirty="0" spc="-40">
                <a:hlinkClick r:id="rId8" action="ppaction://hlinksldjump"/>
              </a:rPr>
              <a:t>is </a:t>
            </a:r>
            <a:r>
              <a:rPr dirty="0" spc="-50">
                <a:hlinkClick r:id="rId8" action="ppaction://hlinksldjump"/>
              </a:rPr>
              <a:t>the </a:t>
            </a:r>
            <a:r>
              <a:rPr dirty="0" spc="-60">
                <a:hlinkClick r:id="rId8" action="ppaction://hlinksldjump"/>
              </a:rPr>
              <a:t>purpose </a:t>
            </a:r>
            <a:r>
              <a:rPr dirty="0" spc="-40">
                <a:hlinkClick r:id="rId8" action="ppaction://hlinksldjump"/>
              </a:rPr>
              <a:t>of</a:t>
            </a:r>
            <a:r>
              <a:rPr dirty="0" spc="260">
                <a:hlinkClick r:id="rId8" action="ppaction://hlinksldjump"/>
              </a:rPr>
              <a:t> </a:t>
            </a:r>
            <a:r>
              <a:rPr dirty="0" spc="-55">
                <a:hlinkClick r:id="rId8" action="ppaction://hlinksldjump"/>
              </a:rPr>
              <a:t>clauses?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323694"/>
            <a:ext cx="3520440" cy="6172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24154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Tahoma"/>
                <a:cs typeface="Tahoma"/>
              </a:rPr>
              <a:t>Essential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80">
                <a:latin typeface="Tahoma"/>
                <a:cs typeface="Tahoma"/>
              </a:rPr>
              <a:t>way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20">
                <a:latin typeface="Tahoma"/>
                <a:cs typeface="Tahoma"/>
              </a:rPr>
              <a:t>think, </a:t>
            </a:r>
            <a:r>
              <a:rPr dirty="0" sz="1100" spc="-70">
                <a:latin typeface="Tahoma"/>
                <a:cs typeface="Tahoma"/>
              </a:rPr>
              <a:t>express </a:t>
            </a:r>
            <a:r>
              <a:rPr dirty="0" sz="1100" spc="-45">
                <a:latin typeface="Tahoma"/>
                <a:cs typeface="Tahoma"/>
              </a:rPr>
              <a:t>our </a:t>
            </a:r>
            <a:r>
              <a:rPr dirty="0" sz="1100" spc="-40">
                <a:latin typeface="Tahoma"/>
                <a:cs typeface="Tahoma"/>
              </a:rPr>
              <a:t>thoughts, </a:t>
            </a:r>
            <a:r>
              <a:rPr dirty="0" sz="1100" spc="-50">
                <a:latin typeface="Tahoma"/>
                <a:cs typeface="Tahoma"/>
              </a:rPr>
              <a:t>and  categorise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world around</a:t>
            </a:r>
            <a:r>
              <a:rPr dirty="0" sz="1100" spc="2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us.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10">
                <a:latin typeface="Tahoma"/>
                <a:cs typeface="Tahoma"/>
              </a:rPr>
              <a:t>Without </a:t>
            </a:r>
            <a:r>
              <a:rPr dirty="0" sz="1100" spc="-55">
                <a:latin typeface="Tahoma"/>
                <a:cs typeface="Tahoma"/>
              </a:rPr>
              <a:t>clauses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25">
                <a:latin typeface="Tahoma"/>
                <a:cs typeface="Tahoma"/>
              </a:rPr>
              <a:t>wouldn’t </a:t>
            </a:r>
            <a:r>
              <a:rPr dirty="0" sz="1100" spc="-35">
                <a:latin typeface="Tahoma"/>
                <a:cs typeface="Tahoma"/>
              </a:rPr>
              <a:t>really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50">
                <a:latin typeface="Tahoma"/>
                <a:cs typeface="Tahoma"/>
              </a:rPr>
              <a:t>able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communicate.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051779"/>
            <a:ext cx="660400" cy="1388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9</a:t>
            </a:r>
            <a:r>
              <a:rPr dirty="0" sz="600" spc="-8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57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9" action="ppaction://hlinksldjump"/>
              </a:rPr>
              <a:t>So </a:t>
            </a:r>
            <a:r>
              <a:rPr dirty="0" spc="-70">
                <a:hlinkClick r:id="rId9" action="ppaction://hlinksldjump"/>
              </a:rPr>
              <a:t>why </a:t>
            </a:r>
            <a:r>
              <a:rPr dirty="0" spc="-30">
                <a:hlinkClick r:id="rId9" action="ppaction://hlinksldjump"/>
              </a:rPr>
              <a:t>not </a:t>
            </a:r>
            <a:r>
              <a:rPr dirty="0" spc="-35">
                <a:hlinkClick r:id="rId9" action="ppaction://hlinksldjump"/>
              </a:rPr>
              <a:t>just </a:t>
            </a:r>
            <a:r>
              <a:rPr dirty="0" spc="-90">
                <a:hlinkClick r:id="rId9" action="ppaction://hlinksldjump"/>
              </a:rPr>
              <a:t>use </a:t>
            </a:r>
            <a:r>
              <a:rPr dirty="0" spc="-50">
                <a:hlinkClick r:id="rId9" action="ppaction://hlinksldjump"/>
              </a:rPr>
              <a:t>the </a:t>
            </a:r>
            <a:r>
              <a:rPr dirty="0" spc="-45">
                <a:hlinkClick r:id="rId9" action="ppaction://hlinksldjump"/>
              </a:rPr>
              <a:t>term</a:t>
            </a:r>
            <a:r>
              <a:rPr dirty="0" spc="150">
                <a:hlinkClick r:id="rId9" action="ppaction://hlinksldjump"/>
              </a:rPr>
              <a:t> </a:t>
            </a:r>
            <a:r>
              <a:rPr dirty="0" spc="-25">
                <a:hlinkClick r:id="rId9" action="ppaction://hlinksldjump"/>
              </a:rPr>
              <a:t>“sentence”?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835354"/>
            <a:ext cx="17633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Clauses </a:t>
            </a:r>
            <a:r>
              <a:rPr dirty="0" sz="1100" spc="-60">
                <a:latin typeface="Tahoma"/>
                <a:cs typeface="Tahoma"/>
              </a:rPr>
              <a:t>come </a:t>
            </a:r>
            <a:r>
              <a:rPr dirty="0" sz="1100" spc="-45">
                <a:latin typeface="Tahoma"/>
                <a:cs typeface="Tahoma"/>
              </a:rPr>
              <a:t>inside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sentences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9811" y="1240282"/>
            <a:ext cx="5295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0">
                <a:latin typeface="Tahoma"/>
                <a:cs typeface="Tahoma"/>
              </a:rPr>
              <a:t>Sentence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89606" y="1619859"/>
            <a:ext cx="37465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5">
                <a:latin typeface="Tahoma"/>
                <a:cs typeface="Tahoma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3086" y="1968638"/>
            <a:ext cx="9677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15">
                <a:latin typeface="Tahoma"/>
                <a:cs typeface="Tahoma"/>
              </a:rPr>
              <a:t>will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forever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57073" y="1840637"/>
            <a:ext cx="1040130" cy="134620"/>
          </a:xfrm>
          <a:custGeom>
            <a:avLst/>
            <a:gdLst/>
            <a:ahLst/>
            <a:cxnLst/>
            <a:rect l="l" t="t" r="r" b="b"/>
            <a:pathLst>
              <a:path w="1040130" h="134619">
                <a:moveTo>
                  <a:pt x="519768" y="0"/>
                </a:moveTo>
                <a:lnTo>
                  <a:pt x="0" y="134328"/>
                </a:lnTo>
                <a:lnTo>
                  <a:pt x="1039537" y="134328"/>
                </a:lnTo>
                <a:lnTo>
                  <a:pt x="51976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36008" y="1589072"/>
            <a:ext cx="5670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Adverbial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8441" y="1999449"/>
            <a:ext cx="37465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5">
                <a:latin typeface="Tahoma"/>
                <a:cs typeface="Tahoma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0648" y="2348227"/>
            <a:ext cx="710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15">
                <a:latin typeface="Tahoma"/>
                <a:cs typeface="Tahoma"/>
              </a:rPr>
              <a:t>fall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-114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love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44641" y="2220227"/>
            <a:ext cx="782320" cy="134620"/>
          </a:xfrm>
          <a:custGeom>
            <a:avLst/>
            <a:gdLst/>
            <a:ahLst/>
            <a:cxnLst/>
            <a:rect l="l" t="t" r="r" b="b"/>
            <a:pathLst>
              <a:path w="782319" h="134619">
                <a:moveTo>
                  <a:pt x="391035" y="0"/>
                </a:moveTo>
                <a:lnTo>
                  <a:pt x="0" y="134328"/>
                </a:lnTo>
                <a:lnTo>
                  <a:pt x="782070" y="134328"/>
                </a:lnTo>
                <a:lnTo>
                  <a:pt x="391035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43954" y="1968658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5">
                <a:latin typeface="Tahoma"/>
                <a:cs typeface="Tahoma"/>
              </a:rPr>
              <a:t>X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2339" y="2348235"/>
            <a:ext cx="3613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When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02831" y="2168611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02834" y="1789026"/>
            <a:ext cx="316865" cy="186055"/>
          </a:xfrm>
          <a:custGeom>
            <a:avLst/>
            <a:gdLst/>
            <a:ahLst/>
            <a:cxnLst/>
            <a:rect l="l" t="t" r="r" b="b"/>
            <a:pathLst>
              <a:path w="316865" h="186055">
                <a:moveTo>
                  <a:pt x="316422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19256" y="1789026"/>
            <a:ext cx="316865" cy="161925"/>
          </a:xfrm>
          <a:custGeom>
            <a:avLst/>
            <a:gdLst/>
            <a:ahLst/>
            <a:cxnLst/>
            <a:rect l="l" t="t" r="r" b="b"/>
            <a:pathLst>
              <a:path w="316864" h="161925">
                <a:moveTo>
                  <a:pt x="0" y="0"/>
                </a:moveTo>
                <a:lnTo>
                  <a:pt x="316422" y="1617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19256" y="1461060"/>
            <a:ext cx="629285" cy="134620"/>
          </a:xfrm>
          <a:custGeom>
            <a:avLst/>
            <a:gdLst/>
            <a:ahLst/>
            <a:cxnLst/>
            <a:rect l="l" t="t" r="r" b="b"/>
            <a:pathLst>
              <a:path w="629285" h="134619">
                <a:moveTo>
                  <a:pt x="628796" y="0"/>
                </a:moveTo>
                <a:lnTo>
                  <a:pt x="0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48052" y="1461060"/>
            <a:ext cx="629285" cy="110489"/>
          </a:xfrm>
          <a:custGeom>
            <a:avLst/>
            <a:gdLst/>
            <a:ahLst/>
            <a:cxnLst/>
            <a:rect l="l" t="t" r="r" b="b"/>
            <a:pathLst>
              <a:path w="629285" h="110490">
                <a:moveTo>
                  <a:pt x="0" y="0"/>
                </a:moveTo>
                <a:lnTo>
                  <a:pt x="628796" y="11008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10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8327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0" action="ppaction://hlinksldjump"/>
              </a:rPr>
              <a:t>Dependent </a:t>
            </a:r>
            <a:r>
              <a:rPr dirty="0" spc="-45">
                <a:hlinkClick r:id="rId10" action="ppaction://hlinksldjump"/>
              </a:rPr>
              <a:t>(subordinate) </a:t>
            </a:r>
            <a:r>
              <a:rPr dirty="0" spc="-75">
                <a:hlinkClick r:id="rId10" action="ppaction://hlinksldjump"/>
              </a:rPr>
              <a:t>versus </a:t>
            </a:r>
            <a:r>
              <a:rPr dirty="0" spc="-45">
                <a:hlinkClick r:id="rId10" action="ppaction://hlinksldjump"/>
              </a:rPr>
              <a:t>main</a:t>
            </a:r>
            <a:r>
              <a:rPr dirty="0" spc="-50">
                <a:hlinkClick r:id="rId10" action="ppaction://hlinksldjump"/>
              </a:rPr>
              <a:t> </a:t>
            </a:r>
            <a:r>
              <a:rPr dirty="0" spc="-65">
                <a:hlinkClick r:id="rId10" action="ppaction://hlinksldjump"/>
              </a:rPr>
              <a:t>clauses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958848"/>
            <a:ext cx="17633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Clauses </a:t>
            </a:r>
            <a:r>
              <a:rPr dirty="0" sz="1100" spc="-60">
                <a:latin typeface="Tahoma"/>
                <a:cs typeface="Tahoma"/>
              </a:rPr>
              <a:t>come </a:t>
            </a:r>
            <a:r>
              <a:rPr dirty="0" sz="1100" spc="-45">
                <a:latin typeface="Tahoma"/>
                <a:cs typeface="Tahoma"/>
              </a:rPr>
              <a:t>inside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sentences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9557" y="1168920"/>
            <a:ext cx="5295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0">
                <a:latin typeface="Tahoma"/>
                <a:cs typeface="Tahoma"/>
              </a:rPr>
              <a:t>Sentence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00199" y="1548498"/>
            <a:ext cx="1153795" cy="173990"/>
          </a:xfrm>
          <a:prstGeom prst="rect">
            <a:avLst/>
          </a:prstGeom>
          <a:solidFill>
            <a:srgbClr val="C7EAFB"/>
          </a:solidFill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70"/>
              </a:spcBef>
            </a:pPr>
            <a:r>
              <a:rPr dirty="0" baseline="10101" sz="1650" spc="-67">
                <a:latin typeface="Tahoma"/>
                <a:cs typeface="Tahoma"/>
              </a:rPr>
              <a:t>Clause</a:t>
            </a:r>
            <a:r>
              <a:rPr dirty="0" baseline="10101" sz="1650" spc="-37">
                <a:latin typeface="Tahoma"/>
                <a:cs typeface="Tahoma"/>
              </a:rPr>
              <a:t> </a:t>
            </a:r>
            <a:r>
              <a:rPr dirty="0" sz="800" spc="40">
                <a:latin typeface="Arial"/>
                <a:cs typeface="Arial"/>
              </a:rPr>
              <a:t>MAIN/MATRIX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3086" y="1897277"/>
            <a:ext cx="9677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15">
                <a:latin typeface="Tahoma"/>
                <a:cs typeface="Tahoma"/>
              </a:rPr>
              <a:t>will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forever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57073" y="1771152"/>
            <a:ext cx="1040130" cy="132715"/>
          </a:xfrm>
          <a:custGeom>
            <a:avLst/>
            <a:gdLst/>
            <a:ahLst/>
            <a:cxnLst/>
            <a:rect l="l" t="t" r="r" b="b"/>
            <a:pathLst>
              <a:path w="1040130" h="132714">
                <a:moveTo>
                  <a:pt x="519768" y="0"/>
                </a:moveTo>
                <a:lnTo>
                  <a:pt x="0" y="132452"/>
                </a:lnTo>
                <a:lnTo>
                  <a:pt x="1039537" y="132452"/>
                </a:lnTo>
                <a:lnTo>
                  <a:pt x="51976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35488" y="1517711"/>
            <a:ext cx="5670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Adverbial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5782" y="1928087"/>
            <a:ext cx="65913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5">
                <a:latin typeface="Tahoma"/>
                <a:cs typeface="Tahoma"/>
              </a:rPr>
              <a:t>Clause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baseline="-13888" sz="1200" spc="-22">
                <a:latin typeface="Arial"/>
                <a:cs typeface="Arial"/>
              </a:rPr>
              <a:t>DEP.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0128" y="2276866"/>
            <a:ext cx="710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15">
                <a:latin typeface="Tahoma"/>
                <a:cs typeface="Tahoma"/>
              </a:rPr>
              <a:t>fall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-114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love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4121" y="2148865"/>
            <a:ext cx="782320" cy="134620"/>
          </a:xfrm>
          <a:custGeom>
            <a:avLst/>
            <a:gdLst/>
            <a:ahLst/>
            <a:cxnLst/>
            <a:rect l="l" t="t" r="r" b="b"/>
            <a:pathLst>
              <a:path w="782319" h="134619">
                <a:moveTo>
                  <a:pt x="391035" y="0"/>
                </a:moveTo>
                <a:lnTo>
                  <a:pt x="0" y="134328"/>
                </a:lnTo>
                <a:lnTo>
                  <a:pt x="782070" y="134328"/>
                </a:lnTo>
                <a:lnTo>
                  <a:pt x="391035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43434" y="1897296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5">
                <a:latin typeface="Tahoma"/>
                <a:cs typeface="Tahoma"/>
              </a:rPr>
              <a:t>X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1818" y="2276874"/>
            <a:ext cx="3613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When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2311" y="2097250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02313" y="1717664"/>
            <a:ext cx="316865" cy="186055"/>
          </a:xfrm>
          <a:custGeom>
            <a:avLst/>
            <a:gdLst/>
            <a:ahLst/>
            <a:cxnLst/>
            <a:rect l="l" t="t" r="r" b="b"/>
            <a:pathLst>
              <a:path w="316865" h="186055">
                <a:moveTo>
                  <a:pt x="316422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18736" y="1717664"/>
            <a:ext cx="316865" cy="161925"/>
          </a:xfrm>
          <a:custGeom>
            <a:avLst/>
            <a:gdLst/>
            <a:ahLst/>
            <a:cxnLst/>
            <a:rect l="l" t="t" r="r" b="b"/>
            <a:pathLst>
              <a:path w="316865" h="161925">
                <a:moveTo>
                  <a:pt x="0" y="0"/>
                </a:moveTo>
                <a:lnTo>
                  <a:pt x="316422" y="1617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18730" y="1389698"/>
            <a:ext cx="679450" cy="134620"/>
          </a:xfrm>
          <a:custGeom>
            <a:avLst/>
            <a:gdLst/>
            <a:ahLst/>
            <a:cxnLst/>
            <a:rect l="l" t="t" r="r" b="b"/>
            <a:pathLst>
              <a:path w="679450" h="134619">
                <a:moveTo>
                  <a:pt x="679056" y="0"/>
                </a:moveTo>
                <a:lnTo>
                  <a:pt x="0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97786" y="1389698"/>
            <a:ext cx="679450" cy="110489"/>
          </a:xfrm>
          <a:custGeom>
            <a:avLst/>
            <a:gdLst/>
            <a:ahLst/>
            <a:cxnLst/>
            <a:rect l="l" t="t" r="r" b="b"/>
            <a:pathLst>
              <a:path w="679450" h="110490">
                <a:moveTo>
                  <a:pt x="0" y="0"/>
                </a:moveTo>
                <a:lnTo>
                  <a:pt x="679056" y="11008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11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447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85747"/>
            <a:ext cx="381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3333B2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674659"/>
            <a:ext cx="63627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</a:t>
            </a:r>
            <a:r>
              <a:rPr dirty="0" sz="1100" spc="-9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</a:t>
            </a:r>
            <a:r>
              <a:rPr dirty="0" sz="1100" spc="-8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o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rk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Clauses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192908"/>
            <a:ext cx="159639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Adverbial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clauses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Subordinating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conjunctions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738056"/>
            <a:ext cx="63627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Exercise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Home</a:t>
            </a:r>
            <a:r>
              <a:rPr dirty="0" sz="1100" spc="-9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w</a:t>
            </a:r>
            <a:r>
              <a:rPr dirty="0" sz="1100" spc="-8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o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11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494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12" action="ppaction://hlinksldjump"/>
              </a:rPr>
              <a:t>What </a:t>
            </a:r>
            <a:r>
              <a:rPr dirty="0" spc="-40">
                <a:hlinkClick r:id="rId12" action="ppaction://hlinksldjump"/>
              </a:rPr>
              <a:t>is </a:t>
            </a:r>
            <a:r>
              <a:rPr dirty="0" spc="-65">
                <a:hlinkClick r:id="rId12" action="ppaction://hlinksldjump"/>
              </a:rPr>
              <a:t>an </a:t>
            </a:r>
            <a:r>
              <a:rPr dirty="0" spc="-50">
                <a:hlinkClick r:id="rId12" action="ppaction://hlinksldjump"/>
              </a:rPr>
              <a:t>adverbial</a:t>
            </a:r>
            <a:r>
              <a:rPr dirty="0" spc="204">
                <a:hlinkClick r:id="rId12" action="ppaction://hlinksldjump"/>
              </a:rPr>
              <a:t> </a:t>
            </a:r>
            <a:r>
              <a:rPr dirty="0" spc="-50">
                <a:hlinkClick r:id="rId12" action="ppaction://hlinksldjump"/>
              </a:rPr>
              <a:t>clause?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79997" y="881748"/>
          <a:ext cx="2775585" cy="344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790"/>
                <a:gridCol w="339725"/>
                <a:gridCol w="269875"/>
                <a:gridCol w="306704"/>
                <a:gridCol w="1504950"/>
              </a:tblGrid>
              <a:tr h="172072">
                <a:tc gridSpan="5"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When </a:t>
                      </a:r>
                      <a:r>
                        <a:rPr dirty="0" sz="1100" spc="-75">
                          <a:latin typeface="Tahoma"/>
                          <a:cs typeface="Tahoma"/>
                        </a:rPr>
                        <a:t>she </a:t>
                      </a:r>
                      <a:r>
                        <a:rPr dirty="0" sz="1100" spc="-80">
                          <a:latin typeface="Tahoma"/>
                          <a:cs typeface="Tahoma"/>
                        </a:rPr>
                        <a:t>was 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challenged 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about 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the stolen</a:t>
                      </a:r>
                      <a:r>
                        <a:rPr dirty="0" sz="1100" spc="-1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5">
                          <a:latin typeface="Tahoma"/>
                          <a:cs typeface="Tahoma"/>
                        </a:rPr>
                        <a:t>cake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100" spc="-45">
                          <a:latin typeface="Tahoma"/>
                          <a:cs typeface="Tahoma"/>
                        </a:rPr>
                        <a:t>Dawn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170"/>
                        </a:lnSpc>
                      </a:pPr>
                      <a:r>
                        <a:rPr dirty="0" sz="1100" spc="-35">
                          <a:latin typeface="Tahoma"/>
                          <a:cs typeface="Tahoma"/>
                        </a:rPr>
                        <a:t>burst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170"/>
                        </a:lnSpc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into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17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te</a:t>
                      </a:r>
                      <a:r>
                        <a:rPr dirty="0" sz="1100" spc="-3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rs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pc="-25"/>
              <a:t>Adverbial</a:t>
            </a:r>
            <a:r>
              <a:rPr dirty="0" spc="15"/>
              <a:t> </a:t>
            </a:r>
            <a:r>
              <a:rPr dirty="0" spc="-50"/>
              <a:t>clause</a:t>
            </a: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dirty="0" spc="-45"/>
              <a:t>Clause plus </a:t>
            </a:r>
            <a:r>
              <a:rPr dirty="0" spc="5"/>
              <a:t>“linking” </a:t>
            </a:r>
            <a:r>
              <a:rPr dirty="0" spc="-70"/>
              <a:t>words </a:t>
            </a:r>
            <a:r>
              <a:rPr dirty="0" spc="-55"/>
              <a:t>(</a:t>
            </a:r>
            <a:r>
              <a:rPr dirty="0" spc="-55" i="1">
                <a:latin typeface="Trebuchet MS"/>
                <a:cs typeface="Trebuchet MS"/>
              </a:rPr>
              <a:t>unless, </a:t>
            </a:r>
            <a:r>
              <a:rPr dirty="0" spc="-45" i="1">
                <a:latin typeface="Trebuchet MS"/>
                <a:cs typeface="Trebuchet MS"/>
              </a:rPr>
              <a:t>as </a:t>
            </a:r>
            <a:r>
              <a:rPr dirty="0" spc="-50" i="1">
                <a:latin typeface="Trebuchet MS"/>
                <a:cs typeface="Trebuchet MS"/>
              </a:rPr>
              <a:t>long </a:t>
            </a:r>
            <a:r>
              <a:rPr dirty="0" spc="-65" i="1">
                <a:latin typeface="Trebuchet MS"/>
                <a:cs typeface="Trebuchet MS"/>
              </a:rPr>
              <a:t>as, </a:t>
            </a:r>
            <a:r>
              <a:rPr dirty="0" spc="-85" i="1">
                <a:latin typeface="Trebuchet MS"/>
                <a:cs typeface="Trebuchet MS"/>
              </a:rPr>
              <a:t>while, </a:t>
            </a:r>
            <a:r>
              <a:rPr dirty="0" spc="-40" i="1">
                <a:latin typeface="Trebuchet MS"/>
                <a:cs typeface="Trebuchet MS"/>
              </a:rPr>
              <a:t>so  </a:t>
            </a:r>
            <a:r>
              <a:rPr dirty="0" spc="-70" i="1">
                <a:latin typeface="Trebuchet MS"/>
                <a:cs typeface="Trebuchet MS"/>
              </a:rPr>
              <a:t>that, </a:t>
            </a:r>
            <a:r>
              <a:rPr dirty="0" spc="-40" i="1">
                <a:latin typeface="Trebuchet MS"/>
                <a:cs typeface="Trebuchet MS"/>
              </a:rPr>
              <a:t>because</a:t>
            </a:r>
            <a:r>
              <a:rPr dirty="0" spc="-40"/>
              <a:t>) </a:t>
            </a:r>
            <a:r>
              <a:rPr dirty="0" spc="-50"/>
              <a:t>takes </a:t>
            </a:r>
            <a:r>
              <a:rPr dirty="0" spc="-25"/>
              <a:t>Adverbial</a:t>
            </a:r>
            <a:r>
              <a:rPr dirty="0" spc="-20"/>
              <a:t> </a:t>
            </a:r>
            <a:r>
              <a:rPr dirty="0" spc="-30"/>
              <a:t>function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13263" y="2051779"/>
            <a:ext cx="660400" cy="1388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12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4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494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12" action="ppaction://hlinksldjump"/>
              </a:rPr>
              <a:t>What </a:t>
            </a:r>
            <a:r>
              <a:rPr dirty="0" spc="-40">
                <a:hlinkClick r:id="rId12" action="ppaction://hlinksldjump"/>
              </a:rPr>
              <a:t>is </a:t>
            </a:r>
            <a:r>
              <a:rPr dirty="0" spc="-65">
                <a:hlinkClick r:id="rId12" action="ppaction://hlinksldjump"/>
              </a:rPr>
              <a:t>an </a:t>
            </a:r>
            <a:r>
              <a:rPr dirty="0" spc="-50">
                <a:hlinkClick r:id="rId12" action="ppaction://hlinksldjump"/>
              </a:rPr>
              <a:t>adverbial</a:t>
            </a:r>
            <a:r>
              <a:rPr dirty="0" spc="204">
                <a:hlinkClick r:id="rId12" action="ppaction://hlinksldjump"/>
              </a:rPr>
              <a:t> </a:t>
            </a:r>
            <a:r>
              <a:rPr dirty="0" spc="-50">
                <a:hlinkClick r:id="rId12" action="ppaction://hlinksldjump"/>
              </a:rPr>
              <a:t>clause?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9997" y="881748"/>
          <a:ext cx="2775585" cy="344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790"/>
                <a:gridCol w="339725"/>
                <a:gridCol w="269875"/>
                <a:gridCol w="306704"/>
                <a:gridCol w="1504950"/>
              </a:tblGrid>
              <a:tr h="172072">
                <a:tc gridSpan="5"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When </a:t>
                      </a:r>
                      <a:r>
                        <a:rPr dirty="0" sz="1100" spc="-75">
                          <a:latin typeface="Tahoma"/>
                          <a:cs typeface="Tahoma"/>
                        </a:rPr>
                        <a:t>she </a:t>
                      </a:r>
                      <a:r>
                        <a:rPr dirty="0" sz="1100" spc="-80">
                          <a:latin typeface="Tahoma"/>
                          <a:cs typeface="Tahoma"/>
                        </a:rPr>
                        <a:t>was 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challenged 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about 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the stolen</a:t>
                      </a:r>
                      <a:r>
                        <a:rPr dirty="0" sz="1100" spc="-1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5">
                          <a:latin typeface="Tahoma"/>
                          <a:cs typeface="Tahoma"/>
                        </a:rPr>
                        <a:t>cake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100" spc="-45">
                          <a:latin typeface="Tahoma"/>
                          <a:cs typeface="Tahoma"/>
                        </a:rPr>
                        <a:t>Dawn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170"/>
                        </a:lnSpc>
                      </a:pPr>
                      <a:r>
                        <a:rPr dirty="0" sz="1100" spc="-35">
                          <a:latin typeface="Tahoma"/>
                          <a:cs typeface="Tahoma"/>
                        </a:rPr>
                        <a:t>burst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170"/>
                        </a:lnSpc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into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17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te</a:t>
                      </a:r>
                      <a:r>
                        <a:rPr dirty="0" sz="1100" spc="-3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rs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pc="-25"/>
              <a:t>Adverbial</a:t>
            </a:r>
            <a:r>
              <a:rPr dirty="0" spc="15"/>
              <a:t> </a:t>
            </a:r>
            <a:r>
              <a:rPr dirty="0" spc="-50"/>
              <a:t>clause</a:t>
            </a: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dirty="0" spc="-45"/>
              <a:t>Clause plus </a:t>
            </a:r>
            <a:r>
              <a:rPr dirty="0" spc="5"/>
              <a:t>“linking” </a:t>
            </a:r>
            <a:r>
              <a:rPr dirty="0" spc="-70"/>
              <a:t>words </a:t>
            </a:r>
            <a:r>
              <a:rPr dirty="0" spc="-55"/>
              <a:t>(</a:t>
            </a:r>
            <a:r>
              <a:rPr dirty="0" spc="-55" i="1">
                <a:latin typeface="Trebuchet MS"/>
                <a:cs typeface="Trebuchet MS"/>
              </a:rPr>
              <a:t>unless, </a:t>
            </a:r>
            <a:r>
              <a:rPr dirty="0" spc="-45" i="1">
                <a:latin typeface="Trebuchet MS"/>
                <a:cs typeface="Trebuchet MS"/>
              </a:rPr>
              <a:t>as </a:t>
            </a:r>
            <a:r>
              <a:rPr dirty="0" spc="-50" i="1">
                <a:latin typeface="Trebuchet MS"/>
                <a:cs typeface="Trebuchet MS"/>
              </a:rPr>
              <a:t>long </a:t>
            </a:r>
            <a:r>
              <a:rPr dirty="0" spc="-65" i="1">
                <a:latin typeface="Trebuchet MS"/>
                <a:cs typeface="Trebuchet MS"/>
              </a:rPr>
              <a:t>as, </a:t>
            </a:r>
            <a:r>
              <a:rPr dirty="0" spc="-85" i="1">
                <a:latin typeface="Trebuchet MS"/>
                <a:cs typeface="Trebuchet MS"/>
              </a:rPr>
              <a:t>while, </a:t>
            </a:r>
            <a:r>
              <a:rPr dirty="0" spc="-40" i="1">
                <a:latin typeface="Trebuchet MS"/>
                <a:cs typeface="Trebuchet MS"/>
              </a:rPr>
              <a:t>so  </a:t>
            </a:r>
            <a:r>
              <a:rPr dirty="0" spc="-70" i="1">
                <a:latin typeface="Trebuchet MS"/>
                <a:cs typeface="Trebuchet MS"/>
              </a:rPr>
              <a:t>that, </a:t>
            </a:r>
            <a:r>
              <a:rPr dirty="0" spc="-40" i="1">
                <a:latin typeface="Trebuchet MS"/>
                <a:cs typeface="Trebuchet MS"/>
              </a:rPr>
              <a:t>because</a:t>
            </a:r>
            <a:r>
              <a:rPr dirty="0" spc="-40"/>
              <a:t>) </a:t>
            </a:r>
            <a:r>
              <a:rPr dirty="0" spc="-50"/>
              <a:t>takes </a:t>
            </a:r>
            <a:r>
              <a:rPr dirty="0" spc="-25"/>
              <a:t>Adverbial</a:t>
            </a:r>
            <a:r>
              <a:rPr dirty="0" spc="-20"/>
              <a:t> </a:t>
            </a:r>
            <a:r>
              <a:rPr dirty="0" spc="-30"/>
              <a:t>function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7360" y="1948431"/>
            <a:ext cx="3384550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Optional </a:t>
            </a:r>
            <a:r>
              <a:rPr dirty="0" sz="1100" spc="-25">
                <a:latin typeface="Tahoma"/>
                <a:cs typeface="Tahoma"/>
              </a:rPr>
              <a:t>(like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adverbial)</a:t>
            </a:r>
            <a:endParaRPr sz="1100">
              <a:latin typeface="Tahoma"/>
              <a:cs typeface="Tahoma"/>
            </a:endParaRPr>
          </a:p>
          <a:p>
            <a:pPr marL="189230" indent="-17653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Movable (like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adverbial)</a:t>
            </a:r>
            <a:endParaRPr sz="1100">
              <a:latin typeface="Tahoma"/>
              <a:cs typeface="Tahoma"/>
            </a:endParaRPr>
          </a:p>
          <a:p>
            <a:pPr marL="189230" indent="-17653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">
                <a:latin typeface="Tahoma"/>
                <a:cs typeface="Tahoma"/>
              </a:rPr>
              <a:t>Modify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event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main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clause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(like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adverbial)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12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494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12" action="ppaction://hlinksldjump"/>
              </a:rPr>
              <a:t>What </a:t>
            </a:r>
            <a:r>
              <a:rPr dirty="0" spc="-40">
                <a:hlinkClick r:id="rId12" action="ppaction://hlinksldjump"/>
              </a:rPr>
              <a:t>is </a:t>
            </a:r>
            <a:r>
              <a:rPr dirty="0" spc="-65">
                <a:hlinkClick r:id="rId12" action="ppaction://hlinksldjump"/>
              </a:rPr>
              <a:t>an </a:t>
            </a:r>
            <a:r>
              <a:rPr dirty="0" spc="-50">
                <a:hlinkClick r:id="rId12" action="ppaction://hlinksldjump"/>
              </a:rPr>
              <a:t>adverbial</a:t>
            </a:r>
            <a:r>
              <a:rPr dirty="0" spc="204">
                <a:hlinkClick r:id="rId12" action="ppaction://hlinksldjump"/>
              </a:rPr>
              <a:t> </a:t>
            </a:r>
            <a:r>
              <a:rPr dirty="0" spc="-50">
                <a:hlinkClick r:id="rId12" action="ppaction://hlinksldjump"/>
              </a:rPr>
              <a:t>clause?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7360" y="1178571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085" y="1209370"/>
            <a:ext cx="78676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5">
                <a:latin typeface="Tahoma"/>
                <a:cs typeface="Tahoma"/>
              </a:rPr>
              <a:t>Last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weekend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4090" y="1178571"/>
            <a:ext cx="770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5">
                <a:latin typeface="Tahoma"/>
                <a:cs typeface="Tahoma"/>
              </a:rPr>
              <a:t>had a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party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750757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9073" y="1689201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025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21360" y="1658402"/>
            <a:ext cx="16630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 i="1">
                <a:latin typeface="Trebuchet MS"/>
                <a:cs typeface="Trebuchet MS"/>
              </a:rPr>
              <a:t>t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party </a:t>
            </a:r>
            <a:r>
              <a:rPr dirty="0" sz="1100" spc="-25">
                <a:latin typeface="Tahoma"/>
                <a:cs typeface="Tahoma"/>
              </a:rPr>
              <a:t>last</a:t>
            </a:r>
            <a:r>
              <a:rPr dirty="0" sz="1100" spc="-130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weekend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9668" y="1499240"/>
            <a:ext cx="1198880" cy="184785"/>
          </a:xfrm>
          <a:custGeom>
            <a:avLst/>
            <a:gdLst/>
            <a:ahLst/>
            <a:cxnLst/>
            <a:rect l="l" t="t" r="r" b="b"/>
            <a:pathLst>
              <a:path w="1198880" h="184785">
                <a:moveTo>
                  <a:pt x="0" y="184728"/>
                </a:moveTo>
                <a:lnTo>
                  <a:pt x="30523" y="36188"/>
                </a:lnTo>
                <a:lnTo>
                  <a:pt x="59938" y="2843"/>
                </a:lnTo>
                <a:lnTo>
                  <a:pt x="74903" y="0"/>
                </a:lnTo>
                <a:lnTo>
                  <a:pt x="1133533" y="0"/>
                </a:lnTo>
                <a:lnTo>
                  <a:pt x="1148498" y="2843"/>
                </a:lnTo>
                <a:lnTo>
                  <a:pt x="1161835" y="10599"/>
                </a:lnTo>
                <a:lnTo>
                  <a:pt x="1172117" y="22101"/>
                </a:lnTo>
                <a:lnTo>
                  <a:pt x="1177914" y="36188"/>
                </a:lnTo>
                <a:lnTo>
                  <a:pt x="1198761" y="137635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64949" y="1600878"/>
            <a:ext cx="75565" cy="83185"/>
          </a:xfrm>
          <a:custGeom>
            <a:avLst/>
            <a:gdLst/>
            <a:ahLst/>
            <a:cxnLst/>
            <a:rect l="l" t="t" r="r" b="b"/>
            <a:pathLst>
              <a:path w="75564" h="83185">
                <a:moveTo>
                  <a:pt x="75350" y="0"/>
                </a:moveTo>
                <a:lnTo>
                  <a:pt x="43480" y="35997"/>
                </a:lnTo>
                <a:lnTo>
                  <a:pt x="0" y="15481"/>
                </a:lnTo>
                <a:lnTo>
                  <a:pt x="53156" y="83090"/>
                </a:lnTo>
                <a:lnTo>
                  <a:pt x="7535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87971" y="1411105"/>
            <a:ext cx="45212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15">
                <a:latin typeface="Tahoma"/>
                <a:cs typeface="Tahoma"/>
              </a:rPr>
              <a:t>Movement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085" y="1991588"/>
            <a:ext cx="774065" cy="172085"/>
          </a:xfrm>
          <a:custGeom>
            <a:avLst/>
            <a:gdLst/>
            <a:ahLst/>
            <a:cxnLst/>
            <a:rect l="l" t="t" r="r" b="b"/>
            <a:pathLst>
              <a:path w="774065" h="172085">
                <a:moveTo>
                  <a:pt x="0" y="172072"/>
                </a:moveTo>
                <a:lnTo>
                  <a:pt x="773544" y="172072"/>
                </a:lnTo>
                <a:lnTo>
                  <a:pt x="773544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4037" y="2075637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 h="0">
                <a:moveTo>
                  <a:pt x="0" y="0"/>
                </a:moveTo>
                <a:lnTo>
                  <a:pt x="2508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8804" y="207563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4994" y="2075637"/>
            <a:ext cx="488950" cy="0"/>
          </a:xfrm>
          <a:custGeom>
            <a:avLst/>
            <a:gdLst/>
            <a:ahLst/>
            <a:cxnLst/>
            <a:rect l="l" t="t" r="r" b="b"/>
            <a:pathLst>
              <a:path w="488950" h="0">
                <a:moveTo>
                  <a:pt x="0" y="0"/>
                </a:moveTo>
                <a:lnTo>
                  <a:pt x="48869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7360" y="1960790"/>
            <a:ext cx="17672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15">
                <a:latin typeface="Tahoma"/>
                <a:cs typeface="Tahoma"/>
              </a:rPr>
              <a:t>Last </a:t>
            </a:r>
            <a:r>
              <a:rPr dirty="0" sz="1100" spc="-80">
                <a:latin typeface="Tahoma"/>
                <a:cs typeface="Tahoma"/>
              </a:rPr>
              <a:t>weekend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party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13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494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12" action="ppaction://hlinksldjump"/>
              </a:rPr>
              <a:t>What </a:t>
            </a:r>
            <a:r>
              <a:rPr dirty="0" spc="-40">
                <a:hlinkClick r:id="rId12" action="ppaction://hlinksldjump"/>
              </a:rPr>
              <a:t>is </a:t>
            </a:r>
            <a:r>
              <a:rPr dirty="0" spc="-65">
                <a:hlinkClick r:id="rId12" action="ppaction://hlinksldjump"/>
              </a:rPr>
              <a:t>an </a:t>
            </a:r>
            <a:r>
              <a:rPr dirty="0" spc="-50">
                <a:hlinkClick r:id="rId12" action="ppaction://hlinksldjump"/>
              </a:rPr>
              <a:t>adverbial</a:t>
            </a:r>
            <a:r>
              <a:rPr dirty="0" spc="204">
                <a:hlinkClick r:id="rId12" action="ppaction://hlinksldjump"/>
              </a:rPr>
              <a:t> </a:t>
            </a:r>
            <a:r>
              <a:rPr dirty="0" spc="-50">
                <a:hlinkClick r:id="rId12" action="ppaction://hlinksldjump"/>
              </a:rPr>
              <a:t>clause?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7360" y="1178571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085" y="1209370"/>
            <a:ext cx="130619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5">
                <a:latin typeface="Tahoma"/>
                <a:cs typeface="Tahoma"/>
              </a:rPr>
              <a:t>Because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80">
                <a:latin typeface="Tahoma"/>
                <a:cs typeface="Tahoma"/>
              </a:rPr>
              <a:t>was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raining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4135" y="1178571"/>
            <a:ext cx="15417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the fields </a:t>
            </a:r>
            <a:r>
              <a:rPr dirty="0" sz="1100" spc="-80">
                <a:latin typeface="Tahoma"/>
                <a:cs typeface="Tahoma"/>
              </a:rPr>
              <a:t>were</a:t>
            </a:r>
            <a:r>
              <a:rPr dirty="0" sz="1100" spc="9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underwater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750757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9073" y="1689201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025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21360" y="1658402"/>
            <a:ext cx="30232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 i="1">
                <a:latin typeface="Trebuchet MS"/>
                <a:cs typeface="Trebuchet MS"/>
              </a:rPr>
              <a:t>t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0">
                <a:latin typeface="Tahoma"/>
                <a:cs typeface="Tahoma"/>
              </a:rPr>
              <a:t>fields </a:t>
            </a:r>
            <a:r>
              <a:rPr dirty="0" sz="1100" spc="-80">
                <a:latin typeface="Tahoma"/>
                <a:cs typeface="Tahoma"/>
              </a:rPr>
              <a:t>were </a:t>
            </a:r>
            <a:r>
              <a:rPr dirty="0" sz="1100" spc="-55">
                <a:latin typeface="Tahoma"/>
                <a:cs typeface="Tahoma"/>
              </a:rPr>
              <a:t>underwater </a:t>
            </a:r>
            <a:r>
              <a:rPr dirty="0" sz="1100" spc="-60">
                <a:latin typeface="Tahoma"/>
                <a:cs typeface="Tahoma"/>
              </a:rPr>
              <a:t>because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35">
                <a:latin typeface="Tahoma"/>
                <a:cs typeface="Tahoma"/>
              </a:rPr>
              <a:t>raining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9663" y="1499240"/>
            <a:ext cx="2287270" cy="184785"/>
          </a:xfrm>
          <a:custGeom>
            <a:avLst/>
            <a:gdLst/>
            <a:ahLst/>
            <a:cxnLst/>
            <a:rect l="l" t="t" r="r" b="b"/>
            <a:pathLst>
              <a:path w="2287270" h="184785">
                <a:moveTo>
                  <a:pt x="0" y="184728"/>
                </a:moveTo>
                <a:lnTo>
                  <a:pt x="30523" y="36188"/>
                </a:lnTo>
                <a:lnTo>
                  <a:pt x="59938" y="2843"/>
                </a:lnTo>
                <a:lnTo>
                  <a:pt x="74903" y="0"/>
                </a:lnTo>
                <a:lnTo>
                  <a:pt x="2221708" y="0"/>
                </a:lnTo>
                <a:lnTo>
                  <a:pt x="2236673" y="2843"/>
                </a:lnTo>
                <a:lnTo>
                  <a:pt x="2250010" y="10599"/>
                </a:lnTo>
                <a:lnTo>
                  <a:pt x="2260292" y="22101"/>
                </a:lnTo>
                <a:lnTo>
                  <a:pt x="2266089" y="36188"/>
                </a:lnTo>
                <a:lnTo>
                  <a:pt x="2286936" y="137635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53119" y="1600878"/>
            <a:ext cx="75565" cy="83185"/>
          </a:xfrm>
          <a:custGeom>
            <a:avLst/>
            <a:gdLst/>
            <a:ahLst/>
            <a:cxnLst/>
            <a:rect l="l" t="t" r="r" b="b"/>
            <a:pathLst>
              <a:path w="75564" h="83185">
                <a:moveTo>
                  <a:pt x="75350" y="0"/>
                </a:moveTo>
                <a:lnTo>
                  <a:pt x="43480" y="35997"/>
                </a:lnTo>
                <a:lnTo>
                  <a:pt x="0" y="15481"/>
                </a:lnTo>
                <a:lnTo>
                  <a:pt x="53156" y="83090"/>
                </a:lnTo>
                <a:lnTo>
                  <a:pt x="7535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532051" y="1411105"/>
            <a:ext cx="45212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15">
                <a:latin typeface="Tahoma"/>
                <a:cs typeface="Tahoma"/>
              </a:rPr>
              <a:t>Movement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085" y="1991588"/>
            <a:ext cx="1293495" cy="172085"/>
          </a:xfrm>
          <a:custGeom>
            <a:avLst/>
            <a:gdLst/>
            <a:ahLst/>
            <a:cxnLst/>
            <a:rect l="l" t="t" r="r" b="b"/>
            <a:pathLst>
              <a:path w="1293495" h="172085">
                <a:moveTo>
                  <a:pt x="0" y="172072"/>
                </a:moveTo>
                <a:lnTo>
                  <a:pt x="1293088" y="172072"/>
                </a:lnTo>
                <a:lnTo>
                  <a:pt x="1293088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4037" y="2075637"/>
            <a:ext cx="474980" cy="0"/>
          </a:xfrm>
          <a:custGeom>
            <a:avLst/>
            <a:gdLst/>
            <a:ahLst/>
            <a:cxnLst/>
            <a:rect l="l" t="t" r="r" b="b"/>
            <a:pathLst>
              <a:path w="474980" h="0">
                <a:moveTo>
                  <a:pt x="0" y="0"/>
                </a:moveTo>
                <a:lnTo>
                  <a:pt x="47445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22400" y="2075637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68590" y="2075637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921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51712" y="2075637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97889" y="2075637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 h="0">
                <a:moveTo>
                  <a:pt x="0" y="0"/>
                </a:moveTo>
                <a:lnTo>
                  <a:pt x="21661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08404" y="2075637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54594" y="2075637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 h="0">
                <a:moveTo>
                  <a:pt x="0" y="0"/>
                </a:moveTo>
                <a:lnTo>
                  <a:pt x="39864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67360" y="1960790"/>
            <a:ext cx="3058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45">
                <a:latin typeface="Tahoma"/>
                <a:cs typeface="Tahoma"/>
              </a:rPr>
              <a:t>Because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35">
                <a:latin typeface="Tahoma"/>
                <a:cs typeface="Tahoma"/>
              </a:rPr>
              <a:t>raining </a:t>
            </a:r>
            <a:r>
              <a:rPr dirty="0" sz="1100" spc="-40">
                <a:latin typeface="Tahoma"/>
                <a:cs typeface="Tahoma"/>
              </a:rPr>
              <a:t>the fields </a:t>
            </a:r>
            <a:r>
              <a:rPr dirty="0" sz="1100" spc="-80">
                <a:latin typeface="Tahoma"/>
                <a:cs typeface="Tahoma"/>
              </a:rPr>
              <a:t>were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underwater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14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447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85747"/>
            <a:ext cx="381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674659"/>
            <a:ext cx="63627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Home</a:t>
            </a:r>
            <a:r>
              <a:rPr dirty="0" sz="1100" spc="-9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w</a:t>
            </a:r>
            <a:r>
              <a:rPr dirty="0" sz="1100" spc="-8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o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rk 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Clauses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192908"/>
            <a:ext cx="159639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Adverbial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clauses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Subordinating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conjunctions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738056"/>
            <a:ext cx="63627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Exercise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Home</a:t>
            </a:r>
            <a:r>
              <a:rPr dirty="0" sz="1100" spc="-9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w</a:t>
            </a:r>
            <a:r>
              <a:rPr dirty="0" sz="1100" spc="-8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o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1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494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12" action="ppaction://hlinksldjump"/>
              </a:rPr>
              <a:t>What </a:t>
            </a:r>
            <a:r>
              <a:rPr dirty="0" spc="-40">
                <a:hlinkClick r:id="rId12" action="ppaction://hlinksldjump"/>
              </a:rPr>
              <a:t>is </a:t>
            </a:r>
            <a:r>
              <a:rPr dirty="0" spc="-65">
                <a:hlinkClick r:id="rId12" action="ppaction://hlinksldjump"/>
              </a:rPr>
              <a:t>an </a:t>
            </a:r>
            <a:r>
              <a:rPr dirty="0" spc="-50">
                <a:hlinkClick r:id="rId12" action="ppaction://hlinksldjump"/>
              </a:rPr>
              <a:t>adverbial</a:t>
            </a:r>
            <a:r>
              <a:rPr dirty="0" spc="204">
                <a:hlinkClick r:id="rId12" action="ppaction://hlinksldjump"/>
              </a:rPr>
              <a:t> </a:t>
            </a:r>
            <a:r>
              <a:rPr dirty="0" spc="-50">
                <a:hlinkClick r:id="rId12" action="ppaction://hlinksldjump"/>
              </a:rPr>
              <a:t>clause?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7360" y="1178571"/>
            <a:ext cx="10814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5">
                <a:latin typeface="Tahoma"/>
                <a:cs typeface="Tahoma"/>
              </a:rPr>
              <a:t>Don’t </a:t>
            </a:r>
            <a:r>
              <a:rPr dirty="0" sz="1100" spc="-70">
                <a:latin typeface="Tahoma"/>
                <a:cs typeface="Tahoma"/>
              </a:rPr>
              <a:t>say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sorry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1886" y="1209370"/>
            <a:ext cx="108966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60">
                <a:latin typeface="Tahoma"/>
                <a:cs typeface="Tahoma"/>
              </a:rPr>
              <a:t>unless you </a:t>
            </a:r>
            <a:r>
              <a:rPr dirty="0" sz="1100" spc="-65">
                <a:latin typeface="Tahoma"/>
                <a:cs typeface="Tahoma"/>
              </a:rPr>
              <a:t>mean</a:t>
            </a:r>
            <a:r>
              <a:rPr dirty="0" sz="1100" spc="114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750757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60923" y="1689201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025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93765" y="1499240"/>
            <a:ext cx="1517015" cy="184785"/>
          </a:xfrm>
          <a:custGeom>
            <a:avLst/>
            <a:gdLst/>
            <a:ahLst/>
            <a:cxnLst/>
            <a:rect l="l" t="t" r="r" b="b"/>
            <a:pathLst>
              <a:path w="1517014" h="184785">
                <a:moveTo>
                  <a:pt x="1516554" y="184728"/>
                </a:moveTo>
                <a:lnTo>
                  <a:pt x="1486031" y="36188"/>
                </a:lnTo>
                <a:lnTo>
                  <a:pt x="1456616" y="2843"/>
                </a:lnTo>
                <a:lnTo>
                  <a:pt x="1441650" y="0"/>
                </a:lnTo>
                <a:lnTo>
                  <a:pt x="65227" y="0"/>
                </a:lnTo>
                <a:lnTo>
                  <a:pt x="50262" y="2843"/>
                </a:lnTo>
                <a:lnTo>
                  <a:pt x="36925" y="10599"/>
                </a:lnTo>
                <a:lnTo>
                  <a:pt x="26644" y="22101"/>
                </a:lnTo>
                <a:lnTo>
                  <a:pt x="20847" y="36188"/>
                </a:lnTo>
                <a:lnTo>
                  <a:pt x="0" y="137635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61895" y="1600878"/>
            <a:ext cx="75565" cy="83185"/>
          </a:xfrm>
          <a:custGeom>
            <a:avLst/>
            <a:gdLst/>
            <a:ahLst/>
            <a:cxnLst/>
            <a:rect l="l" t="t" r="r" b="b"/>
            <a:pathLst>
              <a:path w="75565" h="83185">
                <a:moveTo>
                  <a:pt x="75350" y="15481"/>
                </a:moveTo>
                <a:lnTo>
                  <a:pt x="31869" y="35997"/>
                </a:lnTo>
                <a:lnTo>
                  <a:pt x="0" y="0"/>
                </a:lnTo>
                <a:lnTo>
                  <a:pt x="22193" y="83090"/>
                </a:lnTo>
                <a:lnTo>
                  <a:pt x="75350" y="15481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34060" y="1411105"/>
            <a:ext cx="2164715" cy="4394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099820">
              <a:lnSpc>
                <a:spcPct val="100000"/>
              </a:lnSpc>
              <a:spcBef>
                <a:spcPts val="110"/>
              </a:spcBef>
            </a:pPr>
            <a:r>
              <a:rPr dirty="0" sz="750" spc="-15">
                <a:latin typeface="Tahoma"/>
                <a:cs typeface="Tahoma"/>
              </a:rPr>
              <a:t>Movement</a:t>
            </a:r>
            <a:endParaRPr sz="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100" spc="-45">
                <a:latin typeface="Tahoma"/>
                <a:cs typeface="Tahoma"/>
              </a:rPr>
              <a:t>Unless </a:t>
            </a:r>
            <a:r>
              <a:rPr dirty="0" sz="1100" spc="-60">
                <a:latin typeface="Tahoma"/>
                <a:cs typeface="Tahoma"/>
              </a:rPr>
              <a:t>you </a:t>
            </a:r>
            <a:r>
              <a:rPr dirty="0" sz="1100" spc="-65">
                <a:latin typeface="Tahoma"/>
                <a:cs typeface="Tahoma"/>
              </a:rPr>
              <a:t>mean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5">
                <a:latin typeface="Tahoma"/>
                <a:cs typeface="Tahoma"/>
              </a:rPr>
              <a:t>Don’t </a:t>
            </a:r>
            <a:r>
              <a:rPr dirty="0" sz="1100" spc="-70">
                <a:latin typeface="Tahoma"/>
                <a:cs typeface="Tahoma"/>
              </a:rPr>
              <a:t>say </a:t>
            </a:r>
            <a:r>
              <a:rPr dirty="0" sz="1100" spc="-55">
                <a:latin typeface="Tahoma"/>
                <a:cs typeface="Tahoma"/>
              </a:rPr>
              <a:t>sorry</a:t>
            </a:r>
            <a:r>
              <a:rPr dirty="0" sz="1100" spc="195">
                <a:latin typeface="Tahoma"/>
                <a:cs typeface="Tahoma"/>
              </a:rPr>
              <a:t> </a:t>
            </a:r>
            <a:r>
              <a:rPr dirty="0" sz="1100" spc="-70" i="1"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81886" y="1991588"/>
            <a:ext cx="1076960" cy="172085"/>
          </a:xfrm>
          <a:custGeom>
            <a:avLst/>
            <a:gdLst/>
            <a:ahLst/>
            <a:cxnLst/>
            <a:rect l="l" t="t" r="r" b="b"/>
            <a:pathLst>
              <a:path w="1076960" h="172085">
                <a:moveTo>
                  <a:pt x="0" y="172072"/>
                </a:moveTo>
                <a:lnTo>
                  <a:pt x="1076426" y="172072"/>
                </a:lnTo>
                <a:lnTo>
                  <a:pt x="107642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78838" y="2075637"/>
            <a:ext cx="350520" cy="0"/>
          </a:xfrm>
          <a:custGeom>
            <a:avLst/>
            <a:gdLst/>
            <a:ahLst/>
            <a:cxnLst/>
            <a:rect l="l" t="t" r="r" b="b"/>
            <a:pathLst>
              <a:path w="350519" h="0">
                <a:moveTo>
                  <a:pt x="0" y="0"/>
                </a:moveTo>
                <a:lnTo>
                  <a:pt x="35015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22894" y="2075637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69071" y="2075637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 h="0">
                <a:moveTo>
                  <a:pt x="0" y="0"/>
                </a:moveTo>
                <a:lnTo>
                  <a:pt x="20698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69960" y="2075637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16150" y="2075637"/>
            <a:ext cx="316230" cy="0"/>
          </a:xfrm>
          <a:custGeom>
            <a:avLst/>
            <a:gdLst/>
            <a:ahLst/>
            <a:cxnLst/>
            <a:rect l="l" t="t" r="r" b="b"/>
            <a:pathLst>
              <a:path w="316230" h="0">
                <a:moveTo>
                  <a:pt x="0" y="0"/>
                </a:moveTo>
                <a:lnTo>
                  <a:pt x="31589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25954" y="2075637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72131" y="2075637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21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67360" y="1960790"/>
            <a:ext cx="2204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5">
                <a:latin typeface="Tahoma"/>
                <a:cs typeface="Tahoma"/>
              </a:rPr>
              <a:t>Don’t </a:t>
            </a:r>
            <a:r>
              <a:rPr dirty="0" sz="1100" spc="-70">
                <a:latin typeface="Tahoma"/>
                <a:cs typeface="Tahoma"/>
              </a:rPr>
              <a:t>say </a:t>
            </a:r>
            <a:r>
              <a:rPr dirty="0" sz="1100" spc="-55">
                <a:latin typeface="Tahoma"/>
                <a:cs typeface="Tahoma"/>
              </a:rPr>
              <a:t>sorry </a:t>
            </a:r>
            <a:r>
              <a:rPr dirty="0" sz="1100" spc="-60">
                <a:latin typeface="Tahoma"/>
                <a:cs typeface="Tahoma"/>
              </a:rPr>
              <a:t>unless </a:t>
            </a:r>
            <a:r>
              <a:rPr dirty="0" sz="1100" spc="-65">
                <a:latin typeface="Tahoma"/>
                <a:cs typeface="Tahoma"/>
              </a:rPr>
              <a:t>you mean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15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1577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85747"/>
            <a:ext cx="381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715620"/>
            <a:ext cx="2965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968667"/>
            <a:ext cx="381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494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12" action="ppaction://hlinksldjump"/>
              </a:rPr>
              <a:t>What </a:t>
            </a:r>
            <a:r>
              <a:rPr dirty="0" spc="-40">
                <a:hlinkClick r:id="rId12" action="ppaction://hlinksldjump"/>
              </a:rPr>
              <a:t>is </a:t>
            </a:r>
            <a:r>
              <a:rPr dirty="0" spc="-65">
                <a:hlinkClick r:id="rId12" action="ppaction://hlinksldjump"/>
              </a:rPr>
              <a:t>an </a:t>
            </a:r>
            <a:r>
              <a:rPr dirty="0" spc="-50">
                <a:hlinkClick r:id="rId12" action="ppaction://hlinksldjump"/>
              </a:rPr>
              <a:t>adverbial</a:t>
            </a:r>
            <a:r>
              <a:rPr dirty="0" spc="204">
                <a:hlinkClick r:id="rId12" action="ppaction://hlinksldjump"/>
              </a:rPr>
              <a:t> </a:t>
            </a:r>
            <a:r>
              <a:rPr dirty="0" spc="-50">
                <a:hlinkClick r:id="rId12" action="ppaction://hlinksldjump"/>
              </a:rPr>
              <a:t>clause?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405585"/>
            <a:ext cx="3462654" cy="6172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Because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30">
                <a:latin typeface="Tahoma"/>
                <a:cs typeface="Tahoma"/>
              </a:rPr>
              <a:t>ADVERBIAL </a:t>
            </a:r>
            <a:r>
              <a:rPr dirty="0" sz="1100" spc="-35">
                <a:latin typeface="Tahoma"/>
                <a:cs typeface="Tahoma"/>
              </a:rPr>
              <a:t>is semantically </a:t>
            </a:r>
            <a:r>
              <a:rPr dirty="0" sz="1100" spc="-55">
                <a:latin typeface="Tahoma"/>
                <a:cs typeface="Tahoma"/>
              </a:rPr>
              <a:t>dependent on </a:t>
            </a:r>
            <a:r>
              <a:rPr dirty="0" sz="1100" spc="-40">
                <a:latin typeface="Tahoma"/>
                <a:cs typeface="Tahoma"/>
              </a:rPr>
              <a:t>the  main </a:t>
            </a:r>
            <a:r>
              <a:rPr dirty="0" sz="1100" spc="-50">
                <a:latin typeface="Tahoma"/>
                <a:cs typeface="Tahoma"/>
              </a:rPr>
              <a:t>clause,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35">
                <a:latin typeface="Tahoma"/>
                <a:cs typeface="Tahoma"/>
              </a:rPr>
              <a:t>cannot </a:t>
            </a:r>
            <a:r>
              <a:rPr dirty="0" sz="1100" spc="-40">
                <a:latin typeface="Tahoma"/>
                <a:cs typeface="Tahoma"/>
              </a:rPr>
              <a:t>stand</a:t>
            </a:r>
            <a:r>
              <a:rPr dirty="0" sz="1100" spc="204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alone.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10">
                <a:latin typeface="Tahoma"/>
                <a:cs typeface="Tahoma"/>
              </a:rPr>
              <a:t>‘door’ </a:t>
            </a:r>
            <a:r>
              <a:rPr dirty="0" sz="1100" spc="-30">
                <a:latin typeface="Tahoma"/>
                <a:cs typeface="Tahoma"/>
              </a:rPr>
              <a:t>test </a:t>
            </a:r>
            <a:r>
              <a:rPr dirty="0" sz="1100" spc="-40">
                <a:latin typeface="Tahoma"/>
                <a:cs typeface="Tahoma"/>
              </a:rPr>
              <a:t>(Steven</a:t>
            </a:r>
            <a:r>
              <a:rPr dirty="0" sz="1100" spc="1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McCafferty)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9997" y="1110208"/>
            <a:ext cx="3528060" cy="2313305"/>
          </a:xfrm>
          <a:custGeom>
            <a:avLst/>
            <a:gdLst/>
            <a:ahLst/>
            <a:cxnLst/>
            <a:rect l="l" t="t" r="r" b="b"/>
            <a:pathLst>
              <a:path w="3528060" h="2313304">
                <a:moveTo>
                  <a:pt x="0" y="0"/>
                </a:moveTo>
                <a:lnTo>
                  <a:pt x="3527999" y="0"/>
                </a:lnTo>
                <a:lnTo>
                  <a:pt x="3527999" y="2312860"/>
                </a:lnTo>
                <a:lnTo>
                  <a:pt x="0" y="2312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9997" y="1110208"/>
            <a:ext cx="3145383" cy="231286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75732" y="1180145"/>
            <a:ext cx="1583690" cy="727710"/>
          </a:xfrm>
          <a:custGeom>
            <a:avLst/>
            <a:gdLst/>
            <a:ahLst/>
            <a:cxnLst/>
            <a:rect l="l" t="t" r="r" b="b"/>
            <a:pathLst>
              <a:path w="1583689" h="727710">
                <a:moveTo>
                  <a:pt x="832890" y="0"/>
                </a:moveTo>
                <a:lnTo>
                  <a:pt x="778014" y="583"/>
                </a:lnTo>
                <a:lnTo>
                  <a:pt x="723521" y="2248"/>
                </a:lnTo>
                <a:lnTo>
                  <a:pt x="669644" y="4985"/>
                </a:lnTo>
                <a:lnTo>
                  <a:pt x="616613" y="8781"/>
                </a:lnTo>
                <a:lnTo>
                  <a:pt x="564662" y="13624"/>
                </a:lnTo>
                <a:lnTo>
                  <a:pt x="514021" y="19502"/>
                </a:lnTo>
                <a:lnTo>
                  <a:pt x="464922" y="26405"/>
                </a:lnTo>
                <a:lnTo>
                  <a:pt x="417598" y="34319"/>
                </a:lnTo>
                <a:lnTo>
                  <a:pt x="372278" y="43234"/>
                </a:lnTo>
                <a:lnTo>
                  <a:pt x="329197" y="53138"/>
                </a:lnTo>
                <a:lnTo>
                  <a:pt x="288584" y="64018"/>
                </a:lnTo>
                <a:lnTo>
                  <a:pt x="250672" y="75863"/>
                </a:lnTo>
                <a:lnTo>
                  <a:pt x="173144" y="107665"/>
                </a:lnTo>
                <a:lnTo>
                  <a:pt x="139042" y="127403"/>
                </a:lnTo>
                <a:lnTo>
                  <a:pt x="95703" y="168391"/>
                </a:lnTo>
                <a:lnTo>
                  <a:pt x="84725" y="210240"/>
                </a:lnTo>
                <a:lnTo>
                  <a:pt x="91075" y="231055"/>
                </a:lnTo>
                <a:lnTo>
                  <a:pt x="126858" y="271603"/>
                </a:lnTo>
                <a:lnTo>
                  <a:pt x="192627" y="309554"/>
                </a:lnTo>
                <a:lnTo>
                  <a:pt x="236459" y="327123"/>
                </a:lnTo>
                <a:lnTo>
                  <a:pt x="287432" y="343525"/>
                </a:lnTo>
                <a:lnTo>
                  <a:pt x="345427" y="358585"/>
                </a:lnTo>
                <a:lnTo>
                  <a:pt x="410324" y="372132"/>
                </a:lnTo>
                <a:lnTo>
                  <a:pt x="0" y="727642"/>
                </a:lnTo>
                <a:lnTo>
                  <a:pt x="672850" y="403064"/>
                </a:lnTo>
                <a:lnTo>
                  <a:pt x="993904" y="403064"/>
                </a:lnTo>
                <a:lnTo>
                  <a:pt x="1005155" y="402463"/>
                </a:lnTo>
                <a:lnTo>
                  <a:pt x="1058124" y="398523"/>
                </a:lnTo>
                <a:lnTo>
                  <a:pt x="1109833" y="393547"/>
                </a:lnTo>
                <a:lnTo>
                  <a:pt x="1160069" y="387557"/>
                </a:lnTo>
                <a:lnTo>
                  <a:pt x="1208618" y="380577"/>
                </a:lnTo>
                <a:lnTo>
                  <a:pt x="1255268" y="372631"/>
                </a:lnTo>
                <a:lnTo>
                  <a:pt x="1299804" y="363740"/>
                </a:lnTo>
                <a:lnTo>
                  <a:pt x="1342013" y="353928"/>
                </a:lnTo>
                <a:lnTo>
                  <a:pt x="1381681" y="343217"/>
                </a:lnTo>
                <a:lnTo>
                  <a:pt x="1418595" y="331632"/>
                </a:lnTo>
                <a:lnTo>
                  <a:pt x="1495090" y="300190"/>
                </a:lnTo>
                <a:lnTo>
                  <a:pt x="1529192" y="280452"/>
                </a:lnTo>
                <a:lnTo>
                  <a:pt x="1572530" y="239464"/>
                </a:lnTo>
                <a:lnTo>
                  <a:pt x="1583508" y="197615"/>
                </a:lnTo>
                <a:lnTo>
                  <a:pt x="1577159" y="176800"/>
                </a:lnTo>
                <a:lnTo>
                  <a:pt x="1541376" y="136252"/>
                </a:lnTo>
                <a:lnTo>
                  <a:pt x="1475607" y="98301"/>
                </a:lnTo>
                <a:lnTo>
                  <a:pt x="1431774" y="80732"/>
                </a:lnTo>
                <a:lnTo>
                  <a:pt x="1380801" y="64330"/>
                </a:lnTo>
                <a:lnTo>
                  <a:pt x="1322807" y="49270"/>
                </a:lnTo>
                <a:lnTo>
                  <a:pt x="1257909" y="35724"/>
                </a:lnTo>
                <a:lnTo>
                  <a:pt x="1208305" y="27222"/>
                </a:lnTo>
                <a:lnTo>
                  <a:pt x="1157230" y="19896"/>
                </a:lnTo>
                <a:lnTo>
                  <a:pt x="1104918" y="13736"/>
                </a:lnTo>
                <a:lnTo>
                  <a:pt x="1051598" y="8729"/>
                </a:lnTo>
                <a:lnTo>
                  <a:pt x="997504" y="4864"/>
                </a:lnTo>
                <a:lnTo>
                  <a:pt x="942867" y="2129"/>
                </a:lnTo>
                <a:lnTo>
                  <a:pt x="887918" y="511"/>
                </a:lnTo>
                <a:lnTo>
                  <a:pt x="832890" y="0"/>
                </a:lnTo>
                <a:close/>
              </a:path>
              <a:path w="1583689" h="727710">
                <a:moveTo>
                  <a:pt x="993904" y="403064"/>
                </a:moveTo>
                <a:lnTo>
                  <a:pt x="672850" y="403064"/>
                </a:lnTo>
                <a:lnTo>
                  <a:pt x="728892" y="405822"/>
                </a:lnTo>
                <a:lnTo>
                  <a:pt x="784956" y="407406"/>
                </a:lnTo>
                <a:lnTo>
                  <a:pt x="840827" y="407839"/>
                </a:lnTo>
                <a:lnTo>
                  <a:pt x="896293" y="407144"/>
                </a:lnTo>
                <a:lnTo>
                  <a:pt x="951140" y="405345"/>
                </a:lnTo>
                <a:lnTo>
                  <a:pt x="993904" y="403064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75732" y="1180145"/>
            <a:ext cx="1583690" cy="727710"/>
          </a:xfrm>
          <a:custGeom>
            <a:avLst/>
            <a:gdLst/>
            <a:ahLst/>
            <a:cxnLst/>
            <a:rect l="l" t="t" r="r" b="b"/>
            <a:pathLst>
              <a:path w="1583689" h="727710">
                <a:moveTo>
                  <a:pt x="0" y="727642"/>
                </a:moveTo>
                <a:lnTo>
                  <a:pt x="410324" y="372132"/>
                </a:lnTo>
                <a:lnTo>
                  <a:pt x="345427" y="358585"/>
                </a:lnTo>
                <a:lnTo>
                  <a:pt x="287432" y="343525"/>
                </a:lnTo>
                <a:lnTo>
                  <a:pt x="236459" y="327123"/>
                </a:lnTo>
                <a:lnTo>
                  <a:pt x="192627" y="309554"/>
                </a:lnTo>
                <a:lnTo>
                  <a:pt x="156053" y="290990"/>
                </a:lnTo>
                <a:lnTo>
                  <a:pt x="105159" y="251567"/>
                </a:lnTo>
                <a:lnTo>
                  <a:pt x="84725" y="210240"/>
                </a:lnTo>
                <a:lnTo>
                  <a:pt x="86229" y="189294"/>
                </a:lnTo>
                <a:lnTo>
                  <a:pt x="113268" y="147703"/>
                </a:lnTo>
                <a:lnTo>
                  <a:pt x="173144" y="107665"/>
                </a:lnTo>
                <a:lnTo>
                  <a:pt x="215692" y="88661"/>
                </a:lnTo>
                <a:lnTo>
                  <a:pt x="288584" y="64018"/>
                </a:lnTo>
                <a:lnTo>
                  <a:pt x="329197" y="53138"/>
                </a:lnTo>
                <a:lnTo>
                  <a:pt x="372279" y="43234"/>
                </a:lnTo>
                <a:lnTo>
                  <a:pt x="417598" y="34319"/>
                </a:lnTo>
                <a:lnTo>
                  <a:pt x="464923" y="26405"/>
                </a:lnTo>
                <a:lnTo>
                  <a:pt x="514021" y="19502"/>
                </a:lnTo>
                <a:lnTo>
                  <a:pt x="564662" y="13624"/>
                </a:lnTo>
                <a:lnTo>
                  <a:pt x="616614" y="8781"/>
                </a:lnTo>
                <a:lnTo>
                  <a:pt x="669644" y="4985"/>
                </a:lnTo>
                <a:lnTo>
                  <a:pt x="723521" y="2248"/>
                </a:lnTo>
                <a:lnTo>
                  <a:pt x="778014" y="583"/>
                </a:lnTo>
                <a:lnTo>
                  <a:pt x="832890" y="0"/>
                </a:lnTo>
                <a:lnTo>
                  <a:pt x="887919" y="511"/>
                </a:lnTo>
                <a:lnTo>
                  <a:pt x="942867" y="2128"/>
                </a:lnTo>
                <a:lnTo>
                  <a:pt x="997504" y="4864"/>
                </a:lnTo>
                <a:lnTo>
                  <a:pt x="1051599" y="8729"/>
                </a:lnTo>
                <a:lnTo>
                  <a:pt x="1104918" y="13736"/>
                </a:lnTo>
                <a:lnTo>
                  <a:pt x="1157231" y="19896"/>
                </a:lnTo>
                <a:lnTo>
                  <a:pt x="1208305" y="27221"/>
                </a:lnTo>
                <a:lnTo>
                  <a:pt x="1257910" y="35723"/>
                </a:lnTo>
                <a:lnTo>
                  <a:pt x="1322807" y="49270"/>
                </a:lnTo>
                <a:lnTo>
                  <a:pt x="1380802" y="64330"/>
                </a:lnTo>
                <a:lnTo>
                  <a:pt x="1431774" y="80732"/>
                </a:lnTo>
                <a:lnTo>
                  <a:pt x="1475607" y="98301"/>
                </a:lnTo>
                <a:lnTo>
                  <a:pt x="1512180" y="116865"/>
                </a:lnTo>
                <a:lnTo>
                  <a:pt x="1563075" y="156288"/>
                </a:lnTo>
                <a:lnTo>
                  <a:pt x="1583508" y="197615"/>
                </a:lnTo>
                <a:lnTo>
                  <a:pt x="1582005" y="218561"/>
                </a:lnTo>
                <a:lnTo>
                  <a:pt x="1554965" y="260152"/>
                </a:lnTo>
                <a:lnTo>
                  <a:pt x="1495090" y="300190"/>
                </a:lnTo>
                <a:lnTo>
                  <a:pt x="1452542" y="319194"/>
                </a:lnTo>
                <a:lnTo>
                  <a:pt x="1381681" y="343217"/>
                </a:lnTo>
                <a:lnTo>
                  <a:pt x="1342013" y="353928"/>
                </a:lnTo>
                <a:lnTo>
                  <a:pt x="1299804" y="363740"/>
                </a:lnTo>
                <a:lnTo>
                  <a:pt x="1255268" y="372631"/>
                </a:lnTo>
                <a:lnTo>
                  <a:pt x="1208618" y="380577"/>
                </a:lnTo>
                <a:lnTo>
                  <a:pt x="1160069" y="387557"/>
                </a:lnTo>
                <a:lnTo>
                  <a:pt x="1109833" y="393546"/>
                </a:lnTo>
                <a:lnTo>
                  <a:pt x="1058124" y="398523"/>
                </a:lnTo>
                <a:lnTo>
                  <a:pt x="1005155" y="402463"/>
                </a:lnTo>
                <a:lnTo>
                  <a:pt x="951140" y="405345"/>
                </a:lnTo>
                <a:lnTo>
                  <a:pt x="896293" y="407144"/>
                </a:lnTo>
                <a:lnTo>
                  <a:pt x="840827" y="407839"/>
                </a:lnTo>
                <a:lnTo>
                  <a:pt x="784956" y="407406"/>
                </a:lnTo>
                <a:lnTo>
                  <a:pt x="728892" y="405821"/>
                </a:lnTo>
                <a:lnTo>
                  <a:pt x="672850" y="403064"/>
                </a:lnTo>
                <a:lnTo>
                  <a:pt x="0" y="727642"/>
                </a:lnTo>
                <a:close/>
              </a:path>
            </a:pathLst>
          </a:custGeom>
          <a:ln w="4177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403825" y="1301040"/>
            <a:ext cx="101219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55">
                <a:latin typeface="Calibri"/>
                <a:cs typeface="Calibri"/>
              </a:rPr>
              <a:t>The </a:t>
            </a:r>
            <a:r>
              <a:rPr dirty="0" sz="800" spc="-40">
                <a:latin typeface="Calibri"/>
                <a:cs typeface="Calibri"/>
              </a:rPr>
              <a:t>fields </a:t>
            </a:r>
            <a:r>
              <a:rPr dirty="0" sz="800" spc="-60">
                <a:latin typeface="Calibri"/>
                <a:cs typeface="Calibri"/>
              </a:rPr>
              <a:t>were</a:t>
            </a:r>
            <a:r>
              <a:rPr dirty="0" sz="800" spc="-40">
                <a:latin typeface="Calibri"/>
                <a:cs typeface="Calibri"/>
              </a:rPr>
              <a:t> </a:t>
            </a:r>
            <a:r>
              <a:rPr dirty="0" sz="800" spc="-55">
                <a:latin typeface="Calibri"/>
                <a:cs typeface="Calibri"/>
              </a:rPr>
              <a:t>underwater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04631" y="1738140"/>
            <a:ext cx="1603375" cy="541020"/>
          </a:xfrm>
          <a:custGeom>
            <a:avLst/>
            <a:gdLst/>
            <a:ahLst/>
            <a:cxnLst/>
            <a:rect l="l" t="t" r="r" b="b"/>
            <a:pathLst>
              <a:path w="1603375" h="541019">
                <a:moveTo>
                  <a:pt x="958078" y="0"/>
                </a:moveTo>
                <a:lnTo>
                  <a:pt x="905303" y="504"/>
                </a:lnTo>
                <a:lnTo>
                  <a:pt x="852663" y="2348"/>
                </a:lnTo>
                <a:lnTo>
                  <a:pt x="800432" y="5544"/>
                </a:lnTo>
                <a:lnTo>
                  <a:pt x="748887" y="10104"/>
                </a:lnTo>
                <a:lnTo>
                  <a:pt x="698300" y="16037"/>
                </a:lnTo>
                <a:lnTo>
                  <a:pt x="648946" y="23356"/>
                </a:lnTo>
                <a:lnTo>
                  <a:pt x="601100" y="32071"/>
                </a:lnTo>
                <a:lnTo>
                  <a:pt x="555035" y="42195"/>
                </a:lnTo>
                <a:lnTo>
                  <a:pt x="493280" y="59035"/>
                </a:lnTo>
                <a:lnTo>
                  <a:pt x="439868" y="77717"/>
                </a:lnTo>
                <a:lnTo>
                  <a:pt x="394912" y="97972"/>
                </a:lnTo>
                <a:lnTo>
                  <a:pt x="358524" y="119532"/>
                </a:lnTo>
                <a:lnTo>
                  <a:pt x="311901" y="165498"/>
                </a:lnTo>
                <a:lnTo>
                  <a:pt x="300899" y="213471"/>
                </a:lnTo>
                <a:lnTo>
                  <a:pt x="309036" y="237540"/>
                </a:lnTo>
                <a:lnTo>
                  <a:pt x="326416" y="261307"/>
                </a:lnTo>
                <a:lnTo>
                  <a:pt x="353150" y="284504"/>
                </a:lnTo>
                <a:lnTo>
                  <a:pt x="389351" y="306863"/>
                </a:lnTo>
                <a:lnTo>
                  <a:pt x="435132" y="328116"/>
                </a:lnTo>
                <a:lnTo>
                  <a:pt x="0" y="540854"/>
                </a:lnTo>
                <a:lnTo>
                  <a:pt x="621523" y="379650"/>
                </a:lnTo>
                <a:lnTo>
                  <a:pt x="1281710" y="379650"/>
                </a:lnTo>
                <a:lnTo>
                  <a:pt x="1306050" y="375146"/>
                </a:lnTo>
                <a:lnTo>
                  <a:pt x="1349187" y="365622"/>
                </a:lnTo>
                <a:lnTo>
                  <a:pt x="1410942" y="348781"/>
                </a:lnTo>
                <a:lnTo>
                  <a:pt x="1464354" y="330100"/>
                </a:lnTo>
                <a:lnTo>
                  <a:pt x="1509310" y="309845"/>
                </a:lnTo>
                <a:lnTo>
                  <a:pt x="1545698" y="288284"/>
                </a:lnTo>
                <a:lnTo>
                  <a:pt x="1592321" y="242318"/>
                </a:lnTo>
                <a:lnTo>
                  <a:pt x="1603324" y="194345"/>
                </a:lnTo>
                <a:lnTo>
                  <a:pt x="1595186" y="170276"/>
                </a:lnTo>
                <a:lnTo>
                  <a:pt x="1551072" y="123313"/>
                </a:lnTo>
                <a:lnTo>
                  <a:pt x="1514871" y="100954"/>
                </a:lnTo>
                <a:lnTo>
                  <a:pt x="1469091" y="79701"/>
                </a:lnTo>
                <a:lnTo>
                  <a:pt x="1432932" y="66204"/>
                </a:lnTo>
                <a:lnTo>
                  <a:pt x="1393891" y="53923"/>
                </a:lnTo>
                <a:lnTo>
                  <a:pt x="1352241" y="42870"/>
                </a:lnTo>
                <a:lnTo>
                  <a:pt x="1308258" y="33056"/>
                </a:lnTo>
                <a:lnTo>
                  <a:pt x="1262216" y="24493"/>
                </a:lnTo>
                <a:lnTo>
                  <a:pt x="1214388" y="17191"/>
                </a:lnTo>
                <a:lnTo>
                  <a:pt x="1165050" y="11162"/>
                </a:lnTo>
                <a:lnTo>
                  <a:pt x="1114475" y="6417"/>
                </a:lnTo>
                <a:lnTo>
                  <a:pt x="1062939" y="2967"/>
                </a:lnTo>
                <a:lnTo>
                  <a:pt x="1010715" y="824"/>
                </a:lnTo>
                <a:lnTo>
                  <a:pt x="958078" y="0"/>
                </a:lnTo>
                <a:close/>
              </a:path>
              <a:path w="1603375" h="541019">
                <a:moveTo>
                  <a:pt x="1281710" y="379650"/>
                </a:moveTo>
                <a:lnTo>
                  <a:pt x="621523" y="379650"/>
                </a:lnTo>
                <a:lnTo>
                  <a:pt x="668073" y="387445"/>
                </a:lnTo>
                <a:lnTo>
                  <a:pt x="715950" y="393974"/>
                </a:lnTo>
                <a:lnTo>
                  <a:pt x="764914" y="399239"/>
                </a:lnTo>
                <a:lnTo>
                  <a:pt x="814723" y="403246"/>
                </a:lnTo>
                <a:lnTo>
                  <a:pt x="865134" y="406000"/>
                </a:lnTo>
                <a:lnTo>
                  <a:pt x="915905" y="407505"/>
                </a:lnTo>
                <a:lnTo>
                  <a:pt x="966796" y="407765"/>
                </a:lnTo>
                <a:lnTo>
                  <a:pt x="1017564" y="406787"/>
                </a:lnTo>
                <a:lnTo>
                  <a:pt x="1067968" y="404573"/>
                </a:lnTo>
                <a:lnTo>
                  <a:pt x="1117765" y="401129"/>
                </a:lnTo>
                <a:lnTo>
                  <a:pt x="1166713" y="396460"/>
                </a:lnTo>
                <a:lnTo>
                  <a:pt x="1214571" y="390570"/>
                </a:lnTo>
                <a:lnTo>
                  <a:pt x="1261098" y="383464"/>
                </a:lnTo>
                <a:lnTo>
                  <a:pt x="1281710" y="37965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04631" y="1738140"/>
            <a:ext cx="1603375" cy="541020"/>
          </a:xfrm>
          <a:custGeom>
            <a:avLst/>
            <a:gdLst/>
            <a:ahLst/>
            <a:cxnLst/>
            <a:rect l="l" t="t" r="r" b="b"/>
            <a:pathLst>
              <a:path w="1603375" h="541019">
                <a:moveTo>
                  <a:pt x="0" y="540854"/>
                </a:moveTo>
                <a:lnTo>
                  <a:pt x="435131" y="328115"/>
                </a:lnTo>
                <a:lnTo>
                  <a:pt x="389351" y="306863"/>
                </a:lnTo>
                <a:lnTo>
                  <a:pt x="353150" y="284504"/>
                </a:lnTo>
                <a:lnTo>
                  <a:pt x="326416" y="261307"/>
                </a:lnTo>
                <a:lnTo>
                  <a:pt x="309036" y="237540"/>
                </a:lnTo>
                <a:lnTo>
                  <a:pt x="300899" y="213471"/>
                </a:lnTo>
                <a:lnTo>
                  <a:pt x="301891" y="189368"/>
                </a:lnTo>
                <a:lnTo>
                  <a:pt x="330816" y="142131"/>
                </a:lnTo>
                <a:lnTo>
                  <a:pt x="394912" y="97972"/>
                </a:lnTo>
                <a:lnTo>
                  <a:pt x="439868" y="77717"/>
                </a:lnTo>
                <a:lnTo>
                  <a:pt x="493280" y="59035"/>
                </a:lnTo>
                <a:lnTo>
                  <a:pt x="555035" y="42195"/>
                </a:lnTo>
                <a:lnTo>
                  <a:pt x="601099" y="32071"/>
                </a:lnTo>
                <a:lnTo>
                  <a:pt x="648946" y="23356"/>
                </a:lnTo>
                <a:lnTo>
                  <a:pt x="698300" y="16037"/>
                </a:lnTo>
                <a:lnTo>
                  <a:pt x="748887" y="10104"/>
                </a:lnTo>
                <a:lnTo>
                  <a:pt x="800432" y="5544"/>
                </a:lnTo>
                <a:lnTo>
                  <a:pt x="852662" y="2348"/>
                </a:lnTo>
                <a:lnTo>
                  <a:pt x="905303" y="504"/>
                </a:lnTo>
                <a:lnTo>
                  <a:pt x="958078" y="0"/>
                </a:lnTo>
                <a:lnTo>
                  <a:pt x="1010715" y="824"/>
                </a:lnTo>
                <a:lnTo>
                  <a:pt x="1062939" y="2967"/>
                </a:lnTo>
                <a:lnTo>
                  <a:pt x="1114475" y="6417"/>
                </a:lnTo>
                <a:lnTo>
                  <a:pt x="1165050" y="11162"/>
                </a:lnTo>
                <a:lnTo>
                  <a:pt x="1214388" y="17191"/>
                </a:lnTo>
                <a:lnTo>
                  <a:pt x="1262215" y="24493"/>
                </a:lnTo>
                <a:lnTo>
                  <a:pt x="1308258" y="33056"/>
                </a:lnTo>
                <a:lnTo>
                  <a:pt x="1352241" y="42870"/>
                </a:lnTo>
                <a:lnTo>
                  <a:pt x="1393891" y="53923"/>
                </a:lnTo>
                <a:lnTo>
                  <a:pt x="1432932" y="66204"/>
                </a:lnTo>
                <a:lnTo>
                  <a:pt x="1469091" y="79701"/>
                </a:lnTo>
                <a:lnTo>
                  <a:pt x="1514871" y="100954"/>
                </a:lnTo>
                <a:lnTo>
                  <a:pt x="1551072" y="123313"/>
                </a:lnTo>
                <a:lnTo>
                  <a:pt x="1595186" y="170276"/>
                </a:lnTo>
                <a:lnTo>
                  <a:pt x="1603323" y="194345"/>
                </a:lnTo>
                <a:lnTo>
                  <a:pt x="1602331" y="218449"/>
                </a:lnTo>
                <a:lnTo>
                  <a:pt x="1573406" y="265686"/>
                </a:lnTo>
                <a:lnTo>
                  <a:pt x="1509310" y="309845"/>
                </a:lnTo>
                <a:lnTo>
                  <a:pt x="1464354" y="330100"/>
                </a:lnTo>
                <a:lnTo>
                  <a:pt x="1410942" y="348781"/>
                </a:lnTo>
                <a:lnTo>
                  <a:pt x="1349187" y="365622"/>
                </a:lnTo>
                <a:lnTo>
                  <a:pt x="1306050" y="375146"/>
                </a:lnTo>
                <a:lnTo>
                  <a:pt x="1261098" y="383464"/>
                </a:lnTo>
                <a:lnTo>
                  <a:pt x="1214571" y="390570"/>
                </a:lnTo>
                <a:lnTo>
                  <a:pt x="1166713" y="396460"/>
                </a:lnTo>
                <a:lnTo>
                  <a:pt x="1117765" y="401129"/>
                </a:lnTo>
                <a:lnTo>
                  <a:pt x="1067968" y="404573"/>
                </a:lnTo>
                <a:lnTo>
                  <a:pt x="1017564" y="406787"/>
                </a:lnTo>
                <a:lnTo>
                  <a:pt x="966796" y="407765"/>
                </a:lnTo>
                <a:lnTo>
                  <a:pt x="915905" y="407505"/>
                </a:lnTo>
                <a:lnTo>
                  <a:pt x="865134" y="406000"/>
                </a:lnTo>
                <a:lnTo>
                  <a:pt x="814722" y="403246"/>
                </a:lnTo>
                <a:lnTo>
                  <a:pt x="764914" y="399239"/>
                </a:lnTo>
                <a:lnTo>
                  <a:pt x="715950" y="393974"/>
                </a:lnTo>
                <a:lnTo>
                  <a:pt x="668073" y="387446"/>
                </a:lnTo>
                <a:lnTo>
                  <a:pt x="621523" y="379650"/>
                </a:lnTo>
                <a:lnTo>
                  <a:pt x="0" y="540854"/>
                </a:lnTo>
                <a:close/>
              </a:path>
            </a:pathLst>
          </a:custGeom>
          <a:ln w="422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555513" y="1797534"/>
            <a:ext cx="802640" cy="273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06705" marR="5080" indent="-294640">
              <a:lnSpc>
                <a:spcPct val="102000"/>
              </a:lnSpc>
              <a:spcBef>
                <a:spcPts val="90"/>
              </a:spcBef>
            </a:pPr>
            <a:r>
              <a:rPr dirty="0" sz="800" spc="-75">
                <a:latin typeface="Calibri"/>
                <a:cs typeface="Calibri"/>
              </a:rPr>
              <a:t>You </a:t>
            </a:r>
            <a:r>
              <a:rPr dirty="0" sz="800" spc="-45">
                <a:latin typeface="Calibri"/>
                <a:cs typeface="Calibri"/>
              </a:rPr>
              <a:t>can’t </a:t>
            </a:r>
            <a:r>
              <a:rPr dirty="0" sz="800" spc="-65">
                <a:latin typeface="Calibri"/>
                <a:cs typeface="Calibri"/>
              </a:rPr>
              <a:t>come </a:t>
            </a:r>
            <a:r>
              <a:rPr dirty="0" sz="800" spc="-55">
                <a:latin typeface="Calibri"/>
                <a:cs typeface="Calibri"/>
              </a:rPr>
              <a:t>to </a:t>
            </a:r>
            <a:r>
              <a:rPr dirty="0" sz="800" spc="-50">
                <a:latin typeface="Calibri"/>
                <a:cs typeface="Calibri"/>
              </a:rPr>
              <a:t>the  party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59578" y="2398726"/>
            <a:ext cx="1800225" cy="407670"/>
          </a:xfrm>
          <a:custGeom>
            <a:avLst/>
            <a:gdLst/>
            <a:ahLst/>
            <a:cxnLst/>
            <a:rect l="l" t="t" r="r" b="b"/>
            <a:pathLst>
              <a:path w="1800225" h="407669">
                <a:moveTo>
                  <a:pt x="0" y="10831"/>
                </a:moveTo>
                <a:lnTo>
                  <a:pt x="360356" y="123984"/>
                </a:lnTo>
                <a:lnTo>
                  <a:pt x="327217" y="149872"/>
                </a:lnTo>
                <a:lnTo>
                  <a:pt x="307365" y="176311"/>
                </a:lnTo>
                <a:lnTo>
                  <a:pt x="300554" y="202957"/>
                </a:lnTo>
                <a:lnTo>
                  <a:pt x="306539" y="229464"/>
                </a:lnTo>
                <a:lnTo>
                  <a:pt x="325075" y="255488"/>
                </a:lnTo>
                <a:lnTo>
                  <a:pt x="355915" y="280686"/>
                </a:lnTo>
                <a:lnTo>
                  <a:pt x="398816" y="304712"/>
                </a:lnTo>
                <a:lnTo>
                  <a:pt x="453530" y="327222"/>
                </a:lnTo>
                <a:lnTo>
                  <a:pt x="519814" y="347872"/>
                </a:lnTo>
                <a:lnTo>
                  <a:pt x="562812" y="358713"/>
                </a:lnTo>
                <a:lnTo>
                  <a:pt x="608052" y="368472"/>
                </a:lnTo>
                <a:lnTo>
                  <a:pt x="655297" y="377148"/>
                </a:lnTo>
                <a:lnTo>
                  <a:pt x="704314" y="384740"/>
                </a:lnTo>
                <a:lnTo>
                  <a:pt x="754864" y="391249"/>
                </a:lnTo>
                <a:lnTo>
                  <a:pt x="806714" y="396676"/>
                </a:lnTo>
                <a:lnTo>
                  <a:pt x="859627" y="401018"/>
                </a:lnTo>
                <a:lnTo>
                  <a:pt x="913367" y="404278"/>
                </a:lnTo>
                <a:lnTo>
                  <a:pt x="967699" y="406454"/>
                </a:lnTo>
                <a:lnTo>
                  <a:pt x="1022388" y="407547"/>
                </a:lnTo>
                <a:lnTo>
                  <a:pt x="1077196" y="407557"/>
                </a:lnTo>
                <a:lnTo>
                  <a:pt x="1131890" y="406483"/>
                </a:lnTo>
                <a:lnTo>
                  <a:pt x="1186232" y="404326"/>
                </a:lnTo>
                <a:lnTo>
                  <a:pt x="1239988" y="401085"/>
                </a:lnTo>
                <a:lnTo>
                  <a:pt x="1292921" y="396760"/>
                </a:lnTo>
                <a:lnTo>
                  <a:pt x="1344796" y="391352"/>
                </a:lnTo>
                <a:lnTo>
                  <a:pt x="1395377" y="384860"/>
                </a:lnTo>
                <a:lnTo>
                  <a:pt x="1444429" y="377285"/>
                </a:lnTo>
                <a:lnTo>
                  <a:pt x="1491715" y="368626"/>
                </a:lnTo>
                <a:lnTo>
                  <a:pt x="1537001" y="358883"/>
                </a:lnTo>
                <a:lnTo>
                  <a:pt x="1580050" y="348056"/>
                </a:lnTo>
                <a:lnTo>
                  <a:pt x="1638348" y="330281"/>
                </a:lnTo>
                <a:lnTo>
                  <a:pt x="1687687" y="311206"/>
                </a:lnTo>
                <a:lnTo>
                  <a:pt x="1728065" y="291048"/>
                </a:lnTo>
                <a:lnTo>
                  <a:pt x="1781941" y="248347"/>
                </a:lnTo>
                <a:lnTo>
                  <a:pt x="1799970" y="203908"/>
                </a:lnTo>
                <a:lnTo>
                  <a:pt x="1795541" y="181579"/>
                </a:lnTo>
                <a:lnTo>
                  <a:pt x="1759794" y="137780"/>
                </a:lnTo>
                <a:lnTo>
                  <a:pt x="1688191" y="96572"/>
                </a:lnTo>
                <a:lnTo>
                  <a:pt x="1638942" y="77480"/>
                </a:lnTo>
                <a:lnTo>
                  <a:pt x="1580727" y="59685"/>
                </a:lnTo>
                <a:lnTo>
                  <a:pt x="1579996" y="59500"/>
                </a:lnTo>
                <a:lnTo>
                  <a:pt x="520491" y="59500"/>
                </a:lnTo>
                <a:lnTo>
                  <a:pt x="0" y="10831"/>
                </a:lnTo>
                <a:close/>
              </a:path>
              <a:path w="1800225" h="407669">
                <a:moveTo>
                  <a:pt x="1023345" y="0"/>
                </a:moveTo>
                <a:lnTo>
                  <a:pt x="968651" y="1073"/>
                </a:lnTo>
                <a:lnTo>
                  <a:pt x="914309" y="3231"/>
                </a:lnTo>
                <a:lnTo>
                  <a:pt x="860553" y="6472"/>
                </a:lnTo>
                <a:lnTo>
                  <a:pt x="807620" y="10796"/>
                </a:lnTo>
                <a:lnTo>
                  <a:pt x="755745" y="16204"/>
                </a:lnTo>
                <a:lnTo>
                  <a:pt x="705164" y="22696"/>
                </a:lnTo>
                <a:lnTo>
                  <a:pt x="656112" y="30272"/>
                </a:lnTo>
                <a:lnTo>
                  <a:pt x="608826" y="38931"/>
                </a:lnTo>
                <a:lnTo>
                  <a:pt x="563540" y="48674"/>
                </a:lnTo>
                <a:lnTo>
                  <a:pt x="520491" y="59500"/>
                </a:lnTo>
                <a:lnTo>
                  <a:pt x="1579996" y="59500"/>
                </a:lnTo>
                <a:lnTo>
                  <a:pt x="1537729" y="48843"/>
                </a:lnTo>
                <a:lnTo>
                  <a:pt x="1492489" y="39084"/>
                </a:lnTo>
                <a:lnTo>
                  <a:pt x="1445244" y="30409"/>
                </a:lnTo>
                <a:lnTo>
                  <a:pt x="1396228" y="22816"/>
                </a:lnTo>
                <a:lnTo>
                  <a:pt x="1345677" y="16307"/>
                </a:lnTo>
                <a:lnTo>
                  <a:pt x="1293827" y="10881"/>
                </a:lnTo>
                <a:lnTo>
                  <a:pt x="1240914" y="6538"/>
                </a:lnTo>
                <a:lnTo>
                  <a:pt x="1187174" y="3278"/>
                </a:lnTo>
                <a:lnTo>
                  <a:pt x="1132842" y="1102"/>
                </a:lnTo>
                <a:lnTo>
                  <a:pt x="1078153" y="9"/>
                </a:lnTo>
                <a:lnTo>
                  <a:pt x="1023345" y="0"/>
                </a:lnTo>
                <a:close/>
              </a:path>
            </a:pathLst>
          </a:custGeom>
          <a:solidFill>
            <a:srgbClr val="F8CB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59578" y="2398725"/>
            <a:ext cx="1800225" cy="407670"/>
          </a:xfrm>
          <a:custGeom>
            <a:avLst/>
            <a:gdLst/>
            <a:ahLst/>
            <a:cxnLst/>
            <a:rect l="l" t="t" r="r" b="b"/>
            <a:pathLst>
              <a:path w="1800225" h="407669">
                <a:moveTo>
                  <a:pt x="0" y="10831"/>
                </a:moveTo>
                <a:lnTo>
                  <a:pt x="520492" y="59500"/>
                </a:lnTo>
                <a:lnTo>
                  <a:pt x="563540" y="48674"/>
                </a:lnTo>
                <a:lnTo>
                  <a:pt x="608826" y="38931"/>
                </a:lnTo>
                <a:lnTo>
                  <a:pt x="656112" y="30272"/>
                </a:lnTo>
                <a:lnTo>
                  <a:pt x="705164" y="22696"/>
                </a:lnTo>
                <a:lnTo>
                  <a:pt x="755745" y="16204"/>
                </a:lnTo>
                <a:lnTo>
                  <a:pt x="807620" y="10796"/>
                </a:lnTo>
                <a:lnTo>
                  <a:pt x="860553" y="6472"/>
                </a:lnTo>
                <a:lnTo>
                  <a:pt x="914309" y="3231"/>
                </a:lnTo>
                <a:lnTo>
                  <a:pt x="968651" y="1073"/>
                </a:lnTo>
                <a:lnTo>
                  <a:pt x="1023345" y="0"/>
                </a:lnTo>
                <a:lnTo>
                  <a:pt x="1078154" y="9"/>
                </a:lnTo>
                <a:lnTo>
                  <a:pt x="1132842" y="1102"/>
                </a:lnTo>
                <a:lnTo>
                  <a:pt x="1187174" y="3278"/>
                </a:lnTo>
                <a:lnTo>
                  <a:pt x="1240915" y="6538"/>
                </a:lnTo>
                <a:lnTo>
                  <a:pt x="1293827" y="10881"/>
                </a:lnTo>
                <a:lnTo>
                  <a:pt x="1345677" y="16307"/>
                </a:lnTo>
                <a:lnTo>
                  <a:pt x="1396228" y="22816"/>
                </a:lnTo>
                <a:lnTo>
                  <a:pt x="1445244" y="30409"/>
                </a:lnTo>
                <a:lnTo>
                  <a:pt x="1492490" y="39084"/>
                </a:lnTo>
                <a:lnTo>
                  <a:pt x="1537729" y="48843"/>
                </a:lnTo>
                <a:lnTo>
                  <a:pt x="1580727" y="59685"/>
                </a:lnTo>
                <a:lnTo>
                  <a:pt x="1638942" y="77480"/>
                </a:lnTo>
                <a:lnTo>
                  <a:pt x="1688191" y="96572"/>
                </a:lnTo>
                <a:lnTo>
                  <a:pt x="1728475" y="116744"/>
                </a:lnTo>
                <a:lnTo>
                  <a:pt x="1782150" y="159464"/>
                </a:lnTo>
                <a:lnTo>
                  <a:pt x="1799970" y="203908"/>
                </a:lnTo>
                <a:lnTo>
                  <a:pt x="1795437" y="226237"/>
                </a:lnTo>
                <a:lnTo>
                  <a:pt x="1759484" y="270023"/>
                </a:lnTo>
                <a:lnTo>
                  <a:pt x="1687687" y="311206"/>
                </a:lnTo>
                <a:lnTo>
                  <a:pt x="1638348" y="330281"/>
                </a:lnTo>
                <a:lnTo>
                  <a:pt x="1580050" y="348056"/>
                </a:lnTo>
                <a:lnTo>
                  <a:pt x="1537001" y="358883"/>
                </a:lnTo>
                <a:lnTo>
                  <a:pt x="1491716" y="368626"/>
                </a:lnTo>
                <a:lnTo>
                  <a:pt x="1444429" y="377285"/>
                </a:lnTo>
                <a:lnTo>
                  <a:pt x="1395378" y="384860"/>
                </a:lnTo>
                <a:lnTo>
                  <a:pt x="1344796" y="391352"/>
                </a:lnTo>
                <a:lnTo>
                  <a:pt x="1292921" y="396760"/>
                </a:lnTo>
                <a:lnTo>
                  <a:pt x="1239988" y="401085"/>
                </a:lnTo>
                <a:lnTo>
                  <a:pt x="1186232" y="404326"/>
                </a:lnTo>
                <a:lnTo>
                  <a:pt x="1131890" y="406483"/>
                </a:lnTo>
                <a:lnTo>
                  <a:pt x="1077197" y="407557"/>
                </a:lnTo>
                <a:lnTo>
                  <a:pt x="1022388" y="407547"/>
                </a:lnTo>
                <a:lnTo>
                  <a:pt x="967700" y="406455"/>
                </a:lnTo>
                <a:lnTo>
                  <a:pt x="913367" y="404278"/>
                </a:lnTo>
                <a:lnTo>
                  <a:pt x="859627" y="401019"/>
                </a:lnTo>
                <a:lnTo>
                  <a:pt x="806714" y="396676"/>
                </a:lnTo>
                <a:lnTo>
                  <a:pt x="754864" y="391250"/>
                </a:lnTo>
                <a:lnTo>
                  <a:pt x="704314" y="384740"/>
                </a:lnTo>
                <a:lnTo>
                  <a:pt x="655298" y="377148"/>
                </a:lnTo>
                <a:lnTo>
                  <a:pt x="608052" y="368472"/>
                </a:lnTo>
                <a:lnTo>
                  <a:pt x="562812" y="358714"/>
                </a:lnTo>
                <a:lnTo>
                  <a:pt x="519815" y="347872"/>
                </a:lnTo>
                <a:lnTo>
                  <a:pt x="453531" y="327222"/>
                </a:lnTo>
                <a:lnTo>
                  <a:pt x="398816" y="304712"/>
                </a:lnTo>
                <a:lnTo>
                  <a:pt x="355916" y="280686"/>
                </a:lnTo>
                <a:lnTo>
                  <a:pt x="325075" y="255489"/>
                </a:lnTo>
                <a:lnTo>
                  <a:pt x="300555" y="202957"/>
                </a:lnTo>
                <a:lnTo>
                  <a:pt x="307365" y="176311"/>
                </a:lnTo>
                <a:lnTo>
                  <a:pt x="327217" y="149873"/>
                </a:lnTo>
                <a:lnTo>
                  <a:pt x="360356" y="123985"/>
                </a:lnTo>
                <a:lnTo>
                  <a:pt x="0" y="10831"/>
                </a:lnTo>
                <a:close/>
              </a:path>
            </a:pathLst>
          </a:custGeom>
          <a:ln w="4253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465703" y="2457470"/>
            <a:ext cx="889000" cy="273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20675" marR="5080" indent="-308610">
              <a:lnSpc>
                <a:spcPct val="102000"/>
              </a:lnSpc>
              <a:spcBef>
                <a:spcPts val="90"/>
              </a:spcBef>
            </a:pPr>
            <a:r>
              <a:rPr dirty="0" sz="800" spc="-55">
                <a:latin typeface="Calibri"/>
                <a:cs typeface="Calibri"/>
              </a:rPr>
              <a:t>??? Because </a:t>
            </a:r>
            <a:r>
              <a:rPr dirty="0" sz="800" spc="-30">
                <a:latin typeface="Calibri"/>
                <a:cs typeface="Calibri"/>
              </a:rPr>
              <a:t>it </a:t>
            </a:r>
            <a:r>
              <a:rPr dirty="0" sz="800" spc="-55">
                <a:latin typeface="Calibri"/>
                <a:cs typeface="Calibri"/>
              </a:rPr>
              <a:t>had been  </a:t>
            </a:r>
            <a:r>
              <a:rPr dirty="0" sz="800" spc="-45">
                <a:latin typeface="Calibri"/>
                <a:cs typeface="Calibri"/>
              </a:rPr>
              <a:t>raining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24799" y="2747462"/>
            <a:ext cx="1823085" cy="610235"/>
          </a:xfrm>
          <a:custGeom>
            <a:avLst/>
            <a:gdLst/>
            <a:ahLst/>
            <a:cxnLst/>
            <a:rect l="l" t="t" r="r" b="b"/>
            <a:pathLst>
              <a:path w="1823085" h="610235">
                <a:moveTo>
                  <a:pt x="0" y="0"/>
                </a:moveTo>
                <a:lnTo>
                  <a:pt x="526878" y="265968"/>
                </a:lnTo>
                <a:lnTo>
                  <a:pt x="462847" y="287137"/>
                </a:lnTo>
                <a:lnTo>
                  <a:pt x="410580" y="310073"/>
                </a:lnTo>
                <a:lnTo>
                  <a:pt x="370286" y="334431"/>
                </a:lnTo>
                <a:lnTo>
                  <a:pt x="342172" y="359863"/>
                </a:lnTo>
                <a:lnTo>
                  <a:pt x="326447" y="386024"/>
                </a:lnTo>
                <a:lnTo>
                  <a:pt x="323320" y="412568"/>
                </a:lnTo>
                <a:lnTo>
                  <a:pt x="332997" y="439147"/>
                </a:lnTo>
                <a:lnTo>
                  <a:pt x="391600" y="491030"/>
                </a:lnTo>
                <a:lnTo>
                  <a:pt x="451358" y="519959"/>
                </a:lnTo>
                <a:lnTo>
                  <a:pt x="525396" y="545231"/>
                </a:lnTo>
                <a:lnTo>
                  <a:pt x="567130" y="556430"/>
                </a:lnTo>
                <a:lnTo>
                  <a:pt x="611666" y="566638"/>
                </a:lnTo>
                <a:lnTo>
                  <a:pt x="658749" y="575828"/>
                </a:lnTo>
                <a:lnTo>
                  <a:pt x="708122" y="583975"/>
                </a:lnTo>
                <a:lnTo>
                  <a:pt x="759529" y="591053"/>
                </a:lnTo>
                <a:lnTo>
                  <a:pt x="812715" y="597037"/>
                </a:lnTo>
                <a:lnTo>
                  <a:pt x="867423" y="601900"/>
                </a:lnTo>
                <a:lnTo>
                  <a:pt x="923398" y="605617"/>
                </a:lnTo>
                <a:lnTo>
                  <a:pt x="980383" y="608162"/>
                </a:lnTo>
                <a:lnTo>
                  <a:pt x="1038123" y="609509"/>
                </a:lnTo>
                <a:lnTo>
                  <a:pt x="1096362" y="609634"/>
                </a:lnTo>
                <a:lnTo>
                  <a:pt x="1154844" y="608509"/>
                </a:lnTo>
                <a:lnTo>
                  <a:pt x="1213313" y="606109"/>
                </a:lnTo>
                <a:lnTo>
                  <a:pt x="1271513" y="602409"/>
                </a:lnTo>
                <a:lnTo>
                  <a:pt x="1329187" y="597383"/>
                </a:lnTo>
                <a:lnTo>
                  <a:pt x="1386081" y="591004"/>
                </a:lnTo>
                <a:lnTo>
                  <a:pt x="1458447" y="580628"/>
                </a:lnTo>
                <a:lnTo>
                  <a:pt x="1524947" y="568443"/>
                </a:lnTo>
                <a:lnTo>
                  <a:pt x="1585357" y="554614"/>
                </a:lnTo>
                <a:lnTo>
                  <a:pt x="1639454" y="539306"/>
                </a:lnTo>
                <a:lnTo>
                  <a:pt x="1687012" y="522685"/>
                </a:lnTo>
                <a:lnTo>
                  <a:pt x="1727807" y="504914"/>
                </a:lnTo>
                <a:lnTo>
                  <a:pt x="1761616" y="486161"/>
                </a:lnTo>
                <a:lnTo>
                  <a:pt x="1807375" y="446362"/>
                </a:lnTo>
                <a:lnTo>
                  <a:pt x="1822497" y="404608"/>
                </a:lnTo>
                <a:lnTo>
                  <a:pt x="1818008" y="383411"/>
                </a:lnTo>
                <a:lnTo>
                  <a:pt x="1783809" y="341201"/>
                </a:lnTo>
                <a:lnTo>
                  <a:pt x="1725685" y="305608"/>
                </a:lnTo>
                <a:lnTo>
                  <a:pt x="1658532" y="278482"/>
                </a:lnTo>
                <a:lnTo>
                  <a:pt x="1619856" y="266317"/>
                </a:lnTo>
                <a:lnTo>
                  <a:pt x="1578122" y="255117"/>
                </a:lnTo>
                <a:lnTo>
                  <a:pt x="1533585" y="244909"/>
                </a:lnTo>
                <a:lnTo>
                  <a:pt x="1486503" y="235719"/>
                </a:lnTo>
                <a:lnTo>
                  <a:pt x="1437130" y="227572"/>
                </a:lnTo>
                <a:lnTo>
                  <a:pt x="1386080" y="220543"/>
                </a:lnTo>
                <a:lnTo>
                  <a:pt x="759171" y="220543"/>
                </a:lnTo>
                <a:lnTo>
                  <a:pt x="0" y="0"/>
                </a:lnTo>
                <a:close/>
              </a:path>
              <a:path w="1823085" h="610235">
                <a:moveTo>
                  <a:pt x="1048889" y="201914"/>
                </a:moveTo>
                <a:lnTo>
                  <a:pt x="990407" y="203039"/>
                </a:lnTo>
                <a:lnTo>
                  <a:pt x="931939" y="205438"/>
                </a:lnTo>
                <a:lnTo>
                  <a:pt x="873739" y="209138"/>
                </a:lnTo>
                <a:lnTo>
                  <a:pt x="816064" y="214165"/>
                </a:lnTo>
                <a:lnTo>
                  <a:pt x="759171" y="220543"/>
                </a:lnTo>
                <a:lnTo>
                  <a:pt x="1386080" y="220543"/>
                </a:lnTo>
                <a:lnTo>
                  <a:pt x="1332537" y="214511"/>
                </a:lnTo>
                <a:lnTo>
                  <a:pt x="1277829" y="209648"/>
                </a:lnTo>
                <a:lnTo>
                  <a:pt x="1221854" y="205931"/>
                </a:lnTo>
                <a:lnTo>
                  <a:pt x="1164868" y="203385"/>
                </a:lnTo>
                <a:lnTo>
                  <a:pt x="1107128" y="202038"/>
                </a:lnTo>
                <a:lnTo>
                  <a:pt x="1048889" y="201914"/>
                </a:lnTo>
                <a:close/>
              </a:path>
            </a:pathLst>
          </a:custGeom>
          <a:solidFill>
            <a:srgbClr val="F8CB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24799" y="2747462"/>
            <a:ext cx="1823085" cy="610235"/>
          </a:xfrm>
          <a:custGeom>
            <a:avLst/>
            <a:gdLst/>
            <a:ahLst/>
            <a:cxnLst/>
            <a:rect l="l" t="t" r="r" b="b"/>
            <a:pathLst>
              <a:path w="1823085" h="610235">
                <a:moveTo>
                  <a:pt x="0" y="0"/>
                </a:moveTo>
                <a:lnTo>
                  <a:pt x="759170" y="220543"/>
                </a:lnTo>
                <a:lnTo>
                  <a:pt x="816064" y="214165"/>
                </a:lnTo>
                <a:lnTo>
                  <a:pt x="873739" y="209138"/>
                </a:lnTo>
                <a:lnTo>
                  <a:pt x="931939" y="205438"/>
                </a:lnTo>
                <a:lnTo>
                  <a:pt x="990407" y="203039"/>
                </a:lnTo>
                <a:lnTo>
                  <a:pt x="1048889" y="201914"/>
                </a:lnTo>
                <a:lnTo>
                  <a:pt x="1107128" y="202038"/>
                </a:lnTo>
                <a:lnTo>
                  <a:pt x="1164868" y="203386"/>
                </a:lnTo>
                <a:lnTo>
                  <a:pt x="1221854" y="205931"/>
                </a:lnTo>
                <a:lnTo>
                  <a:pt x="1277829" y="209648"/>
                </a:lnTo>
                <a:lnTo>
                  <a:pt x="1332537" y="214511"/>
                </a:lnTo>
                <a:lnTo>
                  <a:pt x="1385723" y="220494"/>
                </a:lnTo>
                <a:lnTo>
                  <a:pt x="1437130" y="227572"/>
                </a:lnTo>
                <a:lnTo>
                  <a:pt x="1486503" y="235719"/>
                </a:lnTo>
                <a:lnTo>
                  <a:pt x="1533586" y="244910"/>
                </a:lnTo>
                <a:lnTo>
                  <a:pt x="1578122" y="255117"/>
                </a:lnTo>
                <a:lnTo>
                  <a:pt x="1619856" y="266317"/>
                </a:lnTo>
                <a:lnTo>
                  <a:pt x="1658532" y="278482"/>
                </a:lnTo>
                <a:lnTo>
                  <a:pt x="1725685" y="305608"/>
                </a:lnTo>
                <a:lnTo>
                  <a:pt x="1783809" y="341201"/>
                </a:lnTo>
                <a:lnTo>
                  <a:pt x="1818008" y="383411"/>
                </a:lnTo>
                <a:lnTo>
                  <a:pt x="1822497" y="404609"/>
                </a:lnTo>
                <a:lnTo>
                  <a:pt x="1818878" y="425647"/>
                </a:lnTo>
                <a:lnTo>
                  <a:pt x="1788213" y="466588"/>
                </a:lnTo>
                <a:lnTo>
                  <a:pt x="1727807" y="504915"/>
                </a:lnTo>
                <a:lnTo>
                  <a:pt x="1687012" y="522685"/>
                </a:lnTo>
                <a:lnTo>
                  <a:pt x="1639454" y="539306"/>
                </a:lnTo>
                <a:lnTo>
                  <a:pt x="1585358" y="554614"/>
                </a:lnTo>
                <a:lnTo>
                  <a:pt x="1524947" y="568443"/>
                </a:lnTo>
                <a:lnTo>
                  <a:pt x="1458447" y="580628"/>
                </a:lnTo>
                <a:lnTo>
                  <a:pt x="1386081" y="591004"/>
                </a:lnTo>
                <a:lnTo>
                  <a:pt x="1329187" y="597383"/>
                </a:lnTo>
                <a:lnTo>
                  <a:pt x="1271513" y="602409"/>
                </a:lnTo>
                <a:lnTo>
                  <a:pt x="1213313" y="606109"/>
                </a:lnTo>
                <a:lnTo>
                  <a:pt x="1154844" y="608509"/>
                </a:lnTo>
                <a:lnTo>
                  <a:pt x="1096363" y="609634"/>
                </a:lnTo>
                <a:lnTo>
                  <a:pt x="1038124" y="609509"/>
                </a:lnTo>
                <a:lnTo>
                  <a:pt x="980383" y="608162"/>
                </a:lnTo>
                <a:lnTo>
                  <a:pt x="923398" y="605617"/>
                </a:lnTo>
                <a:lnTo>
                  <a:pt x="867423" y="601900"/>
                </a:lnTo>
                <a:lnTo>
                  <a:pt x="812715" y="597037"/>
                </a:lnTo>
                <a:lnTo>
                  <a:pt x="759529" y="591053"/>
                </a:lnTo>
                <a:lnTo>
                  <a:pt x="708122" y="583975"/>
                </a:lnTo>
                <a:lnTo>
                  <a:pt x="658749" y="575828"/>
                </a:lnTo>
                <a:lnTo>
                  <a:pt x="611666" y="566638"/>
                </a:lnTo>
                <a:lnTo>
                  <a:pt x="567130" y="556430"/>
                </a:lnTo>
                <a:lnTo>
                  <a:pt x="525396" y="545231"/>
                </a:lnTo>
                <a:lnTo>
                  <a:pt x="486720" y="533065"/>
                </a:lnTo>
                <a:lnTo>
                  <a:pt x="419566" y="505939"/>
                </a:lnTo>
                <a:lnTo>
                  <a:pt x="355688" y="465417"/>
                </a:lnTo>
                <a:lnTo>
                  <a:pt x="323320" y="412568"/>
                </a:lnTo>
                <a:lnTo>
                  <a:pt x="326447" y="386025"/>
                </a:lnTo>
                <a:lnTo>
                  <a:pt x="370286" y="334431"/>
                </a:lnTo>
                <a:lnTo>
                  <a:pt x="410580" y="310074"/>
                </a:lnTo>
                <a:lnTo>
                  <a:pt x="462847" y="287137"/>
                </a:lnTo>
                <a:lnTo>
                  <a:pt x="526878" y="265968"/>
                </a:lnTo>
                <a:lnTo>
                  <a:pt x="0" y="0"/>
                </a:lnTo>
                <a:close/>
              </a:path>
            </a:pathLst>
          </a:custGeom>
          <a:ln w="4221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289058" y="3008445"/>
            <a:ext cx="1016635" cy="273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27635">
              <a:lnSpc>
                <a:spcPct val="102000"/>
              </a:lnSpc>
              <a:spcBef>
                <a:spcPts val="90"/>
              </a:spcBef>
            </a:pPr>
            <a:r>
              <a:rPr dirty="0" sz="800" spc="-50">
                <a:latin typeface="Calibri"/>
                <a:cs typeface="Calibri"/>
              </a:rPr>
              <a:t>??? Unless </a:t>
            </a:r>
            <a:r>
              <a:rPr dirty="0" sz="800" spc="-60">
                <a:latin typeface="Calibri"/>
                <a:cs typeface="Calibri"/>
              </a:rPr>
              <a:t>you </a:t>
            </a:r>
            <a:r>
              <a:rPr dirty="0" sz="800" spc="-45">
                <a:latin typeface="Calibri"/>
                <a:cs typeface="Calibri"/>
              </a:rPr>
              <a:t>bring  </a:t>
            </a:r>
            <a:r>
              <a:rPr dirty="0" sz="800" spc="-50">
                <a:latin typeface="Calibri"/>
                <a:cs typeface="Calibri"/>
              </a:rPr>
              <a:t>strawberries </a:t>
            </a:r>
            <a:r>
              <a:rPr dirty="0" sz="800" spc="-55">
                <a:latin typeface="Calibri"/>
                <a:cs typeface="Calibri"/>
              </a:rPr>
              <a:t>and</a:t>
            </a:r>
            <a:r>
              <a:rPr dirty="0" sz="800" spc="-70">
                <a:latin typeface="Calibri"/>
                <a:cs typeface="Calibri"/>
              </a:rPr>
              <a:t> </a:t>
            </a:r>
            <a:r>
              <a:rPr dirty="0" sz="800" spc="-60">
                <a:latin typeface="Calibri"/>
                <a:cs typeface="Calibri"/>
              </a:rPr>
              <a:t>champage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16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223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3" action="ppaction://hlinksldjump"/>
              </a:rPr>
              <a:t>Exercise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814513"/>
            <a:ext cx="3553460" cy="6172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sentences, </a:t>
            </a:r>
            <a:r>
              <a:rPr dirty="0" sz="1100" spc="-30">
                <a:latin typeface="Tahoma"/>
                <a:cs typeface="Tahoma"/>
              </a:rPr>
              <a:t>identify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dependent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main  </a:t>
            </a:r>
            <a:r>
              <a:rPr dirty="0" sz="1100" spc="-50">
                <a:latin typeface="Tahoma"/>
                <a:cs typeface="Tahoma"/>
              </a:rPr>
              <a:t>clauses.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20">
                <a:latin typeface="Tahoma"/>
                <a:cs typeface="Tahoma"/>
              </a:rPr>
              <a:t>Try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75">
                <a:latin typeface="Tahoma"/>
                <a:cs typeface="Tahoma"/>
              </a:rPr>
              <a:t>use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-40">
                <a:latin typeface="Tahoma"/>
                <a:cs typeface="Tahoma"/>
              </a:rPr>
              <a:t> tests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530640"/>
            <a:ext cx="3453129" cy="11283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136525" indent="-176530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Are </a:t>
            </a:r>
            <a:r>
              <a:rPr dirty="0" sz="1100" spc="-45">
                <a:latin typeface="Tahoma"/>
                <a:cs typeface="Tahoma"/>
              </a:rPr>
              <a:t>they </a:t>
            </a:r>
            <a:r>
              <a:rPr dirty="0" sz="1100" spc="-35">
                <a:latin typeface="Tahoma"/>
                <a:cs typeface="Tahoma"/>
              </a:rPr>
              <a:t>semantically </a:t>
            </a:r>
            <a:r>
              <a:rPr dirty="0" sz="1100" spc="-45">
                <a:latin typeface="Tahoma"/>
                <a:cs typeface="Tahoma"/>
              </a:rPr>
              <a:t>backgrounded? </a:t>
            </a:r>
            <a:r>
              <a:rPr dirty="0" sz="1100" spc="-5">
                <a:latin typeface="Tahoma"/>
                <a:cs typeface="Tahoma"/>
              </a:rPr>
              <a:t>(if </a:t>
            </a:r>
            <a:r>
              <a:rPr dirty="0" sz="1100" spc="-70">
                <a:latin typeface="Tahoma"/>
                <a:cs typeface="Tahoma"/>
              </a:rPr>
              <a:t>yes, </a:t>
            </a:r>
            <a:r>
              <a:rPr dirty="0" sz="1100" spc="-45">
                <a:latin typeface="Tahoma"/>
                <a:cs typeface="Tahoma"/>
              </a:rPr>
              <a:t>they </a:t>
            </a:r>
            <a:r>
              <a:rPr dirty="0" sz="1100" spc="-70">
                <a:latin typeface="Tahoma"/>
                <a:cs typeface="Tahoma"/>
              </a:rPr>
              <a:t>are  </a:t>
            </a:r>
            <a:r>
              <a:rPr dirty="0" sz="1100" spc="-30">
                <a:latin typeface="Tahoma"/>
                <a:cs typeface="Tahoma"/>
              </a:rPr>
              <a:t>likely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be a dependent</a:t>
            </a:r>
            <a:r>
              <a:rPr dirty="0" sz="1100" spc="-45">
                <a:latin typeface="Tahoma"/>
                <a:cs typeface="Tahoma"/>
              </a:rPr>
              <a:t> clause)</a:t>
            </a:r>
            <a:endParaRPr sz="1100">
              <a:latin typeface="Tahoma"/>
              <a:cs typeface="Tahoma"/>
            </a:endParaRPr>
          </a:p>
          <a:p>
            <a:pPr marL="189230" marR="50800" indent="-17653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Are </a:t>
            </a:r>
            <a:r>
              <a:rPr dirty="0" sz="1100" spc="-45">
                <a:latin typeface="Tahoma"/>
                <a:cs typeface="Tahoma"/>
              </a:rPr>
              <a:t>they </a:t>
            </a:r>
            <a:r>
              <a:rPr dirty="0" sz="1100" spc="-25">
                <a:latin typeface="Tahoma"/>
                <a:cs typeface="Tahoma"/>
              </a:rPr>
              <a:t>syntactically </a:t>
            </a:r>
            <a:r>
              <a:rPr dirty="0" sz="1100" spc="-30">
                <a:latin typeface="Tahoma"/>
                <a:cs typeface="Tahoma"/>
              </a:rPr>
              <a:t>optional </a:t>
            </a:r>
            <a:r>
              <a:rPr dirty="0" sz="1100" spc="-5">
                <a:latin typeface="Tahoma"/>
                <a:cs typeface="Tahoma"/>
              </a:rPr>
              <a:t>(if </a:t>
            </a:r>
            <a:r>
              <a:rPr dirty="0" sz="1100" spc="-70">
                <a:latin typeface="Tahoma"/>
                <a:cs typeface="Tahoma"/>
              </a:rPr>
              <a:t>yes, </a:t>
            </a:r>
            <a:r>
              <a:rPr dirty="0" sz="1100" spc="-45">
                <a:latin typeface="Tahoma"/>
                <a:cs typeface="Tahoma"/>
              </a:rPr>
              <a:t>they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30">
                <a:latin typeface="Tahoma"/>
                <a:cs typeface="Tahoma"/>
              </a:rPr>
              <a:t>likely </a:t>
            </a:r>
            <a:r>
              <a:rPr dirty="0" sz="1100" spc="-15">
                <a:latin typeface="Tahoma"/>
                <a:cs typeface="Tahoma"/>
              </a:rPr>
              <a:t>to  </a:t>
            </a:r>
            <a:r>
              <a:rPr dirty="0" sz="1100" spc="-55">
                <a:latin typeface="Tahoma"/>
                <a:cs typeface="Tahoma"/>
              </a:rPr>
              <a:t>be a dependent</a:t>
            </a:r>
            <a:r>
              <a:rPr dirty="0" sz="1100" spc="16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clause)</a:t>
            </a:r>
            <a:endParaRPr sz="1100">
              <a:latin typeface="Tahoma"/>
              <a:cs typeface="Tahoma"/>
            </a:endParaRPr>
          </a:p>
          <a:p>
            <a:pPr marL="189230" marR="5080" indent="-17653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0">
                <a:latin typeface="Tahoma"/>
                <a:cs typeface="Tahoma"/>
              </a:rPr>
              <a:t>Do </a:t>
            </a:r>
            <a:r>
              <a:rPr dirty="0" sz="1100" spc="-45">
                <a:latin typeface="Tahoma"/>
                <a:cs typeface="Tahoma"/>
              </a:rPr>
              <a:t>they </a:t>
            </a:r>
            <a:r>
              <a:rPr dirty="0" sz="1100" spc="-65">
                <a:latin typeface="Tahoma"/>
                <a:cs typeface="Tahoma"/>
              </a:rPr>
              <a:t>pass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5">
                <a:latin typeface="Tahoma"/>
                <a:cs typeface="Tahoma"/>
              </a:rPr>
              <a:t>“door” </a:t>
            </a:r>
            <a:r>
              <a:rPr dirty="0" sz="1100" spc="-30">
                <a:latin typeface="Tahoma"/>
                <a:cs typeface="Tahoma"/>
              </a:rPr>
              <a:t>test </a:t>
            </a:r>
            <a:r>
              <a:rPr dirty="0" sz="1100" spc="-5">
                <a:latin typeface="Tahoma"/>
                <a:cs typeface="Tahoma"/>
              </a:rPr>
              <a:t>(if </a:t>
            </a:r>
            <a:r>
              <a:rPr dirty="0" sz="1100" spc="-45">
                <a:latin typeface="Tahoma"/>
                <a:cs typeface="Tahoma"/>
              </a:rPr>
              <a:t>no, they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30">
                <a:latin typeface="Tahoma"/>
                <a:cs typeface="Tahoma"/>
              </a:rPr>
              <a:t>likely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be  a dependent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clause)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17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1577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85747"/>
            <a:ext cx="381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715620"/>
            <a:ext cx="2965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223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3" action="ppaction://hlinksldjump"/>
              </a:rPr>
              <a:t>Exercise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7360" y="747901"/>
            <a:ext cx="3370579" cy="21024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62610" indent="-17653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You </a:t>
            </a:r>
            <a:r>
              <a:rPr dirty="0" sz="1100" spc="-10">
                <a:latin typeface="Tahoma"/>
                <a:cs typeface="Tahoma"/>
              </a:rPr>
              <a:t>can’t </a:t>
            </a:r>
            <a:r>
              <a:rPr dirty="0" sz="1100" spc="-60">
                <a:latin typeface="Tahoma"/>
                <a:cs typeface="Tahoma"/>
              </a:rPr>
              <a:t>come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party </a:t>
            </a:r>
            <a:r>
              <a:rPr dirty="0" sz="1100" spc="-60">
                <a:latin typeface="Tahoma"/>
                <a:cs typeface="Tahoma"/>
              </a:rPr>
              <a:t>unless you </a:t>
            </a:r>
            <a:r>
              <a:rPr dirty="0" sz="1100" spc="-45">
                <a:latin typeface="Tahoma"/>
                <a:cs typeface="Tahoma"/>
              </a:rPr>
              <a:t>bring  </a:t>
            </a:r>
            <a:r>
              <a:rPr dirty="0" sz="1100" spc="-50">
                <a:latin typeface="Tahoma"/>
                <a:cs typeface="Tahoma"/>
              </a:rPr>
              <a:t>strawberries and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champagne</a:t>
            </a:r>
            <a:endParaRPr sz="1100">
              <a:latin typeface="Tahoma"/>
              <a:cs typeface="Tahoma"/>
            </a:endParaRPr>
          </a:p>
          <a:p>
            <a:pPr marL="189230" marR="5080" indent="-17653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You </a:t>
            </a:r>
            <a:r>
              <a:rPr dirty="0" sz="1100" spc="-45">
                <a:latin typeface="Tahoma"/>
                <a:cs typeface="Tahoma"/>
              </a:rPr>
              <a:t>can bring </a:t>
            </a:r>
            <a:r>
              <a:rPr dirty="0" sz="1100" spc="-40">
                <a:latin typeface="Tahoma"/>
                <a:cs typeface="Tahoma"/>
              </a:rPr>
              <a:t>books </a:t>
            </a:r>
            <a:r>
              <a:rPr dirty="0" sz="1100" spc="-20">
                <a:latin typeface="Tahoma"/>
                <a:cs typeface="Tahoma"/>
              </a:rPr>
              <a:t>into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exam as </a:t>
            </a:r>
            <a:r>
              <a:rPr dirty="0" sz="1100" spc="-40">
                <a:latin typeface="Tahoma"/>
                <a:cs typeface="Tahoma"/>
              </a:rPr>
              <a:t>long </a:t>
            </a: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-45">
                <a:latin typeface="Tahoma"/>
                <a:cs typeface="Tahoma"/>
              </a:rPr>
              <a:t>they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20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placed </a:t>
            </a:r>
            <a:r>
              <a:rPr dirty="0" sz="1100" spc="-55">
                <a:latin typeface="Tahoma"/>
                <a:cs typeface="Tahoma"/>
              </a:rPr>
              <a:t>on your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desks.</a:t>
            </a:r>
            <a:endParaRPr sz="1100">
              <a:latin typeface="Tahoma"/>
              <a:cs typeface="Tahoma"/>
            </a:endParaRPr>
          </a:p>
          <a:p>
            <a:pPr marL="189230" marR="80645" indent="-17653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While </a:t>
            </a:r>
            <a:r>
              <a:rPr dirty="0" sz="1100" spc="-30">
                <a:latin typeface="Tahoma"/>
                <a:cs typeface="Tahoma"/>
              </a:rPr>
              <a:t>Nancy </a:t>
            </a:r>
            <a:r>
              <a:rPr dirty="0" sz="1100" spc="-40">
                <a:latin typeface="Tahoma"/>
                <a:cs typeface="Tahoma"/>
              </a:rPr>
              <a:t>likes </a:t>
            </a:r>
            <a:r>
              <a:rPr dirty="0" sz="1100" spc="-30">
                <a:latin typeface="Tahoma"/>
                <a:cs typeface="Tahoma"/>
              </a:rPr>
              <a:t>hot food,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5">
                <a:latin typeface="Tahoma"/>
                <a:cs typeface="Tahoma"/>
              </a:rPr>
              <a:t>partner </a:t>
            </a:r>
            <a:r>
              <a:rPr dirty="0" sz="1100" spc="-35">
                <a:latin typeface="Tahoma"/>
                <a:cs typeface="Tahoma"/>
              </a:rPr>
              <a:t>cannot </a:t>
            </a:r>
            <a:r>
              <a:rPr dirty="0" sz="1100" spc="-40">
                <a:latin typeface="Tahoma"/>
                <a:cs typeface="Tahoma"/>
              </a:rPr>
              <a:t>stand  </a:t>
            </a:r>
            <a:r>
              <a:rPr dirty="0" sz="1100" spc="-10">
                <a:latin typeface="Tahoma"/>
                <a:cs typeface="Tahoma"/>
              </a:rPr>
              <a:t>chilli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pepper.</a:t>
            </a:r>
            <a:endParaRPr sz="1100">
              <a:latin typeface="Tahoma"/>
              <a:cs typeface="Tahoma"/>
            </a:endParaRPr>
          </a:p>
          <a:p>
            <a:pPr marL="189230" marR="11430" indent="-17653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Nancy stood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20">
                <a:latin typeface="Tahoma"/>
                <a:cs typeface="Tahoma"/>
              </a:rPr>
              <a:t>tiptoe </a:t>
            </a:r>
            <a:r>
              <a:rPr dirty="0" sz="1100" spc="-65">
                <a:latin typeface="Tahoma"/>
                <a:cs typeface="Tahoma"/>
              </a:rPr>
              <a:t>so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75">
                <a:latin typeface="Tahoma"/>
                <a:cs typeface="Tahoma"/>
              </a:rPr>
              <a:t>she </a:t>
            </a:r>
            <a:r>
              <a:rPr dirty="0" sz="1100" spc="-35">
                <a:latin typeface="Tahoma"/>
                <a:cs typeface="Tahoma"/>
              </a:rPr>
              <a:t>could </a:t>
            </a:r>
            <a:r>
              <a:rPr dirty="0" sz="1100" spc="-50">
                <a:latin typeface="Tahoma"/>
                <a:cs typeface="Tahoma"/>
              </a:rPr>
              <a:t>reach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top  </a:t>
            </a:r>
            <a:r>
              <a:rPr dirty="0" sz="1100" spc="-50">
                <a:latin typeface="Tahoma"/>
                <a:cs typeface="Tahoma"/>
              </a:rPr>
              <a:t>shelf</a:t>
            </a:r>
            <a:endParaRPr sz="1100">
              <a:latin typeface="Tahoma"/>
              <a:cs typeface="Tahoma"/>
            </a:endParaRPr>
          </a:p>
          <a:p>
            <a:pPr marL="189230" indent="-17653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">
                <a:latin typeface="Tahoma"/>
                <a:cs typeface="Tahoma"/>
              </a:rPr>
              <a:t>As </a:t>
            </a:r>
            <a:r>
              <a:rPr dirty="0" sz="1100" spc="-40">
                <a:latin typeface="Tahoma"/>
                <a:cs typeface="Tahoma"/>
              </a:rPr>
              <a:t>she’d forgotten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5">
                <a:latin typeface="Tahoma"/>
                <a:cs typeface="Tahoma"/>
              </a:rPr>
              <a:t>kit </a:t>
            </a:r>
            <a:r>
              <a:rPr dirty="0" sz="1100" spc="-75">
                <a:latin typeface="Tahoma"/>
                <a:cs typeface="Tahoma"/>
              </a:rPr>
              <a:t>she </a:t>
            </a:r>
            <a:r>
              <a:rPr dirty="0" sz="1100" spc="-15">
                <a:latin typeface="Tahoma"/>
                <a:cs typeface="Tahoma"/>
              </a:rPr>
              <a:t>couldn’t </a:t>
            </a:r>
            <a:r>
              <a:rPr dirty="0" sz="1100" spc="-45">
                <a:latin typeface="Tahoma"/>
                <a:cs typeface="Tahoma"/>
              </a:rPr>
              <a:t>play</a:t>
            </a:r>
            <a:r>
              <a:rPr dirty="0" sz="1100" spc="10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football</a:t>
            </a:r>
            <a:endParaRPr sz="1100">
              <a:latin typeface="Tahoma"/>
              <a:cs typeface="Tahoma"/>
            </a:endParaRPr>
          </a:p>
          <a:p>
            <a:pPr marL="189230" marR="33020" indent="-176530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When </a:t>
            </a:r>
            <a:r>
              <a:rPr dirty="0" sz="1100" spc="-75">
                <a:latin typeface="Tahoma"/>
                <a:cs typeface="Tahoma"/>
              </a:rPr>
              <a:t>she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50">
                <a:latin typeface="Tahoma"/>
                <a:cs typeface="Tahoma"/>
              </a:rPr>
              <a:t>challenged </a:t>
            </a:r>
            <a:r>
              <a:rPr dirty="0" sz="1100" spc="-30">
                <a:latin typeface="Tahoma"/>
                <a:cs typeface="Tahoma"/>
              </a:rPr>
              <a:t>about </a:t>
            </a:r>
            <a:r>
              <a:rPr dirty="0" sz="1100" spc="-40">
                <a:latin typeface="Tahoma"/>
                <a:cs typeface="Tahoma"/>
              </a:rPr>
              <a:t>the stolen </a:t>
            </a:r>
            <a:r>
              <a:rPr dirty="0" sz="1100" spc="-55">
                <a:latin typeface="Tahoma"/>
                <a:cs typeface="Tahoma"/>
              </a:rPr>
              <a:t>cake </a:t>
            </a:r>
            <a:r>
              <a:rPr dirty="0" sz="1100" spc="-45">
                <a:latin typeface="Tahoma"/>
                <a:cs typeface="Tahoma"/>
              </a:rPr>
              <a:t>Dawn  </a:t>
            </a:r>
            <a:r>
              <a:rPr dirty="0" sz="1100" spc="-35">
                <a:latin typeface="Tahoma"/>
                <a:cs typeface="Tahoma"/>
              </a:rPr>
              <a:t>burst </a:t>
            </a:r>
            <a:r>
              <a:rPr dirty="0" sz="1100" spc="-20">
                <a:latin typeface="Tahoma"/>
                <a:cs typeface="Tahoma"/>
              </a:rPr>
              <a:t>into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tears.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968667"/>
            <a:ext cx="627380" cy="47117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18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1577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85747"/>
            <a:ext cx="381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715620"/>
            <a:ext cx="2965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223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3" action="ppaction://hlinksldjump"/>
              </a:rPr>
              <a:t>Exercise</a:t>
            </a:r>
          </a:p>
        </p:txBody>
      </p:sp>
      <p:sp>
        <p:nvSpPr>
          <p:cNvPr id="11" name="object 11"/>
          <p:cNvSpPr/>
          <p:nvPr/>
        </p:nvSpPr>
        <p:spPr>
          <a:xfrm>
            <a:off x="457085" y="758050"/>
            <a:ext cx="1637664" cy="172085"/>
          </a:xfrm>
          <a:custGeom>
            <a:avLst/>
            <a:gdLst/>
            <a:ahLst/>
            <a:cxnLst/>
            <a:rect l="l" t="t" r="r" b="b"/>
            <a:pathLst>
              <a:path w="1637664" h="172084">
                <a:moveTo>
                  <a:pt x="0" y="172072"/>
                </a:moveTo>
                <a:lnTo>
                  <a:pt x="1637525" y="172072"/>
                </a:lnTo>
                <a:lnTo>
                  <a:pt x="1637525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67360" y="727251"/>
            <a:ext cx="18402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35">
                <a:latin typeface="Tahoma"/>
                <a:cs typeface="Tahoma"/>
              </a:rPr>
              <a:t>You </a:t>
            </a:r>
            <a:r>
              <a:rPr dirty="0" sz="1100" spc="-10">
                <a:latin typeface="Tahoma"/>
                <a:cs typeface="Tahoma"/>
              </a:rPr>
              <a:t>can’t </a:t>
            </a:r>
            <a:r>
              <a:rPr dirty="0" sz="1100" spc="-60">
                <a:latin typeface="Tahoma"/>
                <a:cs typeface="Tahoma"/>
              </a:rPr>
              <a:t>come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party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085" y="930122"/>
            <a:ext cx="2612390" cy="172085"/>
          </a:xfrm>
          <a:custGeom>
            <a:avLst/>
            <a:gdLst/>
            <a:ahLst/>
            <a:cxnLst/>
            <a:rect l="l" t="t" r="r" b="b"/>
            <a:pathLst>
              <a:path w="2612390" h="172084">
                <a:moveTo>
                  <a:pt x="0" y="172072"/>
                </a:moveTo>
                <a:lnTo>
                  <a:pt x="2612351" y="172072"/>
                </a:lnTo>
                <a:lnTo>
                  <a:pt x="2612351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4283" y="1087729"/>
            <a:ext cx="207010" cy="0"/>
          </a:xfrm>
          <a:custGeom>
            <a:avLst/>
            <a:gdLst/>
            <a:ahLst/>
            <a:cxnLst/>
            <a:rect l="l" t="t" r="r" b="b"/>
            <a:pathLst>
              <a:path w="207009" h="0">
                <a:moveTo>
                  <a:pt x="0" y="0"/>
                </a:moveTo>
                <a:lnTo>
                  <a:pt x="20698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5171" y="1087729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91349" y="1087729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 h="0">
                <a:moveTo>
                  <a:pt x="0" y="0"/>
                </a:moveTo>
                <a:lnTo>
                  <a:pt x="29512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80375" y="1087729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26552" y="1087729"/>
            <a:ext cx="694055" cy="0"/>
          </a:xfrm>
          <a:custGeom>
            <a:avLst/>
            <a:gdLst/>
            <a:ahLst/>
            <a:cxnLst/>
            <a:rect l="l" t="t" r="r" b="b"/>
            <a:pathLst>
              <a:path w="694055" h="0">
                <a:moveTo>
                  <a:pt x="0" y="0"/>
                </a:moveTo>
                <a:lnTo>
                  <a:pt x="69343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13902" y="1087729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60079" y="1087729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 h="0">
                <a:moveTo>
                  <a:pt x="0" y="0"/>
                </a:moveTo>
                <a:lnTo>
                  <a:pt x="21583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69820" y="1087729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16009" y="1087729"/>
            <a:ext cx="656590" cy="0"/>
          </a:xfrm>
          <a:custGeom>
            <a:avLst/>
            <a:gdLst/>
            <a:ahLst/>
            <a:cxnLst/>
            <a:rect l="l" t="t" r="r" b="b"/>
            <a:pathLst>
              <a:path w="656589" h="0">
                <a:moveTo>
                  <a:pt x="0" y="0"/>
                </a:moveTo>
                <a:lnTo>
                  <a:pt x="65648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44385" y="899323"/>
            <a:ext cx="26377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Tahoma"/>
                <a:cs typeface="Tahoma"/>
              </a:rPr>
              <a:t>unless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45">
                <a:latin typeface="Tahoma"/>
                <a:cs typeface="Tahoma"/>
              </a:rPr>
              <a:t>bring </a:t>
            </a:r>
            <a:r>
              <a:rPr dirty="0" sz="1100" spc="-50">
                <a:latin typeface="Tahoma"/>
                <a:cs typeface="Tahoma"/>
              </a:rPr>
              <a:t>strawberries and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champagne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085" y="1140155"/>
            <a:ext cx="2035810" cy="172085"/>
          </a:xfrm>
          <a:custGeom>
            <a:avLst/>
            <a:gdLst/>
            <a:ahLst/>
            <a:cxnLst/>
            <a:rect l="l" t="t" r="r" b="b"/>
            <a:pathLst>
              <a:path w="2035810" h="172084">
                <a:moveTo>
                  <a:pt x="0" y="172072"/>
                </a:moveTo>
                <a:lnTo>
                  <a:pt x="2035467" y="172072"/>
                </a:lnTo>
                <a:lnTo>
                  <a:pt x="2035467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67360" y="1109356"/>
            <a:ext cx="22377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-35">
                <a:latin typeface="Tahoma"/>
                <a:cs typeface="Tahoma"/>
              </a:rPr>
              <a:t>You </a:t>
            </a:r>
            <a:r>
              <a:rPr dirty="0" sz="1100" spc="-45">
                <a:latin typeface="Tahoma"/>
                <a:cs typeface="Tahoma"/>
              </a:rPr>
              <a:t>can bring </a:t>
            </a:r>
            <a:r>
              <a:rPr dirty="0" sz="1100" spc="-40">
                <a:latin typeface="Tahoma"/>
                <a:cs typeface="Tahoma"/>
              </a:rPr>
              <a:t>books </a:t>
            </a:r>
            <a:r>
              <a:rPr dirty="0" sz="1100" spc="-20">
                <a:latin typeface="Tahoma"/>
                <a:cs typeface="Tahoma"/>
              </a:rPr>
              <a:t>into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exam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7085" y="1312227"/>
            <a:ext cx="2332990" cy="172085"/>
          </a:xfrm>
          <a:custGeom>
            <a:avLst/>
            <a:gdLst/>
            <a:ahLst/>
            <a:cxnLst/>
            <a:rect l="l" t="t" r="r" b="b"/>
            <a:pathLst>
              <a:path w="2332990" h="172084">
                <a:moveTo>
                  <a:pt x="0" y="172072"/>
                </a:moveTo>
                <a:lnTo>
                  <a:pt x="2332951" y="172072"/>
                </a:lnTo>
                <a:lnTo>
                  <a:pt x="2332951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75194" y="1469847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5" h="0">
                <a:moveTo>
                  <a:pt x="0" y="0"/>
                </a:moveTo>
                <a:lnTo>
                  <a:pt x="25317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22260" y="1469847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68450" y="146984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 h="0">
                <a:moveTo>
                  <a:pt x="0" y="0"/>
                </a:moveTo>
                <a:lnTo>
                  <a:pt x="17773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40090" y="1469847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86268" y="1469847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 h="0">
                <a:moveTo>
                  <a:pt x="0" y="0"/>
                </a:moveTo>
                <a:lnTo>
                  <a:pt x="37208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952256" y="1469847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998446" y="1469847"/>
            <a:ext cx="147320" cy="0"/>
          </a:xfrm>
          <a:custGeom>
            <a:avLst/>
            <a:gdLst/>
            <a:ahLst/>
            <a:cxnLst/>
            <a:rect l="l" t="t" r="r" b="b"/>
            <a:pathLst>
              <a:path w="147319" h="0">
                <a:moveTo>
                  <a:pt x="0" y="0"/>
                </a:moveTo>
                <a:lnTo>
                  <a:pt x="14695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139302" y="1469847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185479" y="1469847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 h="0">
                <a:moveTo>
                  <a:pt x="0" y="0"/>
                </a:moveTo>
                <a:lnTo>
                  <a:pt x="25431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33701" y="1469847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79890" y="1469847"/>
            <a:ext cx="313690" cy="0"/>
          </a:xfrm>
          <a:custGeom>
            <a:avLst/>
            <a:gdLst/>
            <a:ahLst/>
            <a:cxnLst/>
            <a:rect l="l" t="t" r="r" b="b"/>
            <a:pathLst>
              <a:path w="313689" h="0">
                <a:moveTo>
                  <a:pt x="0" y="0"/>
                </a:moveTo>
                <a:lnTo>
                  <a:pt x="3132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44385" y="1281428"/>
            <a:ext cx="23590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-40">
                <a:latin typeface="Tahoma"/>
                <a:cs typeface="Tahoma"/>
              </a:rPr>
              <a:t>long </a:t>
            </a: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-45">
                <a:latin typeface="Tahoma"/>
                <a:cs typeface="Tahoma"/>
              </a:rPr>
              <a:t>they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5">
                <a:latin typeface="Tahoma"/>
                <a:cs typeface="Tahoma"/>
              </a:rPr>
              <a:t>placed </a:t>
            </a:r>
            <a:r>
              <a:rPr dirty="0" sz="1100" spc="-55">
                <a:latin typeface="Tahoma"/>
                <a:cs typeface="Tahoma"/>
              </a:rPr>
              <a:t>on your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desks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7085" y="1522260"/>
            <a:ext cx="1572895" cy="172085"/>
          </a:xfrm>
          <a:custGeom>
            <a:avLst/>
            <a:gdLst/>
            <a:ahLst/>
            <a:cxnLst/>
            <a:rect l="l" t="t" r="r" b="b"/>
            <a:pathLst>
              <a:path w="1572895" h="172085">
                <a:moveTo>
                  <a:pt x="0" y="172072"/>
                </a:moveTo>
                <a:lnTo>
                  <a:pt x="1572488" y="172072"/>
                </a:lnTo>
                <a:lnTo>
                  <a:pt x="1572488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30427" y="1679879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 h="0">
                <a:moveTo>
                  <a:pt x="0" y="0"/>
                </a:moveTo>
                <a:lnTo>
                  <a:pt x="36785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92187" y="1679879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238364" y="1679879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 h="0">
                <a:moveTo>
                  <a:pt x="0" y="0"/>
                </a:moveTo>
                <a:lnTo>
                  <a:pt x="2508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483131" y="1679879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529308" y="1679879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 h="0">
                <a:moveTo>
                  <a:pt x="0" y="0"/>
                </a:moveTo>
                <a:lnTo>
                  <a:pt x="19697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720202" y="1679879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766379" y="1679879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25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67360" y="1491461"/>
            <a:ext cx="1775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20">
                <a:latin typeface="Tahoma"/>
                <a:cs typeface="Tahoma"/>
              </a:rPr>
              <a:t>While </a:t>
            </a:r>
            <a:r>
              <a:rPr dirty="0" sz="1100" spc="-30">
                <a:latin typeface="Tahoma"/>
                <a:cs typeface="Tahoma"/>
              </a:rPr>
              <a:t>Nancy </a:t>
            </a:r>
            <a:r>
              <a:rPr dirty="0" sz="1100" spc="-40">
                <a:latin typeface="Tahoma"/>
                <a:cs typeface="Tahoma"/>
              </a:rPr>
              <a:t>likes </a:t>
            </a:r>
            <a:r>
              <a:rPr dirty="0" sz="1100" spc="-30">
                <a:latin typeface="Tahoma"/>
                <a:cs typeface="Tahoma"/>
              </a:rPr>
              <a:t>hot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food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57085" y="1694332"/>
            <a:ext cx="2185670" cy="172085"/>
          </a:xfrm>
          <a:custGeom>
            <a:avLst/>
            <a:gdLst/>
            <a:ahLst/>
            <a:cxnLst/>
            <a:rect l="l" t="t" r="r" b="b"/>
            <a:pathLst>
              <a:path w="2185670" h="172085">
                <a:moveTo>
                  <a:pt x="0" y="172072"/>
                </a:moveTo>
                <a:lnTo>
                  <a:pt x="2185555" y="172072"/>
                </a:lnTo>
                <a:lnTo>
                  <a:pt x="2185555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444385" y="1663533"/>
            <a:ext cx="22104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5">
                <a:latin typeface="Tahoma"/>
                <a:cs typeface="Tahoma"/>
              </a:rPr>
              <a:t>partner </a:t>
            </a:r>
            <a:r>
              <a:rPr dirty="0" sz="1100" spc="-35">
                <a:latin typeface="Tahoma"/>
                <a:cs typeface="Tahoma"/>
              </a:rPr>
              <a:t>cannot </a:t>
            </a:r>
            <a:r>
              <a:rPr dirty="0" sz="1100" spc="-40">
                <a:latin typeface="Tahoma"/>
                <a:cs typeface="Tahoma"/>
              </a:rPr>
              <a:t>stand </a:t>
            </a:r>
            <a:r>
              <a:rPr dirty="0" sz="1100" spc="-10">
                <a:latin typeface="Tahoma"/>
                <a:cs typeface="Tahoma"/>
              </a:rPr>
              <a:t>chilli</a:t>
            </a:r>
            <a:r>
              <a:rPr dirty="0" sz="1100" spc="2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pepper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57085" y="1904365"/>
            <a:ext cx="1301750" cy="172085"/>
          </a:xfrm>
          <a:custGeom>
            <a:avLst/>
            <a:gdLst/>
            <a:ahLst/>
            <a:cxnLst/>
            <a:rect l="l" t="t" r="r" b="b"/>
            <a:pathLst>
              <a:path w="1301750" h="172085">
                <a:moveTo>
                  <a:pt x="0" y="172072"/>
                </a:moveTo>
                <a:lnTo>
                  <a:pt x="1301559" y="172072"/>
                </a:lnTo>
                <a:lnTo>
                  <a:pt x="130155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67360" y="1873566"/>
            <a:ext cx="1503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30">
                <a:latin typeface="Tahoma"/>
                <a:cs typeface="Tahoma"/>
              </a:rPr>
              <a:t>Nancy stood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tiptoe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57085" y="2076437"/>
            <a:ext cx="2122170" cy="172085"/>
          </a:xfrm>
          <a:custGeom>
            <a:avLst/>
            <a:gdLst/>
            <a:ahLst/>
            <a:cxnLst/>
            <a:rect l="l" t="t" r="r" b="b"/>
            <a:pathLst>
              <a:path w="2122170" h="172085">
                <a:moveTo>
                  <a:pt x="0" y="172072"/>
                </a:moveTo>
                <a:lnTo>
                  <a:pt x="2121674" y="172072"/>
                </a:lnTo>
                <a:lnTo>
                  <a:pt x="2121674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07008" y="223405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 h="0">
                <a:moveTo>
                  <a:pt x="0" y="0"/>
                </a:moveTo>
                <a:lnTo>
                  <a:pt x="19236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093279" y="2234057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139456" y="2234057"/>
            <a:ext cx="313690" cy="0"/>
          </a:xfrm>
          <a:custGeom>
            <a:avLst/>
            <a:gdLst/>
            <a:ahLst/>
            <a:cxnLst/>
            <a:rect l="l" t="t" r="r" b="b"/>
            <a:pathLst>
              <a:path w="313690" h="0">
                <a:moveTo>
                  <a:pt x="0" y="0"/>
                </a:moveTo>
                <a:lnTo>
                  <a:pt x="3132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446568" y="2234057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492745" y="2234057"/>
            <a:ext cx="314960" cy="0"/>
          </a:xfrm>
          <a:custGeom>
            <a:avLst/>
            <a:gdLst/>
            <a:ahLst/>
            <a:cxnLst/>
            <a:rect l="l" t="t" r="r" b="b"/>
            <a:pathLst>
              <a:path w="314960" h="0">
                <a:moveTo>
                  <a:pt x="0" y="0"/>
                </a:moveTo>
                <a:lnTo>
                  <a:pt x="31474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801393" y="2234057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47583" y="2234057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4" h="0">
                <a:moveTo>
                  <a:pt x="0" y="0"/>
                </a:moveTo>
                <a:lnTo>
                  <a:pt x="18928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030768" y="2234057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076945" y="2234057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 h="0">
                <a:moveTo>
                  <a:pt x="0" y="0"/>
                </a:moveTo>
                <a:lnTo>
                  <a:pt x="19697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267839" y="2234057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314016" y="2234057"/>
            <a:ext cx="267970" cy="0"/>
          </a:xfrm>
          <a:custGeom>
            <a:avLst/>
            <a:gdLst/>
            <a:ahLst/>
            <a:cxnLst/>
            <a:rect l="l" t="t" r="r" b="b"/>
            <a:pathLst>
              <a:path w="267969" h="0">
                <a:moveTo>
                  <a:pt x="0" y="0"/>
                </a:moveTo>
                <a:lnTo>
                  <a:pt x="2677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444385" y="2045638"/>
            <a:ext cx="21469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Tahoma"/>
                <a:cs typeface="Tahoma"/>
              </a:rPr>
              <a:t>so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75">
                <a:latin typeface="Tahoma"/>
                <a:cs typeface="Tahoma"/>
              </a:rPr>
              <a:t>she </a:t>
            </a:r>
            <a:r>
              <a:rPr dirty="0" sz="1100" spc="-35">
                <a:latin typeface="Tahoma"/>
                <a:cs typeface="Tahoma"/>
              </a:rPr>
              <a:t>could </a:t>
            </a:r>
            <a:r>
              <a:rPr dirty="0" sz="1100" spc="-50">
                <a:latin typeface="Tahoma"/>
                <a:cs typeface="Tahoma"/>
              </a:rPr>
              <a:t>reach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top</a:t>
            </a:r>
            <a:r>
              <a:rPr dirty="0" sz="1100" spc="10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shelf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57085" y="2286469"/>
            <a:ext cx="1485265" cy="172085"/>
          </a:xfrm>
          <a:custGeom>
            <a:avLst/>
            <a:gdLst/>
            <a:ahLst/>
            <a:cxnLst/>
            <a:rect l="l" t="t" r="r" b="b"/>
            <a:pathLst>
              <a:path w="1485264" h="172085">
                <a:moveTo>
                  <a:pt x="0" y="172072"/>
                </a:moveTo>
                <a:lnTo>
                  <a:pt x="1484744" y="172072"/>
                </a:lnTo>
                <a:lnTo>
                  <a:pt x="1484744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5693" y="2444089"/>
            <a:ext cx="302895" cy="0"/>
          </a:xfrm>
          <a:custGeom>
            <a:avLst/>
            <a:gdLst/>
            <a:ahLst/>
            <a:cxnLst/>
            <a:rect l="l" t="t" r="r" b="b"/>
            <a:pathLst>
              <a:path w="302894" h="0">
                <a:moveTo>
                  <a:pt x="0" y="0"/>
                </a:moveTo>
                <a:lnTo>
                  <a:pt x="30242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42035" y="2444089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88212" y="2444089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295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515071" y="2444089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561249" y="2444089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 h="0">
                <a:moveTo>
                  <a:pt x="0" y="0"/>
                </a:moveTo>
                <a:lnTo>
                  <a:pt x="18658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741754" y="2444089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787931" y="2444089"/>
            <a:ext cx="157480" cy="0"/>
          </a:xfrm>
          <a:custGeom>
            <a:avLst/>
            <a:gdLst/>
            <a:ahLst/>
            <a:cxnLst/>
            <a:rect l="l" t="t" r="r" b="b"/>
            <a:pathLst>
              <a:path w="157480" h="0">
                <a:moveTo>
                  <a:pt x="0" y="0"/>
                </a:moveTo>
                <a:lnTo>
                  <a:pt x="15695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988019" y="2286469"/>
            <a:ext cx="1463040" cy="172085"/>
          </a:xfrm>
          <a:custGeom>
            <a:avLst/>
            <a:gdLst/>
            <a:ahLst/>
            <a:cxnLst/>
            <a:rect l="l" t="t" r="r" b="b"/>
            <a:pathLst>
              <a:path w="1463039" h="172085">
                <a:moveTo>
                  <a:pt x="0" y="172072"/>
                </a:moveTo>
                <a:lnTo>
                  <a:pt x="1462430" y="172072"/>
                </a:lnTo>
                <a:lnTo>
                  <a:pt x="1462430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267360" y="2255671"/>
            <a:ext cx="31953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5. </a:t>
            </a:r>
            <a:r>
              <a:rPr dirty="0" sz="1100" spc="-5">
                <a:latin typeface="Tahoma"/>
                <a:cs typeface="Tahoma"/>
              </a:rPr>
              <a:t>As </a:t>
            </a:r>
            <a:r>
              <a:rPr dirty="0" sz="1100" spc="-40">
                <a:latin typeface="Tahoma"/>
                <a:cs typeface="Tahoma"/>
              </a:rPr>
              <a:t>she’d forgotten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5">
                <a:latin typeface="Tahoma"/>
                <a:cs typeface="Tahoma"/>
              </a:rPr>
              <a:t>kit </a:t>
            </a:r>
            <a:r>
              <a:rPr dirty="0" sz="1100" spc="-75">
                <a:latin typeface="Tahoma"/>
                <a:cs typeface="Tahoma"/>
              </a:rPr>
              <a:t>she </a:t>
            </a:r>
            <a:r>
              <a:rPr dirty="0" sz="1100" spc="-15">
                <a:latin typeface="Tahoma"/>
                <a:cs typeface="Tahoma"/>
              </a:rPr>
              <a:t>couldn’t </a:t>
            </a:r>
            <a:r>
              <a:rPr dirty="0" sz="1100" spc="-45">
                <a:latin typeface="Tahoma"/>
                <a:cs typeface="Tahoma"/>
              </a:rPr>
              <a:t>play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football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57085" y="2496502"/>
            <a:ext cx="2766060" cy="172085"/>
          </a:xfrm>
          <a:custGeom>
            <a:avLst/>
            <a:gdLst/>
            <a:ahLst/>
            <a:cxnLst/>
            <a:rect l="l" t="t" r="r" b="b"/>
            <a:pathLst>
              <a:path w="2766060" h="172085">
                <a:moveTo>
                  <a:pt x="0" y="172072"/>
                </a:moveTo>
                <a:lnTo>
                  <a:pt x="2765526" y="172072"/>
                </a:lnTo>
                <a:lnTo>
                  <a:pt x="276552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35812" y="2654122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 h="0">
                <a:moveTo>
                  <a:pt x="0" y="0"/>
                </a:moveTo>
                <a:lnTo>
                  <a:pt x="19236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022083" y="2654122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068260" y="2654122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 h="0">
                <a:moveTo>
                  <a:pt x="0" y="0"/>
                </a:moveTo>
                <a:lnTo>
                  <a:pt x="21661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278775" y="2654122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324952" y="2654122"/>
            <a:ext cx="607695" cy="0"/>
          </a:xfrm>
          <a:custGeom>
            <a:avLst/>
            <a:gdLst/>
            <a:ahLst/>
            <a:cxnLst/>
            <a:rect l="l" t="t" r="r" b="b"/>
            <a:pathLst>
              <a:path w="607694" h="0">
                <a:moveTo>
                  <a:pt x="0" y="0"/>
                </a:moveTo>
                <a:lnTo>
                  <a:pt x="60761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926475" y="2654122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972652" y="2654122"/>
            <a:ext cx="339090" cy="0"/>
          </a:xfrm>
          <a:custGeom>
            <a:avLst/>
            <a:gdLst/>
            <a:ahLst/>
            <a:cxnLst/>
            <a:rect l="l" t="t" r="r" b="b"/>
            <a:pathLst>
              <a:path w="339089" h="0">
                <a:moveTo>
                  <a:pt x="0" y="0"/>
                </a:moveTo>
                <a:lnTo>
                  <a:pt x="33898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305557" y="2654122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351735" y="2654122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4" h="0">
                <a:moveTo>
                  <a:pt x="0" y="0"/>
                </a:moveTo>
                <a:lnTo>
                  <a:pt x="18928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534920" y="2654122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581109" y="2654122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5" h="0">
                <a:moveTo>
                  <a:pt x="0" y="0"/>
                </a:moveTo>
                <a:lnTo>
                  <a:pt x="34476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919768" y="2654122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965957" y="2654122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71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267360" y="2465703"/>
            <a:ext cx="29679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6. </a:t>
            </a:r>
            <a:r>
              <a:rPr dirty="0" sz="1100" spc="-40">
                <a:latin typeface="Tahoma"/>
                <a:cs typeface="Tahoma"/>
              </a:rPr>
              <a:t>When </a:t>
            </a:r>
            <a:r>
              <a:rPr dirty="0" sz="1100" spc="-75">
                <a:latin typeface="Tahoma"/>
                <a:cs typeface="Tahoma"/>
              </a:rPr>
              <a:t>she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50">
                <a:latin typeface="Tahoma"/>
                <a:cs typeface="Tahoma"/>
              </a:rPr>
              <a:t>challenged </a:t>
            </a:r>
            <a:r>
              <a:rPr dirty="0" sz="1100" spc="-30">
                <a:latin typeface="Tahoma"/>
                <a:cs typeface="Tahoma"/>
              </a:rPr>
              <a:t>about </a:t>
            </a:r>
            <a:r>
              <a:rPr dirty="0" sz="1100" spc="-40">
                <a:latin typeface="Tahoma"/>
                <a:cs typeface="Tahoma"/>
              </a:rPr>
              <a:t>the stolen</a:t>
            </a:r>
            <a:r>
              <a:rPr dirty="0" sz="1100" spc="-14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cake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57085" y="2668574"/>
            <a:ext cx="1260475" cy="172085"/>
          </a:xfrm>
          <a:custGeom>
            <a:avLst/>
            <a:gdLst/>
            <a:ahLst/>
            <a:cxnLst/>
            <a:rect l="l" t="t" r="r" b="b"/>
            <a:pathLst>
              <a:path w="1260475" h="172085">
                <a:moveTo>
                  <a:pt x="0" y="172072"/>
                </a:moveTo>
                <a:lnTo>
                  <a:pt x="1259992" y="172072"/>
                </a:lnTo>
                <a:lnTo>
                  <a:pt x="125999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444385" y="2637788"/>
            <a:ext cx="12858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Dawn </a:t>
            </a:r>
            <a:r>
              <a:rPr dirty="0" sz="1100" spc="-35">
                <a:latin typeface="Tahoma"/>
                <a:cs typeface="Tahoma"/>
              </a:rPr>
              <a:t>burst </a:t>
            </a:r>
            <a:r>
              <a:rPr dirty="0" sz="1100" spc="-20">
                <a:latin typeface="Tahoma"/>
                <a:cs typeface="Tahoma"/>
              </a:rPr>
              <a:t>into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tears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913263" y="2968667"/>
            <a:ext cx="627380" cy="47117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19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447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85747"/>
            <a:ext cx="381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3333B2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674659"/>
            <a:ext cx="63627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</a:t>
            </a:r>
            <a:r>
              <a:rPr dirty="0" sz="1100" spc="-9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</a:t>
            </a:r>
            <a:r>
              <a:rPr dirty="0" sz="1100" spc="-8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o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rk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Clauses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192908"/>
            <a:ext cx="159639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Adverbial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clauses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Subordinating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conjunctions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738056"/>
            <a:ext cx="63627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Exercise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Home</a:t>
            </a:r>
            <a:r>
              <a:rPr dirty="0" sz="1100" spc="-9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w</a:t>
            </a:r>
            <a:r>
              <a:rPr dirty="0" sz="1100" spc="-8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o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19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7235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15" action="ppaction://hlinksldjump"/>
              </a:rPr>
              <a:t>What </a:t>
            </a:r>
            <a:r>
              <a:rPr dirty="0" spc="-40">
                <a:hlinkClick r:id="rId15" action="ppaction://hlinksldjump"/>
              </a:rPr>
              <a:t>is </a:t>
            </a:r>
            <a:r>
              <a:rPr dirty="0" spc="-65">
                <a:hlinkClick r:id="rId15" action="ppaction://hlinksldjump"/>
              </a:rPr>
              <a:t>a </a:t>
            </a:r>
            <a:r>
              <a:rPr dirty="0" spc="-45">
                <a:hlinkClick r:id="rId15" action="ppaction://hlinksldjump"/>
              </a:rPr>
              <a:t>subordinating</a:t>
            </a:r>
            <a:r>
              <a:rPr dirty="0" spc="200">
                <a:hlinkClick r:id="rId15" action="ppaction://hlinksldjump"/>
              </a:rPr>
              <a:t> </a:t>
            </a:r>
            <a:r>
              <a:rPr dirty="0" spc="-35">
                <a:hlinkClick r:id="rId15" action="ppaction://hlinksldjump"/>
              </a:rPr>
              <a:t>conjunction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95475" y="1017092"/>
            <a:ext cx="5295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0">
                <a:latin typeface="Tahoma"/>
                <a:cs typeface="Tahoma"/>
              </a:rPr>
              <a:t>Sentence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4054" y="1396669"/>
            <a:ext cx="77089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25">
                <a:latin typeface="Tahoma"/>
                <a:cs typeface="Tahoma"/>
              </a:rPr>
              <a:t>MAIN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5731" y="1745448"/>
            <a:ext cx="9677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15">
                <a:latin typeface="Tahoma"/>
                <a:cs typeface="Tahoma"/>
              </a:rPr>
              <a:t>will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forever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79718" y="1617447"/>
            <a:ext cx="1040130" cy="134620"/>
          </a:xfrm>
          <a:custGeom>
            <a:avLst/>
            <a:gdLst/>
            <a:ahLst/>
            <a:cxnLst/>
            <a:rect l="l" t="t" r="r" b="b"/>
            <a:pathLst>
              <a:path w="1040130" h="134619">
                <a:moveTo>
                  <a:pt x="519768" y="0"/>
                </a:moveTo>
                <a:lnTo>
                  <a:pt x="0" y="134328"/>
                </a:lnTo>
                <a:lnTo>
                  <a:pt x="1039537" y="134328"/>
                </a:lnTo>
                <a:lnTo>
                  <a:pt x="51976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19515" y="1365882"/>
            <a:ext cx="7772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D</a:t>
            </a:r>
            <a:r>
              <a:rPr dirty="0" sz="1100" spc="25">
                <a:latin typeface="Tahoma"/>
                <a:cs typeface="Tahoma"/>
              </a:rPr>
              <a:t>VERBIAL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5641" y="1776259"/>
            <a:ext cx="74041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25">
                <a:latin typeface="Tahoma"/>
                <a:cs typeface="Tahoma"/>
              </a:rPr>
              <a:t>ADV.</a:t>
            </a:r>
            <a:r>
              <a:rPr dirty="0" sz="1100" spc="-45">
                <a:latin typeface="Tahoma"/>
                <a:cs typeface="Tahoma"/>
              </a:rPr>
              <a:t> 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0652" y="2125038"/>
            <a:ext cx="710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15">
                <a:latin typeface="Tahoma"/>
                <a:cs typeface="Tahoma"/>
              </a:rPr>
              <a:t>fall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-114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love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44633" y="1997037"/>
            <a:ext cx="782320" cy="134620"/>
          </a:xfrm>
          <a:custGeom>
            <a:avLst/>
            <a:gdLst/>
            <a:ahLst/>
            <a:cxnLst/>
            <a:rect l="l" t="t" r="r" b="b"/>
            <a:pathLst>
              <a:path w="782319" h="134619">
                <a:moveTo>
                  <a:pt x="391035" y="0"/>
                </a:moveTo>
                <a:lnTo>
                  <a:pt x="0" y="134328"/>
                </a:lnTo>
                <a:lnTo>
                  <a:pt x="782070" y="134328"/>
                </a:lnTo>
                <a:lnTo>
                  <a:pt x="391035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28655" y="1776267"/>
            <a:ext cx="303530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15">
                <a:latin typeface="Tahoma"/>
                <a:cs typeface="Tahoma"/>
              </a:rPr>
              <a:t>SUB.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9686" y="2125046"/>
            <a:ext cx="3613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When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80179" y="1997045"/>
            <a:ext cx="0" cy="134620"/>
          </a:xfrm>
          <a:custGeom>
            <a:avLst/>
            <a:gdLst/>
            <a:ahLst/>
            <a:cxnLst/>
            <a:rect l="l" t="t" r="r" b="b"/>
            <a:pathLst>
              <a:path w="0" h="134619">
                <a:moveTo>
                  <a:pt x="0" y="0"/>
                </a:moveTo>
                <a:lnTo>
                  <a:pt x="0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80185" y="1565836"/>
            <a:ext cx="328295" cy="161925"/>
          </a:xfrm>
          <a:custGeom>
            <a:avLst/>
            <a:gdLst/>
            <a:ahLst/>
            <a:cxnLst/>
            <a:rect l="l" t="t" r="r" b="b"/>
            <a:pathLst>
              <a:path w="328294" h="161925">
                <a:moveTo>
                  <a:pt x="327746" y="0"/>
                </a:moveTo>
                <a:lnTo>
                  <a:pt x="0" y="1617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07932" y="1565836"/>
            <a:ext cx="328295" cy="161925"/>
          </a:xfrm>
          <a:custGeom>
            <a:avLst/>
            <a:gdLst/>
            <a:ahLst/>
            <a:cxnLst/>
            <a:rect l="l" t="t" r="r" b="b"/>
            <a:pathLst>
              <a:path w="328294" h="161925">
                <a:moveTo>
                  <a:pt x="0" y="0"/>
                </a:moveTo>
                <a:lnTo>
                  <a:pt x="327746" y="1617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07933" y="1237870"/>
            <a:ext cx="645795" cy="134620"/>
          </a:xfrm>
          <a:custGeom>
            <a:avLst/>
            <a:gdLst/>
            <a:ahLst/>
            <a:cxnLst/>
            <a:rect l="l" t="t" r="r" b="b"/>
            <a:pathLst>
              <a:path w="645794" h="134619">
                <a:moveTo>
                  <a:pt x="645783" y="0"/>
                </a:moveTo>
                <a:lnTo>
                  <a:pt x="0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53717" y="1237870"/>
            <a:ext cx="645795" cy="110489"/>
          </a:xfrm>
          <a:custGeom>
            <a:avLst/>
            <a:gdLst/>
            <a:ahLst/>
            <a:cxnLst/>
            <a:rect l="l" t="t" r="r" b="b"/>
            <a:pathLst>
              <a:path w="645794" h="110490">
                <a:moveTo>
                  <a:pt x="0" y="0"/>
                </a:moveTo>
                <a:lnTo>
                  <a:pt x="645783" y="11008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20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7235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15" action="ppaction://hlinksldjump"/>
              </a:rPr>
              <a:t>What </a:t>
            </a:r>
            <a:r>
              <a:rPr dirty="0" spc="-40">
                <a:hlinkClick r:id="rId15" action="ppaction://hlinksldjump"/>
              </a:rPr>
              <a:t>is </a:t>
            </a:r>
            <a:r>
              <a:rPr dirty="0" spc="-65">
                <a:hlinkClick r:id="rId15" action="ppaction://hlinksldjump"/>
              </a:rPr>
              <a:t>a </a:t>
            </a:r>
            <a:r>
              <a:rPr dirty="0" spc="-45">
                <a:hlinkClick r:id="rId15" action="ppaction://hlinksldjump"/>
              </a:rPr>
              <a:t>subordinating</a:t>
            </a:r>
            <a:r>
              <a:rPr dirty="0" spc="200">
                <a:hlinkClick r:id="rId15" action="ppaction://hlinksldjump"/>
              </a:rPr>
              <a:t> </a:t>
            </a:r>
            <a:r>
              <a:rPr dirty="0" spc="-35">
                <a:hlinkClick r:id="rId15" action="ppaction://hlinksldjump"/>
              </a:rPr>
              <a:t>conjunction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87550" y="1006309"/>
            <a:ext cx="5295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0">
                <a:latin typeface="Tahoma"/>
                <a:cs typeface="Tahoma"/>
              </a:rPr>
              <a:t>Sentence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6858" y="1355101"/>
            <a:ext cx="7772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D</a:t>
            </a:r>
            <a:r>
              <a:rPr dirty="0" sz="1100" spc="25">
                <a:latin typeface="Tahoma"/>
                <a:cs typeface="Tahoma"/>
              </a:rPr>
              <a:t>VERBIAL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84094" y="1765465"/>
            <a:ext cx="74041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25">
                <a:latin typeface="Tahoma"/>
                <a:cs typeface="Tahoma"/>
              </a:rPr>
              <a:t>ADV.</a:t>
            </a:r>
            <a:r>
              <a:rPr dirty="0" sz="1100" spc="-45">
                <a:latin typeface="Tahoma"/>
                <a:cs typeface="Tahoma"/>
              </a:rPr>
              <a:t> 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2141" y="2114256"/>
            <a:ext cx="8045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80">
                <a:latin typeface="Tahoma"/>
                <a:cs typeface="Tahoma"/>
              </a:rPr>
              <a:t>was</a:t>
            </a:r>
            <a:r>
              <a:rPr dirty="0" sz="1100" spc="-35">
                <a:latin typeface="Tahoma"/>
                <a:cs typeface="Tahoma"/>
              </a:rPr>
              <a:t> raining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16134" y="1986255"/>
            <a:ext cx="876300" cy="136525"/>
          </a:xfrm>
          <a:custGeom>
            <a:avLst/>
            <a:gdLst/>
            <a:ahLst/>
            <a:cxnLst/>
            <a:rect l="l" t="t" r="r" b="b"/>
            <a:pathLst>
              <a:path w="876300" h="136525">
                <a:moveTo>
                  <a:pt x="437987" y="0"/>
                </a:moveTo>
                <a:lnTo>
                  <a:pt x="0" y="136418"/>
                </a:lnTo>
                <a:lnTo>
                  <a:pt x="875975" y="136418"/>
                </a:lnTo>
                <a:lnTo>
                  <a:pt x="437987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984120" y="1765485"/>
            <a:ext cx="27749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30">
                <a:latin typeface="Tahoma"/>
                <a:cs typeface="Tahoma"/>
              </a:rPr>
              <a:t>SUB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7999" y="2114264"/>
            <a:ext cx="47688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b</a:t>
            </a:r>
            <a:r>
              <a:rPr dirty="0" sz="1100" spc="-65">
                <a:latin typeface="Tahoma"/>
                <a:cs typeface="Tahoma"/>
              </a:rPr>
              <a:t>ecause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16404" y="1986264"/>
            <a:ext cx="0" cy="134620"/>
          </a:xfrm>
          <a:custGeom>
            <a:avLst/>
            <a:gdLst/>
            <a:ahLst/>
            <a:cxnLst/>
            <a:rect l="l" t="t" r="r" b="b"/>
            <a:pathLst>
              <a:path w="0" h="134619">
                <a:moveTo>
                  <a:pt x="0" y="0"/>
                </a:moveTo>
                <a:lnTo>
                  <a:pt x="0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16404" y="1555054"/>
            <a:ext cx="368935" cy="161925"/>
          </a:xfrm>
          <a:custGeom>
            <a:avLst/>
            <a:gdLst/>
            <a:ahLst/>
            <a:cxnLst/>
            <a:rect l="l" t="t" r="r" b="b"/>
            <a:pathLst>
              <a:path w="368935" h="161925">
                <a:moveTo>
                  <a:pt x="368858" y="0"/>
                </a:moveTo>
                <a:lnTo>
                  <a:pt x="0" y="1617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85263" y="1555054"/>
            <a:ext cx="368935" cy="161925"/>
          </a:xfrm>
          <a:custGeom>
            <a:avLst/>
            <a:gdLst/>
            <a:ahLst/>
            <a:cxnLst/>
            <a:rect l="l" t="t" r="r" b="b"/>
            <a:pathLst>
              <a:path w="368935" h="161925">
                <a:moveTo>
                  <a:pt x="0" y="0"/>
                </a:moveTo>
                <a:lnTo>
                  <a:pt x="368858" y="1617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20859" y="1385908"/>
            <a:ext cx="77089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25">
                <a:latin typeface="Tahoma"/>
                <a:cs typeface="Tahoma"/>
              </a:rPr>
              <a:t>MAIN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1896" y="1734687"/>
            <a:ext cx="11487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0">
                <a:latin typeface="Tahoma"/>
                <a:cs typeface="Tahoma"/>
              </a:rPr>
              <a:t>fields </a:t>
            </a:r>
            <a:r>
              <a:rPr dirty="0" sz="1100" spc="-80">
                <a:latin typeface="Tahoma"/>
                <a:cs typeface="Tahoma"/>
              </a:rPr>
              <a:t>were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wet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5877" y="1606686"/>
            <a:ext cx="1221105" cy="134620"/>
          </a:xfrm>
          <a:custGeom>
            <a:avLst/>
            <a:gdLst/>
            <a:ahLst/>
            <a:cxnLst/>
            <a:rect l="l" t="t" r="r" b="b"/>
            <a:pathLst>
              <a:path w="1221105" h="134619">
                <a:moveTo>
                  <a:pt x="610401" y="0"/>
                </a:moveTo>
                <a:lnTo>
                  <a:pt x="0" y="134328"/>
                </a:lnTo>
                <a:lnTo>
                  <a:pt x="1220803" y="134328"/>
                </a:lnTo>
                <a:lnTo>
                  <a:pt x="610401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06284" y="1227100"/>
            <a:ext cx="640080" cy="110489"/>
          </a:xfrm>
          <a:custGeom>
            <a:avLst/>
            <a:gdLst/>
            <a:ahLst/>
            <a:cxnLst/>
            <a:rect l="l" t="t" r="r" b="b"/>
            <a:pathLst>
              <a:path w="640080" h="110490">
                <a:moveTo>
                  <a:pt x="639495" y="0"/>
                </a:moveTo>
                <a:lnTo>
                  <a:pt x="0" y="11008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45779" y="1227100"/>
            <a:ext cx="640080" cy="134620"/>
          </a:xfrm>
          <a:custGeom>
            <a:avLst/>
            <a:gdLst/>
            <a:ahLst/>
            <a:cxnLst/>
            <a:rect l="l" t="t" r="r" b="b"/>
            <a:pathLst>
              <a:path w="640080" h="134619">
                <a:moveTo>
                  <a:pt x="0" y="0"/>
                </a:moveTo>
                <a:lnTo>
                  <a:pt x="639495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21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7235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15" action="ppaction://hlinksldjump"/>
              </a:rPr>
              <a:t>What </a:t>
            </a:r>
            <a:r>
              <a:rPr dirty="0" spc="-40">
                <a:hlinkClick r:id="rId15" action="ppaction://hlinksldjump"/>
              </a:rPr>
              <a:t>is </a:t>
            </a:r>
            <a:r>
              <a:rPr dirty="0" spc="-65">
                <a:hlinkClick r:id="rId15" action="ppaction://hlinksldjump"/>
              </a:rPr>
              <a:t>a </a:t>
            </a:r>
            <a:r>
              <a:rPr dirty="0" spc="-45">
                <a:hlinkClick r:id="rId15" action="ppaction://hlinksldjump"/>
              </a:rPr>
              <a:t>subordinating</a:t>
            </a:r>
            <a:r>
              <a:rPr dirty="0" spc="200">
                <a:hlinkClick r:id="rId15" action="ppaction://hlinksldjump"/>
              </a:rPr>
              <a:t> </a:t>
            </a:r>
            <a:r>
              <a:rPr dirty="0" spc="-35">
                <a:hlinkClick r:id="rId15" action="ppaction://hlinksldjump"/>
              </a:rPr>
              <a:t>conjunction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57997" y="1006309"/>
            <a:ext cx="5295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0">
                <a:latin typeface="Tahoma"/>
                <a:cs typeface="Tahoma"/>
              </a:rPr>
              <a:t>Sentence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6243" y="1986255"/>
            <a:ext cx="784225" cy="136525"/>
          </a:xfrm>
          <a:custGeom>
            <a:avLst/>
            <a:gdLst/>
            <a:ahLst/>
            <a:cxnLst/>
            <a:rect l="l" t="t" r="r" b="b"/>
            <a:pathLst>
              <a:path w="784225" h="136525">
                <a:moveTo>
                  <a:pt x="391805" y="0"/>
                </a:moveTo>
                <a:lnTo>
                  <a:pt x="0" y="136418"/>
                </a:lnTo>
                <a:lnTo>
                  <a:pt x="783610" y="136418"/>
                </a:lnTo>
                <a:lnTo>
                  <a:pt x="391805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18326" y="1986264"/>
            <a:ext cx="0" cy="134620"/>
          </a:xfrm>
          <a:custGeom>
            <a:avLst/>
            <a:gdLst/>
            <a:ahLst/>
            <a:cxnLst/>
            <a:rect l="l" t="t" r="r" b="b"/>
            <a:pathLst>
              <a:path w="0" h="134619">
                <a:moveTo>
                  <a:pt x="0" y="0"/>
                </a:moveTo>
                <a:lnTo>
                  <a:pt x="0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18328" y="1555054"/>
            <a:ext cx="330200" cy="161925"/>
          </a:xfrm>
          <a:custGeom>
            <a:avLst/>
            <a:gdLst/>
            <a:ahLst/>
            <a:cxnLst/>
            <a:rect l="l" t="t" r="r" b="b"/>
            <a:pathLst>
              <a:path w="330200" h="161925">
                <a:moveTo>
                  <a:pt x="329863" y="0"/>
                </a:moveTo>
                <a:lnTo>
                  <a:pt x="0" y="1617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48191" y="1555054"/>
            <a:ext cx="330200" cy="161925"/>
          </a:xfrm>
          <a:custGeom>
            <a:avLst/>
            <a:gdLst/>
            <a:ahLst/>
            <a:cxnLst/>
            <a:rect l="l" t="t" r="r" b="b"/>
            <a:pathLst>
              <a:path w="330200" h="161925">
                <a:moveTo>
                  <a:pt x="0" y="0"/>
                </a:moveTo>
                <a:lnTo>
                  <a:pt x="329863" y="1617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98843" y="1355101"/>
            <a:ext cx="1838325" cy="203200"/>
          </a:xfrm>
          <a:prstGeom prst="rect">
            <a:avLst/>
          </a:prstGeom>
          <a:solidFill>
            <a:srgbClr val="C7EAFB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073150" algn="l"/>
              </a:tabLst>
            </a:pPr>
            <a:r>
              <a:rPr dirty="0" sz="1100" spc="25">
                <a:latin typeface="Tahoma"/>
                <a:cs typeface="Tahoma"/>
              </a:rPr>
              <a:t>MAIN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Claus</a:t>
            </a:r>
            <a:r>
              <a:rPr dirty="0" sz="1100" spc="-45">
                <a:latin typeface="Tahoma"/>
                <a:cs typeface="Tahoma"/>
              </a:rPr>
              <a:t>e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50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D</a:t>
            </a:r>
            <a:r>
              <a:rPr dirty="0" sz="1100" spc="25">
                <a:latin typeface="Tahoma"/>
                <a:cs typeface="Tahoma"/>
              </a:rPr>
              <a:t>VERBIAL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2270" y="1734689"/>
            <a:ext cx="2216150" cy="5715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53465" algn="l"/>
                <a:tab pos="1475105" algn="l"/>
              </a:tabLst>
            </a:pPr>
            <a:r>
              <a:rPr dirty="0" sz="1100" spc="5">
                <a:latin typeface="Tahoma"/>
                <a:cs typeface="Tahoma"/>
              </a:rPr>
              <a:t>Don’t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say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sorry	</a:t>
            </a:r>
            <a:r>
              <a:rPr dirty="0" sz="1100" spc="30">
                <a:latin typeface="Tahoma"/>
                <a:cs typeface="Tahoma"/>
              </a:rPr>
              <a:t>SUB	</a:t>
            </a:r>
            <a:r>
              <a:rPr dirty="0" sz="1100" spc="25">
                <a:latin typeface="Tahoma"/>
                <a:cs typeface="Tahoma"/>
              </a:rPr>
              <a:t>ADV.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Clause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013460">
              <a:lnSpc>
                <a:spcPct val="100000"/>
              </a:lnSpc>
              <a:tabLst>
                <a:tab pos="1502410" algn="l"/>
              </a:tabLst>
            </a:pPr>
            <a:r>
              <a:rPr dirty="0" sz="1100" spc="-60">
                <a:latin typeface="Tahoma"/>
                <a:cs typeface="Tahoma"/>
              </a:rPr>
              <a:t>unless	</a:t>
            </a:r>
            <a:r>
              <a:rPr dirty="0" sz="1100" spc="-65">
                <a:latin typeface="Tahoma"/>
                <a:cs typeface="Tahoma"/>
              </a:rPr>
              <a:t>you mean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6256" y="1606689"/>
            <a:ext cx="976630" cy="134620"/>
          </a:xfrm>
          <a:custGeom>
            <a:avLst/>
            <a:gdLst/>
            <a:ahLst/>
            <a:cxnLst/>
            <a:rect l="l" t="t" r="r" b="b"/>
            <a:pathLst>
              <a:path w="976630" h="134619">
                <a:moveTo>
                  <a:pt x="488018" y="0"/>
                </a:moveTo>
                <a:lnTo>
                  <a:pt x="0" y="134328"/>
                </a:lnTo>
                <a:lnTo>
                  <a:pt x="976037" y="134328"/>
                </a:lnTo>
                <a:lnTo>
                  <a:pt x="48801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84277" y="1227100"/>
            <a:ext cx="532130" cy="110489"/>
          </a:xfrm>
          <a:custGeom>
            <a:avLst/>
            <a:gdLst/>
            <a:ahLst/>
            <a:cxnLst/>
            <a:rect l="l" t="t" r="r" b="b"/>
            <a:pathLst>
              <a:path w="532130" h="110490">
                <a:moveTo>
                  <a:pt x="531962" y="0"/>
                </a:moveTo>
                <a:lnTo>
                  <a:pt x="0" y="11008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16239" y="1227100"/>
            <a:ext cx="532130" cy="134620"/>
          </a:xfrm>
          <a:custGeom>
            <a:avLst/>
            <a:gdLst/>
            <a:ahLst/>
            <a:cxnLst/>
            <a:rect l="l" t="t" r="r" b="b"/>
            <a:pathLst>
              <a:path w="532130" h="134619">
                <a:moveTo>
                  <a:pt x="0" y="0"/>
                </a:moveTo>
                <a:lnTo>
                  <a:pt x="531962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22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7235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3" action="ppaction://hlinksldjump"/>
              </a:rPr>
              <a:t>What </a:t>
            </a:r>
            <a:r>
              <a:rPr dirty="0" spc="-40">
                <a:hlinkClick r:id="rId3" action="ppaction://hlinksldjump"/>
              </a:rPr>
              <a:t>is </a:t>
            </a:r>
            <a:r>
              <a:rPr dirty="0" spc="-65">
                <a:hlinkClick r:id="rId3" action="ppaction://hlinksldjump"/>
              </a:rPr>
              <a:t>a </a:t>
            </a:r>
            <a:r>
              <a:rPr dirty="0" spc="-45">
                <a:hlinkClick r:id="rId3" action="ppaction://hlinksldjump"/>
              </a:rPr>
              <a:t>subordinating</a:t>
            </a:r>
            <a:r>
              <a:rPr dirty="0" spc="200">
                <a:hlinkClick r:id="rId3" action="ppaction://hlinksldjump"/>
              </a:rPr>
              <a:t> </a:t>
            </a:r>
            <a:r>
              <a:rPr dirty="0" spc="-35">
                <a:hlinkClick r:id="rId3" action="ppaction://hlinksldjump"/>
              </a:rPr>
              <a:t>conjunction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179997" y="502795"/>
            <a:ext cx="3528021" cy="26432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13263" y="415777"/>
            <a:ext cx="685165" cy="3023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762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dirty="0" sz="400" spc="8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120650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103505">
              <a:lnSpc>
                <a:spcPct val="103800"/>
              </a:lnSpc>
              <a:spcBef>
                <a:spcPts val="234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774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Dependent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 marR="196215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996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400" spc="-15"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400" spc="-20">
                <a:latin typeface="Arial"/>
                <a:cs typeface="Arial"/>
                <a:hlinkClick r:id="rId3" action="ppaction://hlinksldjump"/>
              </a:rPr>
              <a:t>a </a:t>
            </a:r>
            <a:r>
              <a:rPr dirty="0" sz="400" spc="-5">
                <a:latin typeface="Arial"/>
                <a:cs typeface="Arial"/>
                <a:hlinkClick r:id="rId3" action="ppaction://hlinksldjump"/>
              </a:rPr>
              <a:t>subordinating  </a:t>
            </a:r>
            <a:r>
              <a:rPr dirty="0" sz="400">
                <a:latin typeface="Arial"/>
                <a:cs typeface="Arial"/>
                <a:hlinkClick r:id="rId3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29209">
              <a:lnSpc>
                <a:spcPct val="103800"/>
              </a:lnSpc>
              <a:spcBef>
                <a:spcPts val="229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38735">
              <a:lnSpc>
                <a:spcPct val="103800"/>
              </a:lnSpc>
              <a:spcBef>
                <a:spcPts val="23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23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083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>
                <a:hlinkClick r:id="rId4" action="ppaction://hlinksldjump"/>
              </a:rPr>
              <a:t>Home</a:t>
            </a:r>
            <a:r>
              <a:rPr dirty="0" spc="-105">
                <a:hlinkClick r:id="rId4" action="ppaction://hlinksldjump"/>
              </a:rPr>
              <a:t>w</a:t>
            </a:r>
            <a:r>
              <a:rPr dirty="0" spc="-100">
                <a:hlinkClick r:id="rId4" action="ppaction://hlinksldjump"/>
              </a:rPr>
              <a:t>o</a:t>
            </a:r>
            <a:r>
              <a:rPr dirty="0" spc="-25">
                <a:hlinkClick r:id="rId4" action="ppaction://hlinksldjump"/>
              </a:rPr>
              <a:t>rk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7360" y="1220696"/>
            <a:ext cx="3388995" cy="8280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  <a:hlinkClick r:id="rId14"/>
              </a:rPr>
              <a:t>When </a:t>
            </a:r>
            <a:r>
              <a:rPr dirty="0" sz="1100" spc="-110">
                <a:latin typeface="Tahoma"/>
                <a:cs typeface="Tahoma"/>
                <a:hlinkClick r:id="rId14"/>
              </a:rPr>
              <a:t>I </a:t>
            </a:r>
            <a:r>
              <a:rPr dirty="0" sz="1100" spc="-15">
                <a:latin typeface="Tahoma"/>
                <a:cs typeface="Tahoma"/>
                <a:hlinkClick r:id="rId14"/>
              </a:rPr>
              <a:t>fall </a:t>
            </a:r>
            <a:r>
              <a:rPr dirty="0" sz="1100" spc="-25">
                <a:latin typeface="Tahoma"/>
                <a:cs typeface="Tahoma"/>
                <a:hlinkClick r:id="rId14"/>
              </a:rPr>
              <a:t>in </a:t>
            </a:r>
            <a:r>
              <a:rPr dirty="0" sz="1100" spc="-45">
                <a:latin typeface="Tahoma"/>
                <a:cs typeface="Tahoma"/>
                <a:hlinkClick r:id="rId14"/>
              </a:rPr>
              <a:t>love, </a:t>
            </a:r>
            <a:r>
              <a:rPr dirty="0" sz="1100" spc="15">
                <a:latin typeface="Tahoma"/>
                <a:cs typeface="Tahoma"/>
                <a:hlinkClick r:id="rId14"/>
              </a:rPr>
              <a:t>it </a:t>
            </a:r>
            <a:r>
              <a:rPr dirty="0" sz="1100" spc="-15">
                <a:latin typeface="Tahoma"/>
                <a:cs typeface="Tahoma"/>
                <a:hlinkClick r:id="rId14"/>
              </a:rPr>
              <a:t>will </a:t>
            </a:r>
            <a:r>
              <a:rPr dirty="0" sz="1100" spc="-55">
                <a:latin typeface="Tahoma"/>
                <a:cs typeface="Tahoma"/>
                <a:hlinkClick r:id="rId14"/>
              </a:rPr>
              <a:t>be</a:t>
            </a:r>
            <a:r>
              <a:rPr dirty="0" sz="1100" spc="140">
                <a:latin typeface="Tahoma"/>
                <a:cs typeface="Tahoma"/>
                <a:hlinkClick r:id="rId14"/>
              </a:rPr>
              <a:t> </a:t>
            </a:r>
            <a:r>
              <a:rPr dirty="0" sz="1100" spc="-55">
                <a:latin typeface="Tahoma"/>
                <a:cs typeface="Tahoma"/>
                <a:hlinkClick r:id="rId14"/>
              </a:rPr>
              <a:t>forever</a:t>
            </a:r>
            <a:endParaRPr sz="1100">
              <a:latin typeface="Tahoma"/>
              <a:cs typeface="Tahoma"/>
            </a:endParaRPr>
          </a:p>
          <a:p>
            <a:pPr marL="189230" indent="-17653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0">
                <a:latin typeface="Tahoma"/>
                <a:cs typeface="Tahoma"/>
              </a:rPr>
              <a:t>Wherever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45">
                <a:latin typeface="Tahoma"/>
                <a:cs typeface="Tahoma"/>
              </a:rPr>
              <a:t>lay </a:t>
            </a:r>
            <a:r>
              <a:rPr dirty="0" sz="1100" spc="-55">
                <a:latin typeface="Tahoma"/>
                <a:cs typeface="Tahoma"/>
              </a:rPr>
              <a:t>my </a:t>
            </a:r>
            <a:r>
              <a:rPr dirty="0" sz="1100" spc="-30">
                <a:latin typeface="Tahoma"/>
                <a:cs typeface="Tahoma"/>
              </a:rPr>
              <a:t>hat, </a:t>
            </a:r>
            <a:r>
              <a:rPr dirty="0" sz="1100" spc="-10">
                <a:latin typeface="Tahoma"/>
                <a:cs typeface="Tahoma"/>
              </a:rPr>
              <a:t>that’s </a:t>
            </a:r>
            <a:r>
              <a:rPr dirty="0" sz="1100" spc="-55">
                <a:latin typeface="Tahoma"/>
                <a:cs typeface="Tahoma"/>
              </a:rPr>
              <a:t>my</a:t>
            </a:r>
            <a:r>
              <a:rPr dirty="0" sz="1100" spc="18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home</a:t>
            </a:r>
            <a:endParaRPr sz="1100">
              <a:latin typeface="Tahoma"/>
              <a:cs typeface="Tahoma"/>
            </a:endParaRPr>
          </a:p>
          <a:p>
            <a:pPr marL="189230" marR="5080" indent="-176530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0">
                <a:latin typeface="Tahoma"/>
                <a:cs typeface="Tahoma"/>
              </a:rPr>
              <a:t>Whenever/wherever we’re meant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40">
                <a:latin typeface="Tahoma"/>
                <a:cs typeface="Tahoma"/>
              </a:rPr>
              <a:t>together, </a:t>
            </a:r>
            <a:r>
              <a:rPr dirty="0" sz="1100" spc="-10">
                <a:latin typeface="Tahoma"/>
                <a:cs typeface="Tahoma"/>
              </a:rPr>
              <a:t>I’ll </a:t>
            </a:r>
            <a:r>
              <a:rPr dirty="0" sz="1100" spc="-55">
                <a:latin typeface="Tahoma"/>
                <a:cs typeface="Tahoma"/>
              </a:rPr>
              <a:t>be  </a:t>
            </a:r>
            <a:r>
              <a:rPr dirty="0" sz="1100" spc="-50">
                <a:latin typeface="Tahoma"/>
                <a:cs typeface="Tahoma"/>
              </a:rPr>
              <a:t>there and </a:t>
            </a:r>
            <a:r>
              <a:rPr dirty="0" sz="1100" spc="-20">
                <a:latin typeface="Tahoma"/>
                <a:cs typeface="Tahoma"/>
              </a:rPr>
              <a:t>you’ll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18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near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051779"/>
            <a:ext cx="660400" cy="1388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2</a:t>
            </a:r>
            <a:r>
              <a:rPr dirty="0" sz="600" spc="-8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7235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15" action="ppaction://hlinksldjump"/>
              </a:rPr>
              <a:t>What </a:t>
            </a:r>
            <a:r>
              <a:rPr dirty="0" spc="-40">
                <a:hlinkClick r:id="rId15" action="ppaction://hlinksldjump"/>
              </a:rPr>
              <a:t>is </a:t>
            </a:r>
            <a:r>
              <a:rPr dirty="0" spc="-65">
                <a:hlinkClick r:id="rId15" action="ppaction://hlinksldjump"/>
              </a:rPr>
              <a:t>a </a:t>
            </a:r>
            <a:r>
              <a:rPr dirty="0" spc="-45">
                <a:hlinkClick r:id="rId15" action="ppaction://hlinksldjump"/>
              </a:rPr>
              <a:t>subordinating</a:t>
            </a:r>
            <a:r>
              <a:rPr dirty="0" spc="200">
                <a:hlinkClick r:id="rId15" action="ppaction://hlinksldjump"/>
              </a:rPr>
              <a:t> </a:t>
            </a:r>
            <a:r>
              <a:rPr dirty="0" spc="-35">
                <a:hlinkClick r:id="rId15" action="ppaction://hlinksldjump"/>
              </a:rPr>
              <a:t>conjunction</a:t>
            </a:r>
          </a:p>
        </p:txBody>
      </p:sp>
      <p:sp>
        <p:nvSpPr>
          <p:cNvPr id="9" name="object 9"/>
          <p:cNvSpPr/>
          <p:nvPr/>
        </p:nvSpPr>
        <p:spPr>
          <a:xfrm>
            <a:off x="2369019" y="1113015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38481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67360" y="1082216"/>
            <a:ext cx="29444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40">
                <a:latin typeface="Tahoma"/>
                <a:cs typeface="Tahoma"/>
              </a:rPr>
              <a:t>party. </a:t>
            </a:r>
            <a:r>
              <a:rPr dirty="0" sz="1100" spc="-35">
                <a:latin typeface="Tahoma"/>
                <a:cs typeface="Tahoma"/>
              </a:rPr>
              <a:t>He</a:t>
            </a:r>
            <a:r>
              <a:rPr dirty="0" sz="1100" spc="22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30">
                <a:latin typeface="Tahoma"/>
                <a:cs typeface="Tahoma"/>
              </a:rPr>
              <a:t>tired.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292249"/>
            <a:ext cx="316611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40">
                <a:latin typeface="Tahoma"/>
                <a:cs typeface="Tahoma"/>
              </a:rPr>
              <a:t>party, </a:t>
            </a:r>
            <a:r>
              <a:rPr dirty="0" sz="1100" spc="-40" b="1">
                <a:latin typeface="Arial"/>
                <a:cs typeface="Arial"/>
              </a:rPr>
              <a:t>although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80">
                <a:latin typeface="Tahoma"/>
                <a:cs typeface="Tahoma"/>
              </a:rPr>
              <a:t>was  </a:t>
            </a:r>
            <a:r>
              <a:rPr dirty="0" sz="1100" spc="-30">
                <a:latin typeface="Tahoma"/>
                <a:cs typeface="Tahoma"/>
              </a:rPr>
              <a:t>tired.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674354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060" y="2095398"/>
            <a:ext cx="132461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5" b="1">
                <a:latin typeface="Arial"/>
                <a:cs typeface="Arial"/>
              </a:rPr>
              <a:t>Although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80">
                <a:latin typeface="Tahoma"/>
                <a:cs typeface="Tahoma"/>
              </a:rPr>
              <a:t>was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tired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72807" y="2095398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025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07387" y="2064599"/>
            <a:ext cx="2003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party</a:t>
            </a:r>
            <a:r>
              <a:rPr dirty="0" sz="1100" spc="250">
                <a:latin typeface="Tahoma"/>
                <a:cs typeface="Tahoma"/>
              </a:rPr>
              <a:t> </a:t>
            </a:r>
            <a:r>
              <a:rPr dirty="0" sz="1100" spc="-70" i="1"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05953" y="1905437"/>
            <a:ext cx="2616835" cy="184785"/>
          </a:xfrm>
          <a:custGeom>
            <a:avLst/>
            <a:gdLst/>
            <a:ahLst/>
            <a:cxnLst/>
            <a:rect l="l" t="t" r="r" b="b"/>
            <a:pathLst>
              <a:path w="2616835" h="184785">
                <a:moveTo>
                  <a:pt x="2616275" y="184728"/>
                </a:moveTo>
                <a:lnTo>
                  <a:pt x="2585752" y="36188"/>
                </a:lnTo>
                <a:lnTo>
                  <a:pt x="2556336" y="2843"/>
                </a:lnTo>
                <a:lnTo>
                  <a:pt x="2541371" y="0"/>
                </a:lnTo>
                <a:lnTo>
                  <a:pt x="65228" y="0"/>
                </a:lnTo>
                <a:lnTo>
                  <a:pt x="50262" y="2843"/>
                </a:lnTo>
                <a:lnTo>
                  <a:pt x="36925" y="10599"/>
                </a:lnTo>
                <a:lnTo>
                  <a:pt x="26644" y="22101"/>
                </a:lnTo>
                <a:lnTo>
                  <a:pt x="20847" y="36188"/>
                </a:lnTo>
                <a:lnTo>
                  <a:pt x="0" y="137635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74083" y="2007075"/>
            <a:ext cx="75565" cy="83185"/>
          </a:xfrm>
          <a:custGeom>
            <a:avLst/>
            <a:gdLst/>
            <a:ahLst/>
            <a:cxnLst/>
            <a:rect l="l" t="t" r="r" b="b"/>
            <a:pathLst>
              <a:path w="75565" h="83185">
                <a:moveTo>
                  <a:pt x="75350" y="15481"/>
                </a:moveTo>
                <a:lnTo>
                  <a:pt x="31869" y="35997"/>
                </a:lnTo>
                <a:lnTo>
                  <a:pt x="0" y="0"/>
                </a:lnTo>
                <a:lnTo>
                  <a:pt x="22193" y="83090"/>
                </a:lnTo>
                <a:lnTo>
                  <a:pt x="75350" y="15481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283320" y="1817301"/>
            <a:ext cx="45212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15">
                <a:latin typeface="Tahoma"/>
                <a:cs typeface="Tahoma"/>
              </a:rPr>
              <a:t>Movement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24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1577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85747"/>
            <a:ext cx="381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509905"/>
          </a:xfrm>
          <a:custGeom>
            <a:avLst/>
            <a:gdLst/>
            <a:ahLst/>
            <a:cxnLst/>
            <a:rect l="l" t="t" r="r" b="b"/>
            <a:pathLst>
              <a:path w="3888104" h="509905">
                <a:moveTo>
                  <a:pt x="0" y="509536"/>
                </a:moveTo>
                <a:lnTo>
                  <a:pt x="3888003" y="509536"/>
                </a:lnTo>
                <a:lnTo>
                  <a:pt x="3888003" y="0"/>
                </a:lnTo>
                <a:lnTo>
                  <a:pt x="0" y="0"/>
                </a:lnTo>
                <a:lnTo>
                  <a:pt x="0" y="50953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56610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 spc="-35">
                <a:hlinkClick r:id="rId16" action="ppaction://hlinksldjump"/>
              </a:rPr>
              <a:t>Subordinating </a:t>
            </a:r>
            <a:r>
              <a:rPr dirty="0" spc="-40">
                <a:hlinkClick r:id="rId16" action="ppaction://hlinksldjump"/>
              </a:rPr>
              <a:t>conjunctions </a:t>
            </a:r>
            <a:r>
              <a:rPr dirty="0" spc="-60">
                <a:hlinkClick r:id="rId16" action="ppaction://hlinksldjump"/>
              </a:rPr>
              <a:t>and </a:t>
            </a:r>
            <a:r>
              <a:rPr dirty="0" spc="-45">
                <a:hlinkClick r:id="rId16" action="ppaction://hlinksldjump"/>
              </a:rPr>
              <a:t>other </a:t>
            </a:r>
            <a:r>
              <a:rPr dirty="0" spc="-30">
                <a:hlinkClick r:id="rId16" action="ppaction://hlinksldjump"/>
              </a:rPr>
              <a:t>linking </a:t>
            </a:r>
            <a:r>
              <a:rPr dirty="0" spc="-30"/>
              <a:t> </a:t>
            </a:r>
            <a:r>
              <a:rPr dirty="0" spc="-80">
                <a:hlinkClick r:id="rId16" action="ppaction://hlinksldjump"/>
              </a:rPr>
              <a:t>words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7360" y="1153641"/>
            <a:ext cx="3453129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89230" marR="5080" indent="-17653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Tahoma"/>
              <a:buAutoNum type="arabicPeriod"/>
              <a:tabLst>
                <a:tab pos="189865" algn="l"/>
              </a:tabLst>
            </a:pPr>
            <a:r>
              <a:rPr dirty="0" sz="1100" spc="-35" b="1">
                <a:latin typeface="Arial"/>
                <a:cs typeface="Arial"/>
              </a:rPr>
              <a:t>Although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30">
                <a:latin typeface="Tahoma"/>
                <a:cs typeface="Tahoma"/>
              </a:rPr>
              <a:t>tired,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party.  </a:t>
            </a: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party, </a:t>
            </a:r>
            <a:r>
              <a:rPr dirty="0" sz="1100" spc="-40" b="1">
                <a:latin typeface="Arial"/>
                <a:cs typeface="Arial"/>
              </a:rPr>
              <a:t>although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30">
                <a:latin typeface="Tahoma"/>
                <a:cs typeface="Tahoma"/>
              </a:rPr>
              <a:t>tired.  </a:t>
            </a:r>
            <a:r>
              <a:rPr dirty="0" sz="1100" spc="5">
                <a:latin typeface="Tahoma"/>
                <a:cs typeface="Tahoma"/>
              </a:rPr>
              <a:t>SUBORDINATING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CONJUNCTION</a:t>
            </a:r>
            <a:endParaRPr sz="1100">
              <a:latin typeface="Tahoma"/>
              <a:cs typeface="Tahoma"/>
            </a:endParaRPr>
          </a:p>
          <a:p>
            <a:pPr marL="189230" indent="-17653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30">
                <a:latin typeface="Tahoma"/>
                <a:cs typeface="Tahoma"/>
              </a:rPr>
              <a:t>tired, </a:t>
            </a:r>
            <a:r>
              <a:rPr dirty="0" sz="1100" spc="-20" b="1">
                <a:latin typeface="Arial"/>
                <a:cs typeface="Arial"/>
              </a:rPr>
              <a:t>but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party.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2089936"/>
            <a:ext cx="31851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30">
                <a:latin typeface="Tahoma"/>
                <a:cs typeface="Tahoma"/>
              </a:rPr>
              <a:t>tired. </a:t>
            </a:r>
            <a:r>
              <a:rPr dirty="0" sz="1100" spc="-45" b="1">
                <a:latin typeface="Arial"/>
                <a:cs typeface="Arial"/>
              </a:rPr>
              <a:t>However</a:t>
            </a:r>
            <a:r>
              <a:rPr dirty="0" sz="1100" spc="-45">
                <a:latin typeface="Tahoma"/>
                <a:cs typeface="Tahoma"/>
              </a:rPr>
              <a:t>,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55">
                <a:latin typeface="Tahoma"/>
                <a:cs typeface="Tahoma"/>
              </a:rPr>
              <a:t>party.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25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1577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85747"/>
            <a:ext cx="381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509905"/>
          </a:xfrm>
          <a:custGeom>
            <a:avLst/>
            <a:gdLst/>
            <a:ahLst/>
            <a:cxnLst/>
            <a:rect l="l" t="t" r="r" b="b"/>
            <a:pathLst>
              <a:path w="3888104" h="509905">
                <a:moveTo>
                  <a:pt x="0" y="509536"/>
                </a:moveTo>
                <a:lnTo>
                  <a:pt x="3888003" y="509536"/>
                </a:lnTo>
                <a:lnTo>
                  <a:pt x="3888003" y="0"/>
                </a:lnTo>
                <a:lnTo>
                  <a:pt x="0" y="0"/>
                </a:lnTo>
                <a:lnTo>
                  <a:pt x="0" y="50953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56610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 spc="-35">
                <a:hlinkClick r:id="rId16" action="ppaction://hlinksldjump"/>
              </a:rPr>
              <a:t>Subordinating </a:t>
            </a:r>
            <a:r>
              <a:rPr dirty="0" spc="-40">
                <a:hlinkClick r:id="rId16" action="ppaction://hlinksldjump"/>
              </a:rPr>
              <a:t>conjunctions </a:t>
            </a:r>
            <a:r>
              <a:rPr dirty="0" spc="-60">
                <a:hlinkClick r:id="rId16" action="ppaction://hlinksldjump"/>
              </a:rPr>
              <a:t>and </a:t>
            </a:r>
            <a:r>
              <a:rPr dirty="0" spc="-45">
                <a:hlinkClick r:id="rId16" action="ppaction://hlinksldjump"/>
              </a:rPr>
              <a:t>other </a:t>
            </a:r>
            <a:r>
              <a:rPr dirty="0" spc="-30">
                <a:hlinkClick r:id="rId16" action="ppaction://hlinksldjump"/>
              </a:rPr>
              <a:t>linking </a:t>
            </a:r>
            <a:r>
              <a:rPr dirty="0" spc="-30"/>
              <a:t> </a:t>
            </a:r>
            <a:r>
              <a:rPr dirty="0" spc="-80">
                <a:hlinkClick r:id="rId16" action="ppaction://hlinksldjump"/>
              </a:rPr>
              <a:t>words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7360" y="1153641"/>
            <a:ext cx="3453129" cy="1300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89230" marR="5080" indent="-17653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Tahoma"/>
              <a:buAutoNum type="arabicPeriod"/>
              <a:tabLst>
                <a:tab pos="189865" algn="l"/>
              </a:tabLst>
            </a:pPr>
            <a:r>
              <a:rPr dirty="0" sz="1100" spc="-35" b="1">
                <a:latin typeface="Arial"/>
                <a:cs typeface="Arial"/>
              </a:rPr>
              <a:t>Although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30">
                <a:latin typeface="Tahoma"/>
                <a:cs typeface="Tahoma"/>
              </a:rPr>
              <a:t>tired,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party.  </a:t>
            </a: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party, </a:t>
            </a:r>
            <a:r>
              <a:rPr dirty="0" sz="1100" spc="-40" b="1">
                <a:latin typeface="Arial"/>
                <a:cs typeface="Arial"/>
              </a:rPr>
              <a:t>although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30">
                <a:latin typeface="Tahoma"/>
                <a:cs typeface="Tahoma"/>
              </a:rPr>
              <a:t>tired.  </a:t>
            </a:r>
            <a:r>
              <a:rPr dirty="0" sz="1100" spc="5">
                <a:latin typeface="Tahoma"/>
                <a:cs typeface="Tahoma"/>
              </a:rPr>
              <a:t>SUBORDINATING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CONJUNCTION</a:t>
            </a:r>
            <a:endParaRPr sz="1100">
              <a:latin typeface="Tahoma"/>
              <a:cs typeface="Tahoma"/>
            </a:endParaRPr>
          </a:p>
          <a:p>
            <a:pPr marL="189230" marR="294005" indent="-17653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30">
                <a:latin typeface="Tahoma"/>
                <a:cs typeface="Tahoma"/>
              </a:rPr>
              <a:t>tired, </a:t>
            </a:r>
            <a:r>
              <a:rPr dirty="0" sz="1100" spc="-20" b="1">
                <a:latin typeface="Arial"/>
                <a:cs typeface="Arial"/>
              </a:rPr>
              <a:t>but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party.  </a:t>
            </a:r>
            <a:r>
              <a:rPr dirty="0" sz="1100">
                <a:latin typeface="Tahoma"/>
                <a:cs typeface="Tahoma"/>
              </a:rPr>
              <a:t>COORDINATING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CONJUNCTION</a:t>
            </a:r>
            <a:endParaRPr sz="1100">
              <a:latin typeface="Tahoma"/>
              <a:cs typeface="Tahoma"/>
            </a:endParaRPr>
          </a:p>
          <a:p>
            <a:pPr marL="189230" marR="273050" indent="-17653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30">
                <a:latin typeface="Tahoma"/>
                <a:cs typeface="Tahoma"/>
              </a:rPr>
              <a:t>tired. </a:t>
            </a:r>
            <a:r>
              <a:rPr dirty="0" sz="1100" spc="-45" b="1">
                <a:latin typeface="Arial"/>
                <a:cs typeface="Arial"/>
              </a:rPr>
              <a:t>However</a:t>
            </a:r>
            <a:r>
              <a:rPr dirty="0" sz="1100" spc="-45">
                <a:latin typeface="Tahoma"/>
                <a:cs typeface="Tahoma"/>
              </a:rPr>
              <a:t>,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55">
                <a:latin typeface="Tahoma"/>
                <a:cs typeface="Tahoma"/>
              </a:rPr>
              <a:t>party.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25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1577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85747"/>
            <a:ext cx="381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509905"/>
          </a:xfrm>
          <a:custGeom>
            <a:avLst/>
            <a:gdLst/>
            <a:ahLst/>
            <a:cxnLst/>
            <a:rect l="l" t="t" r="r" b="b"/>
            <a:pathLst>
              <a:path w="3888104" h="509905">
                <a:moveTo>
                  <a:pt x="0" y="509536"/>
                </a:moveTo>
                <a:lnTo>
                  <a:pt x="3888003" y="509536"/>
                </a:lnTo>
                <a:lnTo>
                  <a:pt x="3888003" y="0"/>
                </a:lnTo>
                <a:lnTo>
                  <a:pt x="0" y="0"/>
                </a:lnTo>
                <a:lnTo>
                  <a:pt x="0" y="50953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56610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 spc="-35">
                <a:hlinkClick r:id="rId16" action="ppaction://hlinksldjump"/>
              </a:rPr>
              <a:t>Subordinating </a:t>
            </a:r>
            <a:r>
              <a:rPr dirty="0" spc="-40">
                <a:hlinkClick r:id="rId16" action="ppaction://hlinksldjump"/>
              </a:rPr>
              <a:t>conjunctions </a:t>
            </a:r>
            <a:r>
              <a:rPr dirty="0" spc="-60">
                <a:hlinkClick r:id="rId16" action="ppaction://hlinksldjump"/>
              </a:rPr>
              <a:t>and </a:t>
            </a:r>
            <a:r>
              <a:rPr dirty="0" spc="-45">
                <a:hlinkClick r:id="rId16" action="ppaction://hlinksldjump"/>
              </a:rPr>
              <a:t>other </a:t>
            </a:r>
            <a:r>
              <a:rPr dirty="0" spc="-30">
                <a:hlinkClick r:id="rId16" action="ppaction://hlinksldjump"/>
              </a:rPr>
              <a:t>linking </a:t>
            </a:r>
            <a:r>
              <a:rPr dirty="0" spc="-30"/>
              <a:t> </a:t>
            </a:r>
            <a:r>
              <a:rPr dirty="0" spc="-80">
                <a:hlinkClick r:id="rId16" action="ppaction://hlinksldjump"/>
              </a:rPr>
              <a:t>words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7360" y="1153641"/>
            <a:ext cx="3453129" cy="1300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89230" marR="5080" indent="-17653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Tahoma"/>
              <a:buAutoNum type="arabicPeriod"/>
              <a:tabLst>
                <a:tab pos="189865" algn="l"/>
              </a:tabLst>
            </a:pPr>
            <a:r>
              <a:rPr dirty="0" sz="1100" spc="-35" b="1">
                <a:latin typeface="Arial"/>
                <a:cs typeface="Arial"/>
              </a:rPr>
              <a:t>Although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30">
                <a:latin typeface="Tahoma"/>
                <a:cs typeface="Tahoma"/>
              </a:rPr>
              <a:t>tired,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party.  </a:t>
            </a: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party, </a:t>
            </a:r>
            <a:r>
              <a:rPr dirty="0" sz="1100" spc="-40" b="1">
                <a:latin typeface="Arial"/>
                <a:cs typeface="Arial"/>
              </a:rPr>
              <a:t>although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30">
                <a:latin typeface="Tahoma"/>
                <a:cs typeface="Tahoma"/>
              </a:rPr>
              <a:t>tired.  </a:t>
            </a:r>
            <a:r>
              <a:rPr dirty="0" sz="1100" spc="5">
                <a:latin typeface="Tahoma"/>
                <a:cs typeface="Tahoma"/>
              </a:rPr>
              <a:t>SUBORDINATING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CONJUNCTION</a:t>
            </a:r>
            <a:endParaRPr sz="1100">
              <a:latin typeface="Tahoma"/>
              <a:cs typeface="Tahoma"/>
            </a:endParaRPr>
          </a:p>
          <a:p>
            <a:pPr marL="189230" marR="294005" indent="-17653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30">
                <a:latin typeface="Tahoma"/>
                <a:cs typeface="Tahoma"/>
              </a:rPr>
              <a:t>tired, </a:t>
            </a:r>
            <a:r>
              <a:rPr dirty="0" sz="1100" spc="-20" b="1">
                <a:latin typeface="Arial"/>
                <a:cs typeface="Arial"/>
              </a:rPr>
              <a:t>but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party.  </a:t>
            </a:r>
            <a:r>
              <a:rPr dirty="0" sz="1100">
                <a:latin typeface="Tahoma"/>
                <a:cs typeface="Tahoma"/>
              </a:rPr>
              <a:t>COORDINATING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CONJUNCTION</a:t>
            </a:r>
            <a:endParaRPr sz="1100">
              <a:latin typeface="Tahoma"/>
              <a:cs typeface="Tahoma"/>
            </a:endParaRPr>
          </a:p>
          <a:p>
            <a:pPr marL="189230" marR="273050" indent="-17653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30">
                <a:latin typeface="Tahoma"/>
                <a:cs typeface="Tahoma"/>
              </a:rPr>
              <a:t>tired. </a:t>
            </a:r>
            <a:r>
              <a:rPr dirty="0" sz="1100" spc="-45" b="1">
                <a:latin typeface="Arial"/>
                <a:cs typeface="Arial"/>
              </a:rPr>
              <a:t>However</a:t>
            </a:r>
            <a:r>
              <a:rPr dirty="0" sz="1100" spc="-45">
                <a:latin typeface="Tahoma"/>
                <a:cs typeface="Tahoma"/>
              </a:rPr>
              <a:t>,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55">
                <a:latin typeface="Tahoma"/>
                <a:cs typeface="Tahoma"/>
              </a:rPr>
              <a:t>party.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ADVERB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25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1577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85747"/>
            <a:ext cx="381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4493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1" action="ppaction://hlinksldjump"/>
              </a:rPr>
              <a:t>The </a:t>
            </a:r>
            <a:r>
              <a:rPr dirty="0" spc="-45">
                <a:hlinkClick r:id="rId11" action="ppaction://hlinksldjump"/>
              </a:rPr>
              <a:t>importance </a:t>
            </a:r>
            <a:r>
              <a:rPr dirty="0" spc="-40">
                <a:hlinkClick r:id="rId11" action="ppaction://hlinksldjump"/>
              </a:rPr>
              <a:t>of </a:t>
            </a:r>
            <a:r>
              <a:rPr dirty="0" spc="-45">
                <a:hlinkClick r:id="rId11" action="ppaction://hlinksldjump"/>
              </a:rPr>
              <a:t>subordinating</a:t>
            </a:r>
            <a:r>
              <a:rPr dirty="0" spc="210">
                <a:hlinkClick r:id="rId11" action="ppaction://hlinksldjump"/>
              </a:rPr>
              <a:t> </a:t>
            </a:r>
            <a:r>
              <a:rPr dirty="0" spc="-40">
                <a:hlinkClick r:id="rId11" action="ppaction://hlinksldjump"/>
              </a:rPr>
              <a:t>conjunctions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318793"/>
            <a:ext cx="2846070" cy="70358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35">
                <a:latin typeface="Tahoma"/>
                <a:cs typeface="Tahoma"/>
              </a:rPr>
              <a:t>Useful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devices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linking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events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narrative.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dirty="0" sz="1100" spc="-60">
                <a:latin typeface="Tahoma"/>
                <a:cs typeface="Tahoma"/>
              </a:rPr>
              <a:t>Assessed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many language </a:t>
            </a:r>
            <a:r>
              <a:rPr dirty="0" sz="1100" spc="-65">
                <a:latin typeface="Tahoma"/>
                <a:cs typeface="Tahoma"/>
              </a:rPr>
              <a:t>assessments,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35">
                <a:latin typeface="Tahoma"/>
                <a:cs typeface="Tahoma"/>
              </a:rPr>
              <a:t>Formulating </a:t>
            </a:r>
            <a:r>
              <a:rPr dirty="0" sz="1100" spc="-55">
                <a:latin typeface="Tahoma"/>
                <a:cs typeface="Tahoma"/>
              </a:rPr>
              <a:t>Sentences </a:t>
            </a:r>
            <a:r>
              <a:rPr dirty="0" sz="1100" spc="-45">
                <a:latin typeface="Tahoma"/>
                <a:cs typeface="Tahoma"/>
              </a:rPr>
              <a:t>subtest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20">
                <a:latin typeface="Tahoma"/>
                <a:cs typeface="Tahoma"/>
              </a:rPr>
              <a:t>CELF.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997" y="1102536"/>
            <a:ext cx="3528034" cy="23534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13263" y="1652807"/>
            <a:ext cx="685165" cy="178688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 marR="196215">
              <a:lnSpc>
                <a:spcPts val="700"/>
              </a:lnSpc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996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29209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38735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latin typeface="Arial"/>
                <a:cs typeface="Arial"/>
                <a:hlinkClick r:id="rId11" action="ppaction://hlinksldjump"/>
              </a:rPr>
              <a:t>The </a:t>
            </a:r>
            <a:r>
              <a:rPr dirty="0" sz="400" spc="-5">
                <a:latin typeface="Arial"/>
                <a:cs typeface="Arial"/>
                <a:hlinkClick r:id="rId11" action="ppaction://hlinksldjump"/>
              </a:rPr>
              <a:t>importance </a:t>
            </a:r>
            <a:r>
              <a:rPr dirty="0" sz="400">
                <a:latin typeface="Arial"/>
                <a:cs typeface="Arial"/>
                <a:hlinkClick r:id="rId11" action="ppaction://hlinksldjump"/>
              </a:rPr>
              <a:t>of  </a:t>
            </a:r>
            <a:r>
              <a:rPr dirty="0" sz="400" spc="-5">
                <a:latin typeface="Arial"/>
                <a:cs typeface="Arial"/>
                <a:hlinkClick r:id="rId11" action="ppaction://hlinksldjump"/>
              </a:rPr>
              <a:t>subordinating</a:t>
            </a:r>
            <a:r>
              <a:rPr dirty="0" sz="400" spc="5"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400" spc="-5">
                <a:latin typeface="Arial"/>
                <a:cs typeface="Arial"/>
                <a:hlinkClick r:id="rId11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  <a:spcBef>
                <a:spcPts val="5"/>
              </a:spcBef>
            </a:pPr>
            <a:r>
              <a:rPr dirty="0" sz="600" spc="-20">
                <a:latin typeface="Arial"/>
                <a:cs typeface="Arial"/>
              </a:rPr>
              <a:t>26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4493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4" action="ppaction://hlinksldjump"/>
              </a:rPr>
              <a:t>The </a:t>
            </a:r>
            <a:r>
              <a:rPr dirty="0" spc="-45">
                <a:hlinkClick r:id="rId14" action="ppaction://hlinksldjump"/>
              </a:rPr>
              <a:t>importance </a:t>
            </a:r>
            <a:r>
              <a:rPr dirty="0" spc="-40">
                <a:hlinkClick r:id="rId14" action="ppaction://hlinksldjump"/>
              </a:rPr>
              <a:t>of </a:t>
            </a:r>
            <a:r>
              <a:rPr dirty="0" spc="-45">
                <a:hlinkClick r:id="rId14" action="ppaction://hlinksldjump"/>
              </a:rPr>
              <a:t>subordinating</a:t>
            </a:r>
            <a:r>
              <a:rPr dirty="0" spc="210">
                <a:hlinkClick r:id="rId14" action="ppaction://hlinksldjump"/>
              </a:rPr>
              <a:t> </a:t>
            </a:r>
            <a:r>
              <a:rPr dirty="0" spc="-40">
                <a:hlinkClick r:id="rId14" action="ppaction://hlinksldjump"/>
              </a:rPr>
              <a:t>conjunctions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251786"/>
            <a:ext cx="3390900" cy="7893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Language </a:t>
            </a:r>
            <a:r>
              <a:rPr dirty="0" sz="1100" spc="-40">
                <a:latin typeface="Tahoma"/>
                <a:cs typeface="Tahoma"/>
              </a:rPr>
              <a:t>impaired </a:t>
            </a:r>
            <a:r>
              <a:rPr dirty="0" sz="1100" spc="-30">
                <a:latin typeface="Tahoma"/>
                <a:cs typeface="Tahoma"/>
              </a:rPr>
              <a:t>individuals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45">
                <a:latin typeface="Tahoma"/>
                <a:cs typeface="Tahoma"/>
              </a:rPr>
              <a:t>great </a:t>
            </a:r>
            <a:r>
              <a:rPr dirty="0" sz="1100" spc="-30">
                <a:latin typeface="Tahoma"/>
                <a:cs typeface="Tahoma"/>
              </a:rPr>
              <a:t>difficulties </a:t>
            </a:r>
            <a:r>
              <a:rPr dirty="0" sz="1100" spc="-50">
                <a:latin typeface="Tahoma"/>
                <a:cs typeface="Tahoma"/>
              </a:rPr>
              <a:t>using  </a:t>
            </a:r>
            <a:r>
              <a:rPr dirty="0" sz="1100" spc="-40">
                <a:latin typeface="Tahoma"/>
                <a:cs typeface="Tahoma"/>
              </a:rPr>
              <a:t>subordinating </a:t>
            </a:r>
            <a:r>
              <a:rPr dirty="0" sz="1100" spc="-35">
                <a:latin typeface="Tahoma"/>
                <a:cs typeface="Tahoma"/>
              </a:rPr>
              <a:t>conjunctions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5">
                <a:latin typeface="Tahoma"/>
                <a:cs typeface="Tahoma"/>
              </a:rPr>
              <a:t>introduce </a:t>
            </a:r>
            <a:r>
              <a:rPr dirty="0" sz="1100" spc="-40">
                <a:latin typeface="Tahoma"/>
                <a:cs typeface="Tahoma"/>
              </a:rPr>
              <a:t>adverbial</a:t>
            </a:r>
            <a:r>
              <a:rPr dirty="0" sz="1100" spc="2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clauses.</a:t>
            </a:r>
            <a:endParaRPr sz="1100">
              <a:latin typeface="Tahoma"/>
              <a:cs typeface="Tahoma"/>
            </a:endParaRPr>
          </a:p>
          <a:p>
            <a:pPr marL="12700" marR="136525">
              <a:lnSpc>
                <a:spcPct val="102699"/>
              </a:lnSpc>
              <a:spcBef>
                <a:spcPts val="635"/>
              </a:spcBef>
            </a:pPr>
            <a:r>
              <a:rPr dirty="0" sz="1100" spc="-25">
                <a:latin typeface="Tahoma"/>
                <a:cs typeface="Tahoma"/>
              </a:rPr>
              <a:t>They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60">
                <a:latin typeface="Tahoma"/>
                <a:cs typeface="Tahoma"/>
              </a:rPr>
              <a:t>lower </a:t>
            </a:r>
            <a:r>
              <a:rPr dirty="0" sz="1100" spc="-65" b="1">
                <a:latin typeface="Arial"/>
                <a:cs typeface="Arial"/>
              </a:rPr>
              <a:t>clausal </a:t>
            </a:r>
            <a:r>
              <a:rPr dirty="0" sz="1100" spc="-45">
                <a:latin typeface="Tahoma"/>
                <a:cs typeface="Tahoma"/>
              </a:rPr>
              <a:t>density (number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clauses </a:t>
            </a:r>
            <a:r>
              <a:rPr dirty="0" sz="1100" spc="-45">
                <a:latin typeface="Tahoma"/>
                <a:cs typeface="Tahoma"/>
              </a:rPr>
              <a:t>per  </a:t>
            </a:r>
            <a:r>
              <a:rPr dirty="0" sz="1100" spc="-55">
                <a:latin typeface="Tahoma"/>
                <a:cs typeface="Tahoma"/>
              </a:rPr>
              <a:t>sentence)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051779"/>
            <a:ext cx="660400" cy="1388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latin typeface="Arial"/>
                <a:cs typeface="Arial"/>
                <a:hlinkClick r:id="rId14" action="ppaction://hlinksldjump"/>
              </a:rPr>
              <a:t>The </a:t>
            </a:r>
            <a:r>
              <a:rPr dirty="0" sz="400" spc="-5">
                <a:latin typeface="Arial"/>
                <a:cs typeface="Arial"/>
                <a:hlinkClick r:id="rId14" action="ppaction://hlinksldjump"/>
              </a:rPr>
              <a:t>importance </a:t>
            </a:r>
            <a:r>
              <a:rPr dirty="0" sz="400">
                <a:latin typeface="Arial"/>
                <a:cs typeface="Arial"/>
                <a:hlinkClick r:id="rId14" action="ppaction://hlinksldjump"/>
              </a:rPr>
              <a:t>of  </a:t>
            </a:r>
            <a:r>
              <a:rPr dirty="0" sz="400" spc="-5">
                <a:latin typeface="Arial"/>
                <a:cs typeface="Arial"/>
                <a:hlinkClick r:id="rId14" action="ppaction://hlinksldjump"/>
              </a:rPr>
              <a:t>subordinating</a:t>
            </a:r>
            <a:r>
              <a:rPr dirty="0" sz="400" spc="5">
                <a:latin typeface="Arial"/>
                <a:cs typeface="Arial"/>
                <a:hlinkClick r:id="rId14" action="ppaction://hlinksldjump"/>
              </a:rPr>
              <a:t> </a:t>
            </a:r>
            <a:r>
              <a:rPr dirty="0" sz="400" spc="-5">
                <a:latin typeface="Arial"/>
                <a:cs typeface="Arial"/>
                <a:hlinkClick r:id="rId14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27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4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447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85747"/>
            <a:ext cx="381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674659"/>
            <a:ext cx="63627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</a:t>
            </a:r>
            <a:r>
              <a:rPr dirty="0" sz="1100" spc="-9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</a:t>
            </a:r>
            <a:r>
              <a:rPr dirty="0" sz="1100" spc="-8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o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rk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Clauses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192908"/>
            <a:ext cx="159639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Adverbial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clauses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Subordinating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conjunctions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738056"/>
            <a:ext cx="63627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Exercise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Home</a:t>
            </a:r>
            <a:r>
              <a:rPr dirty="0" sz="1100" spc="-9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w</a:t>
            </a:r>
            <a:r>
              <a:rPr dirty="0" sz="1100" spc="-8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o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27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223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8" action="ppaction://hlinksldjump"/>
              </a:rPr>
              <a:t>Exercise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053387"/>
            <a:ext cx="1630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sentences: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300630"/>
            <a:ext cx="3373120" cy="10001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">
                <a:latin typeface="Tahoma"/>
                <a:cs typeface="Tahoma"/>
              </a:rPr>
              <a:t>Link </a:t>
            </a:r>
            <a:r>
              <a:rPr dirty="0" sz="1100" spc="-45">
                <a:latin typeface="Tahoma"/>
                <a:cs typeface="Tahoma"/>
              </a:rPr>
              <a:t>them </a:t>
            </a:r>
            <a:r>
              <a:rPr dirty="0" sz="1100" spc="-50">
                <a:latin typeface="Tahoma"/>
                <a:cs typeface="Tahoma"/>
              </a:rPr>
              <a:t>using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subordinating </a:t>
            </a:r>
            <a:r>
              <a:rPr dirty="0" sz="1100" spc="-35">
                <a:latin typeface="Tahoma"/>
                <a:cs typeface="Tahoma"/>
              </a:rPr>
              <a:t>conjunction.</a:t>
            </a:r>
            <a:endParaRPr sz="1100">
              <a:latin typeface="Tahoma"/>
              <a:cs typeface="Tahoma"/>
            </a:endParaRPr>
          </a:p>
          <a:p>
            <a:pPr marL="189230" marR="93345" indent="-17653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0">
                <a:latin typeface="Tahoma"/>
                <a:cs typeface="Tahoma"/>
              </a:rPr>
              <a:t>Do </a:t>
            </a:r>
            <a:r>
              <a:rPr dirty="0" sz="1100" spc="-40">
                <a:latin typeface="Tahoma"/>
                <a:cs typeface="Tahoma"/>
              </a:rPr>
              <a:t>tests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the adverbial </a:t>
            </a:r>
            <a:r>
              <a:rPr dirty="0" sz="1100" spc="-60">
                <a:latin typeface="Tahoma"/>
                <a:cs typeface="Tahoma"/>
              </a:rPr>
              <a:t>phrase </a:t>
            </a:r>
            <a:r>
              <a:rPr dirty="0" sz="1100" spc="-30">
                <a:latin typeface="Tahoma"/>
                <a:cs typeface="Tahoma"/>
              </a:rPr>
              <a:t>(the </a:t>
            </a:r>
            <a:r>
              <a:rPr dirty="0" sz="1100" spc="-55">
                <a:latin typeface="Tahoma"/>
                <a:cs typeface="Tahoma"/>
              </a:rPr>
              <a:t>movement </a:t>
            </a:r>
            <a:r>
              <a:rPr dirty="0" sz="1100" spc="-30">
                <a:latin typeface="Tahoma"/>
                <a:cs typeface="Tahoma"/>
              </a:rPr>
              <a:t>test 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5">
                <a:latin typeface="Tahoma"/>
                <a:cs typeface="Tahoma"/>
              </a:rPr>
              <a:t>“door”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test)</a:t>
            </a:r>
            <a:endParaRPr sz="1100">
              <a:latin typeface="Tahoma"/>
              <a:cs typeface="Tahoma"/>
            </a:endParaRPr>
          </a:p>
          <a:p>
            <a:pPr marL="189230" marR="5080" indent="-17653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Try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rewrite the </a:t>
            </a:r>
            <a:r>
              <a:rPr dirty="0" sz="1100" spc="-60">
                <a:latin typeface="Tahoma"/>
                <a:cs typeface="Tahoma"/>
              </a:rPr>
              <a:t>sentence </a:t>
            </a:r>
            <a:r>
              <a:rPr dirty="0" sz="1100" spc="-50">
                <a:latin typeface="Tahoma"/>
                <a:cs typeface="Tahoma"/>
              </a:rPr>
              <a:t>using </a:t>
            </a:r>
            <a:r>
              <a:rPr dirty="0" sz="1100" spc="-40">
                <a:latin typeface="Tahoma"/>
                <a:cs typeface="Tahoma"/>
              </a:rPr>
              <a:t>either </a:t>
            </a:r>
            <a:r>
              <a:rPr dirty="0" sz="1100" spc="-55">
                <a:latin typeface="Tahoma"/>
                <a:cs typeface="Tahoma"/>
              </a:rPr>
              <a:t>an adverb </a:t>
            </a:r>
            <a:r>
              <a:rPr dirty="0" sz="1100" spc="-60">
                <a:latin typeface="Tahoma"/>
                <a:cs typeface="Tahoma"/>
              </a:rPr>
              <a:t>or </a:t>
            </a:r>
            <a:r>
              <a:rPr dirty="0" sz="1100" spc="-55">
                <a:latin typeface="Tahoma"/>
                <a:cs typeface="Tahoma"/>
              </a:rPr>
              <a:t>a  </a:t>
            </a:r>
            <a:r>
              <a:rPr dirty="0" sz="1100" spc="-35">
                <a:latin typeface="Tahoma"/>
                <a:cs typeface="Tahoma"/>
              </a:rPr>
              <a:t>coordinating conjunction </a:t>
            </a:r>
            <a:r>
              <a:rPr dirty="0" sz="1100" spc="-20">
                <a:latin typeface="Tahoma"/>
                <a:cs typeface="Tahoma"/>
              </a:rPr>
              <a:t>(not </a:t>
            </a:r>
            <a:r>
              <a:rPr dirty="0" sz="1100" spc="-60">
                <a:latin typeface="Tahoma"/>
                <a:cs typeface="Tahoma"/>
              </a:rPr>
              <a:t>always</a:t>
            </a:r>
            <a:r>
              <a:rPr dirty="0" sz="1100" spc="17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possible)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latin typeface="Arial"/>
                <a:cs typeface="Arial"/>
                <a:hlinkClick r:id="rId18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28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223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8" action="ppaction://hlinksldjump"/>
              </a:rPr>
              <a:t>Exercise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7360" y="983841"/>
            <a:ext cx="3260090" cy="14198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Touch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5">
                <a:latin typeface="Tahoma"/>
                <a:cs typeface="Tahoma"/>
              </a:rPr>
              <a:t>wire. </a:t>
            </a:r>
            <a:r>
              <a:rPr dirty="0" sz="1100" spc="-35">
                <a:latin typeface="Tahoma"/>
                <a:cs typeface="Tahoma"/>
              </a:rPr>
              <a:t>You </a:t>
            </a:r>
            <a:r>
              <a:rPr dirty="0" sz="1100" spc="-15">
                <a:latin typeface="Tahoma"/>
                <a:cs typeface="Tahoma"/>
              </a:rPr>
              <a:t>will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electrocuted.</a:t>
            </a:r>
            <a:endParaRPr sz="1100">
              <a:latin typeface="Tahoma"/>
              <a:cs typeface="Tahoma"/>
            </a:endParaRPr>
          </a:p>
          <a:p>
            <a:pPr marL="189230" indent="-17653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30">
                <a:latin typeface="Tahoma"/>
                <a:cs typeface="Tahoma"/>
              </a:rPr>
              <a:t>did not </a:t>
            </a:r>
            <a:r>
              <a:rPr dirty="0" sz="1100" spc="-40">
                <a:latin typeface="Tahoma"/>
                <a:cs typeface="Tahoma"/>
              </a:rPr>
              <a:t>study </a:t>
            </a:r>
            <a:r>
              <a:rPr dirty="0" sz="1100" spc="-55">
                <a:latin typeface="Tahoma"/>
                <a:cs typeface="Tahoma"/>
              </a:rPr>
              <a:t>very </a:t>
            </a:r>
            <a:r>
              <a:rPr dirty="0" sz="1100" spc="-50">
                <a:latin typeface="Tahoma"/>
                <a:cs typeface="Tahoma"/>
              </a:rPr>
              <a:t>hard. </a:t>
            </a:r>
            <a:r>
              <a:rPr dirty="0" sz="1100" spc="-35">
                <a:latin typeface="Tahoma"/>
                <a:cs typeface="Tahoma"/>
              </a:rPr>
              <a:t>He failed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exam.</a:t>
            </a:r>
            <a:endParaRPr sz="1100">
              <a:latin typeface="Tahoma"/>
              <a:cs typeface="Tahoma"/>
            </a:endParaRPr>
          </a:p>
          <a:p>
            <a:pPr marL="189230" marR="81280" indent="-176530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>
                <a:latin typeface="Tahoma"/>
                <a:cs typeface="Tahoma"/>
              </a:rPr>
              <a:t>Max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60">
                <a:latin typeface="Tahoma"/>
                <a:cs typeface="Tahoma"/>
              </a:rPr>
              <a:t>come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party. </a:t>
            </a: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60">
                <a:latin typeface="Tahoma"/>
                <a:cs typeface="Tahoma"/>
              </a:rPr>
              <a:t>promises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0">
                <a:latin typeface="Tahoma"/>
                <a:cs typeface="Tahoma"/>
              </a:rPr>
              <a:t>behave  </a:t>
            </a:r>
            <a:r>
              <a:rPr dirty="0" sz="1100" spc="-40">
                <a:latin typeface="Tahoma"/>
                <a:cs typeface="Tahoma"/>
              </a:rPr>
              <a:t>himself.</a:t>
            </a:r>
            <a:endParaRPr sz="1100">
              <a:latin typeface="Tahoma"/>
              <a:cs typeface="Tahoma"/>
            </a:endParaRPr>
          </a:p>
          <a:p>
            <a:pPr marL="189230" marR="112395" indent="-17653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Janice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35">
                <a:latin typeface="Tahoma"/>
                <a:cs typeface="Tahoma"/>
              </a:rPr>
              <a:t>Elena </a:t>
            </a:r>
            <a:r>
              <a:rPr dirty="0" sz="1100" spc="-80">
                <a:latin typeface="Tahoma"/>
                <a:cs typeface="Tahoma"/>
              </a:rPr>
              <a:t>were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50">
                <a:latin typeface="Tahoma"/>
                <a:cs typeface="Tahoma"/>
              </a:rPr>
              <a:t>holiday. </a:t>
            </a:r>
            <a:r>
              <a:rPr dirty="0" sz="1100" spc="-15">
                <a:latin typeface="Tahoma"/>
                <a:cs typeface="Tahoma"/>
              </a:rPr>
              <a:t>Their </a:t>
            </a:r>
            <a:r>
              <a:rPr dirty="0" sz="1100" spc="-65">
                <a:latin typeface="Tahoma"/>
                <a:cs typeface="Tahoma"/>
              </a:rPr>
              <a:t>house </a:t>
            </a:r>
            <a:r>
              <a:rPr dirty="0" sz="1100" spc="-80">
                <a:latin typeface="Tahoma"/>
                <a:cs typeface="Tahoma"/>
              </a:rPr>
              <a:t>was  </a:t>
            </a:r>
            <a:r>
              <a:rPr dirty="0" sz="1100" spc="-45">
                <a:latin typeface="Tahoma"/>
                <a:cs typeface="Tahoma"/>
              </a:rPr>
              <a:t>being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burgled.</a:t>
            </a:r>
            <a:endParaRPr sz="1100">
              <a:latin typeface="Tahoma"/>
              <a:cs typeface="Tahoma"/>
            </a:endParaRPr>
          </a:p>
          <a:p>
            <a:pPr marL="189230" indent="-17653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60">
                <a:latin typeface="Tahoma"/>
                <a:cs typeface="Tahoma"/>
              </a:rPr>
              <a:t>added </a:t>
            </a:r>
            <a:r>
              <a:rPr dirty="0" sz="1100" spc="-25">
                <a:latin typeface="Tahoma"/>
                <a:cs typeface="Tahoma"/>
              </a:rPr>
              <a:t>salt </a:t>
            </a:r>
            <a:r>
              <a:rPr dirty="0" sz="1100" spc="-50">
                <a:latin typeface="Tahoma"/>
                <a:cs typeface="Tahoma"/>
              </a:rPr>
              <a:t>and pepper.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food </a:t>
            </a:r>
            <a:r>
              <a:rPr dirty="0" sz="1100" spc="-40">
                <a:latin typeface="Tahoma"/>
                <a:cs typeface="Tahoma"/>
              </a:rPr>
              <a:t>tasted</a:t>
            </a:r>
            <a:r>
              <a:rPr dirty="0" sz="1100" spc="2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better.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latin typeface="Arial"/>
                <a:cs typeface="Arial"/>
                <a:hlinkClick r:id="rId18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29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223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4" action="ppaction://hlinksldjump"/>
              </a:rPr>
              <a:t>Exercise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9997" y="1413446"/>
            <a:ext cx="128778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25" b="1">
                <a:latin typeface="Arial"/>
                <a:cs typeface="Arial"/>
              </a:rPr>
              <a:t>If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35">
                <a:latin typeface="Tahoma"/>
                <a:cs typeface="Tahoma"/>
              </a:rPr>
              <a:t>touch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wire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0457" y="1382647"/>
            <a:ext cx="14395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Tahoma"/>
                <a:cs typeface="Tahoma"/>
              </a:rPr>
              <a:t>you </a:t>
            </a:r>
            <a:r>
              <a:rPr dirty="0" sz="1100" spc="-15">
                <a:latin typeface="Tahoma"/>
                <a:cs typeface="Tahoma"/>
              </a:rPr>
              <a:t>will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electrocuted.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635695"/>
            <a:ext cx="1421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You </a:t>
            </a:r>
            <a:r>
              <a:rPr dirty="0" sz="1100" spc="-15">
                <a:latin typeface="Tahoma"/>
                <a:cs typeface="Tahoma"/>
              </a:rPr>
              <a:t>will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electrocuted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2031" y="1666494"/>
            <a:ext cx="127762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5" b="1">
                <a:latin typeface="Arial"/>
                <a:cs typeface="Arial"/>
              </a:rPr>
              <a:t>if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30">
                <a:latin typeface="Tahoma"/>
                <a:cs typeface="Tahoma"/>
              </a:rPr>
              <a:t>touch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-50">
                <a:latin typeface="Tahoma"/>
                <a:cs typeface="Tahoma"/>
              </a:rPr>
              <a:t> wire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051779"/>
            <a:ext cx="660400" cy="1388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latin typeface="Arial"/>
                <a:cs typeface="Arial"/>
                <a:hlinkClick r:id="rId14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30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4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083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>
                <a:hlinkClick r:id="rId4" action="ppaction://hlinksldjump"/>
              </a:rPr>
              <a:t>Home</a:t>
            </a:r>
            <a:r>
              <a:rPr dirty="0" spc="-105">
                <a:hlinkClick r:id="rId4" action="ppaction://hlinksldjump"/>
              </a:rPr>
              <a:t>w</a:t>
            </a:r>
            <a:r>
              <a:rPr dirty="0" spc="-100">
                <a:hlinkClick r:id="rId4" action="ppaction://hlinksldjump"/>
              </a:rPr>
              <a:t>o</a:t>
            </a:r>
            <a:r>
              <a:rPr dirty="0" spc="-25">
                <a:hlinkClick r:id="rId4" action="ppaction://hlinksldjump"/>
              </a:rPr>
              <a:t>rk</a:t>
            </a:r>
          </a:p>
        </p:txBody>
      </p:sp>
      <p:sp>
        <p:nvSpPr>
          <p:cNvPr id="9" name="object 9"/>
          <p:cNvSpPr/>
          <p:nvPr/>
        </p:nvSpPr>
        <p:spPr>
          <a:xfrm>
            <a:off x="454037" y="1348587"/>
            <a:ext cx="342265" cy="0"/>
          </a:xfrm>
          <a:custGeom>
            <a:avLst/>
            <a:gdLst/>
            <a:ahLst/>
            <a:cxnLst/>
            <a:rect l="l" t="t" r="r" b="b"/>
            <a:pathLst>
              <a:path w="342265" h="0">
                <a:moveTo>
                  <a:pt x="0" y="0"/>
                </a:moveTo>
                <a:lnTo>
                  <a:pt x="34168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67360" y="1160181"/>
            <a:ext cx="5384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r>
              <a:rPr dirty="0" sz="1100" spc="12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When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9635" y="134858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22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38860" y="1190980"/>
            <a:ext cx="697865" cy="15811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15">
                <a:latin typeface="Tahoma"/>
                <a:cs typeface="Tahoma"/>
              </a:rPr>
              <a:t>fall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-114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love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1074" y="1160181"/>
            <a:ext cx="10528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15">
                <a:latin typeface="Tahoma"/>
                <a:cs typeface="Tahoma"/>
              </a:rPr>
              <a:t>will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forever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4037" y="1558620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 h="0">
                <a:moveTo>
                  <a:pt x="0" y="0"/>
                </a:moveTo>
                <a:lnTo>
                  <a:pt x="55181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67360" y="1370214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</a:t>
            </a:r>
            <a:r>
              <a:rPr dirty="0" sz="1100" spc="1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Wherever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99756" y="155862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48994" y="1401013"/>
            <a:ext cx="711835" cy="15811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45">
                <a:latin typeface="Tahoma"/>
                <a:cs typeface="Tahoma"/>
              </a:rPr>
              <a:t>lay </a:t>
            </a:r>
            <a:r>
              <a:rPr dirty="0" sz="1100" spc="-55">
                <a:latin typeface="Tahoma"/>
                <a:cs typeface="Tahoma"/>
              </a:rPr>
              <a:t>my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hat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35340" y="1370214"/>
            <a:ext cx="10191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10">
                <a:latin typeface="Tahoma"/>
                <a:cs typeface="Tahoma"/>
              </a:rPr>
              <a:t>that’s </a:t>
            </a:r>
            <a:r>
              <a:rPr dirty="0" sz="1100" spc="-55">
                <a:latin typeface="Tahoma"/>
                <a:cs typeface="Tahoma"/>
              </a:rPr>
              <a:t>my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home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4037" y="1768652"/>
            <a:ext cx="1155065" cy="0"/>
          </a:xfrm>
          <a:custGeom>
            <a:avLst/>
            <a:gdLst/>
            <a:ahLst/>
            <a:cxnLst/>
            <a:rect l="l" t="t" r="r" b="b"/>
            <a:pathLst>
              <a:path w="1155065" h="0">
                <a:moveTo>
                  <a:pt x="0" y="0"/>
                </a:moveTo>
                <a:lnTo>
                  <a:pt x="115487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02816" y="176865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67360" y="1580247"/>
            <a:ext cx="2966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50">
                <a:latin typeface="Tahoma"/>
                <a:cs typeface="Tahoma"/>
              </a:rPr>
              <a:t>Whenever/wherever we’re meant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2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together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20297" y="1580247"/>
            <a:ext cx="4368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10">
                <a:latin typeface="Tahoma"/>
                <a:cs typeface="Tahoma"/>
              </a:rPr>
              <a:t>I’ll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4385" y="1752319"/>
            <a:ext cx="13970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there and </a:t>
            </a:r>
            <a:r>
              <a:rPr dirty="0" sz="1100" spc="-20">
                <a:latin typeface="Tahoma"/>
                <a:cs typeface="Tahoma"/>
              </a:rPr>
              <a:t>you’ll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near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297" y="2043327"/>
            <a:ext cx="3553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These </a:t>
            </a:r>
            <a:r>
              <a:rPr dirty="0" sz="1100" spc="-15">
                <a:latin typeface="Tahoma"/>
                <a:cs typeface="Tahoma"/>
              </a:rPr>
              <a:t>all </a:t>
            </a:r>
            <a:r>
              <a:rPr dirty="0" sz="1100" spc="-30">
                <a:latin typeface="Tahoma"/>
                <a:cs typeface="Tahoma"/>
              </a:rPr>
              <a:t>contain </a:t>
            </a:r>
            <a:r>
              <a:rPr dirty="0" sz="1100" spc="-60">
                <a:latin typeface="Tahoma"/>
                <a:cs typeface="Tahoma"/>
              </a:rPr>
              <a:t>examples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30">
                <a:latin typeface="Tahoma"/>
                <a:cs typeface="Tahoma"/>
              </a:rPr>
              <a:t>ADVERBIAL </a:t>
            </a:r>
            <a:r>
              <a:rPr dirty="0" sz="1100" spc="20">
                <a:latin typeface="Tahoma"/>
                <a:cs typeface="Tahoma"/>
              </a:rPr>
              <a:t>CLAUSES</a:t>
            </a:r>
            <a:r>
              <a:rPr dirty="0" sz="1100" spc="16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(pink)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3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223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8" action="ppaction://hlinksldjump"/>
              </a:rPr>
              <a:t>Exercise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9997" y="1014387"/>
            <a:ext cx="254317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5" b="1">
                <a:latin typeface="Arial"/>
                <a:cs typeface="Arial"/>
              </a:rPr>
              <a:t>Since/as/because </a:t>
            </a: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30">
                <a:latin typeface="Tahoma"/>
                <a:cs typeface="Tahoma"/>
              </a:rPr>
              <a:t>did not </a:t>
            </a:r>
            <a:r>
              <a:rPr dirty="0" sz="1100" spc="-40">
                <a:latin typeface="Tahoma"/>
                <a:cs typeface="Tahoma"/>
              </a:rPr>
              <a:t>study</a:t>
            </a:r>
            <a:r>
              <a:rPr dirty="0" sz="1100" spc="2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hard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6393" y="983588"/>
            <a:ext cx="7423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35">
                <a:latin typeface="Tahoma"/>
                <a:cs typeface="Tahoma"/>
              </a:rPr>
              <a:t>failed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068880"/>
            <a:ext cx="1117600" cy="53149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65">
                <a:latin typeface="Tahoma"/>
                <a:cs typeface="Tahoma"/>
              </a:rPr>
              <a:t>exam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35">
                <a:latin typeface="Tahoma"/>
                <a:cs typeface="Tahoma"/>
              </a:rPr>
              <a:t>He failed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exam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9997" y="1611592"/>
            <a:ext cx="242760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5" b="1">
                <a:latin typeface="Arial"/>
                <a:cs typeface="Arial"/>
              </a:rPr>
              <a:t>Since/as/because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30">
                <a:latin typeface="Tahoma"/>
                <a:cs typeface="Tahoma"/>
              </a:rPr>
              <a:t>did not </a:t>
            </a:r>
            <a:r>
              <a:rPr dirty="0" sz="1100" spc="-40">
                <a:latin typeface="Tahoma"/>
                <a:cs typeface="Tahoma"/>
              </a:rPr>
              <a:t>study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hard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833840"/>
            <a:ext cx="3471545" cy="6172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30">
                <a:latin typeface="Tahoma"/>
                <a:cs typeface="Tahoma"/>
              </a:rPr>
              <a:t>did not </a:t>
            </a:r>
            <a:r>
              <a:rPr dirty="0" sz="1100" spc="-40">
                <a:latin typeface="Tahoma"/>
                <a:cs typeface="Tahoma"/>
              </a:rPr>
              <a:t>study </a:t>
            </a:r>
            <a:r>
              <a:rPr dirty="0" sz="1100" spc="-50">
                <a:latin typeface="Tahoma"/>
                <a:cs typeface="Tahoma"/>
              </a:rPr>
              <a:t>hard. </a:t>
            </a:r>
            <a:r>
              <a:rPr dirty="0" sz="1100" spc="-30" b="1">
                <a:latin typeface="Arial"/>
                <a:cs typeface="Arial"/>
              </a:rPr>
              <a:t>Therefore/Consequently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35">
                <a:latin typeface="Tahoma"/>
                <a:cs typeface="Tahoma"/>
              </a:rPr>
              <a:t>failed 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exam.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30">
                <a:latin typeface="Tahoma"/>
                <a:cs typeface="Tahoma"/>
              </a:rPr>
              <a:t>did not </a:t>
            </a:r>
            <a:r>
              <a:rPr dirty="0" sz="1100" spc="-40">
                <a:latin typeface="Tahoma"/>
                <a:cs typeface="Tahoma"/>
              </a:rPr>
              <a:t>study </a:t>
            </a:r>
            <a:r>
              <a:rPr dirty="0" sz="1100" spc="-50">
                <a:latin typeface="Tahoma"/>
                <a:cs typeface="Tahoma"/>
              </a:rPr>
              <a:t>hard, </a:t>
            </a:r>
            <a:r>
              <a:rPr dirty="0" sz="1100" spc="-114" b="1">
                <a:latin typeface="Arial"/>
                <a:cs typeface="Arial"/>
              </a:rPr>
              <a:t>so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35">
                <a:latin typeface="Tahoma"/>
                <a:cs typeface="Tahoma"/>
              </a:rPr>
              <a:t>failed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exam.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latin typeface="Arial"/>
                <a:cs typeface="Arial"/>
                <a:hlinkClick r:id="rId18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31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223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4" action="ppaction://hlinksldjump"/>
              </a:rPr>
              <a:t>Exercise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254860"/>
            <a:ext cx="16046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Max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60">
                <a:latin typeface="Tahoma"/>
                <a:cs typeface="Tahoma"/>
              </a:rPr>
              <a:t>come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7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party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997" y="1457731"/>
            <a:ext cx="285242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15" b="1">
                <a:latin typeface="Arial"/>
                <a:cs typeface="Arial"/>
              </a:rPr>
              <a:t>if/as </a:t>
            </a:r>
            <a:r>
              <a:rPr dirty="0" sz="1100" spc="-60" b="1">
                <a:latin typeface="Arial"/>
                <a:cs typeface="Arial"/>
              </a:rPr>
              <a:t>long </a:t>
            </a:r>
            <a:r>
              <a:rPr dirty="0" sz="1100" spc="-35" b="1">
                <a:latin typeface="Arial"/>
                <a:cs typeface="Arial"/>
              </a:rPr>
              <a:t>as/provided </a:t>
            </a:r>
            <a:r>
              <a:rPr dirty="0" sz="1100" spc="10" b="1">
                <a:latin typeface="Arial"/>
                <a:cs typeface="Arial"/>
              </a:rPr>
              <a:t>that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65">
                <a:latin typeface="Tahoma"/>
                <a:cs typeface="Tahoma"/>
              </a:rPr>
              <a:t>behaves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himself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997" y="1710791"/>
            <a:ext cx="286321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30" b="1">
                <a:latin typeface="Arial"/>
                <a:cs typeface="Arial"/>
              </a:rPr>
              <a:t>If/as </a:t>
            </a:r>
            <a:r>
              <a:rPr dirty="0" sz="1100" spc="-60" b="1">
                <a:latin typeface="Arial"/>
                <a:cs typeface="Arial"/>
              </a:rPr>
              <a:t>long </a:t>
            </a:r>
            <a:r>
              <a:rPr dirty="0" sz="1100" spc="-35" b="1">
                <a:latin typeface="Arial"/>
                <a:cs typeface="Arial"/>
              </a:rPr>
              <a:t>as/provided </a:t>
            </a:r>
            <a:r>
              <a:rPr dirty="0" sz="1100" spc="10" b="1">
                <a:latin typeface="Arial"/>
                <a:cs typeface="Arial"/>
              </a:rPr>
              <a:t>that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65">
                <a:latin typeface="Tahoma"/>
                <a:cs typeface="Tahoma"/>
              </a:rPr>
              <a:t>behaves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himself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3501" y="1679992"/>
            <a:ext cx="5232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Max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852065"/>
            <a:ext cx="1087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Tahoma"/>
                <a:cs typeface="Tahoma"/>
              </a:rPr>
              <a:t>come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party.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051779"/>
            <a:ext cx="660400" cy="1388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latin typeface="Arial"/>
                <a:cs typeface="Arial"/>
                <a:hlinkClick r:id="rId14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32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4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223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8" action="ppaction://hlinksldjump"/>
              </a:rPr>
              <a:t>Exercise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9997" y="1115606"/>
            <a:ext cx="273875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b="1">
                <a:latin typeface="Arial"/>
                <a:cs typeface="Arial"/>
              </a:rPr>
              <a:t>While/when </a:t>
            </a:r>
            <a:r>
              <a:rPr dirty="0" sz="1100" spc="-30">
                <a:latin typeface="Tahoma"/>
                <a:cs typeface="Tahoma"/>
              </a:rPr>
              <a:t>Janice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35">
                <a:latin typeface="Tahoma"/>
                <a:cs typeface="Tahoma"/>
              </a:rPr>
              <a:t>Elena </a:t>
            </a:r>
            <a:r>
              <a:rPr dirty="0" sz="1100" spc="-80">
                <a:latin typeface="Tahoma"/>
                <a:cs typeface="Tahoma"/>
              </a:rPr>
              <a:t>were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holiday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1390" y="1084820"/>
            <a:ext cx="6623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their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house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170099"/>
            <a:ext cx="1793239" cy="53149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45">
                <a:latin typeface="Tahoma"/>
                <a:cs typeface="Tahoma"/>
              </a:rPr>
              <a:t>being</a:t>
            </a:r>
            <a:r>
              <a:rPr dirty="0" sz="1100" spc="-15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burgled.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15">
                <a:latin typeface="Tahoma"/>
                <a:cs typeface="Tahoma"/>
              </a:rPr>
              <a:t>Their </a:t>
            </a:r>
            <a:r>
              <a:rPr dirty="0" sz="1100" spc="-65">
                <a:latin typeface="Tahoma"/>
                <a:cs typeface="Tahoma"/>
              </a:rPr>
              <a:t>house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45">
                <a:latin typeface="Tahoma"/>
                <a:cs typeface="Tahoma"/>
              </a:rPr>
              <a:t>being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burgled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997" y="1712810"/>
            <a:ext cx="2698115" cy="172085"/>
          </a:xfrm>
          <a:custGeom>
            <a:avLst/>
            <a:gdLst/>
            <a:ahLst/>
            <a:cxnLst/>
            <a:rect l="l" t="t" r="r" b="b"/>
            <a:pathLst>
              <a:path w="2698115" h="172085">
                <a:moveTo>
                  <a:pt x="0" y="172072"/>
                </a:moveTo>
                <a:lnTo>
                  <a:pt x="2697797" y="172072"/>
                </a:lnTo>
                <a:lnTo>
                  <a:pt x="2697797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7297" y="1682012"/>
            <a:ext cx="27228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 b="1">
                <a:latin typeface="Arial"/>
                <a:cs typeface="Arial"/>
              </a:rPr>
              <a:t>while/when </a:t>
            </a:r>
            <a:r>
              <a:rPr dirty="0" sz="1100" spc="-30">
                <a:latin typeface="Tahoma"/>
                <a:cs typeface="Tahoma"/>
              </a:rPr>
              <a:t>Janice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35">
                <a:latin typeface="Tahoma"/>
                <a:cs typeface="Tahoma"/>
              </a:rPr>
              <a:t>Elena </a:t>
            </a:r>
            <a:r>
              <a:rPr dirty="0" sz="1100" spc="-80">
                <a:latin typeface="Tahoma"/>
                <a:cs typeface="Tahoma"/>
              </a:rPr>
              <a:t>were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holiday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935059"/>
            <a:ext cx="339979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30">
                <a:latin typeface="Tahoma"/>
                <a:cs typeface="Tahoma"/>
              </a:rPr>
              <a:t>Janice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35">
                <a:latin typeface="Tahoma"/>
                <a:cs typeface="Tahoma"/>
              </a:rPr>
              <a:t>Elena </a:t>
            </a:r>
            <a:r>
              <a:rPr dirty="0" sz="1100" spc="-80">
                <a:latin typeface="Tahoma"/>
                <a:cs typeface="Tahoma"/>
              </a:rPr>
              <a:t>were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50">
                <a:latin typeface="Tahoma"/>
                <a:cs typeface="Tahoma"/>
              </a:rPr>
              <a:t>holiday. </a:t>
            </a:r>
            <a:r>
              <a:rPr dirty="0" sz="1100" spc="-25" b="1">
                <a:latin typeface="Arial"/>
                <a:cs typeface="Arial"/>
              </a:rPr>
              <a:t>Meanwhile </a:t>
            </a:r>
            <a:r>
              <a:rPr dirty="0" sz="1100" spc="-30">
                <a:latin typeface="Tahoma"/>
                <a:cs typeface="Tahoma"/>
              </a:rPr>
              <a:t>their </a:t>
            </a:r>
            <a:r>
              <a:rPr dirty="0" sz="1100" spc="-65">
                <a:latin typeface="Tahoma"/>
                <a:cs typeface="Tahoma"/>
              </a:rPr>
              <a:t>house 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45">
                <a:latin typeface="Tahoma"/>
                <a:cs typeface="Tahoma"/>
              </a:rPr>
              <a:t>being</a:t>
            </a:r>
            <a:r>
              <a:rPr dirty="0" sz="1100" spc="-15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burgled.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latin typeface="Arial"/>
                <a:cs typeface="Arial"/>
                <a:hlinkClick r:id="rId18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33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223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8" action="ppaction://hlinksldjump"/>
              </a:rPr>
              <a:t>Exercise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9997" y="1142174"/>
            <a:ext cx="146558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65" b="1">
                <a:latin typeface="Arial"/>
                <a:cs typeface="Arial"/>
              </a:rPr>
              <a:t>Because </a:t>
            </a: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60">
                <a:latin typeface="Tahoma"/>
                <a:cs typeface="Tahoma"/>
              </a:rPr>
              <a:t>added</a:t>
            </a:r>
            <a:r>
              <a:rPr dirty="0" sz="1100" spc="-1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salt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8632" y="1111375"/>
            <a:ext cx="13061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food </a:t>
            </a:r>
            <a:r>
              <a:rPr dirty="0" sz="1100" spc="-40">
                <a:latin typeface="Tahoma"/>
                <a:cs typeface="Tahoma"/>
              </a:rPr>
              <a:t>tasted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better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277643"/>
            <a:ext cx="2830195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50900"/>
              </a:lnSpc>
              <a:spcBef>
                <a:spcPts val="10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food </a:t>
            </a:r>
            <a:r>
              <a:rPr dirty="0" sz="1100" spc="-40">
                <a:latin typeface="Tahoma"/>
                <a:cs typeface="Tahoma"/>
              </a:rPr>
              <a:t>tasted </a:t>
            </a:r>
            <a:r>
              <a:rPr dirty="0" sz="1100" spc="-30">
                <a:latin typeface="Tahoma"/>
                <a:cs typeface="Tahoma"/>
              </a:rPr>
              <a:t>better </a:t>
            </a:r>
            <a:r>
              <a:rPr dirty="0" sz="1100" spc="-70" b="1">
                <a:latin typeface="Arial"/>
                <a:cs typeface="Arial"/>
              </a:rPr>
              <a:t>because </a:t>
            </a: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60">
                <a:latin typeface="Tahoma"/>
                <a:cs typeface="Tahoma"/>
              </a:rPr>
              <a:t>added </a:t>
            </a:r>
            <a:r>
              <a:rPr dirty="0" sz="1100" spc="-25">
                <a:latin typeface="Tahoma"/>
                <a:cs typeface="Tahoma"/>
              </a:rPr>
              <a:t>salt  </a:t>
            </a: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60">
                <a:latin typeface="Tahoma"/>
                <a:cs typeface="Tahoma"/>
              </a:rPr>
              <a:t>added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salt.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997" y="1820354"/>
            <a:ext cx="2834640" cy="172085"/>
          </a:xfrm>
          <a:custGeom>
            <a:avLst/>
            <a:gdLst/>
            <a:ahLst/>
            <a:cxnLst/>
            <a:rect l="l" t="t" r="r" b="b"/>
            <a:pathLst>
              <a:path w="2834640" h="172085">
                <a:moveTo>
                  <a:pt x="0" y="172072"/>
                </a:moveTo>
                <a:lnTo>
                  <a:pt x="2834335" y="172072"/>
                </a:lnTo>
                <a:lnTo>
                  <a:pt x="2834335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7297" y="1789555"/>
            <a:ext cx="28981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 b="1">
                <a:latin typeface="Arial"/>
                <a:cs typeface="Arial"/>
              </a:rPr>
              <a:t>Therefore/consequently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food </a:t>
            </a:r>
            <a:r>
              <a:rPr dirty="0" sz="1100" spc="-40">
                <a:latin typeface="Tahoma"/>
                <a:cs typeface="Tahoma"/>
              </a:rPr>
              <a:t>tasted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better.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042603"/>
            <a:ext cx="2731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60">
                <a:latin typeface="Tahoma"/>
                <a:cs typeface="Tahoma"/>
              </a:rPr>
              <a:t>added </a:t>
            </a:r>
            <a:r>
              <a:rPr dirty="0" sz="1100" spc="-25">
                <a:latin typeface="Tahoma"/>
                <a:cs typeface="Tahoma"/>
              </a:rPr>
              <a:t>salt </a:t>
            </a:r>
            <a:r>
              <a:rPr dirty="0" sz="1100" spc="-114" b="1">
                <a:latin typeface="Arial"/>
                <a:cs typeface="Arial"/>
              </a:rPr>
              <a:t>so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food </a:t>
            </a:r>
            <a:r>
              <a:rPr dirty="0" sz="1100" spc="-50">
                <a:latin typeface="Tahoma"/>
                <a:cs typeface="Tahoma"/>
              </a:rPr>
              <a:t>would </a:t>
            </a:r>
            <a:r>
              <a:rPr dirty="0" sz="1100" spc="-35">
                <a:latin typeface="Tahoma"/>
                <a:cs typeface="Tahoma"/>
              </a:rPr>
              <a:t>taste</a:t>
            </a:r>
            <a:r>
              <a:rPr dirty="0" sz="1100" spc="-30">
                <a:latin typeface="Tahoma"/>
                <a:cs typeface="Tahoma"/>
              </a:rPr>
              <a:t> better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latin typeface="Arial"/>
                <a:cs typeface="Arial"/>
                <a:hlinkClick r:id="rId18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34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447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85747"/>
            <a:ext cx="381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674659"/>
            <a:ext cx="63627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</a:t>
            </a:r>
            <a:r>
              <a:rPr dirty="0" sz="1100" spc="-9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</a:t>
            </a:r>
            <a:r>
              <a:rPr dirty="0" sz="1100" spc="-8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o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rk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Clauses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192908"/>
            <a:ext cx="159639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Adverbial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clauses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Subordinating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conjunctions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738056"/>
            <a:ext cx="63627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Exercise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Home</a:t>
            </a:r>
            <a:r>
              <a:rPr dirty="0" sz="1100" spc="-9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w</a:t>
            </a:r>
            <a:r>
              <a:rPr dirty="0" sz="1100" spc="-85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o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19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34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1577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85747"/>
            <a:ext cx="381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083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>
                <a:hlinkClick r:id="rId11" action="ppaction://hlinksldjump"/>
              </a:rPr>
              <a:t>Home</a:t>
            </a:r>
            <a:r>
              <a:rPr dirty="0" spc="-105">
                <a:hlinkClick r:id="rId11" action="ppaction://hlinksldjump"/>
              </a:rPr>
              <a:t>w</a:t>
            </a:r>
            <a:r>
              <a:rPr dirty="0" spc="-100">
                <a:hlinkClick r:id="rId11" action="ppaction://hlinksldjump"/>
              </a:rPr>
              <a:t>o</a:t>
            </a:r>
            <a:r>
              <a:rPr dirty="0" spc="-25">
                <a:hlinkClick r:id="rId11" action="ppaction://hlinksldjump"/>
              </a:rPr>
              <a:t>rk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405585"/>
            <a:ext cx="3552190" cy="12141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9685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How </a:t>
            </a:r>
            <a:r>
              <a:rPr dirty="0" sz="1100" spc="-55">
                <a:latin typeface="Tahoma"/>
                <a:cs typeface="Tahoma"/>
              </a:rPr>
              <a:t>many </a:t>
            </a:r>
            <a:r>
              <a:rPr dirty="0" sz="1100" spc="-25">
                <a:latin typeface="Tahoma"/>
                <a:cs typeface="Tahoma"/>
              </a:rPr>
              <a:t>finite </a:t>
            </a:r>
            <a:r>
              <a:rPr dirty="0" sz="1100" spc="-55">
                <a:latin typeface="Tahoma"/>
                <a:cs typeface="Tahoma"/>
              </a:rPr>
              <a:t>clauses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25">
                <a:latin typeface="Tahoma"/>
                <a:cs typeface="Tahoma"/>
              </a:rPr>
              <a:t>lyrics </a:t>
            </a:r>
            <a:r>
              <a:rPr dirty="0" sz="1100" spc="-40">
                <a:latin typeface="Tahoma"/>
                <a:cs typeface="Tahoma"/>
              </a:rPr>
              <a:t>from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>
                <a:latin typeface="Tahoma"/>
                <a:cs typeface="Tahoma"/>
              </a:rPr>
              <a:t>Blur  </a:t>
            </a:r>
            <a:r>
              <a:rPr dirty="0" sz="1100" spc="-60">
                <a:latin typeface="Tahoma"/>
                <a:cs typeface="Tahoma"/>
              </a:rPr>
              <a:t>song </a:t>
            </a:r>
            <a:r>
              <a:rPr dirty="0" sz="1100">
                <a:latin typeface="Tahoma"/>
                <a:cs typeface="Tahoma"/>
                <a:hlinkClick r:id="rId12"/>
              </a:rPr>
              <a:t>“Girls </a:t>
            </a:r>
            <a:r>
              <a:rPr dirty="0" sz="1100" spc="-50">
                <a:latin typeface="Tahoma"/>
                <a:cs typeface="Tahoma"/>
                <a:hlinkClick r:id="rId12"/>
              </a:rPr>
              <a:t>and</a:t>
            </a:r>
            <a:r>
              <a:rPr dirty="0" sz="1100" spc="110">
                <a:latin typeface="Tahoma"/>
                <a:cs typeface="Tahoma"/>
                <a:hlinkClick r:id="rId12"/>
              </a:rPr>
              <a:t> </a:t>
            </a:r>
            <a:r>
              <a:rPr dirty="0" sz="1100" spc="-5">
                <a:latin typeface="Tahoma"/>
                <a:cs typeface="Tahoma"/>
                <a:hlinkClick r:id="rId12"/>
              </a:rPr>
              <a:t>Bo</a:t>
            </a:r>
            <a:r>
              <a:rPr dirty="0" sz="1100" spc="-5">
                <a:latin typeface="Tahoma"/>
                <a:cs typeface="Tahoma"/>
              </a:rPr>
              <a:t>ys”?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20">
                <a:latin typeface="Tahoma"/>
                <a:cs typeface="Tahoma"/>
              </a:rPr>
              <a:t>(We’re) </a:t>
            </a:r>
            <a:r>
              <a:rPr dirty="0" sz="1100" spc="-30">
                <a:latin typeface="Tahoma"/>
                <a:cs typeface="Tahoma"/>
              </a:rPr>
              <a:t>looking </a:t>
            </a:r>
            <a:r>
              <a:rPr dirty="0" sz="1100" spc="-40">
                <a:latin typeface="Tahoma"/>
                <a:cs typeface="Tahoma"/>
              </a:rPr>
              <a:t>for. </a:t>
            </a:r>
            <a:r>
              <a:rPr dirty="0" sz="1100" spc="-35">
                <a:latin typeface="Tahoma"/>
                <a:cs typeface="Tahoma"/>
              </a:rPr>
              <a:t>.</a:t>
            </a:r>
            <a:r>
              <a:rPr dirty="0" sz="1100" spc="-204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dirty="0" sz="1100" spc="-25">
                <a:latin typeface="Tahoma"/>
                <a:cs typeface="Tahoma"/>
              </a:rPr>
              <a:t>Girls </a:t>
            </a:r>
            <a:r>
              <a:rPr dirty="0" sz="1100" spc="-60">
                <a:latin typeface="Tahoma"/>
                <a:cs typeface="Tahoma"/>
              </a:rPr>
              <a:t>who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5">
                <a:latin typeface="Tahoma"/>
                <a:cs typeface="Tahoma"/>
              </a:rPr>
              <a:t>boys </a:t>
            </a:r>
            <a:r>
              <a:rPr dirty="0" sz="1100" spc="-25">
                <a:latin typeface="Tahoma"/>
                <a:cs typeface="Tahoma"/>
              </a:rPr>
              <a:t>Who </a:t>
            </a:r>
            <a:r>
              <a:rPr dirty="0" sz="1100" spc="-35">
                <a:latin typeface="Tahoma"/>
                <a:cs typeface="Tahoma"/>
              </a:rPr>
              <a:t>like </a:t>
            </a:r>
            <a:r>
              <a:rPr dirty="0" sz="1100" spc="-55">
                <a:latin typeface="Tahoma"/>
                <a:cs typeface="Tahoma"/>
              </a:rPr>
              <a:t>boys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30">
                <a:latin typeface="Tahoma"/>
                <a:cs typeface="Tahoma"/>
              </a:rPr>
              <a:t>girls </a:t>
            </a:r>
            <a:r>
              <a:rPr dirty="0" sz="1100" spc="-25">
                <a:latin typeface="Tahoma"/>
                <a:cs typeface="Tahoma"/>
              </a:rPr>
              <a:t>Who </a:t>
            </a:r>
            <a:r>
              <a:rPr dirty="0" sz="1100" spc="-50">
                <a:latin typeface="Tahoma"/>
                <a:cs typeface="Tahoma"/>
              </a:rPr>
              <a:t>do </a:t>
            </a:r>
            <a:r>
              <a:rPr dirty="0" sz="1100" spc="-55">
                <a:latin typeface="Tahoma"/>
                <a:cs typeface="Tahoma"/>
              </a:rPr>
              <a:t>boys  </a:t>
            </a:r>
            <a:r>
              <a:rPr dirty="0" sz="1100" spc="-35">
                <a:latin typeface="Tahoma"/>
                <a:cs typeface="Tahoma"/>
              </a:rPr>
              <a:t>like they’re </a:t>
            </a:r>
            <a:r>
              <a:rPr dirty="0" sz="1100" spc="-30">
                <a:latin typeface="Tahoma"/>
                <a:cs typeface="Tahoma"/>
              </a:rPr>
              <a:t>girls </a:t>
            </a:r>
            <a:r>
              <a:rPr dirty="0" sz="1100" spc="-25">
                <a:latin typeface="Tahoma"/>
                <a:cs typeface="Tahoma"/>
              </a:rPr>
              <a:t>Who </a:t>
            </a:r>
            <a:r>
              <a:rPr dirty="0" sz="1100" spc="-50">
                <a:latin typeface="Tahoma"/>
                <a:cs typeface="Tahoma"/>
              </a:rPr>
              <a:t>do </a:t>
            </a:r>
            <a:r>
              <a:rPr dirty="0" sz="1100" spc="-30">
                <a:latin typeface="Tahoma"/>
                <a:cs typeface="Tahoma"/>
              </a:rPr>
              <a:t>girls </a:t>
            </a:r>
            <a:r>
              <a:rPr dirty="0" sz="1100" spc="-35">
                <a:latin typeface="Tahoma"/>
                <a:cs typeface="Tahoma"/>
              </a:rPr>
              <a:t>like they’re </a:t>
            </a:r>
            <a:r>
              <a:rPr dirty="0" sz="1100" spc="-55">
                <a:latin typeface="Tahoma"/>
                <a:cs typeface="Tahoma"/>
              </a:rPr>
              <a:t>boys </a:t>
            </a:r>
            <a:r>
              <a:rPr dirty="0" sz="1100" spc="-40">
                <a:latin typeface="Tahoma"/>
                <a:cs typeface="Tahoma"/>
              </a:rPr>
              <a:t>Always </a:t>
            </a:r>
            <a:r>
              <a:rPr dirty="0" sz="1100" spc="-45">
                <a:latin typeface="Tahoma"/>
                <a:cs typeface="Tahoma"/>
              </a:rPr>
              <a:t>should 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70">
                <a:latin typeface="Tahoma"/>
                <a:cs typeface="Tahoma"/>
              </a:rPr>
              <a:t>someone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35">
                <a:latin typeface="Tahoma"/>
                <a:cs typeface="Tahoma"/>
              </a:rPr>
              <a:t>really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love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997" y="1699707"/>
            <a:ext cx="3528031" cy="17562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13263" y="1652807"/>
            <a:ext cx="685165" cy="178688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 marR="196215">
              <a:lnSpc>
                <a:spcPts val="700"/>
              </a:lnSpc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996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29209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38735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latin typeface="Arial"/>
                <a:cs typeface="Arial"/>
                <a:hlinkClick r:id="rId1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  <a:spcBef>
                <a:spcPts val="5"/>
              </a:spcBef>
            </a:pPr>
            <a:r>
              <a:rPr dirty="0" sz="600" spc="-20">
                <a:latin typeface="Arial"/>
                <a:cs typeface="Arial"/>
              </a:rPr>
              <a:t>35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447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85747"/>
            <a:ext cx="381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674659"/>
            <a:ext cx="63627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</a:t>
            </a:r>
            <a:r>
              <a:rPr dirty="0" sz="1100" spc="-9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</a:t>
            </a:r>
            <a:r>
              <a:rPr dirty="0" sz="1100" spc="-8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o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rk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5" action="ppaction://hlinksldjump"/>
              </a:rPr>
              <a:t>Clauses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192908"/>
            <a:ext cx="159639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Adverbial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clauses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Subordinating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conjunctions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738056"/>
            <a:ext cx="63627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Exercise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Home</a:t>
            </a:r>
            <a:r>
              <a:rPr dirty="0" sz="1100" spc="-9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w</a:t>
            </a:r>
            <a:r>
              <a:rPr dirty="0" sz="1100" spc="-8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o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3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1724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6" action="ppaction://hlinksldjump"/>
              </a:rPr>
              <a:t>Definitions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052422"/>
            <a:ext cx="3524885" cy="1295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latin typeface="Tahoma"/>
                <a:cs typeface="Tahoma"/>
              </a:rPr>
              <a:t>A</a:t>
            </a:r>
            <a:r>
              <a:rPr dirty="0" sz="1100" spc="1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clause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25">
                <a:latin typeface="Tahoma"/>
                <a:cs typeface="Tahoma"/>
              </a:rPr>
              <a:t>linguistic </a:t>
            </a:r>
            <a:r>
              <a:rPr dirty="0" sz="1100" spc="-20">
                <a:latin typeface="Tahoma"/>
                <a:cs typeface="Tahoma"/>
              </a:rPr>
              <a:t>unit </a:t>
            </a:r>
            <a:r>
              <a:rPr dirty="0" sz="1100" spc="-45">
                <a:latin typeface="Tahoma"/>
                <a:cs typeface="Tahoma"/>
              </a:rPr>
              <a:t>(phrase)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50">
                <a:latin typeface="Tahoma"/>
                <a:cs typeface="Tahoma"/>
              </a:rPr>
              <a:t>describes </a:t>
            </a:r>
            <a:r>
              <a:rPr dirty="0" sz="1100" spc="-55">
                <a:latin typeface="Tahoma"/>
                <a:cs typeface="Tahoma"/>
              </a:rPr>
              <a:t>a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35" b="1">
                <a:latin typeface="Arial"/>
                <a:cs typeface="Arial"/>
              </a:rPr>
              <a:t>situation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40"/>
              </a:spcBef>
            </a:pPr>
            <a:r>
              <a:rPr dirty="0" sz="1100" spc="-45">
                <a:latin typeface="Tahoma"/>
                <a:cs typeface="Tahoma"/>
              </a:rPr>
              <a:t>It </a:t>
            </a:r>
            <a:r>
              <a:rPr dirty="0" sz="1100" spc="-40">
                <a:latin typeface="Tahoma"/>
                <a:cs typeface="Tahoma"/>
              </a:rPr>
              <a:t>must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 b="1">
                <a:latin typeface="Arial"/>
                <a:cs typeface="Arial"/>
              </a:rPr>
              <a:t>Verb </a:t>
            </a:r>
            <a:r>
              <a:rPr dirty="0" sz="1100" spc="-10">
                <a:latin typeface="Tahoma"/>
                <a:cs typeface="Tahoma"/>
              </a:rPr>
              <a:t>(to </a:t>
            </a:r>
            <a:r>
              <a:rPr dirty="0" sz="1100" spc="-50">
                <a:latin typeface="Tahoma"/>
                <a:cs typeface="Tahoma"/>
              </a:rPr>
              <a:t>describe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situation),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40">
                <a:latin typeface="Tahoma"/>
                <a:cs typeface="Tahoma"/>
              </a:rPr>
              <a:t>must 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least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30" b="1">
                <a:latin typeface="Arial"/>
                <a:cs typeface="Arial"/>
              </a:rPr>
              <a:t>Argument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65">
                <a:latin typeface="Tahoma"/>
                <a:cs typeface="Tahoma"/>
              </a:rPr>
              <a:t>If </a:t>
            </a:r>
            <a:r>
              <a:rPr dirty="0" sz="1100" spc="-35">
                <a:latin typeface="Tahoma"/>
                <a:cs typeface="Tahoma"/>
              </a:rPr>
              <a:t>only </a:t>
            </a:r>
            <a:r>
              <a:rPr dirty="0" sz="1100" spc="-70">
                <a:latin typeface="Tahoma"/>
                <a:cs typeface="Tahoma"/>
              </a:rPr>
              <a:t>one </a:t>
            </a:r>
            <a:r>
              <a:rPr dirty="0" sz="1100" spc="-50">
                <a:latin typeface="Tahoma"/>
                <a:cs typeface="Tahoma"/>
              </a:rPr>
              <a:t>argument </a:t>
            </a:r>
            <a:r>
              <a:rPr dirty="0" sz="1100" spc="55">
                <a:latin typeface="Lucida Sans Unicode"/>
                <a:cs typeface="Lucida Sans Unicode"/>
              </a:rPr>
              <a:t>⇒ </a:t>
            </a:r>
            <a:r>
              <a:rPr dirty="0" sz="1100" spc="-35">
                <a:latin typeface="Tahoma"/>
                <a:cs typeface="Tahoma"/>
              </a:rPr>
              <a:t>Subject</a:t>
            </a:r>
            <a:r>
              <a:rPr dirty="0" sz="1100" spc="26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Position.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55" i="1">
                <a:latin typeface="Trebuchet MS"/>
                <a:cs typeface="Trebuchet MS"/>
              </a:rPr>
              <a:t>Typically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verb </a:t>
            </a:r>
            <a:r>
              <a:rPr dirty="0" sz="1100" spc="-15">
                <a:latin typeface="Tahoma"/>
                <a:cs typeface="Tahoma"/>
              </a:rPr>
              <a:t>will </a:t>
            </a:r>
            <a:r>
              <a:rPr dirty="0" sz="1100" spc="-45">
                <a:latin typeface="Tahoma"/>
                <a:cs typeface="Tahoma"/>
              </a:rPr>
              <a:t>carry</a:t>
            </a:r>
            <a:r>
              <a:rPr dirty="0" sz="1100" spc="125">
                <a:latin typeface="Tahoma"/>
                <a:cs typeface="Tahoma"/>
              </a:rPr>
              <a:t> </a:t>
            </a:r>
            <a:r>
              <a:rPr dirty="0" sz="1100" spc="-50" b="1">
                <a:latin typeface="Arial"/>
                <a:cs typeface="Arial"/>
              </a:rPr>
              <a:t>tense</a:t>
            </a:r>
            <a:r>
              <a:rPr dirty="0" sz="1100" spc="-5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4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1724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6" action="ppaction://hlinksldjump"/>
              </a:rPr>
              <a:t>Definitions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199437"/>
            <a:ext cx="262953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purposes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50">
                <a:latin typeface="Tahoma"/>
                <a:cs typeface="Tahoma"/>
              </a:rPr>
              <a:t>course,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10">
                <a:latin typeface="Tahoma"/>
                <a:cs typeface="Tahoma"/>
              </a:rPr>
              <a:t>“clause” </a:t>
            </a:r>
            <a:r>
              <a:rPr dirty="0" sz="1100" spc="-35">
                <a:latin typeface="Tahoma"/>
                <a:cs typeface="Tahoma"/>
              </a:rPr>
              <a:t>is  indistinguishable </a:t>
            </a:r>
            <a:r>
              <a:rPr dirty="0" sz="1100" spc="-40">
                <a:latin typeface="Tahoma"/>
                <a:cs typeface="Tahoma"/>
              </a:rPr>
              <a:t>from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“sentence”,</a:t>
            </a:r>
            <a:r>
              <a:rPr dirty="0" sz="1100" spc="19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360" y="1618752"/>
            <a:ext cx="268478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40">
                <a:latin typeface="Tahoma"/>
                <a:cs typeface="Tahoma"/>
              </a:rPr>
              <a:t>likes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cheese</a:t>
            </a:r>
            <a:endParaRPr sz="1100">
              <a:latin typeface="Tahoma"/>
              <a:cs typeface="Tahoma"/>
            </a:endParaRPr>
          </a:p>
          <a:p>
            <a:pPr marL="189230" indent="-17653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">
                <a:latin typeface="Tahoma"/>
                <a:cs typeface="Tahoma"/>
              </a:rPr>
              <a:t>Anita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coolest </a:t>
            </a:r>
            <a:r>
              <a:rPr dirty="0" sz="1100" spc="-55">
                <a:latin typeface="Tahoma"/>
                <a:cs typeface="Tahoma"/>
              </a:rPr>
              <a:t>person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universe!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051779"/>
            <a:ext cx="660400" cy="1388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5</a:t>
            </a:r>
            <a:r>
              <a:rPr dirty="0" sz="600" spc="-8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1724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6" action="ppaction://hlinksldjump"/>
              </a:rPr>
              <a:t>Definitions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824393"/>
            <a:ext cx="330771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65">
                <a:latin typeface="Tahoma"/>
                <a:cs typeface="Tahoma"/>
              </a:rPr>
              <a:t>If </a:t>
            </a:r>
            <a:r>
              <a:rPr dirty="0" sz="1100" spc="-60">
                <a:latin typeface="Tahoma"/>
                <a:cs typeface="Tahoma"/>
              </a:rPr>
              <a:t>you </a:t>
            </a:r>
            <a:r>
              <a:rPr dirty="0" sz="1100" spc="-50">
                <a:latin typeface="Tahoma"/>
                <a:cs typeface="Tahoma"/>
              </a:rPr>
              <a:t>wish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0">
                <a:latin typeface="Tahoma"/>
                <a:cs typeface="Tahoma"/>
              </a:rPr>
              <a:t>count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number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clauses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0">
                <a:latin typeface="Tahoma"/>
                <a:cs typeface="Tahoma"/>
              </a:rPr>
              <a:t>sentence  </a:t>
            </a:r>
            <a:r>
              <a:rPr dirty="0" sz="1100" spc="-30">
                <a:latin typeface="Tahoma"/>
                <a:cs typeface="Tahoma"/>
              </a:rPr>
              <a:t>count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number </a:t>
            </a:r>
            <a:r>
              <a:rPr dirty="0" sz="1100" spc="-35">
                <a:latin typeface="Tahoma"/>
                <a:cs typeface="Tahoma"/>
              </a:rPr>
              <a:t>of Subject </a:t>
            </a:r>
            <a:r>
              <a:rPr dirty="0" sz="1100" spc="45">
                <a:latin typeface="Tahoma"/>
                <a:cs typeface="Tahoma"/>
              </a:rPr>
              <a:t>+ </a:t>
            </a:r>
            <a:r>
              <a:rPr dirty="0" sz="1100" spc="-35">
                <a:latin typeface="Tahoma"/>
                <a:cs typeface="Tahoma"/>
              </a:rPr>
              <a:t>Verb</a:t>
            </a:r>
            <a:r>
              <a:rPr dirty="0" sz="1100" spc="26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combinations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363089"/>
            <a:ext cx="338899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38784" marR="5080" indent="-426720">
              <a:lnSpc>
                <a:spcPct val="102600"/>
              </a:lnSpc>
              <a:spcBef>
                <a:spcPts val="55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(1)	</a:t>
            </a:r>
            <a:r>
              <a:rPr dirty="0" sz="1100" spc="-45">
                <a:latin typeface="Tahoma"/>
                <a:cs typeface="Tahoma"/>
              </a:rPr>
              <a:t>Because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administrator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80">
                <a:latin typeface="Tahoma"/>
                <a:cs typeface="Tahoma"/>
              </a:rPr>
              <a:t>saw </a:t>
            </a:r>
            <a:r>
              <a:rPr dirty="0" sz="1100" spc="-25">
                <a:latin typeface="Tahoma"/>
                <a:cs typeface="Tahoma"/>
              </a:rPr>
              <a:t>last </a:t>
            </a:r>
            <a:r>
              <a:rPr dirty="0" sz="1100" spc="-80">
                <a:latin typeface="Tahoma"/>
                <a:cs typeface="Tahoma"/>
              </a:rPr>
              <a:t>week was </a:t>
            </a:r>
            <a:r>
              <a:rPr dirty="0" sz="1100" spc="-5">
                <a:latin typeface="Tahoma"/>
                <a:cs typeface="Tahoma"/>
              </a:rPr>
              <a:t>ill,  </a:t>
            </a:r>
            <a:r>
              <a:rPr dirty="0" sz="1100" spc="-45">
                <a:latin typeface="Tahoma"/>
                <a:cs typeface="Tahoma"/>
              </a:rPr>
              <a:t>they said they </a:t>
            </a:r>
            <a:r>
              <a:rPr dirty="0" sz="1100" spc="-50">
                <a:latin typeface="Tahoma"/>
                <a:cs typeface="Tahoma"/>
              </a:rPr>
              <a:t>would </a:t>
            </a:r>
            <a:r>
              <a:rPr dirty="0" sz="1100" spc="-30">
                <a:latin typeface="Tahoma"/>
                <a:cs typeface="Tahoma"/>
              </a:rPr>
              <a:t>find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75">
                <a:latin typeface="Tahoma"/>
                <a:cs typeface="Tahoma"/>
              </a:rPr>
              <a:t>new </a:t>
            </a:r>
            <a:r>
              <a:rPr dirty="0" sz="1100" spc="-35">
                <a:latin typeface="Tahoma"/>
                <a:cs typeface="Tahoma"/>
              </a:rPr>
              <a:t>administrator </a:t>
            </a:r>
            <a:r>
              <a:rPr dirty="0" sz="1100" spc="-60">
                <a:latin typeface="Tahoma"/>
                <a:cs typeface="Tahoma"/>
              </a:rPr>
              <a:t>who  </a:t>
            </a:r>
            <a:r>
              <a:rPr dirty="0" sz="1100" spc="-35">
                <a:latin typeface="Tahoma"/>
                <a:cs typeface="Tahoma"/>
              </a:rPr>
              <a:t>could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help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051779"/>
            <a:ext cx="660400" cy="1388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6</a:t>
            </a:r>
            <a:r>
              <a:rPr dirty="0" sz="600" spc="-8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49" y="85095"/>
            <a:ext cx="66484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9880" marR="5080" indent="-29781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 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I:</a:t>
            </a:r>
            <a:endParaRPr sz="600">
              <a:latin typeface="Arial"/>
              <a:cs typeface="Arial"/>
            </a:endParaRPr>
          </a:p>
          <a:p>
            <a:pPr marL="44450">
              <a:lnSpc>
                <a:spcPts val="675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Adverbial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38827"/>
            <a:ext cx="612140" cy="826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latin typeface="Arial"/>
                <a:cs typeface="Arial"/>
                <a:hlinkClick r:id="rId6" action="ppaction://hlinksldjump"/>
              </a:rPr>
              <a:t>Definitions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Unusual types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  <a:p>
            <a:pPr marL="37465" marR="4826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is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the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purpose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of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clauses?</a:t>
            </a:r>
            <a:endParaRPr sz="400">
              <a:latin typeface="Arial"/>
              <a:cs typeface="Arial"/>
            </a:endParaRPr>
          </a:p>
          <a:p>
            <a:pPr marL="37465" marR="30480">
              <a:lnSpc>
                <a:spcPct val="103800"/>
              </a:lnSpc>
              <a:spcBef>
                <a:spcPts val="229"/>
              </a:spcBef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So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not just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the 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term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“sentence”?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Dependent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(subordinate) 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versus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main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clauses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2807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Adverbial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clauses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is an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adverbial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clause?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51779"/>
            <a:ext cx="66040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14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Su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b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o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rdinating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conjunctions</a:t>
            </a:r>
            <a:endParaRPr sz="600">
              <a:latin typeface="Arial"/>
              <a:cs typeface="Arial"/>
            </a:endParaRPr>
          </a:p>
          <a:p>
            <a:pPr marL="37465" marR="74930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subordinating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conjunction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Subordinating conjunctions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other linking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words</a:t>
            </a:r>
            <a:endParaRPr sz="400">
              <a:latin typeface="Arial"/>
              <a:cs typeface="Arial"/>
            </a:endParaRPr>
          </a:p>
          <a:p>
            <a:pPr marL="37465" marR="13970">
              <a:lnSpc>
                <a:spcPct val="103800"/>
              </a:lnSpc>
              <a:spcBef>
                <a:spcPts val="229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importance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subordinating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conjunctions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1724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6" action="ppaction://hlinksldjump"/>
              </a:rPr>
              <a:t>Definitions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824393"/>
            <a:ext cx="330771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65">
                <a:latin typeface="Tahoma"/>
                <a:cs typeface="Tahoma"/>
              </a:rPr>
              <a:t>If </a:t>
            </a:r>
            <a:r>
              <a:rPr dirty="0" sz="1100" spc="-60">
                <a:latin typeface="Tahoma"/>
                <a:cs typeface="Tahoma"/>
              </a:rPr>
              <a:t>you </a:t>
            </a:r>
            <a:r>
              <a:rPr dirty="0" sz="1100" spc="-50">
                <a:latin typeface="Tahoma"/>
                <a:cs typeface="Tahoma"/>
              </a:rPr>
              <a:t>wish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0">
                <a:latin typeface="Tahoma"/>
                <a:cs typeface="Tahoma"/>
              </a:rPr>
              <a:t>count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number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clauses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0">
                <a:latin typeface="Tahoma"/>
                <a:cs typeface="Tahoma"/>
              </a:rPr>
              <a:t>sentence  </a:t>
            </a:r>
            <a:r>
              <a:rPr dirty="0" sz="1100" spc="-30">
                <a:latin typeface="Tahoma"/>
                <a:cs typeface="Tahoma"/>
              </a:rPr>
              <a:t>count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number </a:t>
            </a:r>
            <a:r>
              <a:rPr dirty="0" sz="1100" spc="-35">
                <a:latin typeface="Tahoma"/>
                <a:cs typeface="Tahoma"/>
              </a:rPr>
              <a:t>of Subject </a:t>
            </a:r>
            <a:r>
              <a:rPr dirty="0" sz="1100" spc="45">
                <a:latin typeface="Tahoma"/>
                <a:cs typeface="Tahoma"/>
              </a:rPr>
              <a:t>+ </a:t>
            </a:r>
            <a:r>
              <a:rPr dirty="0" sz="1100" spc="-35">
                <a:latin typeface="Tahoma"/>
                <a:cs typeface="Tahoma"/>
              </a:rPr>
              <a:t>Verb</a:t>
            </a:r>
            <a:r>
              <a:rPr dirty="0" sz="1100" spc="26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combinations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20952" y="2046160"/>
            <a:ext cx="995680" cy="172085"/>
          </a:xfrm>
          <a:custGeom>
            <a:avLst/>
            <a:gdLst/>
            <a:ahLst/>
            <a:cxnLst/>
            <a:rect l="l" t="t" r="r" b="b"/>
            <a:pathLst>
              <a:path w="995680" h="172085">
                <a:moveTo>
                  <a:pt x="0" y="172072"/>
                </a:moveTo>
                <a:lnTo>
                  <a:pt x="995222" y="172072"/>
                </a:lnTo>
                <a:lnTo>
                  <a:pt x="99522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67800" y="2046160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38481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297" y="1363089"/>
            <a:ext cx="3493135" cy="8445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38784" marR="109220" indent="-426084">
              <a:lnSpc>
                <a:spcPct val="102600"/>
              </a:lnSpc>
              <a:spcBef>
                <a:spcPts val="55"/>
              </a:spcBef>
              <a:buAutoNum type="arabicParenBoth"/>
              <a:tabLst>
                <a:tab pos="438784" algn="l"/>
                <a:tab pos="439420" algn="l"/>
              </a:tabLst>
            </a:pPr>
            <a:r>
              <a:rPr dirty="0" sz="1100" spc="-45">
                <a:latin typeface="Tahoma"/>
                <a:cs typeface="Tahoma"/>
              </a:rPr>
              <a:t>Because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administrator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80">
                <a:latin typeface="Tahoma"/>
                <a:cs typeface="Tahoma"/>
              </a:rPr>
              <a:t>saw </a:t>
            </a:r>
            <a:r>
              <a:rPr dirty="0" sz="1100" spc="-25">
                <a:latin typeface="Tahoma"/>
                <a:cs typeface="Tahoma"/>
              </a:rPr>
              <a:t>last </a:t>
            </a:r>
            <a:r>
              <a:rPr dirty="0" sz="1100" spc="-80">
                <a:latin typeface="Tahoma"/>
                <a:cs typeface="Tahoma"/>
              </a:rPr>
              <a:t>week was </a:t>
            </a:r>
            <a:r>
              <a:rPr dirty="0" sz="1100" spc="-5">
                <a:latin typeface="Tahoma"/>
                <a:cs typeface="Tahoma"/>
              </a:rPr>
              <a:t>ill,  </a:t>
            </a:r>
            <a:r>
              <a:rPr dirty="0" sz="1100" spc="-45">
                <a:latin typeface="Tahoma"/>
                <a:cs typeface="Tahoma"/>
              </a:rPr>
              <a:t>they said they </a:t>
            </a:r>
            <a:r>
              <a:rPr dirty="0" sz="1100" spc="-50">
                <a:latin typeface="Tahoma"/>
                <a:cs typeface="Tahoma"/>
              </a:rPr>
              <a:t>would </a:t>
            </a:r>
            <a:r>
              <a:rPr dirty="0" sz="1100" spc="-30">
                <a:latin typeface="Tahoma"/>
                <a:cs typeface="Tahoma"/>
              </a:rPr>
              <a:t>find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75">
                <a:latin typeface="Tahoma"/>
                <a:cs typeface="Tahoma"/>
              </a:rPr>
              <a:t>new </a:t>
            </a:r>
            <a:r>
              <a:rPr dirty="0" sz="1100" spc="-35">
                <a:latin typeface="Tahoma"/>
                <a:cs typeface="Tahoma"/>
              </a:rPr>
              <a:t>administrator </a:t>
            </a:r>
            <a:r>
              <a:rPr dirty="0" sz="1100" spc="-60">
                <a:latin typeface="Tahoma"/>
                <a:cs typeface="Tahoma"/>
              </a:rPr>
              <a:t>who  </a:t>
            </a:r>
            <a:r>
              <a:rPr dirty="0" sz="1100" spc="-35">
                <a:latin typeface="Tahoma"/>
                <a:cs typeface="Tahoma"/>
              </a:rPr>
              <a:t>could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help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ahoma"/>
              <a:buAutoNum type="arabicParenBoth"/>
            </a:pPr>
            <a:endParaRPr sz="950">
              <a:latin typeface="Times New Roman"/>
              <a:cs typeface="Times New Roman"/>
            </a:endParaRPr>
          </a:p>
          <a:p>
            <a:pPr marL="438784" indent="-426084">
              <a:lnSpc>
                <a:spcPct val="100000"/>
              </a:lnSpc>
              <a:buAutoNum type="arabicParenBoth"/>
              <a:tabLst>
                <a:tab pos="438784" algn="l"/>
                <a:tab pos="439420" algn="l"/>
              </a:tabLst>
            </a:pPr>
            <a:r>
              <a:rPr dirty="0" sz="1100" spc="-45">
                <a:latin typeface="Tahoma"/>
                <a:cs typeface="Tahoma"/>
              </a:rPr>
              <a:t>Because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administrator </a:t>
            </a:r>
            <a:r>
              <a:rPr dirty="0" sz="1100" spc="-110">
                <a:latin typeface="Tahoma"/>
                <a:cs typeface="Tahoma"/>
              </a:rPr>
              <a:t>[ I </a:t>
            </a:r>
            <a:r>
              <a:rPr dirty="0" sz="1100" spc="-80">
                <a:latin typeface="Tahoma"/>
                <a:cs typeface="Tahoma"/>
              </a:rPr>
              <a:t>saw </a:t>
            </a:r>
            <a:r>
              <a:rPr dirty="0" sz="1100" spc="-25">
                <a:latin typeface="Tahoma"/>
                <a:cs typeface="Tahoma"/>
              </a:rPr>
              <a:t>last </a:t>
            </a:r>
            <a:r>
              <a:rPr dirty="0" sz="1100" spc="-80">
                <a:latin typeface="Tahoma"/>
                <a:cs typeface="Tahoma"/>
              </a:rPr>
              <a:t>week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80">
                <a:latin typeface="Tahoma"/>
                <a:cs typeface="Tahoma"/>
              </a:rPr>
              <a:t>was</a:t>
            </a:r>
            <a:r>
              <a:rPr dirty="0" sz="1100" spc="13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ill,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412" y="2218232"/>
            <a:ext cx="24765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5">
                <a:latin typeface="Tahoma"/>
                <a:cs typeface="Tahoma"/>
              </a:rPr>
              <a:t>they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9667" y="2218232"/>
            <a:ext cx="2501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5">
                <a:latin typeface="Tahoma"/>
                <a:cs typeface="Tahoma"/>
              </a:rPr>
              <a:t>said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5425" y="2218232"/>
            <a:ext cx="22225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5">
                <a:latin typeface="Tahoma"/>
                <a:cs typeface="Tahoma"/>
              </a:rPr>
              <a:t>they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63471" y="2187434"/>
            <a:ext cx="1811655" cy="203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would </a:t>
            </a:r>
            <a:r>
              <a:rPr dirty="0" sz="1100" spc="-30">
                <a:latin typeface="Tahoma"/>
                <a:cs typeface="Tahoma"/>
              </a:rPr>
              <a:t>find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75">
                <a:latin typeface="Tahoma"/>
                <a:cs typeface="Tahoma"/>
              </a:rPr>
              <a:t>new</a:t>
            </a:r>
            <a:r>
              <a:rPr dirty="0" sz="1100" spc="19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administrator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08438" y="2218232"/>
            <a:ext cx="23558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60">
                <a:latin typeface="Tahoma"/>
                <a:cs typeface="Tahoma"/>
              </a:rPr>
              <a:t>who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6412" y="2390305"/>
            <a:ext cx="54292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5">
                <a:latin typeface="Tahoma"/>
                <a:cs typeface="Tahoma"/>
              </a:rPr>
              <a:t>could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hel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13133" y="2359506"/>
            <a:ext cx="971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2715620"/>
            <a:ext cx="627380" cy="724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Homework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6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2020-02-17T09:27:16Z</dcterms:created>
  <dcterms:modified xsi:type="dcterms:W3CDTF">2020-02-17T09:27:16Z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2020-02-17T00:00:00Z</vt:filetime>
  </property>
</Properties>
</file>