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823922"/>
            <a:ext cx="4275505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5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8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image" Target="../media/image2.jpg"/><Relationship Id="rId5" Type="http://schemas.openxmlformats.org/officeDocument/2006/relationships/slide" Target="slide2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28.xml"/><Relationship Id="rId9" Type="http://schemas.openxmlformats.org/officeDocument/2006/relationships/slide" Target="slide35.xml"/><Relationship Id="rId10" Type="http://schemas.openxmlformats.org/officeDocument/2006/relationships/slide" Target="slide36.xml"/><Relationship Id="rId11" Type="http://schemas.openxmlformats.org/officeDocument/2006/relationships/slide" Target="slide40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51.xml"/><Relationship Id="rId15" Type="http://schemas.openxmlformats.org/officeDocument/2006/relationships/slide" Target="slide65.xml"/><Relationship Id="rId16" Type="http://schemas.openxmlformats.org/officeDocument/2006/relationships/slide" Target="slide67.xml"/><Relationship Id="rId17" Type="http://schemas.openxmlformats.org/officeDocument/2006/relationships/slide" Target="slide68.xml"/><Relationship Id="rId18" Type="http://schemas.openxmlformats.org/officeDocument/2006/relationships/slide" Target="slide70.xml"/><Relationship Id="rId19" Type="http://schemas.openxmlformats.org/officeDocument/2006/relationships/slide" Target="slide72.xml"/><Relationship Id="rId20" Type="http://schemas.openxmlformats.org/officeDocument/2006/relationships/slide" Target="slide7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8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8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6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image" Target="../media/image3.jpg"/><Relationship Id="rId17" Type="http://schemas.openxmlformats.org/officeDocument/2006/relationships/slide" Target="slide68.xml"/><Relationship Id="rId18" Type="http://schemas.openxmlformats.org/officeDocument/2006/relationships/slide" Target="slide70.xml"/><Relationship Id="rId19" Type="http://schemas.openxmlformats.org/officeDocument/2006/relationships/slide" Target="slide72.xml"/><Relationship Id="rId20" Type="http://schemas.openxmlformats.org/officeDocument/2006/relationships/slide" Target="slide7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image" Target="../media/image4.png"/><Relationship Id="rId19" Type="http://schemas.openxmlformats.org/officeDocument/2006/relationships/slide" Target="slide72.xml"/><Relationship Id="rId20" Type="http://schemas.openxmlformats.org/officeDocument/2006/relationships/slide" Target="slide74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slide" Target="slide68.xml"/><Relationship Id="rId19" Type="http://schemas.openxmlformats.org/officeDocument/2006/relationships/slide" Target="slide70.xml"/><Relationship Id="rId20" Type="http://schemas.openxmlformats.org/officeDocument/2006/relationships/slide" Target="slide72.xml"/><Relationship Id="rId21" Type="http://schemas.openxmlformats.org/officeDocument/2006/relationships/slide" Target="slide7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0.xml"/><Relationship Id="rId3" Type="http://schemas.openxmlformats.org/officeDocument/2006/relationships/image" Target="../media/image7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51.xml"/><Relationship Id="rId12" Type="http://schemas.openxmlformats.org/officeDocument/2006/relationships/slide" Target="slide49.xml"/><Relationship Id="rId13" Type="http://schemas.openxmlformats.org/officeDocument/2006/relationships/slide" Target="slide50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51.xml"/><Relationship Id="rId4" Type="http://schemas.openxmlformats.org/officeDocument/2006/relationships/image" Target="../media/image8.jp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slide" Target="slide12.xml"/><Relationship Id="rId8" Type="http://schemas.openxmlformats.org/officeDocument/2006/relationships/slide" Target="slide13.xml"/><Relationship Id="rId9" Type="http://schemas.openxmlformats.org/officeDocument/2006/relationships/slide" Target="slide28.xml"/><Relationship Id="rId10" Type="http://schemas.openxmlformats.org/officeDocument/2006/relationships/slide" Target="slide35.xml"/><Relationship Id="rId11" Type="http://schemas.openxmlformats.org/officeDocument/2006/relationships/slide" Target="slide36.xml"/><Relationship Id="rId12" Type="http://schemas.openxmlformats.org/officeDocument/2006/relationships/slide" Target="slide40.xml"/><Relationship Id="rId13" Type="http://schemas.openxmlformats.org/officeDocument/2006/relationships/slide" Target="slide49.xml"/><Relationship Id="rId14" Type="http://schemas.openxmlformats.org/officeDocument/2006/relationships/slide" Target="slide50.xml"/><Relationship Id="rId15" Type="http://schemas.openxmlformats.org/officeDocument/2006/relationships/slide" Target="slide65.xml"/><Relationship Id="rId16" Type="http://schemas.openxmlformats.org/officeDocument/2006/relationships/slide" Target="slide67.xml"/><Relationship Id="rId17" Type="http://schemas.openxmlformats.org/officeDocument/2006/relationships/slide" Target="slide68.xml"/><Relationship Id="rId18" Type="http://schemas.openxmlformats.org/officeDocument/2006/relationships/slide" Target="slide70.xml"/><Relationship Id="rId19" Type="http://schemas.openxmlformats.org/officeDocument/2006/relationships/slide" Target="slide72.xml"/><Relationship Id="rId20" Type="http://schemas.openxmlformats.org/officeDocument/2006/relationships/slide" Target="slide74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image" Target="../media/image9.jpg"/><Relationship Id="rId19" Type="http://schemas.openxmlformats.org/officeDocument/2006/relationships/image" Target="../media/image10.png"/><Relationship Id="rId20" Type="http://schemas.openxmlformats.org/officeDocument/2006/relationships/image" Target="../media/image11.png"/><Relationship Id="rId21" Type="http://schemas.openxmlformats.org/officeDocument/2006/relationships/image" Target="../media/image12.jpg"/><Relationship Id="rId22" Type="http://schemas.openxmlformats.org/officeDocument/2006/relationships/image" Target="../media/image13.png"/><Relationship Id="rId23" Type="http://schemas.openxmlformats.org/officeDocument/2006/relationships/slide" Target="slide72.xml"/><Relationship Id="rId24" Type="http://schemas.openxmlformats.org/officeDocument/2006/relationships/slide" Target="slide74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28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40.xml"/><Relationship Id="rId11" Type="http://schemas.openxmlformats.org/officeDocument/2006/relationships/slide" Target="slide49.xml"/><Relationship Id="rId12" Type="http://schemas.openxmlformats.org/officeDocument/2006/relationships/slide" Target="slide50.xml"/><Relationship Id="rId13" Type="http://schemas.openxmlformats.org/officeDocument/2006/relationships/slide" Target="slide51.xml"/><Relationship Id="rId14" Type="http://schemas.openxmlformats.org/officeDocument/2006/relationships/slide" Target="slide65.xml"/><Relationship Id="rId15" Type="http://schemas.openxmlformats.org/officeDocument/2006/relationships/slide" Target="slide67.xml"/><Relationship Id="rId16" Type="http://schemas.openxmlformats.org/officeDocument/2006/relationships/slide" Target="slide68.xml"/><Relationship Id="rId17" Type="http://schemas.openxmlformats.org/officeDocument/2006/relationships/slide" Target="slide70.xml"/><Relationship Id="rId18" Type="http://schemas.openxmlformats.org/officeDocument/2006/relationships/slide" Target="slide72.xml"/><Relationship Id="rId19" Type="http://schemas.openxmlformats.org/officeDocument/2006/relationships/slide" Target="slide7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23570" cy="7816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31445" marR="77470" indent="-6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4572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997" y="84757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955040">
              <a:lnSpc>
                <a:spcPct val="100000"/>
              </a:lnSpc>
              <a:spcBef>
                <a:spcPts val="390"/>
              </a:spcBef>
            </a:pPr>
            <a:r>
              <a:rPr dirty="0" sz="1400" spc="-60">
                <a:latin typeface="Tahoma"/>
                <a:cs typeface="Tahoma"/>
              </a:rPr>
              <a:t>Sentence </a:t>
            </a:r>
            <a:r>
              <a:rPr dirty="0" sz="1400" spc="-40">
                <a:latin typeface="Tahoma"/>
                <a:cs typeface="Tahoma"/>
              </a:rPr>
              <a:t>Processing</a:t>
            </a:r>
            <a:r>
              <a:rPr dirty="0" sz="1400" spc="114">
                <a:latin typeface="Tahoma"/>
                <a:cs typeface="Tahoma"/>
              </a:rPr>
              <a:t> </a:t>
            </a:r>
            <a:r>
              <a:rPr dirty="0" sz="1400" spc="-145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732" y="140934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110" y="1732062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1244" y="2025712"/>
            <a:ext cx="8458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ahoma"/>
                <a:cs typeface="Tahoma"/>
              </a:rPr>
              <a:t>April </a:t>
            </a:r>
            <a:r>
              <a:rPr dirty="0" sz="1100" spc="-50">
                <a:latin typeface="Tahoma"/>
                <a:cs typeface="Tahoma"/>
              </a:rPr>
              <a:t>28,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1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43116"/>
            <a:ext cx="6210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91960"/>
            <a:ext cx="66802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Bottom-up</a:t>
            </a:r>
            <a:r>
              <a:rPr dirty="0" spc="-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models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621143"/>
            <a:ext cx="3414395" cy="1463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Bottom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classes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lost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 purse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AutoNum type="arabicParenBoth"/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</a:rPr>
              <a:t>Top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25">
                <a:latin typeface="Tahoma"/>
                <a:cs typeface="Tahoma"/>
              </a:rPr>
              <a:t>lexical/contextual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120">
                <a:latin typeface="Tahoma"/>
                <a:cs typeface="Tahoma"/>
              </a:rPr>
              <a:t>/  </a:t>
            </a:r>
            <a:r>
              <a:rPr dirty="0" sz="1100" spc="-25">
                <a:latin typeface="Tahoma"/>
                <a:cs typeface="Tahoma"/>
              </a:rPr>
              <a:t>plausibility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45">
                <a:latin typeface="Tahoma"/>
                <a:cs typeface="Tahoma"/>
              </a:rPr>
              <a:t>popped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201188"/>
            <a:ext cx="31692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99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(3)	The </a:t>
            </a:r>
            <a:r>
              <a:rPr dirty="0" sz="1100" spc="-40">
                <a:latin typeface="Tahoma"/>
                <a:cs typeface="Tahoma"/>
              </a:rPr>
              <a:t>disgruntled </a:t>
            </a:r>
            <a:r>
              <a:rPr dirty="0" sz="1100" spc="-35">
                <a:latin typeface="Tahoma"/>
                <a:cs typeface="Tahoma"/>
              </a:rPr>
              <a:t>accountant </a:t>
            </a:r>
            <a:r>
              <a:rPr dirty="0" sz="1100" spc="-50">
                <a:latin typeface="Tahoma"/>
                <a:cs typeface="Tahoma"/>
              </a:rPr>
              <a:t>decided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hand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his.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681387"/>
            <a:ext cx="1598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(4)	</a:t>
            </a: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45">
                <a:latin typeface="Tahoma"/>
                <a:cs typeface="Tahoma"/>
              </a:rPr>
              <a:t>going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give.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20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3129361"/>
            <a:ext cx="7035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 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43116"/>
            <a:ext cx="6210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91960"/>
            <a:ext cx="66802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Bottom-up</a:t>
            </a:r>
            <a:r>
              <a:rPr dirty="0" spc="-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models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621143"/>
            <a:ext cx="3414395" cy="1463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Bottom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classes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lost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 purse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AutoNum type="arabicParenBoth"/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</a:rPr>
              <a:t>Top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25">
                <a:latin typeface="Tahoma"/>
                <a:cs typeface="Tahoma"/>
              </a:rPr>
              <a:t>lexical/contextual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120">
                <a:latin typeface="Tahoma"/>
                <a:cs typeface="Tahoma"/>
              </a:rPr>
              <a:t>/  </a:t>
            </a:r>
            <a:r>
              <a:rPr dirty="0" sz="1100" spc="-25">
                <a:latin typeface="Tahoma"/>
                <a:cs typeface="Tahoma"/>
              </a:rPr>
              <a:t>plausibility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45">
                <a:latin typeface="Tahoma"/>
                <a:cs typeface="Tahoma"/>
              </a:rPr>
              <a:t>popped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201188"/>
            <a:ext cx="31692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99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(3)	The </a:t>
            </a:r>
            <a:r>
              <a:rPr dirty="0" sz="1100" spc="-40">
                <a:latin typeface="Tahoma"/>
                <a:cs typeface="Tahoma"/>
              </a:rPr>
              <a:t>disgruntled </a:t>
            </a:r>
            <a:r>
              <a:rPr dirty="0" sz="1100" spc="-35">
                <a:latin typeface="Tahoma"/>
                <a:cs typeface="Tahoma"/>
              </a:rPr>
              <a:t>accountant </a:t>
            </a:r>
            <a:r>
              <a:rPr dirty="0" sz="1100" spc="-50">
                <a:latin typeface="Tahoma"/>
                <a:cs typeface="Tahoma"/>
              </a:rPr>
              <a:t>decided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hand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his.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681387"/>
            <a:ext cx="2545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(4)	</a:t>
            </a: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45">
                <a:latin typeface="Tahoma"/>
                <a:cs typeface="Tahoma"/>
              </a:rPr>
              <a:t>going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give.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-2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thought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3129361"/>
            <a:ext cx="7035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 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662710"/>
            <a:ext cx="2088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Bottom-up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versus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top-down</a:t>
            </a:r>
            <a:r>
              <a:rPr dirty="0" sz="1100" spc="-1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948764"/>
            <a:ext cx="2031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Evidence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for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bottom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up</a:t>
            </a:r>
            <a:r>
              <a:rPr dirty="0" sz="1100" spc="14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34819"/>
            <a:ext cx="19583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top-down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20861"/>
            <a:ext cx="1688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So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which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account is</a:t>
            </a:r>
            <a:r>
              <a:rPr dirty="0" sz="1100" spc="1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correct?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79980"/>
            <a:ext cx="248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Sentence processing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clinical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populations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60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325152"/>
            <a:ext cx="673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Bibliogra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5571" y="1439616"/>
            <a:ext cx="476884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5">
                <a:latin typeface="Tahoma"/>
                <a:cs typeface="Tahoma"/>
              </a:rPr>
              <a:t>Since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4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89264" y="1422598"/>
            <a:ext cx="30988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30">
                <a:latin typeface="Tahoma"/>
                <a:cs typeface="Tahoma"/>
              </a:rPr>
              <a:t>J</a:t>
            </a:r>
            <a:r>
              <a:rPr dirty="0" sz="1700" spc="-85">
                <a:latin typeface="Tahoma"/>
                <a:cs typeface="Tahoma"/>
              </a:rPr>
              <a:t>a</a:t>
            </a:r>
            <a:r>
              <a:rPr dirty="0" sz="1700" spc="-105">
                <a:latin typeface="Tahoma"/>
                <a:cs typeface="Tahoma"/>
              </a:rPr>
              <a:t>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7476" y="1422598"/>
            <a:ext cx="5734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75">
                <a:latin typeface="Tahoma"/>
                <a:cs typeface="Tahoma"/>
              </a:rPr>
              <a:t>al</a:t>
            </a:r>
            <a:r>
              <a:rPr dirty="0" sz="1700" spc="-190">
                <a:latin typeface="Tahoma"/>
                <a:cs typeface="Tahoma"/>
              </a:rPr>
              <a:t>w</a:t>
            </a:r>
            <a:r>
              <a:rPr dirty="0" sz="1700" spc="-165">
                <a:latin typeface="Tahoma"/>
                <a:cs typeface="Tahoma"/>
              </a:rPr>
              <a:t>a</a:t>
            </a:r>
            <a:r>
              <a:rPr dirty="0" sz="1700" spc="-125">
                <a:latin typeface="Tahoma"/>
                <a:cs typeface="Tahoma"/>
              </a:rPr>
              <a:t>ys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6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1896" y="1422598"/>
            <a:ext cx="3651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0">
                <a:latin typeface="Tahoma"/>
                <a:cs typeface="Tahoma"/>
              </a:rPr>
              <a:t>jogs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7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82013" y="1439616"/>
            <a:ext cx="1238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Tahoma"/>
                <a:cs typeface="Tahoma"/>
              </a:rPr>
              <a:t>a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8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55482" y="1439616"/>
            <a:ext cx="3771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5">
                <a:latin typeface="Tahoma"/>
                <a:cs typeface="Tahoma"/>
              </a:rPr>
              <a:t>mile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9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6222" y="1439616"/>
            <a:ext cx="3359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>
                <a:latin typeface="Tahoma"/>
                <a:cs typeface="Tahoma"/>
              </a:rPr>
              <a:t>and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10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662710"/>
            <a:ext cx="2088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Bottom-up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versus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top-down</a:t>
            </a:r>
            <a:r>
              <a:rPr dirty="0" sz="1100" spc="-14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948764"/>
            <a:ext cx="2031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for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bottom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up</a:t>
            </a:r>
            <a:r>
              <a:rPr dirty="0" sz="1100" spc="1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34819"/>
            <a:ext cx="19583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top-down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20861"/>
            <a:ext cx="1688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So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which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account is</a:t>
            </a:r>
            <a:r>
              <a:rPr dirty="0" sz="1100" spc="1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correct?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79980"/>
            <a:ext cx="248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Sentence processing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clinical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populations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60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325152"/>
            <a:ext cx="673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Bibliogra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1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82013" y="1439616"/>
            <a:ext cx="1238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Tahoma"/>
                <a:cs typeface="Tahoma"/>
              </a:rPr>
              <a:t>a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11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3364" y="1439616"/>
            <a:ext cx="34163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75">
                <a:latin typeface="Tahoma"/>
                <a:cs typeface="Tahoma"/>
              </a:rPr>
              <a:t>half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12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9651" y="1439616"/>
            <a:ext cx="5289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60">
                <a:latin typeface="Tahoma"/>
                <a:cs typeface="Tahoma"/>
              </a:rPr>
              <a:t>seems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13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82013" y="1439616"/>
            <a:ext cx="1238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Tahoma"/>
                <a:cs typeface="Tahoma"/>
              </a:rPr>
              <a:t>a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14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8322" y="1439616"/>
            <a:ext cx="451484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20">
                <a:latin typeface="Tahoma"/>
                <a:cs typeface="Tahoma"/>
              </a:rPr>
              <a:t>sh</a:t>
            </a:r>
            <a:r>
              <a:rPr dirty="0" sz="1700" spc="-175">
                <a:latin typeface="Tahoma"/>
                <a:cs typeface="Tahoma"/>
              </a:rPr>
              <a:t>o</a:t>
            </a:r>
            <a:r>
              <a:rPr dirty="0" sz="1700" spc="-25">
                <a:latin typeface="Tahoma"/>
                <a:cs typeface="Tahoma"/>
              </a:rPr>
              <a:t>rt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15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0507" y="1422598"/>
            <a:ext cx="3473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4">
                <a:latin typeface="Tahoma"/>
                <a:cs typeface="Tahoma"/>
              </a:rPr>
              <a:t>w</a:t>
            </a:r>
            <a:r>
              <a:rPr dirty="0" sz="1700" spc="-165">
                <a:latin typeface="Tahoma"/>
                <a:cs typeface="Tahoma"/>
              </a:rPr>
              <a:t>a</a:t>
            </a:r>
            <a:r>
              <a:rPr dirty="0" sz="1700" spc="-105">
                <a:latin typeface="Tahoma"/>
                <a:cs typeface="Tahoma"/>
              </a:rPr>
              <a:t>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16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2782" y="1439616"/>
            <a:ext cx="2025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0">
                <a:latin typeface="Tahoma"/>
                <a:cs typeface="Tahoma"/>
              </a:rPr>
              <a:t>to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17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3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6" action="ppaction://hlinksldjump"/>
              </a:rPr>
              <a:t>Garden </a:t>
            </a:r>
            <a:r>
              <a:rPr dirty="0" spc="-35">
                <a:hlinkClick r:id="rId6" action="ppaction://hlinksldjump"/>
              </a:rPr>
              <a:t>path</a:t>
            </a:r>
            <a:r>
              <a:rPr dirty="0" spc="8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2615" y="1439616"/>
            <a:ext cx="3435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0">
                <a:latin typeface="Tahoma"/>
                <a:cs typeface="Tahoma"/>
              </a:rPr>
              <a:t>him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18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7703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latin typeface="Tahoma"/>
                <a:cs typeface="Tahoma"/>
                <a:hlinkClick r:id="rId2" action="ppaction://hlinksldjump"/>
              </a:rPr>
              <a:t>The </a:t>
            </a:r>
            <a:r>
              <a:rPr dirty="0" sz="1400" spc="-75">
                <a:latin typeface="Tahoma"/>
                <a:cs typeface="Tahoma"/>
                <a:hlinkClick r:id="rId2" action="ppaction://hlinksldjump"/>
              </a:rPr>
              <a:t>garden </a:t>
            </a:r>
            <a:r>
              <a:rPr dirty="0" sz="1400" spc="-35">
                <a:latin typeface="Tahoma"/>
                <a:cs typeface="Tahoma"/>
                <a:hlinkClick r:id="rId2" action="ppaction://hlinksldjump"/>
              </a:rPr>
              <a:t>path</a:t>
            </a:r>
            <a:r>
              <a:rPr dirty="0" sz="1400" spc="12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50">
                <a:latin typeface="Tahoma"/>
                <a:cs typeface="Tahoma"/>
                <a:hlinkClick r:id="rId2" action="ppaction://hlinksldjump"/>
              </a:rPr>
              <a:t>model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85" y="1184269"/>
            <a:ext cx="175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latin typeface="Arial"/>
                <a:cs typeface="Arial"/>
              </a:rPr>
              <a:t>(5)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290" y="1184269"/>
            <a:ext cx="3220085" cy="162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Arial"/>
                <a:cs typeface="Arial"/>
              </a:rPr>
              <a:t>Since </a:t>
            </a:r>
            <a:r>
              <a:rPr dirty="0" sz="900" spc="-45">
                <a:latin typeface="Arial"/>
                <a:cs typeface="Arial"/>
              </a:rPr>
              <a:t>Jay </a:t>
            </a:r>
            <a:r>
              <a:rPr dirty="0" sz="900" spc="-50">
                <a:latin typeface="Arial"/>
                <a:cs typeface="Arial"/>
              </a:rPr>
              <a:t>always </a:t>
            </a:r>
            <a:r>
              <a:rPr dirty="0" sz="900" spc="-35">
                <a:latin typeface="Arial"/>
                <a:cs typeface="Arial"/>
              </a:rPr>
              <a:t>jogs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mile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10">
                <a:latin typeface="Arial"/>
                <a:cs typeface="Arial"/>
              </a:rPr>
              <a:t>half </a:t>
            </a:r>
            <a:r>
              <a:rPr dirty="0" sz="900" spc="-80">
                <a:latin typeface="Arial"/>
                <a:cs typeface="Arial"/>
              </a:rPr>
              <a:t>seems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short </a:t>
            </a:r>
            <a:r>
              <a:rPr dirty="0" sz="900" spc="-55">
                <a:latin typeface="Arial"/>
                <a:cs typeface="Arial"/>
              </a:rPr>
              <a:t>way </a:t>
            </a:r>
            <a:r>
              <a:rPr dirty="0" sz="900" spc="2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him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70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" action="ppaction://hlinksldjump"/>
              </a:rPr>
              <a:t>The </a:t>
            </a:r>
            <a:r>
              <a:rPr dirty="0" spc="-75">
                <a:hlinkClick r:id="rId2" action="ppaction://hlinksldjump"/>
              </a:rPr>
              <a:t>garden </a:t>
            </a:r>
            <a:r>
              <a:rPr dirty="0" spc="-35">
                <a:hlinkClick r:id="rId2" action="ppaction://hlinksldjump"/>
              </a:rPr>
              <a:t>path</a:t>
            </a:r>
            <a:r>
              <a:rPr dirty="0" spc="120">
                <a:hlinkClick r:id="rId2" action="ppaction://hlinksldjump"/>
              </a:rPr>
              <a:t> </a:t>
            </a:r>
            <a:r>
              <a:rPr dirty="0" spc="-50">
                <a:hlinkClick r:id="rId2" action="ppaction://hlinksldjump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1184269"/>
            <a:ext cx="175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latin typeface="Arial"/>
                <a:cs typeface="Arial"/>
              </a:rPr>
              <a:t>(5)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290" y="1184269"/>
            <a:ext cx="32200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Arial"/>
                <a:cs typeface="Arial"/>
              </a:rPr>
              <a:t>Since </a:t>
            </a:r>
            <a:r>
              <a:rPr dirty="0" sz="900" spc="-45">
                <a:latin typeface="Arial"/>
                <a:cs typeface="Arial"/>
              </a:rPr>
              <a:t>Jay </a:t>
            </a:r>
            <a:r>
              <a:rPr dirty="0" sz="900" spc="-50">
                <a:latin typeface="Arial"/>
                <a:cs typeface="Arial"/>
              </a:rPr>
              <a:t>always </a:t>
            </a:r>
            <a:r>
              <a:rPr dirty="0" sz="900" spc="-35">
                <a:latin typeface="Arial"/>
                <a:cs typeface="Arial"/>
              </a:rPr>
              <a:t>jogs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mile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10">
                <a:latin typeface="Arial"/>
                <a:cs typeface="Arial"/>
              </a:rPr>
              <a:t>half </a:t>
            </a:r>
            <a:r>
              <a:rPr dirty="0" sz="900" spc="-80">
                <a:latin typeface="Arial"/>
                <a:cs typeface="Arial"/>
              </a:rPr>
              <a:t>seems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short </a:t>
            </a:r>
            <a:r>
              <a:rPr dirty="0" sz="900" spc="-55">
                <a:latin typeface="Arial"/>
                <a:cs typeface="Arial"/>
              </a:rPr>
              <a:t>way </a:t>
            </a:r>
            <a:r>
              <a:rPr dirty="0" sz="900" spc="2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him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85" y="1455999"/>
            <a:ext cx="175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latin typeface="Arial"/>
                <a:cs typeface="Arial"/>
              </a:rPr>
              <a:t>(6)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973" y="1543342"/>
            <a:ext cx="295910" cy="9144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0"/>
              </a:lnSpc>
            </a:pPr>
            <a:r>
              <a:rPr dirty="0" sz="600" spc="-5">
                <a:latin typeface="Verdana"/>
                <a:cs typeface="Verdana"/>
              </a:rPr>
              <a:t>CL</a:t>
            </a:r>
            <a:r>
              <a:rPr dirty="0" sz="600" spc="-20">
                <a:latin typeface="Verdana"/>
                <a:cs typeface="Verdana"/>
              </a:rPr>
              <a:t>A</a:t>
            </a:r>
            <a:r>
              <a:rPr dirty="0" sz="600" spc="-20">
                <a:latin typeface="Verdana"/>
                <a:cs typeface="Verdana"/>
              </a:rPr>
              <a:t>USE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290" y="1455999"/>
            <a:ext cx="14820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084" algn="l"/>
              </a:tabLst>
            </a:pPr>
            <a:r>
              <a:rPr dirty="0" sz="900" spc="15">
                <a:latin typeface="Arial"/>
                <a:cs typeface="Arial"/>
              </a:rPr>
              <a:t>[	</a:t>
            </a:r>
            <a:r>
              <a:rPr dirty="0" sz="900" spc="-50">
                <a:latin typeface="Arial"/>
                <a:cs typeface="Arial"/>
              </a:rPr>
              <a:t>Since </a:t>
            </a:r>
            <a:r>
              <a:rPr dirty="0" sz="900" spc="-45">
                <a:latin typeface="Arial"/>
                <a:cs typeface="Arial"/>
              </a:rPr>
              <a:t>Jay </a:t>
            </a:r>
            <a:r>
              <a:rPr dirty="0" sz="900" spc="-55">
                <a:latin typeface="Arial"/>
                <a:cs typeface="Arial"/>
              </a:rPr>
              <a:t>always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jogs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7601" y="1637968"/>
            <a:ext cx="650875" cy="216535"/>
          </a:xfrm>
          <a:custGeom>
            <a:avLst/>
            <a:gdLst/>
            <a:ahLst/>
            <a:cxnLst/>
            <a:rect l="l" t="t" r="r" b="b"/>
            <a:pathLst>
              <a:path w="650875" h="216535">
                <a:moveTo>
                  <a:pt x="614313" y="48355"/>
                </a:moveTo>
                <a:lnTo>
                  <a:pt x="36000" y="48355"/>
                </a:lnTo>
                <a:lnTo>
                  <a:pt x="21987" y="51184"/>
                </a:lnTo>
                <a:lnTo>
                  <a:pt x="10544" y="58899"/>
                </a:lnTo>
                <a:lnTo>
                  <a:pt x="2829" y="70343"/>
                </a:lnTo>
                <a:lnTo>
                  <a:pt x="0" y="84355"/>
                </a:lnTo>
                <a:lnTo>
                  <a:pt x="0" y="180346"/>
                </a:lnTo>
                <a:lnTo>
                  <a:pt x="2829" y="194359"/>
                </a:lnTo>
                <a:lnTo>
                  <a:pt x="10544" y="205802"/>
                </a:lnTo>
                <a:lnTo>
                  <a:pt x="21987" y="213517"/>
                </a:lnTo>
                <a:lnTo>
                  <a:pt x="36000" y="216346"/>
                </a:lnTo>
                <a:lnTo>
                  <a:pt x="614313" y="216346"/>
                </a:lnTo>
                <a:lnTo>
                  <a:pt x="628326" y="213517"/>
                </a:lnTo>
                <a:lnTo>
                  <a:pt x="639769" y="205802"/>
                </a:lnTo>
                <a:lnTo>
                  <a:pt x="647484" y="194359"/>
                </a:lnTo>
                <a:lnTo>
                  <a:pt x="650313" y="180346"/>
                </a:lnTo>
                <a:lnTo>
                  <a:pt x="650313" y="84355"/>
                </a:lnTo>
                <a:lnTo>
                  <a:pt x="647484" y="70343"/>
                </a:lnTo>
                <a:lnTo>
                  <a:pt x="639769" y="58899"/>
                </a:lnTo>
                <a:lnTo>
                  <a:pt x="628326" y="51184"/>
                </a:lnTo>
                <a:lnTo>
                  <a:pt x="614313" y="48355"/>
                </a:lnTo>
                <a:close/>
              </a:path>
              <a:path w="650875" h="216535">
                <a:moveTo>
                  <a:pt x="325156" y="0"/>
                </a:moveTo>
                <a:lnTo>
                  <a:pt x="314320" y="3082"/>
                </a:lnTo>
                <a:lnTo>
                  <a:pt x="304795" y="12330"/>
                </a:lnTo>
                <a:lnTo>
                  <a:pt x="280156" y="48355"/>
                </a:lnTo>
                <a:lnTo>
                  <a:pt x="370156" y="48355"/>
                </a:lnTo>
                <a:lnTo>
                  <a:pt x="345518" y="12330"/>
                </a:lnTo>
                <a:lnTo>
                  <a:pt x="335992" y="3082"/>
                </a:lnTo>
                <a:lnTo>
                  <a:pt x="32515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61362" y="1455999"/>
            <a:ext cx="988694" cy="37274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mile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10">
                <a:latin typeface="Arial"/>
                <a:cs typeface="Arial"/>
              </a:rPr>
              <a:t>half</a:t>
            </a:r>
            <a:r>
              <a:rPr dirty="0" sz="900" spc="100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700"/>
              </a:spcBef>
            </a:pPr>
            <a:r>
              <a:rPr dirty="0" sz="800" spc="-45">
                <a:solidFill>
                  <a:srgbClr val="190000"/>
                </a:solidFill>
                <a:latin typeface="Verdana"/>
                <a:cs typeface="Verdana"/>
              </a:rPr>
              <a:t>Od. of</a:t>
            </a:r>
            <a:r>
              <a:rPr dirty="0" sz="800" spc="-120">
                <a:solidFill>
                  <a:srgbClr val="190000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190000"/>
                </a:solidFill>
                <a:latin typeface="Verdana"/>
                <a:cs typeface="Verdana"/>
              </a:rPr>
              <a:t>‘jogs’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3" action="ppaction://hlinksldjump"/>
              </a:rPr>
              <a:t>Bottom-up</a:t>
            </a:r>
            <a:r>
              <a:rPr dirty="0" spc="-10">
                <a:hlinkClick r:id="rId3" action="ppaction://hlinksldjump"/>
              </a:rPr>
              <a:t> </a:t>
            </a:r>
            <a:r>
              <a:rPr dirty="0" spc="-60">
                <a:hlinkClick r:id="rId3" action="ppaction://hlinksldjump"/>
              </a:rPr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75163" y="341965"/>
            <a:ext cx="718820" cy="306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50800" marR="6223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3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50800" marR="247015">
              <a:lnSpc>
                <a:spcPts val="7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10668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75565" marR="34925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247015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20" action="ppaction://hlinksldjump"/>
              </a:rPr>
              <a:t>2 </a:t>
            </a:r>
            <a:r>
              <a:rPr dirty="0" baseline="-23148" sz="900" spc="67">
                <a:latin typeface="Verdana"/>
                <a:cs typeface="Verdana"/>
                <a:hlinkClick r:id="rId20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20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70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" action="ppaction://hlinksldjump"/>
              </a:rPr>
              <a:t>The </a:t>
            </a:r>
            <a:r>
              <a:rPr dirty="0" spc="-75">
                <a:hlinkClick r:id="rId2" action="ppaction://hlinksldjump"/>
              </a:rPr>
              <a:t>garden </a:t>
            </a:r>
            <a:r>
              <a:rPr dirty="0" spc="-35">
                <a:hlinkClick r:id="rId2" action="ppaction://hlinksldjump"/>
              </a:rPr>
              <a:t>path</a:t>
            </a:r>
            <a:r>
              <a:rPr dirty="0" spc="120">
                <a:hlinkClick r:id="rId2" action="ppaction://hlinksldjump"/>
              </a:rPr>
              <a:t> </a:t>
            </a:r>
            <a:r>
              <a:rPr dirty="0" spc="-50">
                <a:hlinkClick r:id="rId2" action="ppaction://hlinksldjump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1184269"/>
            <a:ext cx="175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latin typeface="Arial"/>
                <a:cs typeface="Arial"/>
              </a:rPr>
              <a:t>(5)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290" y="1184269"/>
            <a:ext cx="32200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Arial"/>
                <a:cs typeface="Arial"/>
              </a:rPr>
              <a:t>Since </a:t>
            </a:r>
            <a:r>
              <a:rPr dirty="0" sz="900" spc="-45">
                <a:latin typeface="Arial"/>
                <a:cs typeface="Arial"/>
              </a:rPr>
              <a:t>Jay </a:t>
            </a:r>
            <a:r>
              <a:rPr dirty="0" sz="900" spc="-50">
                <a:latin typeface="Arial"/>
                <a:cs typeface="Arial"/>
              </a:rPr>
              <a:t>always </a:t>
            </a:r>
            <a:r>
              <a:rPr dirty="0" sz="900" spc="-35">
                <a:latin typeface="Arial"/>
                <a:cs typeface="Arial"/>
              </a:rPr>
              <a:t>jogs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mile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10">
                <a:latin typeface="Arial"/>
                <a:cs typeface="Arial"/>
              </a:rPr>
              <a:t>half </a:t>
            </a:r>
            <a:r>
              <a:rPr dirty="0" sz="900" spc="-80">
                <a:latin typeface="Arial"/>
                <a:cs typeface="Arial"/>
              </a:rPr>
              <a:t>seems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short </a:t>
            </a:r>
            <a:r>
              <a:rPr dirty="0" sz="900" spc="-55">
                <a:latin typeface="Arial"/>
                <a:cs typeface="Arial"/>
              </a:rPr>
              <a:t>way </a:t>
            </a:r>
            <a:r>
              <a:rPr dirty="0" sz="900" spc="2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him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85" y="1455999"/>
            <a:ext cx="175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latin typeface="Arial"/>
                <a:cs typeface="Arial"/>
              </a:rPr>
              <a:t>(6)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973" y="1543342"/>
            <a:ext cx="295910" cy="9144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0"/>
              </a:lnSpc>
            </a:pPr>
            <a:r>
              <a:rPr dirty="0" sz="600" spc="-5">
                <a:latin typeface="Verdana"/>
                <a:cs typeface="Verdana"/>
              </a:rPr>
              <a:t>CL</a:t>
            </a:r>
            <a:r>
              <a:rPr dirty="0" sz="600" spc="-20">
                <a:latin typeface="Verdana"/>
                <a:cs typeface="Verdana"/>
              </a:rPr>
              <a:t>A</a:t>
            </a:r>
            <a:r>
              <a:rPr dirty="0" sz="600" spc="-20">
                <a:latin typeface="Verdana"/>
                <a:cs typeface="Verdana"/>
              </a:rPr>
              <a:t>USE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290" y="1455999"/>
            <a:ext cx="14820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084" algn="l"/>
              </a:tabLst>
            </a:pPr>
            <a:r>
              <a:rPr dirty="0" sz="900" spc="15">
                <a:latin typeface="Arial"/>
                <a:cs typeface="Arial"/>
              </a:rPr>
              <a:t>[	</a:t>
            </a:r>
            <a:r>
              <a:rPr dirty="0" sz="900" spc="-50">
                <a:latin typeface="Arial"/>
                <a:cs typeface="Arial"/>
              </a:rPr>
              <a:t>Since </a:t>
            </a:r>
            <a:r>
              <a:rPr dirty="0" sz="900" spc="-45">
                <a:latin typeface="Arial"/>
                <a:cs typeface="Arial"/>
              </a:rPr>
              <a:t>Jay </a:t>
            </a:r>
            <a:r>
              <a:rPr dirty="0" sz="900" spc="-55">
                <a:latin typeface="Arial"/>
                <a:cs typeface="Arial"/>
              </a:rPr>
              <a:t>always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jogs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7601" y="1637968"/>
            <a:ext cx="650875" cy="216535"/>
          </a:xfrm>
          <a:custGeom>
            <a:avLst/>
            <a:gdLst/>
            <a:ahLst/>
            <a:cxnLst/>
            <a:rect l="l" t="t" r="r" b="b"/>
            <a:pathLst>
              <a:path w="650875" h="216535">
                <a:moveTo>
                  <a:pt x="614313" y="48355"/>
                </a:moveTo>
                <a:lnTo>
                  <a:pt x="36000" y="48355"/>
                </a:lnTo>
                <a:lnTo>
                  <a:pt x="21987" y="51184"/>
                </a:lnTo>
                <a:lnTo>
                  <a:pt x="10544" y="58899"/>
                </a:lnTo>
                <a:lnTo>
                  <a:pt x="2829" y="70343"/>
                </a:lnTo>
                <a:lnTo>
                  <a:pt x="0" y="84355"/>
                </a:lnTo>
                <a:lnTo>
                  <a:pt x="0" y="180346"/>
                </a:lnTo>
                <a:lnTo>
                  <a:pt x="2829" y="194359"/>
                </a:lnTo>
                <a:lnTo>
                  <a:pt x="10544" y="205802"/>
                </a:lnTo>
                <a:lnTo>
                  <a:pt x="21987" y="213517"/>
                </a:lnTo>
                <a:lnTo>
                  <a:pt x="36000" y="216346"/>
                </a:lnTo>
                <a:lnTo>
                  <a:pt x="614313" y="216346"/>
                </a:lnTo>
                <a:lnTo>
                  <a:pt x="628326" y="213517"/>
                </a:lnTo>
                <a:lnTo>
                  <a:pt x="639769" y="205802"/>
                </a:lnTo>
                <a:lnTo>
                  <a:pt x="647484" y="194359"/>
                </a:lnTo>
                <a:lnTo>
                  <a:pt x="650313" y="180346"/>
                </a:lnTo>
                <a:lnTo>
                  <a:pt x="650313" y="84355"/>
                </a:lnTo>
                <a:lnTo>
                  <a:pt x="647484" y="70343"/>
                </a:lnTo>
                <a:lnTo>
                  <a:pt x="639769" y="58899"/>
                </a:lnTo>
                <a:lnTo>
                  <a:pt x="628326" y="51184"/>
                </a:lnTo>
                <a:lnTo>
                  <a:pt x="614313" y="48355"/>
                </a:lnTo>
                <a:close/>
              </a:path>
              <a:path w="650875" h="216535">
                <a:moveTo>
                  <a:pt x="325156" y="0"/>
                </a:moveTo>
                <a:lnTo>
                  <a:pt x="314320" y="3082"/>
                </a:lnTo>
                <a:lnTo>
                  <a:pt x="304795" y="12330"/>
                </a:lnTo>
                <a:lnTo>
                  <a:pt x="280156" y="48355"/>
                </a:lnTo>
                <a:lnTo>
                  <a:pt x="370156" y="48355"/>
                </a:lnTo>
                <a:lnTo>
                  <a:pt x="345518" y="12330"/>
                </a:lnTo>
                <a:lnTo>
                  <a:pt x="335992" y="3082"/>
                </a:lnTo>
                <a:lnTo>
                  <a:pt x="32515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61362" y="1455999"/>
            <a:ext cx="988694" cy="37274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mile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10">
                <a:latin typeface="Arial"/>
                <a:cs typeface="Arial"/>
              </a:rPr>
              <a:t>half</a:t>
            </a:r>
            <a:r>
              <a:rPr dirty="0" sz="900" spc="100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700"/>
              </a:spcBef>
            </a:pPr>
            <a:r>
              <a:rPr dirty="0" sz="800" spc="-45">
                <a:solidFill>
                  <a:srgbClr val="190000"/>
                </a:solidFill>
                <a:latin typeface="Verdana"/>
                <a:cs typeface="Verdana"/>
              </a:rPr>
              <a:t>Od. of</a:t>
            </a:r>
            <a:r>
              <a:rPr dirty="0" sz="800" spc="-120">
                <a:solidFill>
                  <a:srgbClr val="190000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190000"/>
                </a:solidFill>
                <a:latin typeface="Verdana"/>
                <a:cs typeface="Verdana"/>
              </a:rPr>
              <a:t>‘jogs’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085" y="2016526"/>
            <a:ext cx="175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latin typeface="Arial"/>
                <a:cs typeface="Arial"/>
              </a:rPr>
              <a:t>(7)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290" y="2016526"/>
            <a:ext cx="12833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latin typeface="Arial"/>
                <a:cs typeface="Arial"/>
              </a:rPr>
              <a:t>[ </a:t>
            </a:r>
            <a:r>
              <a:rPr dirty="0" sz="900" spc="-50">
                <a:latin typeface="Arial"/>
                <a:cs typeface="Arial"/>
              </a:rPr>
              <a:t>Since </a:t>
            </a:r>
            <a:r>
              <a:rPr dirty="0" sz="900" spc="-45">
                <a:latin typeface="Arial"/>
                <a:cs typeface="Arial"/>
              </a:rPr>
              <a:t>Jay </a:t>
            </a:r>
            <a:r>
              <a:rPr dirty="0" sz="900" spc="-50">
                <a:latin typeface="Arial"/>
                <a:cs typeface="Arial"/>
              </a:rPr>
              <a:t>always </a:t>
            </a:r>
            <a:r>
              <a:rPr dirty="0" sz="900" spc="-35">
                <a:latin typeface="Arial"/>
                <a:cs typeface="Arial"/>
              </a:rPr>
              <a:t>jogs </a:t>
            </a:r>
            <a:r>
              <a:rPr dirty="0" sz="900" spc="15">
                <a:latin typeface="Arial"/>
                <a:cs typeface="Arial"/>
              </a:rPr>
              <a:t>]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[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3161" y="2103882"/>
            <a:ext cx="295910" cy="9144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0"/>
              </a:lnSpc>
            </a:pPr>
            <a:r>
              <a:rPr dirty="0" sz="600" spc="-5">
                <a:latin typeface="Verdana"/>
                <a:cs typeface="Verdana"/>
              </a:rPr>
              <a:t>CL</a:t>
            </a:r>
            <a:r>
              <a:rPr dirty="0" sz="600" spc="-20">
                <a:latin typeface="Verdana"/>
                <a:cs typeface="Verdana"/>
              </a:rPr>
              <a:t>A</a:t>
            </a:r>
            <a:r>
              <a:rPr dirty="0" sz="600" spc="-10">
                <a:latin typeface="Verdana"/>
                <a:cs typeface="Verdana"/>
              </a:rPr>
              <a:t>U</a:t>
            </a:r>
            <a:r>
              <a:rPr dirty="0" sz="600" spc="-30">
                <a:latin typeface="Verdana"/>
                <a:cs typeface="Verdana"/>
              </a:rPr>
              <a:t>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1748" y="2026069"/>
            <a:ext cx="902969" cy="15557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254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mile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60">
                <a:latin typeface="Arial"/>
                <a:cs typeface="Arial"/>
              </a:rPr>
              <a:t>a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43487" y="2198496"/>
            <a:ext cx="619760" cy="196850"/>
          </a:xfrm>
          <a:custGeom>
            <a:avLst/>
            <a:gdLst/>
            <a:ahLst/>
            <a:cxnLst/>
            <a:rect l="l" t="t" r="r" b="b"/>
            <a:pathLst>
              <a:path w="619760" h="196850">
                <a:moveTo>
                  <a:pt x="583313" y="48355"/>
                </a:moveTo>
                <a:lnTo>
                  <a:pt x="36000" y="48355"/>
                </a:lnTo>
                <a:lnTo>
                  <a:pt x="21987" y="51184"/>
                </a:lnTo>
                <a:lnTo>
                  <a:pt x="10544" y="58899"/>
                </a:lnTo>
                <a:lnTo>
                  <a:pt x="2829" y="70343"/>
                </a:lnTo>
                <a:lnTo>
                  <a:pt x="0" y="84355"/>
                </a:lnTo>
                <a:lnTo>
                  <a:pt x="0" y="160664"/>
                </a:lnTo>
                <a:lnTo>
                  <a:pt x="2829" y="174677"/>
                </a:lnTo>
                <a:lnTo>
                  <a:pt x="10544" y="186120"/>
                </a:lnTo>
                <a:lnTo>
                  <a:pt x="21987" y="193835"/>
                </a:lnTo>
                <a:lnTo>
                  <a:pt x="36000" y="196664"/>
                </a:lnTo>
                <a:lnTo>
                  <a:pt x="583313" y="196664"/>
                </a:lnTo>
                <a:lnTo>
                  <a:pt x="597326" y="193835"/>
                </a:lnTo>
                <a:lnTo>
                  <a:pt x="608769" y="186120"/>
                </a:lnTo>
                <a:lnTo>
                  <a:pt x="616484" y="174677"/>
                </a:lnTo>
                <a:lnTo>
                  <a:pt x="619313" y="160664"/>
                </a:lnTo>
                <a:lnTo>
                  <a:pt x="619313" y="84355"/>
                </a:lnTo>
                <a:lnTo>
                  <a:pt x="616484" y="70343"/>
                </a:lnTo>
                <a:lnTo>
                  <a:pt x="608769" y="58899"/>
                </a:lnTo>
                <a:lnTo>
                  <a:pt x="597326" y="51184"/>
                </a:lnTo>
                <a:lnTo>
                  <a:pt x="583313" y="48355"/>
                </a:lnTo>
                <a:close/>
              </a:path>
              <a:path w="619760" h="196850">
                <a:moveTo>
                  <a:pt x="309656" y="0"/>
                </a:moveTo>
                <a:lnTo>
                  <a:pt x="298821" y="3082"/>
                </a:lnTo>
                <a:lnTo>
                  <a:pt x="289295" y="12330"/>
                </a:lnTo>
                <a:lnTo>
                  <a:pt x="264656" y="48355"/>
                </a:lnTo>
                <a:lnTo>
                  <a:pt x="354657" y="48355"/>
                </a:lnTo>
                <a:lnTo>
                  <a:pt x="330018" y="12330"/>
                </a:lnTo>
                <a:lnTo>
                  <a:pt x="320492" y="3082"/>
                </a:lnTo>
                <a:lnTo>
                  <a:pt x="30965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69807" y="2242234"/>
            <a:ext cx="567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0">
                <a:solidFill>
                  <a:srgbClr val="190000"/>
                </a:solidFill>
                <a:latin typeface="Verdana"/>
                <a:cs typeface="Verdana"/>
              </a:rPr>
              <a:t>S </a:t>
            </a:r>
            <a:r>
              <a:rPr dirty="0" sz="800" spc="-45">
                <a:solidFill>
                  <a:srgbClr val="190000"/>
                </a:solidFill>
                <a:latin typeface="Verdana"/>
                <a:cs typeface="Verdana"/>
              </a:rPr>
              <a:t>of</a:t>
            </a:r>
            <a:r>
              <a:rPr dirty="0" sz="800" spc="5">
                <a:solidFill>
                  <a:srgbClr val="190000"/>
                </a:solidFill>
                <a:latin typeface="Verdana"/>
                <a:cs typeface="Verdana"/>
              </a:rPr>
              <a:t> </a:t>
            </a:r>
            <a:r>
              <a:rPr dirty="0" sz="800" spc="-65">
                <a:solidFill>
                  <a:srgbClr val="190000"/>
                </a:solidFill>
                <a:latin typeface="Verdana"/>
                <a:cs typeface="Verdana"/>
              </a:rPr>
              <a:t>‘seems’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0232" y="2016526"/>
            <a:ext cx="13417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80">
                <a:latin typeface="Arial"/>
                <a:cs typeface="Arial"/>
              </a:rPr>
              <a:t>seems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short </a:t>
            </a:r>
            <a:r>
              <a:rPr dirty="0" sz="900" spc="-55">
                <a:latin typeface="Arial"/>
                <a:cs typeface="Arial"/>
              </a:rPr>
              <a:t>way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10">
                <a:latin typeface="Arial"/>
                <a:cs typeface="Arial"/>
              </a:rPr>
              <a:t>him</a:t>
            </a:r>
            <a:r>
              <a:rPr dirty="0" sz="900" spc="-130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70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7" action="ppaction://hlinksldjump"/>
              </a:rPr>
              <a:t>The </a:t>
            </a:r>
            <a:r>
              <a:rPr dirty="0" spc="-75">
                <a:hlinkClick r:id="rId7" action="ppaction://hlinksldjump"/>
              </a:rPr>
              <a:t>garden </a:t>
            </a:r>
            <a:r>
              <a:rPr dirty="0" spc="-35">
                <a:hlinkClick r:id="rId7" action="ppaction://hlinksldjump"/>
              </a:rPr>
              <a:t>path</a:t>
            </a:r>
            <a:r>
              <a:rPr dirty="0" spc="12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04516"/>
            <a:ext cx="3290570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80" b="1">
                <a:latin typeface="Tahoma"/>
                <a:cs typeface="Tahoma"/>
              </a:rPr>
              <a:t>Temporary </a:t>
            </a:r>
            <a:r>
              <a:rPr dirty="0" sz="1100" spc="-85" b="1">
                <a:latin typeface="Tahoma"/>
                <a:cs typeface="Tahoma"/>
              </a:rPr>
              <a:t>mis-analysis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structure of </a:t>
            </a:r>
            <a:r>
              <a:rPr dirty="0" sz="1100" spc="-55">
                <a:latin typeface="Tahoma"/>
                <a:cs typeface="Tahoma"/>
              </a:rPr>
              <a:t>a sentence.  </a:t>
            </a: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5">
                <a:latin typeface="Tahoma"/>
                <a:cs typeface="Tahoma"/>
              </a:rPr>
              <a:t>relatively </a:t>
            </a:r>
            <a:r>
              <a:rPr dirty="0" sz="1100" spc="-60">
                <a:latin typeface="Tahoma"/>
                <a:cs typeface="Tahoma"/>
              </a:rPr>
              <a:t>slow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recover.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35">
                <a:latin typeface="Tahoma"/>
                <a:cs typeface="Tahoma"/>
              </a:rPr>
              <a:t>Easy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generate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near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universal.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20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70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7" action="ppaction://hlinksldjump"/>
              </a:rPr>
              <a:t>The </a:t>
            </a:r>
            <a:r>
              <a:rPr dirty="0" spc="-75">
                <a:hlinkClick r:id="rId7" action="ppaction://hlinksldjump"/>
              </a:rPr>
              <a:t>garden </a:t>
            </a:r>
            <a:r>
              <a:rPr dirty="0" spc="-35">
                <a:hlinkClick r:id="rId7" action="ppaction://hlinksldjump"/>
              </a:rPr>
              <a:t>path</a:t>
            </a:r>
            <a:r>
              <a:rPr dirty="0" spc="12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513381"/>
            <a:ext cx="3482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(8)	The </a:t>
            </a:r>
            <a:r>
              <a:rPr dirty="0" sz="1100" spc="-25">
                <a:latin typeface="Tahoma"/>
                <a:cs typeface="Tahoma"/>
              </a:rPr>
              <a:t>criminal </a:t>
            </a:r>
            <a:r>
              <a:rPr dirty="0" sz="1100" spc="-60">
                <a:latin typeface="Tahoma"/>
                <a:cs typeface="Tahoma"/>
              </a:rPr>
              <a:t>confessed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50">
                <a:latin typeface="Tahoma"/>
                <a:cs typeface="Tahoma"/>
              </a:rPr>
              <a:t>sins </a:t>
            </a:r>
            <a:r>
              <a:rPr dirty="0" sz="1100" spc="-60">
                <a:latin typeface="Tahoma"/>
                <a:cs typeface="Tahoma"/>
              </a:rPr>
              <a:t>harmed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many </a:t>
            </a:r>
            <a:r>
              <a:rPr dirty="0" sz="1100" spc="-50">
                <a:latin typeface="Tahoma"/>
                <a:cs typeface="Tahoma"/>
              </a:rPr>
              <a:t>people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21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70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" action="ppaction://hlinksldjump"/>
              </a:rPr>
              <a:t>The </a:t>
            </a:r>
            <a:r>
              <a:rPr dirty="0" spc="-75">
                <a:hlinkClick r:id="rId2" action="ppaction://hlinksldjump"/>
              </a:rPr>
              <a:t>garden </a:t>
            </a:r>
            <a:r>
              <a:rPr dirty="0" spc="-35">
                <a:hlinkClick r:id="rId2" action="ppaction://hlinksldjump"/>
              </a:rPr>
              <a:t>path</a:t>
            </a:r>
            <a:r>
              <a:rPr dirty="0" spc="120">
                <a:hlinkClick r:id="rId2" action="ppaction://hlinksldjump"/>
              </a:rPr>
              <a:t> </a:t>
            </a:r>
            <a:r>
              <a:rPr dirty="0" spc="-50">
                <a:hlinkClick r:id="rId2" action="ppaction://hlinksldjump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1297780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(9)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307" y="1297780"/>
            <a:ext cx="62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0">
                <a:latin typeface="Tahoma"/>
                <a:cs typeface="Tahoma"/>
              </a:rPr>
              <a:t>[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554" y="1393431"/>
            <a:ext cx="344805" cy="9144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40"/>
              </a:lnSpc>
            </a:pPr>
            <a:r>
              <a:rPr dirty="0" sz="700" spc="-5">
                <a:latin typeface="Verdana"/>
                <a:cs typeface="Verdana"/>
              </a:rPr>
              <a:t>CL</a:t>
            </a:r>
            <a:r>
              <a:rPr dirty="0" sz="700" spc="-25">
                <a:latin typeface="Verdana"/>
                <a:cs typeface="Verdana"/>
              </a:rPr>
              <a:t>A</a:t>
            </a:r>
            <a:r>
              <a:rPr dirty="0" sz="700" spc="-25">
                <a:latin typeface="Verdana"/>
                <a:cs typeface="Verdana"/>
              </a:rPr>
              <a:t>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3431" y="1493205"/>
            <a:ext cx="902969" cy="213995"/>
          </a:xfrm>
          <a:custGeom>
            <a:avLst/>
            <a:gdLst/>
            <a:ahLst/>
            <a:cxnLst/>
            <a:rect l="l" t="t" r="r" b="b"/>
            <a:pathLst>
              <a:path w="902969" h="213994">
                <a:moveTo>
                  <a:pt x="866773" y="58798"/>
                </a:moveTo>
                <a:lnTo>
                  <a:pt x="36000" y="58798"/>
                </a:lnTo>
                <a:lnTo>
                  <a:pt x="21987" y="61627"/>
                </a:lnTo>
                <a:lnTo>
                  <a:pt x="10544" y="69342"/>
                </a:lnTo>
                <a:lnTo>
                  <a:pt x="2829" y="80786"/>
                </a:lnTo>
                <a:lnTo>
                  <a:pt x="0" y="94799"/>
                </a:lnTo>
                <a:lnTo>
                  <a:pt x="0" y="177433"/>
                </a:lnTo>
                <a:lnTo>
                  <a:pt x="2829" y="191446"/>
                </a:lnTo>
                <a:lnTo>
                  <a:pt x="10544" y="202889"/>
                </a:lnTo>
                <a:lnTo>
                  <a:pt x="21987" y="210604"/>
                </a:lnTo>
                <a:lnTo>
                  <a:pt x="36000" y="213433"/>
                </a:lnTo>
                <a:lnTo>
                  <a:pt x="866773" y="213433"/>
                </a:lnTo>
                <a:lnTo>
                  <a:pt x="880786" y="210604"/>
                </a:lnTo>
                <a:lnTo>
                  <a:pt x="892229" y="202889"/>
                </a:lnTo>
                <a:lnTo>
                  <a:pt x="899944" y="191446"/>
                </a:lnTo>
                <a:lnTo>
                  <a:pt x="902773" y="177433"/>
                </a:lnTo>
                <a:lnTo>
                  <a:pt x="902773" y="94799"/>
                </a:lnTo>
                <a:lnTo>
                  <a:pt x="899944" y="80786"/>
                </a:lnTo>
                <a:lnTo>
                  <a:pt x="892229" y="69342"/>
                </a:lnTo>
                <a:lnTo>
                  <a:pt x="880786" y="61627"/>
                </a:lnTo>
                <a:lnTo>
                  <a:pt x="866773" y="58798"/>
                </a:lnTo>
                <a:close/>
              </a:path>
              <a:path w="902969" h="213994">
                <a:moveTo>
                  <a:pt x="451386" y="0"/>
                </a:moveTo>
                <a:lnTo>
                  <a:pt x="441706" y="3224"/>
                </a:lnTo>
                <a:lnTo>
                  <a:pt x="433196" y="12899"/>
                </a:lnTo>
                <a:lnTo>
                  <a:pt x="406386" y="58798"/>
                </a:lnTo>
                <a:lnTo>
                  <a:pt x="496387" y="58798"/>
                </a:lnTo>
                <a:lnTo>
                  <a:pt x="469576" y="12899"/>
                </a:lnTo>
                <a:lnTo>
                  <a:pt x="461066" y="3224"/>
                </a:lnTo>
                <a:lnTo>
                  <a:pt x="45138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12898" y="1550541"/>
            <a:ext cx="844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5">
                <a:solidFill>
                  <a:srgbClr val="190000"/>
                </a:solidFill>
                <a:latin typeface="Verdana"/>
                <a:cs typeface="Verdana"/>
              </a:rPr>
              <a:t>Od. of</a:t>
            </a:r>
            <a:r>
              <a:rPr dirty="0" sz="800" spc="-125">
                <a:solidFill>
                  <a:srgbClr val="190000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190000"/>
                </a:solidFill>
                <a:latin typeface="Verdana"/>
                <a:cs typeface="Verdana"/>
              </a:rPr>
              <a:t>‘confessed’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3109" y="1297780"/>
            <a:ext cx="1851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20">
                <a:latin typeface="Tahoma"/>
                <a:cs typeface="Tahoma"/>
              </a:rPr>
              <a:t>criminal </a:t>
            </a:r>
            <a:r>
              <a:rPr dirty="0" sz="1000" spc="-55">
                <a:latin typeface="Tahoma"/>
                <a:cs typeface="Tahoma"/>
              </a:rPr>
              <a:t>confessed </a:t>
            </a:r>
            <a:r>
              <a:rPr dirty="0" sz="1000" spc="-35">
                <a:latin typeface="Tahoma"/>
                <a:cs typeface="Tahoma"/>
              </a:rPr>
              <a:t>his </a:t>
            </a:r>
            <a:r>
              <a:rPr dirty="0" sz="1000" spc="-45">
                <a:latin typeface="Tahoma"/>
                <a:cs typeface="Tahoma"/>
              </a:rPr>
              <a:t>sins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085" y="1879617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(10)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683" y="1879617"/>
            <a:ext cx="1390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20">
                <a:latin typeface="Tahoma"/>
                <a:cs typeface="Tahoma"/>
              </a:rPr>
              <a:t>criminal </a:t>
            </a:r>
            <a:r>
              <a:rPr dirty="0" sz="1000" spc="-55">
                <a:latin typeface="Tahoma"/>
                <a:cs typeface="Tahoma"/>
              </a:rPr>
              <a:t>confessed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[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3991" y="1975256"/>
            <a:ext cx="344805" cy="9144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40"/>
              </a:lnSpc>
            </a:pPr>
            <a:r>
              <a:rPr dirty="0" sz="700" spc="-5">
                <a:latin typeface="Verdana"/>
                <a:cs typeface="Verdana"/>
              </a:rPr>
              <a:t>CL</a:t>
            </a:r>
            <a:r>
              <a:rPr dirty="0" sz="700" spc="-25">
                <a:latin typeface="Verdana"/>
                <a:cs typeface="Verdana"/>
              </a:rPr>
              <a:t>A</a:t>
            </a:r>
            <a:r>
              <a:rPr dirty="0" sz="700" spc="-25">
                <a:latin typeface="Verdana"/>
                <a:cs typeface="Verdana"/>
              </a:rPr>
              <a:t>USE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7234" y="1893011"/>
            <a:ext cx="455295" cy="16383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190"/>
              </a:lnSpc>
            </a:pPr>
            <a:r>
              <a:rPr dirty="0" sz="1000" spc="-35">
                <a:latin typeface="Tahoma"/>
                <a:cs typeface="Tahoma"/>
              </a:rPr>
              <a:t>his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sins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8699" y="2075043"/>
            <a:ext cx="692150" cy="213995"/>
          </a:xfrm>
          <a:custGeom>
            <a:avLst/>
            <a:gdLst/>
            <a:ahLst/>
            <a:cxnLst/>
            <a:rect l="l" t="t" r="r" b="b"/>
            <a:pathLst>
              <a:path w="692150" h="213994">
                <a:moveTo>
                  <a:pt x="655856" y="58798"/>
                </a:moveTo>
                <a:lnTo>
                  <a:pt x="36000" y="58798"/>
                </a:lnTo>
                <a:lnTo>
                  <a:pt x="21987" y="61627"/>
                </a:lnTo>
                <a:lnTo>
                  <a:pt x="10544" y="69342"/>
                </a:lnTo>
                <a:lnTo>
                  <a:pt x="2829" y="80786"/>
                </a:lnTo>
                <a:lnTo>
                  <a:pt x="0" y="94799"/>
                </a:lnTo>
                <a:lnTo>
                  <a:pt x="0" y="177433"/>
                </a:lnTo>
                <a:lnTo>
                  <a:pt x="2829" y="191446"/>
                </a:lnTo>
                <a:lnTo>
                  <a:pt x="10544" y="202889"/>
                </a:lnTo>
                <a:lnTo>
                  <a:pt x="21987" y="210604"/>
                </a:lnTo>
                <a:lnTo>
                  <a:pt x="36000" y="213433"/>
                </a:lnTo>
                <a:lnTo>
                  <a:pt x="655856" y="213433"/>
                </a:lnTo>
                <a:lnTo>
                  <a:pt x="669869" y="210604"/>
                </a:lnTo>
                <a:lnTo>
                  <a:pt x="681312" y="202889"/>
                </a:lnTo>
                <a:lnTo>
                  <a:pt x="689027" y="191446"/>
                </a:lnTo>
                <a:lnTo>
                  <a:pt x="691856" y="177433"/>
                </a:lnTo>
                <a:lnTo>
                  <a:pt x="691856" y="94799"/>
                </a:lnTo>
                <a:lnTo>
                  <a:pt x="689027" y="80786"/>
                </a:lnTo>
                <a:lnTo>
                  <a:pt x="681312" y="69342"/>
                </a:lnTo>
                <a:lnTo>
                  <a:pt x="669869" y="61627"/>
                </a:lnTo>
                <a:lnTo>
                  <a:pt x="655856" y="58798"/>
                </a:lnTo>
                <a:close/>
              </a:path>
              <a:path w="692150" h="213994">
                <a:moveTo>
                  <a:pt x="345928" y="0"/>
                </a:moveTo>
                <a:lnTo>
                  <a:pt x="336248" y="3224"/>
                </a:lnTo>
                <a:lnTo>
                  <a:pt x="327738" y="12899"/>
                </a:lnTo>
                <a:lnTo>
                  <a:pt x="300928" y="58798"/>
                </a:lnTo>
                <a:lnTo>
                  <a:pt x="390928" y="58798"/>
                </a:lnTo>
                <a:lnTo>
                  <a:pt x="364118" y="12899"/>
                </a:lnTo>
                <a:lnTo>
                  <a:pt x="355608" y="3224"/>
                </a:lnTo>
                <a:lnTo>
                  <a:pt x="34592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18169" y="2132379"/>
            <a:ext cx="6330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0">
                <a:solidFill>
                  <a:srgbClr val="190000"/>
                </a:solidFill>
                <a:latin typeface="Verdana"/>
                <a:cs typeface="Verdana"/>
              </a:rPr>
              <a:t>S </a:t>
            </a:r>
            <a:r>
              <a:rPr dirty="0" sz="800" spc="-45">
                <a:solidFill>
                  <a:srgbClr val="190000"/>
                </a:solidFill>
                <a:latin typeface="Verdana"/>
                <a:cs typeface="Verdana"/>
              </a:rPr>
              <a:t>of</a:t>
            </a:r>
            <a:r>
              <a:rPr dirty="0" sz="800" spc="25">
                <a:solidFill>
                  <a:srgbClr val="190000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190000"/>
                </a:solidFill>
                <a:latin typeface="Verdana"/>
                <a:cs typeface="Verdana"/>
              </a:rPr>
              <a:t>‘harmed’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1497" y="1879617"/>
            <a:ext cx="1280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harmed </a:t>
            </a:r>
            <a:r>
              <a:rPr dirty="0" sz="1000" spc="-50">
                <a:latin typeface="Tahoma"/>
                <a:cs typeface="Tahoma"/>
              </a:rPr>
              <a:t>many </a:t>
            </a:r>
            <a:r>
              <a:rPr dirty="0" sz="1000" spc="-45">
                <a:latin typeface="Tahoma"/>
                <a:cs typeface="Tahoma"/>
              </a:rPr>
              <a:t>people </a:t>
            </a:r>
            <a:r>
              <a:rPr dirty="0" sz="1000" spc="-100">
                <a:latin typeface="Tahoma"/>
                <a:cs typeface="Tahoma"/>
              </a:rPr>
              <a:t>]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70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7" action="ppaction://hlinksldjump"/>
              </a:rPr>
              <a:t>The </a:t>
            </a:r>
            <a:r>
              <a:rPr dirty="0" spc="-75">
                <a:hlinkClick r:id="rId7" action="ppaction://hlinksldjump"/>
              </a:rPr>
              <a:t>garden </a:t>
            </a:r>
            <a:r>
              <a:rPr dirty="0" spc="-35">
                <a:hlinkClick r:id="rId7" action="ppaction://hlinksldjump"/>
              </a:rPr>
              <a:t>path</a:t>
            </a:r>
            <a:r>
              <a:rPr dirty="0" spc="120">
                <a:hlinkClick r:id="rId7" action="ppaction://hlinksldjump"/>
              </a:rPr>
              <a:t> </a:t>
            </a:r>
            <a:r>
              <a:rPr dirty="0" spc="-50">
                <a:hlinkClick r:id="rId7" action="ppaction://hlinksldjump"/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33828"/>
            <a:ext cx="3526790" cy="70358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55">
                <a:latin typeface="Tahoma"/>
                <a:cs typeface="Tahoma"/>
              </a:rPr>
              <a:t>Garden </a:t>
            </a:r>
            <a:r>
              <a:rPr dirty="0" sz="1100" spc="-40">
                <a:latin typeface="Tahoma"/>
                <a:cs typeface="Tahoma"/>
              </a:rPr>
              <a:t>paths allow </a:t>
            </a:r>
            <a:r>
              <a:rPr dirty="0" sz="1100" spc="-65">
                <a:latin typeface="Tahoma"/>
                <a:cs typeface="Tahoma"/>
              </a:rPr>
              <a:t>us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inbuilt </a:t>
            </a:r>
            <a:r>
              <a:rPr dirty="0" sz="1100" spc="-60">
                <a:latin typeface="Tahoma"/>
                <a:cs typeface="Tahoma"/>
              </a:rPr>
              <a:t>biases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parser</a:t>
            </a:r>
            <a:endParaRPr sz="1100">
              <a:latin typeface="Tahoma"/>
              <a:cs typeface="Tahoma"/>
            </a:endParaRPr>
          </a:p>
          <a:p>
            <a:pPr marL="12700" marR="10160">
              <a:lnSpc>
                <a:spcPct val="102600"/>
              </a:lnSpc>
              <a:spcBef>
                <a:spcPts val="635"/>
              </a:spcBef>
            </a:pPr>
            <a:r>
              <a:rPr dirty="0" sz="1100" spc="-55">
                <a:latin typeface="Tahoma"/>
                <a:cs typeface="Tahoma"/>
              </a:rPr>
              <a:t>(parse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5">
                <a:latin typeface="Tahoma"/>
                <a:cs typeface="Tahoma"/>
              </a:rPr>
              <a:t>analyse a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tag </a:t>
            </a:r>
            <a:r>
              <a:rPr dirty="0" sz="1100" spc="-60">
                <a:latin typeface="Tahoma"/>
                <a:cs typeface="Tahoma"/>
              </a:rPr>
              <a:t>each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4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 its </a:t>
            </a:r>
            <a:r>
              <a:rPr dirty="0" sz="1100" spc="-65">
                <a:latin typeface="Tahoma"/>
                <a:cs typeface="Tahoma"/>
              </a:rPr>
              <a:t>word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class)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23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8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8" action="ppaction://hlinksldjump"/>
              </a:rPr>
              <a:t>Ambigui</a:t>
            </a:r>
            <a:r>
              <a:rPr dirty="0" spc="-50">
                <a:hlinkClick r:id="rId8" action="ppaction://hlinksldjump"/>
              </a:rPr>
              <a:t>t</a:t>
            </a:r>
            <a:r>
              <a:rPr dirty="0" spc="-60">
                <a:hlinkClick r:id="rId8" action="ppaction://hlinksldjump"/>
              </a:rPr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64994"/>
            <a:ext cx="3474085" cy="8756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55">
                <a:latin typeface="Tahoma"/>
                <a:cs typeface="Tahoma"/>
              </a:rPr>
              <a:t>Garden </a:t>
            </a:r>
            <a:r>
              <a:rPr dirty="0" sz="1100" spc="-40">
                <a:latin typeface="Tahoma"/>
                <a:cs typeface="Tahoma"/>
              </a:rPr>
              <a:t>paths </a:t>
            </a:r>
            <a:r>
              <a:rPr dirty="0" sz="1100" spc="-55">
                <a:latin typeface="Tahoma"/>
                <a:cs typeface="Tahoma"/>
              </a:rPr>
              <a:t>arise </a:t>
            </a:r>
            <a:r>
              <a:rPr dirty="0" sz="1100" spc="-65">
                <a:latin typeface="Tahoma"/>
                <a:cs typeface="Tahoma"/>
              </a:rPr>
              <a:t>due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 b="1">
                <a:latin typeface="Tahoma"/>
                <a:cs typeface="Tahoma"/>
              </a:rPr>
              <a:t>syntactic</a:t>
            </a:r>
            <a:r>
              <a:rPr dirty="0" sz="1100" spc="11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ambiguity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60" b="1">
                <a:latin typeface="Tahoma"/>
                <a:cs typeface="Tahoma"/>
              </a:rPr>
              <a:t>local </a:t>
            </a:r>
            <a:r>
              <a:rPr dirty="0" sz="1100" spc="-30">
                <a:latin typeface="Tahoma"/>
                <a:cs typeface="Tahoma"/>
              </a:rPr>
              <a:t>(ambiguity </a:t>
            </a:r>
            <a:r>
              <a:rPr dirty="0" sz="1100" spc="-55">
                <a:latin typeface="Tahoma"/>
                <a:cs typeface="Tahoma"/>
              </a:rPr>
              <a:t>resolved </a:t>
            </a:r>
            <a:r>
              <a:rPr dirty="0" sz="1100" spc="-60">
                <a:latin typeface="Tahoma"/>
                <a:cs typeface="Tahoma"/>
              </a:rPr>
              <a:t>before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end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0">
                <a:latin typeface="Tahoma"/>
                <a:cs typeface="Tahoma"/>
              </a:rPr>
              <a:t>sentence), </a:t>
            </a:r>
            <a:r>
              <a:rPr dirty="0" sz="1100" spc="-55">
                <a:latin typeface="Tahoma"/>
                <a:cs typeface="Tahoma"/>
              </a:rPr>
              <a:t>or </a:t>
            </a:r>
            <a:r>
              <a:rPr dirty="0" sz="1100" spc="-75" b="1">
                <a:latin typeface="Tahoma"/>
                <a:cs typeface="Tahoma"/>
              </a:rPr>
              <a:t>global </a:t>
            </a:r>
            <a:r>
              <a:rPr dirty="0" sz="1100" spc="-30">
                <a:latin typeface="Tahoma"/>
                <a:cs typeface="Tahoma"/>
              </a:rPr>
              <a:t>(ambiguity </a:t>
            </a:r>
            <a:r>
              <a:rPr dirty="0" sz="1100" spc="-55">
                <a:latin typeface="Tahoma"/>
                <a:cs typeface="Tahoma"/>
              </a:rPr>
              <a:t>remains </a:t>
            </a:r>
            <a:r>
              <a:rPr dirty="0" sz="1100" spc="-75">
                <a:latin typeface="Tahoma"/>
                <a:cs typeface="Tahoma"/>
              </a:rPr>
              <a:t>even </a:t>
            </a:r>
            <a:r>
              <a:rPr dirty="0" sz="1100" spc="-35">
                <a:latin typeface="Tahoma"/>
                <a:cs typeface="Tahoma"/>
              </a:rPr>
              <a:t>after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 </a:t>
            </a:r>
            <a:r>
              <a:rPr dirty="0" sz="1100" spc="-40">
                <a:latin typeface="Tahoma"/>
                <a:cs typeface="Tahoma"/>
              </a:rPr>
              <a:t>read/hear entire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24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43116"/>
            <a:ext cx="6210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91960"/>
            <a:ext cx="66802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129361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9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405585"/>
            <a:ext cx="32791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Where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ambiguity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55">
                <a:latin typeface="Tahoma"/>
                <a:cs typeface="Tahoma"/>
              </a:rPr>
              <a:t>sentences? </a:t>
            </a:r>
            <a:r>
              <a:rPr dirty="0" sz="1100" spc="-95">
                <a:latin typeface="Tahoma"/>
                <a:cs typeface="Tahoma"/>
              </a:rPr>
              <a:t>Is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0">
                <a:latin typeface="Tahoma"/>
                <a:cs typeface="Tahoma"/>
              </a:rPr>
              <a:t>local </a:t>
            </a:r>
            <a:r>
              <a:rPr dirty="0" sz="1100" spc="-60">
                <a:latin typeface="Tahoma"/>
                <a:cs typeface="Tahoma"/>
              </a:rPr>
              <a:t>or  </a:t>
            </a:r>
            <a:r>
              <a:rPr dirty="0" sz="1100" spc="-30">
                <a:latin typeface="Tahoma"/>
                <a:cs typeface="Tahoma"/>
              </a:rPr>
              <a:t>global?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94428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990" y="944281"/>
            <a:ext cx="28517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vampires loaned </a:t>
            </a:r>
            <a:r>
              <a:rPr dirty="0" sz="1100" spc="-60">
                <a:latin typeface="Tahoma"/>
                <a:cs typeface="Tahoma"/>
              </a:rPr>
              <a:t>money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50">
                <a:latin typeface="Tahoma"/>
                <a:cs typeface="Tahoma"/>
              </a:rPr>
              <a:t>low </a:t>
            </a:r>
            <a:r>
              <a:rPr dirty="0" sz="1100" spc="-35">
                <a:latin typeface="Tahoma"/>
                <a:cs typeface="Tahoma"/>
              </a:rPr>
              <a:t>interest </a:t>
            </a:r>
            <a:r>
              <a:rPr dirty="0" sz="1100" spc="-45">
                <a:latin typeface="Tahoma"/>
                <a:cs typeface="Tahoma"/>
              </a:rPr>
              <a:t>rates 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20">
                <a:latin typeface="Tahoma"/>
                <a:cs typeface="Tahoma"/>
              </a:rPr>
              <a:t>told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record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expenses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42446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990" y="1424468"/>
            <a:ext cx="263715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85">
                <a:latin typeface="Tahoma"/>
                <a:cs typeface="Tahoma"/>
              </a:rPr>
              <a:t>XXX </a:t>
            </a:r>
            <a:r>
              <a:rPr dirty="0" sz="1100" spc="-55">
                <a:latin typeface="Tahoma"/>
                <a:cs typeface="Tahoma"/>
              </a:rPr>
              <a:t>pleaded </a:t>
            </a:r>
            <a:r>
              <a:rPr dirty="0" sz="1100" spc="-30">
                <a:latin typeface="Tahoma"/>
                <a:cs typeface="Tahoma"/>
              </a:rPr>
              <a:t>guilty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running </a:t>
            </a:r>
            <a:r>
              <a:rPr dirty="0" sz="1100" spc="-40">
                <a:latin typeface="Tahoma"/>
                <a:cs typeface="Tahoma"/>
              </a:rPr>
              <a:t>the brothel </a:t>
            </a:r>
            <a:r>
              <a:rPr dirty="0" sz="1100" spc="-15">
                <a:latin typeface="Tahoma"/>
                <a:cs typeface="Tahoma"/>
              </a:rPr>
              <a:t>at  </a:t>
            </a:r>
            <a:r>
              <a:rPr dirty="0" sz="1100" spc="-45">
                <a:latin typeface="Tahoma"/>
                <a:cs typeface="Tahoma"/>
              </a:rPr>
              <a:t>Newcastle Crown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Court.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90465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990" y="1904655"/>
            <a:ext cx="29679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young </a:t>
            </a:r>
            <a:r>
              <a:rPr dirty="0" sz="1100" spc="-35">
                <a:latin typeface="Tahoma"/>
                <a:cs typeface="Tahoma"/>
              </a:rPr>
              <a:t>athlete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25">
                <a:latin typeface="Tahoma"/>
                <a:cs typeface="Tahoma"/>
              </a:rPr>
              <a:t>potential </a:t>
            </a:r>
            <a:r>
              <a:rPr dirty="0" sz="1100" spc="-30">
                <a:latin typeface="Tahoma"/>
                <a:cs typeface="Tahoma"/>
              </a:rPr>
              <a:t>might </a:t>
            </a:r>
            <a:r>
              <a:rPr dirty="0" sz="1100" spc="-70">
                <a:latin typeface="Tahoma"/>
                <a:cs typeface="Tahoma"/>
              </a:rPr>
              <a:t>one  </a:t>
            </a:r>
            <a:r>
              <a:rPr dirty="0" sz="1100" spc="-60">
                <a:latin typeface="Tahoma"/>
                <a:cs typeface="Tahoma"/>
              </a:rPr>
              <a:t>day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5">
                <a:latin typeface="Tahoma"/>
                <a:cs typeface="Tahoma"/>
              </a:rPr>
              <a:t>a world </a:t>
            </a:r>
            <a:r>
              <a:rPr dirty="0" sz="1100" spc="-45">
                <a:latin typeface="Tahoma"/>
                <a:cs typeface="Tahoma"/>
              </a:rPr>
              <a:t>class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athlete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38485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3234" y="2384855"/>
            <a:ext cx="2582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bicycle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5">
                <a:latin typeface="Tahoma"/>
                <a:cs typeface="Tahoma"/>
              </a:rPr>
              <a:t>reported </a:t>
            </a:r>
            <a:r>
              <a:rPr dirty="0" sz="1100" spc="-40">
                <a:latin typeface="Tahoma"/>
                <a:cs typeface="Tahoma"/>
              </a:rPr>
              <a:t>stolen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0">
                <a:latin typeface="Tahoma"/>
                <a:cs typeface="Tahoma"/>
              </a:rPr>
              <a:t>old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lady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692970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234" y="2692970"/>
            <a:ext cx="1398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They’re </a:t>
            </a:r>
            <a:r>
              <a:rPr dirty="0" sz="1100" spc="-35">
                <a:latin typeface="Tahoma"/>
                <a:cs typeface="Tahoma"/>
              </a:rPr>
              <a:t>cooking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apples.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300108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990" y="3001085"/>
            <a:ext cx="30073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70">
                <a:latin typeface="Tahoma"/>
                <a:cs typeface="Tahoma"/>
              </a:rPr>
              <a:t>are some </a:t>
            </a:r>
            <a:r>
              <a:rPr dirty="0" sz="1100" spc="-25">
                <a:latin typeface="Tahoma"/>
                <a:cs typeface="Tahoma"/>
              </a:rPr>
              <a:t>tips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protect </a:t>
            </a:r>
            <a:r>
              <a:rPr dirty="0" sz="1100" spc="-75">
                <a:latin typeface="Tahoma"/>
                <a:cs typeface="Tahoma"/>
              </a:rPr>
              <a:t>women </a:t>
            </a:r>
            <a:r>
              <a:rPr dirty="0" sz="1100" spc="-40">
                <a:latin typeface="Tahoma"/>
                <a:cs typeface="Tahoma"/>
              </a:rPr>
              <a:t>from  the </a:t>
            </a:r>
            <a:r>
              <a:rPr dirty="0" sz="1100" spc="-30">
                <a:latin typeface="Tahoma"/>
                <a:cs typeface="Tahoma"/>
              </a:rPr>
              <a:t>police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department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7863" y="3289622"/>
            <a:ext cx="6781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25</a:t>
            </a:r>
            <a:r>
              <a:rPr dirty="0" baseline="-23148" sz="900" spc="-17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7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2" action="ppaction://hlinksldjump"/>
              </a:rPr>
              <a:t>EXERCISE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1190261"/>
            <a:ext cx="250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(17)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379" y="1234579"/>
            <a:ext cx="596900" cy="127000"/>
          </a:xfrm>
          <a:custGeom>
            <a:avLst/>
            <a:gdLst/>
            <a:ahLst/>
            <a:cxnLst/>
            <a:rect l="l" t="t" r="r" b="b"/>
            <a:pathLst>
              <a:path w="596900" h="127000">
                <a:moveTo>
                  <a:pt x="0" y="126530"/>
                </a:moveTo>
                <a:lnTo>
                  <a:pt x="596785" y="126530"/>
                </a:lnTo>
                <a:lnTo>
                  <a:pt x="596785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683" y="1190261"/>
            <a:ext cx="3772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vampires </a:t>
            </a:r>
            <a:r>
              <a:rPr dirty="0" sz="1000" spc="-10">
                <a:latin typeface="Tahoma"/>
                <a:cs typeface="Tahoma"/>
              </a:rPr>
              <a:t>(that </a:t>
            </a:r>
            <a:r>
              <a:rPr dirty="0" sz="1000" spc="-60">
                <a:latin typeface="Tahoma"/>
                <a:cs typeface="Tahoma"/>
              </a:rPr>
              <a:t>were) </a:t>
            </a:r>
            <a:r>
              <a:rPr dirty="0" sz="1000" spc="-45">
                <a:latin typeface="Tahoma"/>
                <a:cs typeface="Tahoma"/>
              </a:rPr>
              <a:t>loaned </a:t>
            </a:r>
            <a:r>
              <a:rPr dirty="0" sz="1000" spc="-55">
                <a:latin typeface="Tahoma"/>
                <a:cs typeface="Tahoma"/>
              </a:rPr>
              <a:t>money </a:t>
            </a:r>
            <a:r>
              <a:rPr dirty="0" sz="1000" spc="-15">
                <a:latin typeface="Tahoma"/>
                <a:cs typeface="Tahoma"/>
              </a:rPr>
              <a:t>at </a:t>
            </a:r>
            <a:r>
              <a:rPr dirty="0" sz="1000" spc="-45">
                <a:latin typeface="Tahoma"/>
                <a:cs typeface="Tahoma"/>
              </a:rPr>
              <a:t>low </a:t>
            </a:r>
            <a:r>
              <a:rPr dirty="0" sz="1000" spc="-35">
                <a:latin typeface="Tahoma"/>
                <a:cs typeface="Tahoma"/>
              </a:rPr>
              <a:t>interest </a:t>
            </a:r>
            <a:r>
              <a:rPr dirty="0" sz="1000" spc="-40">
                <a:latin typeface="Tahoma"/>
                <a:cs typeface="Tahoma"/>
              </a:rPr>
              <a:t>rates </a:t>
            </a:r>
            <a:r>
              <a:rPr dirty="0" sz="1000" spc="-75">
                <a:latin typeface="Tahoma"/>
                <a:cs typeface="Tahoma"/>
              </a:rPr>
              <a:t>were</a:t>
            </a:r>
            <a:r>
              <a:rPr dirty="0" sz="1000" spc="15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told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679" y="1957684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0">
                <a:latin typeface="Tahoma"/>
                <a:cs typeface="Tahoma"/>
              </a:rPr>
              <a:t>XXX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663" y="2009051"/>
            <a:ext cx="412750" cy="11557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-50">
                <a:latin typeface="Tahoma"/>
                <a:cs typeface="Tahoma"/>
              </a:rPr>
              <a:t>pleaded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9816" y="1957684"/>
            <a:ext cx="466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guilty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9480" y="2010956"/>
            <a:ext cx="411480" cy="113664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1000" spc="-35">
                <a:latin typeface="Tahoma"/>
                <a:cs typeface="Tahoma"/>
              </a:rPr>
              <a:t>running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1211" y="1957684"/>
            <a:ext cx="601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brothel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5482" y="2009051"/>
            <a:ext cx="1369060" cy="11557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-15">
                <a:latin typeface="Tahoma"/>
                <a:cs typeface="Tahoma"/>
              </a:rPr>
              <a:t>at </a:t>
            </a:r>
            <a:r>
              <a:rPr dirty="0" sz="1000" spc="-40">
                <a:latin typeface="Tahoma"/>
                <a:cs typeface="Tahoma"/>
              </a:rPr>
              <a:t>Newcastle </a:t>
            </a:r>
            <a:r>
              <a:rPr dirty="0" sz="1000" spc="-35">
                <a:latin typeface="Tahoma"/>
                <a:cs typeface="Tahoma"/>
              </a:rPr>
              <a:t>Crown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court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48989" y="1897552"/>
            <a:ext cx="1510665" cy="84455"/>
          </a:xfrm>
          <a:custGeom>
            <a:avLst/>
            <a:gdLst/>
            <a:ahLst/>
            <a:cxnLst/>
            <a:rect l="l" t="t" r="r" b="b"/>
            <a:pathLst>
              <a:path w="1510664" h="84455">
                <a:moveTo>
                  <a:pt x="1510364" y="84351"/>
                </a:moveTo>
                <a:lnTo>
                  <a:pt x="1479329" y="15384"/>
                </a:lnTo>
                <a:lnTo>
                  <a:pt x="1455536" y="0"/>
                </a:lnTo>
                <a:lnTo>
                  <a:pt x="44405" y="0"/>
                </a:lnTo>
                <a:lnTo>
                  <a:pt x="37294" y="1208"/>
                </a:lnTo>
                <a:lnTo>
                  <a:pt x="30448" y="4505"/>
                </a:lnTo>
                <a:lnTo>
                  <a:pt x="24632" y="9395"/>
                </a:lnTo>
                <a:lnTo>
                  <a:pt x="20612" y="15384"/>
                </a:lnTo>
                <a:lnTo>
                  <a:pt x="0" y="611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36714" y="1936506"/>
            <a:ext cx="37465" cy="45720"/>
          </a:xfrm>
          <a:custGeom>
            <a:avLst/>
            <a:gdLst/>
            <a:ahLst/>
            <a:cxnLst/>
            <a:rect l="l" t="t" r="r" b="b"/>
            <a:pathLst>
              <a:path w="37464" h="45719">
                <a:moveTo>
                  <a:pt x="37058" y="16676"/>
                </a:moveTo>
                <a:lnTo>
                  <a:pt x="12275" y="22235"/>
                </a:lnTo>
                <a:lnTo>
                  <a:pt x="0" y="0"/>
                </a:lnTo>
                <a:lnTo>
                  <a:pt x="1852" y="45397"/>
                </a:lnTo>
                <a:lnTo>
                  <a:pt x="37058" y="16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2010" y="1813201"/>
            <a:ext cx="2467610" cy="168910"/>
          </a:xfrm>
          <a:custGeom>
            <a:avLst/>
            <a:gdLst/>
            <a:ahLst/>
            <a:cxnLst/>
            <a:rect l="l" t="t" r="r" b="b"/>
            <a:pathLst>
              <a:path w="2467610" h="168910">
                <a:moveTo>
                  <a:pt x="2467343" y="168702"/>
                </a:moveTo>
                <a:lnTo>
                  <a:pt x="2436798" y="32951"/>
                </a:lnTo>
                <a:lnTo>
                  <a:pt x="2409361" y="2589"/>
                </a:lnTo>
                <a:lnTo>
                  <a:pt x="2395645" y="0"/>
                </a:lnTo>
                <a:lnTo>
                  <a:pt x="66138" y="0"/>
                </a:lnTo>
                <a:lnTo>
                  <a:pt x="52422" y="2589"/>
                </a:lnTo>
                <a:lnTo>
                  <a:pt x="40108" y="9651"/>
                </a:lnTo>
                <a:lnTo>
                  <a:pt x="30521" y="20125"/>
                </a:lnTo>
                <a:lnTo>
                  <a:pt x="24984" y="32951"/>
                </a:lnTo>
                <a:lnTo>
                  <a:pt x="0" y="1439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75575" y="1937913"/>
            <a:ext cx="40005" cy="44450"/>
          </a:xfrm>
          <a:custGeom>
            <a:avLst/>
            <a:gdLst/>
            <a:ahLst/>
            <a:cxnLst/>
            <a:rect l="l" t="t" r="r" b="b"/>
            <a:pathLst>
              <a:path w="40005" h="44450">
                <a:moveTo>
                  <a:pt x="39542" y="8896"/>
                </a:moveTo>
                <a:lnTo>
                  <a:pt x="16434" y="19276"/>
                </a:lnTo>
                <a:lnTo>
                  <a:pt x="0" y="0"/>
                </a:lnTo>
                <a:lnTo>
                  <a:pt x="10874" y="43990"/>
                </a:lnTo>
                <a:lnTo>
                  <a:pt x="39542" y="8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6085" y="1322405"/>
            <a:ext cx="2872105" cy="625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069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5">
                <a:latin typeface="Tahoma"/>
                <a:cs typeface="Tahoma"/>
              </a:rPr>
              <a:t>record </a:t>
            </a:r>
            <a:r>
              <a:rPr dirty="0" sz="1000" spc="-25">
                <a:latin typeface="Tahoma"/>
                <a:cs typeface="Tahoma"/>
              </a:rPr>
              <a:t>their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expenses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00" spc="-25">
                <a:latin typeface="Tahoma"/>
                <a:cs typeface="Tahoma"/>
              </a:rPr>
              <a:t>(18)</a:t>
            </a:r>
            <a:endParaRPr sz="1000">
              <a:latin typeface="Tahoma"/>
              <a:cs typeface="Tahoma"/>
            </a:endParaRPr>
          </a:p>
          <a:p>
            <a:pPr marL="2210435">
              <a:lnSpc>
                <a:spcPts val="750"/>
              </a:lnSpc>
              <a:spcBef>
                <a:spcPts val="90"/>
              </a:spcBef>
            </a:pPr>
            <a:r>
              <a:rPr dirty="0" sz="700" spc="-20">
                <a:latin typeface="Tahoma"/>
                <a:cs typeface="Tahoma"/>
              </a:rPr>
              <a:t>label</a:t>
            </a:r>
            <a:endParaRPr sz="700">
              <a:latin typeface="Tahoma"/>
              <a:cs typeface="Tahoma"/>
            </a:endParaRPr>
          </a:p>
          <a:p>
            <a:pPr marL="2686050">
              <a:lnSpc>
                <a:spcPts val="750"/>
              </a:lnSpc>
            </a:pPr>
            <a:r>
              <a:rPr dirty="0" sz="700" spc="-20">
                <a:latin typeface="Tahoma"/>
                <a:cs typeface="Tahoma"/>
              </a:rPr>
              <a:t>la</a:t>
            </a:r>
            <a:r>
              <a:rPr dirty="0" sz="700" spc="-5">
                <a:latin typeface="Tahoma"/>
                <a:cs typeface="Tahoma"/>
              </a:rPr>
              <a:t>b</a:t>
            </a:r>
            <a:r>
              <a:rPr dirty="0" sz="700" spc="-30">
                <a:latin typeface="Tahoma"/>
                <a:cs typeface="Tahoma"/>
              </a:rPr>
              <a:t>el</a:t>
            </a:r>
            <a:endParaRPr sz="7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9" action="ppaction://hlinksldjump"/>
              </a:rPr>
              <a:t>EXERCISE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041868"/>
            <a:ext cx="561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(19)</a:t>
            </a:r>
            <a:r>
              <a:rPr dirty="0" sz="1100" spc="-30">
                <a:latin typeface="Tahoma"/>
                <a:cs typeface="Tahoma"/>
              </a:rPr>
              <a:t>	</a:t>
            </a:r>
            <a:r>
              <a:rPr dirty="0" sz="1100" spc="-110">
                <a:latin typeface="Tahoma"/>
                <a:cs typeface="Tahoma"/>
              </a:rPr>
              <a:t>[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885" y="1145387"/>
            <a:ext cx="39433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184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dirty="0" sz="800">
                <a:latin typeface="Verdana"/>
                <a:cs typeface="Verdana"/>
              </a:rPr>
              <a:t>CL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 spc="-30">
                <a:latin typeface="Verdana"/>
                <a:cs typeface="Verdana"/>
              </a:rPr>
              <a:t>USE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5692" y="1041868"/>
            <a:ext cx="2037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athlete </a:t>
            </a:r>
            <a:r>
              <a:rPr dirty="0" sz="1100" spc="-50">
                <a:latin typeface="Tahoma"/>
                <a:cs typeface="Tahoma"/>
              </a:rPr>
              <a:t>realised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25">
                <a:latin typeface="Tahoma"/>
                <a:cs typeface="Tahoma"/>
              </a:rPr>
              <a:t>potential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1881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0300" y="1522349"/>
            <a:ext cx="39433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184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dirty="0" sz="800">
                <a:latin typeface="Verdana"/>
                <a:cs typeface="Verdana"/>
              </a:rPr>
              <a:t>CL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 spc="-30">
                <a:latin typeface="Verdana"/>
                <a:cs typeface="Verdana"/>
              </a:rPr>
              <a:t>USE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34" y="1418817"/>
            <a:ext cx="2863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32914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athlete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realised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[	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25">
                <a:latin typeface="Tahoma"/>
                <a:cs typeface="Tahoma"/>
              </a:rPr>
              <a:t>potential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might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990" y="1659736"/>
            <a:ext cx="2354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60">
                <a:latin typeface="Tahoma"/>
                <a:cs typeface="Tahoma"/>
              </a:rPr>
              <a:t>day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5">
                <a:latin typeface="Tahoma"/>
                <a:cs typeface="Tahoma"/>
              </a:rPr>
              <a:t>a world </a:t>
            </a:r>
            <a:r>
              <a:rPr dirty="0" sz="1100" spc="-45">
                <a:latin typeface="Tahoma"/>
                <a:cs typeface="Tahoma"/>
              </a:rPr>
              <a:t>class </a:t>
            </a:r>
            <a:r>
              <a:rPr dirty="0" sz="1100" spc="-35">
                <a:latin typeface="Tahoma"/>
                <a:cs typeface="Tahoma"/>
              </a:rPr>
              <a:t>athlete</a:t>
            </a:r>
            <a:r>
              <a:rPr dirty="0" sz="1100" spc="27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2065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952" y="2128290"/>
            <a:ext cx="807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bicycle</a:t>
            </a:r>
            <a:r>
              <a:rPr dirty="0" sz="1100" spc="-80">
                <a:latin typeface="Tahoma"/>
                <a:cs typeface="Tahoma"/>
              </a:rPr>
              <a:t> was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5856" y="2159088"/>
            <a:ext cx="49339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re</a:t>
            </a:r>
            <a:r>
              <a:rPr dirty="0" sz="1100" spc="-35">
                <a:latin typeface="Tahoma"/>
                <a:cs typeface="Tahoma"/>
              </a:rPr>
              <a:t>p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5">
                <a:latin typeface="Tahoma"/>
                <a:cs typeface="Tahoma"/>
              </a:rPr>
              <a:t>rted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7727" y="2159088"/>
            <a:ext cx="33909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stolen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7967" y="2159088"/>
            <a:ext cx="81788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0">
                <a:latin typeface="Tahoma"/>
                <a:cs typeface="Tahoma"/>
              </a:rPr>
              <a:t>old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lady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23145" y="2107675"/>
            <a:ext cx="573405" cy="46355"/>
          </a:xfrm>
          <a:custGeom>
            <a:avLst/>
            <a:gdLst/>
            <a:ahLst/>
            <a:cxnLst/>
            <a:rect l="l" t="t" r="r" b="b"/>
            <a:pathLst>
              <a:path w="573405" h="46355">
                <a:moveTo>
                  <a:pt x="572932" y="46182"/>
                </a:moveTo>
                <a:lnTo>
                  <a:pt x="540845" y="7141"/>
                </a:lnTo>
                <a:lnTo>
                  <a:pt x="537602" y="3197"/>
                </a:lnTo>
                <a:lnTo>
                  <a:pt x="530839" y="0"/>
                </a:lnTo>
                <a:lnTo>
                  <a:pt x="525738" y="0"/>
                </a:lnTo>
                <a:lnTo>
                  <a:pt x="31111" y="0"/>
                </a:lnTo>
                <a:lnTo>
                  <a:pt x="26010" y="0"/>
                </a:lnTo>
                <a:lnTo>
                  <a:pt x="19246" y="3197"/>
                </a:lnTo>
                <a:lnTo>
                  <a:pt x="16004" y="7141"/>
                </a:lnTo>
                <a:lnTo>
                  <a:pt x="0" y="266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07063" y="2109683"/>
            <a:ext cx="41910" cy="44450"/>
          </a:xfrm>
          <a:custGeom>
            <a:avLst/>
            <a:gdLst/>
            <a:ahLst/>
            <a:cxnLst/>
            <a:rect l="l" t="t" r="r" b="b"/>
            <a:pathLst>
              <a:path w="41910" h="44450">
                <a:moveTo>
                  <a:pt x="41386" y="25732"/>
                </a:moveTo>
                <a:lnTo>
                  <a:pt x="16082" y="24606"/>
                </a:lnTo>
                <a:lnTo>
                  <a:pt x="10078" y="0"/>
                </a:lnTo>
                <a:lnTo>
                  <a:pt x="0" y="44173"/>
                </a:lnTo>
                <a:lnTo>
                  <a:pt x="41386" y="25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45624" y="2061492"/>
            <a:ext cx="1050925" cy="92710"/>
          </a:xfrm>
          <a:custGeom>
            <a:avLst/>
            <a:gdLst/>
            <a:ahLst/>
            <a:cxnLst/>
            <a:rect l="l" t="t" r="r" b="b"/>
            <a:pathLst>
              <a:path w="1050925" h="92710">
                <a:moveTo>
                  <a:pt x="1050454" y="92364"/>
                </a:moveTo>
                <a:lnTo>
                  <a:pt x="1019519" y="17092"/>
                </a:lnTo>
                <a:lnTo>
                  <a:pt x="994023" y="0"/>
                </a:lnTo>
                <a:lnTo>
                  <a:pt x="46809" y="0"/>
                </a:lnTo>
                <a:lnTo>
                  <a:pt x="39066" y="1343"/>
                </a:lnTo>
                <a:lnTo>
                  <a:pt x="31689" y="5006"/>
                </a:lnTo>
                <a:lnTo>
                  <a:pt x="25498" y="10439"/>
                </a:lnTo>
                <a:lnTo>
                  <a:pt x="21313" y="17092"/>
                </a:lnTo>
                <a:lnTo>
                  <a:pt x="0" y="689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32666" y="2108698"/>
            <a:ext cx="37465" cy="45720"/>
          </a:xfrm>
          <a:custGeom>
            <a:avLst/>
            <a:gdLst/>
            <a:ahLst/>
            <a:cxnLst/>
            <a:rect l="l" t="t" r="r" b="b"/>
            <a:pathLst>
              <a:path w="37464" h="45719">
                <a:moveTo>
                  <a:pt x="37461" y="15394"/>
                </a:moveTo>
                <a:lnTo>
                  <a:pt x="12957" y="21745"/>
                </a:lnTo>
                <a:lnTo>
                  <a:pt x="0" y="0"/>
                </a:lnTo>
                <a:lnTo>
                  <a:pt x="3335" y="45158"/>
                </a:lnTo>
                <a:lnTo>
                  <a:pt x="37461" y="15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33510" y="1973359"/>
            <a:ext cx="50101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label</a:t>
            </a:r>
            <a:r>
              <a:rPr dirty="0" sz="750" spc="85">
                <a:latin typeface="Tahoma"/>
                <a:cs typeface="Tahoma"/>
              </a:rPr>
              <a:t> </a:t>
            </a:r>
            <a:r>
              <a:rPr dirty="0" baseline="-25925" sz="1125" spc="-22">
                <a:latin typeface="Tahoma"/>
                <a:cs typeface="Tahoma"/>
              </a:rPr>
              <a:t>label</a:t>
            </a:r>
            <a:endParaRPr baseline="-25925" sz="1125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27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2" action="ppaction://hlinksldjump"/>
              </a:rPr>
              <a:t>EXERCISE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1309377"/>
            <a:ext cx="23367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">
                <a:latin typeface="Arial"/>
                <a:cs typeface="Arial"/>
              </a:rPr>
              <a:t>(22)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787" y="1309377"/>
            <a:ext cx="28790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latin typeface="Arial"/>
                <a:cs typeface="Arial"/>
              </a:rPr>
              <a:t>They’re </a:t>
            </a:r>
            <a:r>
              <a:rPr dirty="0" sz="900" spc="-25">
                <a:latin typeface="Arial"/>
                <a:cs typeface="Arial"/>
              </a:rPr>
              <a:t>cooking </a:t>
            </a:r>
            <a:r>
              <a:rPr dirty="0" sz="900" spc="-40">
                <a:latin typeface="Arial"/>
                <a:cs typeface="Arial"/>
              </a:rPr>
              <a:t>apples: is </a:t>
            </a:r>
            <a:r>
              <a:rPr dirty="0" sz="900" spc="-25">
                <a:latin typeface="Arial"/>
                <a:cs typeface="Arial"/>
              </a:rPr>
              <a:t>cooking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35">
                <a:latin typeface="Arial"/>
                <a:cs typeface="Arial"/>
              </a:rPr>
              <a:t>verb </a:t>
            </a:r>
            <a:r>
              <a:rPr dirty="0" sz="900" spc="-30">
                <a:latin typeface="Arial"/>
                <a:cs typeface="Arial"/>
              </a:rPr>
              <a:t>or </a:t>
            </a:r>
            <a:r>
              <a:rPr dirty="0" sz="900" spc="-45">
                <a:latin typeface="Arial"/>
                <a:cs typeface="Arial"/>
              </a:rPr>
              <a:t>an</a:t>
            </a:r>
            <a:r>
              <a:rPr dirty="0" sz="900" spc="10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adjective?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85" y="1852277"/>
            <a:ext cx="23367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">
                <a:latin typeface="Arial"/>
                <a:cs typeface="Arial"/>
              </a:rPr>
              <a:t>(23)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095" y="1775315"/>
            <a:ext cx="11601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latin typeface="Arial"/>
                <a:cs typeface="Arial"/>
              </a:rPr>
              <a:t>The following </a:t>
            </a:r>
            <a:r>
              <a:rPr dirty="0" sz="900" spc="-55">
                <a:latin typeface="Arial"/>
                <a:cs typeface="Arial"/>
              </a:rPr>
              <a:t>are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65">
                <a:latin typeface="Arial"/>
                <a:cs typeface="Arial"/>
              </a:rPr>
              <a:t>some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5480" y="1824139"/>
            <a:ext cx="175895" cy="10541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900" spc="-10">
                <a:latin typeface="Arial"/>
                <a:cs typeface="Arial"/>
              </a:rPr>
              <a:t>tips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8916" y="1775315"/>
            <a:ext cx="52133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Arial"/>
                <a:cs typeface="Arial"/>
              </a:rPr>
              <a:t>to</a:t>
            </a:r>
            <a:r>
              <a:rPr dirty="0" sz="900" spc="8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protect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7868" y="1838121"/>
            <a:ext cx="353695" cy="9144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80"/>
              </a:lnSpc>
            </a:pPr>
            <a:r>
              <a:rPr dirty="0" sz="900" spc="-55">
                <a:latin typeface="Arial"/>
                <a:cs typeface="Arial"/>
              </a:rPr>
              <a:t>w</a:t>
            </a:r>
            <a:r>
              <a:rPr dirty="0" sz="900" spc="-45">
                <a:latin typeface="Arial"/>
                <a:cs typeface="Arial"/>
              </a:rPr>
              <a:t>omen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9117" y="1822805"/>
            <a:ext cx="1337310" cy="10668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5"/>
              </a:lnSpc>
            </a:pPr>
            <a:r>
              <a:rPr dirty="0" sz="900" spc="-5">
                <a:latin typeface="Arial"/>
                <a:cs typeface="Arial"/>
              </a:rPr>
              <a:t>from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police</a:t>
            </a:r>
            <a:r>
              <a:rPr dirty="0" sz="900" spc="13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department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6090" y="1760174"/>
            <a:ext cx="821055" cy="38100"/>
          </a:xfrm>
          <a:custGeom>
            <a:avLst/>
            <a:gdLst/>
            <a:ahLst/>
            <a:cxnLst/>
            <a:rect l="l" t="t" r="r" b="b"/>
            <a:pathLst>
              <a:path w="821054" h="38100">
                <a:moveTo>
                  <a:pt x="820913" y="37958"/>
                </a:moveTo>
                <a:lnTo>
                  <a:pt x="788323" y="5368"/>
                </a:lnTo>
                <a:lnTo>
                  <a:pt x="785358" y="2403"/>
                </a:lnTo>
                <a:lnTo>
                  <a:pt x="779556" y="0"/>
                </a:lnTo>
                <a:lnTo>
                  <a:pt x="775363" y="0"/>
                </a:lnTo>
                <a:lnTo>
                  <a:pt x="27656" y="0"/>
                </a:lnTo>
                <a:lnTo>
                  <a:pt x="23463" y="0"/>
                </a:lnTo>
                <a:lnTo>
                  <a:pt x="17661" y="2403"/>
                </a:lnTo>
                <a:lnTo>
                  <a:pt x="14696" y="5368"/>
                </a:lnTo>
                <a:lnTo>
                  <a:pt x="0" y="2006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8197" y="175518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943" y="28628"/>
                </a:moveTo>
                <a:lnTo>
                  <a:pt x="17893" y="25050"/>
                </a:lnTo>
                <a:lnTo>
                  <a:pt x="14314" y="0"/>
                </a:lnTo>
                <a:lnTo>
                  <a:pt x="0" y="42943"/>
                </a:lnTo>
                <a:lnTo>
                  <a:pt x="42943" y="28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29391" y="1646299"/>
            <a:ext cx="1687830" cy="152400"/>
          </a:xfrm>
          <a:custGeom>
            <a:avLst/>
            <a:gdLst/>
            <a:ahLst/>
            <a:cxnLst/>
            <a:rect l="l" t="t" r="r" b="b"/>
            <a:pathLst>
              <a:path w="1687829" h="152400">
                <a:moveTo>
                  <a:pt x="1687612" y="151832"/>
                </a:moveTo>
                <a:lnTo>
                  <a:pt x="1657019" y="29459"/>
                </a:lnTo>
                <a:lnTo>
                  <a:pt x="1619288" y="0"/>
                </a:lnTo>
                <a:lnTo>
                  <a:pt x="62173" y="0"/>
                </a:lnTo>
                <a:lnTo>
                  <a:pt x="49774" y="2315"/>
                </a:lnTo>
                <a:lnTo>
                  <a:pt x="38544" y="8628"/>
                </a:lnTo>
                <a:lnTo>
                  <a:pt x="29695" y="17992"/>
                </a:lnTo>
                <a:lnTo>
                  <a:pt x="24442" y="29459"/>
                </a:lnTo>
                <a:lnTo>
                  <a:pt x="0" y="1272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13397" y="1753841"/>
            <a:ext cx="39370" cy="44450"/>
          </a:xfrm>
          <a:custGeom>
            <a:avLst/>
            <a:gdLst/>
            <a:ahLst/>
            <a:cxnLst/>
            <a:rect l="l" t="t" r="r" b="b"/>
            <a:pathLst>
              <a:path w="39369" h="44450">
                <a:moveTo>
                  <a:pt x="39369" y="9842"/>
                </a:moveTo>
                <a:lnTo>
                  <a:pt x="15993" y="19684"/>
                </a:lnTo>
                <a:lnTo>
                  <a:pt x="0" y="0"/>
                </a:lnTo>
                <a:lnTo>
                  <a:pt x="9842" y="44290"/>
                </a:lnTo>
                <a:lnTo>
                  <a:pt x="39369" y="9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77667" y="1553379"/>
            <a:ext cx="612775" cy="2533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600" spc="-5">
                <a:latin typeface="Arial"/>
                <a:cs typeface="Arial"/>
              </a:rPr>
              <a:t>label</a:t>
            </a:r>
            <a:endParaRPr sz="600">
              <a:latin typeface="Arial"/>
              <a:cs typeface="Arial"/>
            </a:endParaRPr>
          </a:p>
          <a:p>
            <a:pPr marL="440055">
              <a:lnSpc>
                <a:spcPct val="100000"/>
              </a:lnSpc>
              <a:spcBef>
                <a:spcPts val="175"/>
              </a:spcBef>
            </a:pPr>
            <a:r>
              <a:rPr dirty="0" sz="600" spc="-5">
                <a:latin typeface="Arial"/>
                <a:cs typeface="Arial"/>
              </a:rPr>
              <a:t>la</a:t>
            </a:r>
            <a:r>
              <a:rPr dirty="0" sz="600" spc="10">
                <a:latin typeface="Arial"/>
                <a:cs typeface="Arial"/>
              </a:rPr>
              <a:t>b</a:t>
            </a:r>
            <a:r>
              <a:rPr dirty="0" sz="600" spc="-15">
                <a:latin typeface="Arial"/>
                <a:cs typeface="Arial"/>
              </a:rPr>
              <a:t>el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Bottom-up</a:t>
            </a:r>
            <a:r>
              <a:rPr dirty="0" spc="-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models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621143"/>
            <a:ext cx="260477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Bottom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classes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(1)	The.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How </a:t>
            </a:r>
            <a:r>
              <a:rPr dirty="0" spc="-60">
                <a:hlinkClick r:id="rId10" action="ppaction://hlinksldjump"/>
              </a:rPr>
              <a:t>do </a:t>
            </a:r>
            <a:r>
              <a:rPr dirty="0" spc="-120">
                <a:hlinkClick r:id="rId10" action="ppaction://hlinksldjump"/>
              </a:rPr>
              <a:t>we </a:t>
            </a:r>
            <a:r>
              <a:rPr dirty="0" spc="-50">
                <a:hlinkClick r:id="rId10" action="ppaction://hlinksldjump"/>
              </a:rPr>
              <a:t>explain </a:t>
            </a:r>
            <a:r>
              <a:rPr dirty="0" spc="-60">
                <a:hlinkClick r:id="rId10" action="ppaction://hlinksldjump"/>
              </a:rPr>
              <a:t>parsing</a:t>
            </a:r>
            <a:r>
              <a:rPr dirty="0" spc="105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biases?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35682"/>
            <a:ext cx="3271520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drive </a:t>
            </a:r>
            <a:r>
              <a:rPr dirty="0" sz="1100" spc="-60">
                <a:latin typeface="Tahoma"/>
                <a:cs typeface="Tahoma"/>
              </a:rPr>
              <a:t>towards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simplicity</a:t>
            </a:r>
            <a:r>
              <a:rPr dirty="0" sz="1100" spc="-65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60">
                <a:latin typeface="Tahoma"/>
                <a:cs typeface="Tahoma"/>
              </a:rPr>
              <a:t>Innate </a:t>
            </a:r>
            <a:r>
              <a:rPr dirty="0" sz="1100" spc="-45">
                <a:latin typeface="Tahoma"/>
                <a:cs typeface="Tahoma"/>
              </a:rPr>
              <a:t>behaviour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parser? </a:t>
            </a:r>
            <a:r>
              <a:rPr dirty="0" sz="1100" spc="-25">
                <a:latin typeface="Tahoma"/>
                <a:cs typeface="Tahoma"/>
              </a:rPr>
              <a:t>(Frazier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Fodor, </a:t>
            </a:r>
            <a:r>
              <a:rPr dirty="0" sz="1100" spc="-55">
                <a:latin typeface="Tahoma"/>
                <a:cs typeface="Tahoma"/>
              </a:rPr>
              <a:t>1978,  </a:t>
            </a:r>
            <a:r>
              <a:rPr dirty="0" sz="1100" spc="5">
                <a:latin typeface="Tahoma"/>
                <a:cs typeface="Tahoma"/>
              </a:rPr>
              <a:t>‘The </a:t>
            </a:r>
            <a:r>
              <a:rPr dirty="0" sz="1100" spc="-60">
                <a:latin typeface="Tahoma"/>
                <a:cs typeface="Tahoma"/>
              </a:rPr>
              <a:t>Sausage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Machine’)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35">
                <a:latin typeface="Tahoma"/>
                <a:cs typeface="Tahoma"/>
              </a:rPr>
              <a:t>Processing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constraints?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29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How </a:t>
            </a:r>
            <a:r>
              <a:rPr dirty="0" spc="-60">
                <a:hlinkClick r:id="rId10" action="ppaction://hlinksldjump"/>
              </a:rPr>
              <a:t>do </a:t>
            </a:r>
            <a:r>
              <a:rPr dirty="0" spc="-120">
                <a:hlinkClick r:id="rId10" action="ppaction://hlinksldjump"/>
              </a:rPr>
              <a:t>we </a:t>
            </a:r>
            <a:r>
              <a:rPr dirty="0" spc="-50">
                <a:hlinkClick r:id="rId10" action="ppaction://hlinksldjump"/>
              </a:rPr>
              <a:t>explain </a:t>
            </a:r>
            <a:r>
              <a:rPr dirty="0" spc="-60">
                <a:hlinkClick r:id="rId10" action="ppaction://hlinksldjump"/>
              </a:rPr>
              <a:t>parsing</a:t>
            </a:r>
            <a:r>
              <a:rPr dirty="0" spc="105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biases?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818361"/>
            <a:ext cx="1830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Modularity </a:t>
            </a:r>
            <a:r>
              <a:rPr dirty="0" sz="1100" spc="-25">
                <a:latin typeface="Tahoma"/>
                <a:cs typeface="Tahoma"/>
              </a:rPr>
              <a:t>(Jerry </a:t>
            </a:r>
            <a:r>
              <a:rPr dirty="0" sz="1100" spc="-35">
                <a:latin typeface="Tahoma"/>
                <a:cs typeface="Tahoma"/>
              </a:rPr>
              <a:t>Fodor,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1983)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302" y="1410803"/>
            <a:ext cx="1729105" cy="9417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Neural </a:t>
            </a:r>
            <a:r>
              <a:rPr dirty="0" sz="1100" spc="-50">
                <a:latin typeface="Tahoma"/>
                <a:cs typeface="Tahoma"/>
              </a:rPr>
              <a:t>regions </a:t>
            </a:r>
            <a:r>
              <a:rPr dirty="0" sz="1100" spc="-45">
                <a:latin typeface="Tahoma"/>
                <a:cs typeface="Tahoma"/>
              </a:rPr>
              <a:t>dedicated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30">
                <a:latin typeface="Tahoma"/>
                <a:cs typeface="Tahoma"/>
              </a:rPr>
              <a:t>particular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task</a:t>
            </a:r>
            <a:endParaRPr sz="1100">
              <a:latin typeface="Tahoma"/>
              <a:cs typeface="Tahoma"/>
            </a:endParaRPr>
          </a:p>
          <a:p>
            <a:pPr algn="just" marL="12700" marR="400685">
              <a:lnSpc>
                <a:spcPct val="102600"/>
              </a:lnSpc>
              <a:spcBef>
                <a:spcPts val="484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syntactic </a:t>
            </a:r>
            <a:r>
              <a:rPr dirty="0" sz="1100" spc="-60">
                <a:latin typeface="Tahoma"/>
                <a:cs typeface="Tahoma"/>
              </a:rPr>
              <a:t>parser </a:t>
            </a:r>
            <a:r>
              <a:rPr dirty="0" sz="1100" spc="-35">
                <a:latin typeface="Tahoma"/>
                <a:cs typeface="Tahoma"/>
              </a:rPr>
              <a:t>is  </a:t>
            </a:r>
            <a:r>
              <a:rPr dirty="0" sz="1100" spc="-45">
                <a:latin typeface="Tahoma"/>
                <a:cs typeface="Tahoma"/>
              </a:rPr>
              <a:t>dedicated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analysing  </a:t>
            </a:r>
            <a:r>
              <a:rPr dirty="0" sz="1100" spc="-60">
                <a:latin typeface="Tahoma"/>
                <a:cs typeface="Tahoma"/>
              </a:rPr>
              <a:t>sentences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03996" y="1029542"/>
            <a:ext cx="1764020" cy="165546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20" action="ppaction://hlinksldjump"/>
              </a:rPr>
              <a:t>30</a:t>
            </a:r>
            <a:r>
              <a:rPr dirty="0" baseline="-23148" sz="900" spc="-209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20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20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50875" cy="216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32384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17170">
              <a:lnSpc>
                <a:spcPts val="7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17170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61594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10350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543116"/>
            <a:ext cx="6210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791960"/>
            <a:ext cx="66802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How </a:t>
            </a:r>
            <a:r>
              <a:rPr dirty="0" spc="-60">
                <a:hlinkClick r:id="rId10" action="ppaction://hlinksldjump"/>
              </a:rPr>
              <a:t>do </a:t>
            </a:r>
            <a:r>
              <a:rPr dirty="0" spc="-120">
                <a:hlinkClick r:id="rId10" action="ppaction://hlinksldjump"/>
              </a:rPr>
              <a:t>we </a:t>
            </a:r>
            <a:r>
              <a:rPr dirty="0" spc="-50">
                <a:hlinkClick r:id="rId10" action="ppaction://hlinksldjump"/>
              </a:rPr>
              <a:t>explain </a:t>
            </a:r>
            <a:r>
              <a:rPr dirty="0" spc="-60">
                <a:hlinkClick r:id="rId10" action="ppaction://hlinksldjump"/>
              </a:rPr>
              <a:t>parsing</a:t>
            </a:r>
            <a:r>
              <a:rPr dirty="0" spc="105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biases?</a:t>
            </a:r>
          </a:p>
        </p:txBody>
      </p:sp>
      <p:sp>
        <p:nvSpPr>
          <p:cNvPr id="8" name="object 8"/>
          <p:cNvSpPr/>
          <p:nvPr/>
        </p:nvSpPr>
        <p:spPr>
          <a:xfrm>
            <a:off x="179997" y="514652"/>
            <a:ext cx="3528179" cy="20805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2610241"/>
            <a:ext cx="351218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35">
                <a:latin typeface="Tahoma"/>
                <a:cs typeface="Tahoma"/>
              </a:rPr>
              <a:t>Behaviour of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module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impervious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external </a:t>
            </a:r>
            <a:r>
              <a:rPr dirty="0" sz="1100" spc="-35">
                <a:latin typeface="Tahoma"/>
                <a:cs typeface="Tahoma"/>
              </a:rPr>
              <a:t>information  </a:t>
            </a:r>
            <a:r>
              <a:rPr dirty="0" sz="1100" spc="-9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behaviour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parser </a:t>
            </a:r>
            <a:r>
              <a:rPr dirty="0" sz="1100" spc="-40">
                <a:latin typeface="Tahoma"/>
                <a:cs typeface="Tahoma"/>
              </a:rPr>
              <a:t>impervious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top-down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information?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3129361"/>
            <a:ext cx="7035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20" action="ppaction://hlinksldjump"/>
              </a:rPr>
              <a:t>31</a:t>
            </a:r>
            <a:r>
              <a:rPr dirty="0" baseline="-23148" sz="900" spc="-179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20" action="ppaction://hlinksldjump"/>
              </a:rPr>
              <a:t>/</a:t>
            </a:r>
            <a:r>
              <a:rPr dirty="0" baseline="-23148" sz="900" spc="-172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20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453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0232" y="2231020"/>
            <a:ext cx="22542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content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1261" y="2255816"/>
            <a:ext cx="398145" cy="14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85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</a:t>
            </a:r>
            <a:endParaRPr sz="400">
              <a:latin typeface="Verdana"/>
              <a:cs typeface="Verdana"/>
            </a:endParaRPr>
          </a:p>
          <a:p>
            <a:pPr marL="3873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iscourse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context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561" y="2291753"/>
            <a:ext cx="513080" cy="21145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How </a:t>
            </a:r>
            <a:r>
              <a:rPr dirty="0" spc="-60">
                <a:hlinkClick r:id="rId10" action="ppaction://hlinksldjump"/>
              </a:rPr>
              <a:t>do </a:t>
            </a:r>
            <a:r>
              <a:rPr dirty="0" spc="-120">
                <a:hlinkClick r:id="rId10" action="ppaction://hlinksldjump"/>
              </a:rPr>
              <a:t>we </a:t>
            </a:r>
            <a:r>
              <a:rPr dirty="0" spc="-50">
                <a:hlinkClick r:id="rId10" action="ppaction://hlinksldjump"/>
              </a:rPr>
              <a:t>explain </a:t>
            </a:r>
            <a:r>
              <a:rPr dirty="0" spc="-60">
                <a:hlinkClick r:id="rId10" action="ppaction://hlinksldjump"/>
              </a:rPr>
              <a:t>parsing</a:t>
            </a:r>
            <a:r>
              <a:rPr dirty="0" spc="105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biases?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908886"/>
            <a:ext cx="1639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Assume </a:t>
            </a:r>
            <a:r>
              <a:rPr dirty="0" sz="1100" spc="-60" b="1">
                <a:latin typeface="Tahoma"/>
                <a:cs typeface="Tahoma"/>
              </a:rPr>
              <a:t>local</a:t>
            </a:r>
            <a:r>
              <a:rPr dirty="0" sz="1100" spc="12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relationships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55140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952" y="1459051"/>
            <a:ext cx="807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bicycle</a:t>
            </a:r>
            <a:r>
              <a:rPr dirty="0" sz="1100" spc="-80">
                <a:latin typeface="Tahoma"/>
                <a:cs typeface="Tahoma"/>
              </a:rPr>
              <a:t> was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5856" y="1489837"/>
            <a:ext cx="49339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re</a:t>
            </a:r>
            <a:r>
              <a:rPr dirty="0" sz="1100" spc="-35">
                <a:latin typeface="Tahoma"/>
                <a:cs typeface="Tahoma"/>
              </a:rPr>
              <a:t>p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5">
                <a:latin typeface="Tahoma"/>
                <a:cs typeface="Tahoma"/>
              </a:rPr>
              <a:t>rted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7727" y="1489837"/>
            <a:ext cx="33909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stolen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7967" y="1489837"/>
            <a:ext cx="81788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0">
                <a:latin typeface="Tahoma"/>
                <a:cs typeface="Tahoma"/>
              </a:rPr>
              <a:t>old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lady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14533" y="1361452"/>
            <a:ext cx="581660" cy="123189"/>
          </a:xfrm>
          <a:custGeom>
            <a:avLst/>
            <a:gdLst/>
            <a:ahLst/>
            <a:cxnLst/>
            <a:rect l="l" t="t" r="r" b="b"/>
            <a:pathLst>
              <a:path w="581660" h="123190">
                <a:moveTo>
                  <a:pt x="581544" y="123152"/>
                </a:moveTo>
                <a:lnTo>
                  <a:pt x="550858" y="23591"/>
                </a:lnTo>
                <a:lnTo>
                  <a:pt x="518956" y="0"/>
                </a:lnTo>
                <a:lnTo>
                  <a:pt x="55117" y="0"/>
                </a:lnTo>
                <a:lnTo>
                  <a:pt x="44959" y="1853"/>
                </a:lnTo>
                <a:lnTo>
                  <a:pt x="35571" y="6909"/>
                </a:lnTo>
                <a:lnTo>
                  <a:pt x="27981" y="14408"/>
                </a:lnTo>
                <a:lnTo>
                  <a:pt x="23215" y="23591"/>
                </a:lnTo>
                <a:lnTo>
                  <a:pt x="0" y="989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99626" y="1439848"/>
            <a:ext cx="39370" cy="45085"/>
          </a:xfrm>
          <a:custGeom>
            <a:avLst/>
            <a:gdLst/>
            <a:ahLst/>
            <a:cxnLst/>
            <a:rect l="l" t="t" r="r" b="b"/>
            <a:pathLst>
              <a:path w="39369" h="45084">
                <a:moveTo>
                  <a:pt x="38780" y="11953"/>
                </a:moveTo>
                <a:lnTo>
                  <a:pt x="14907" y="20519"/>
                </a:lnTo>
                <a:lnTo>
                  <a:pt x="0" y="0"/>
                </a:lnTo>
                <a:lnTo>
                  <a:pt x="7436" y="44756"/>
                </a:lnTo>
                <a:lnTo>
                  <a:pt x="38780" y="11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83873" y="1294267"/>
            <a:ext cx="235394" cy="1248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95245" y="1273322"/>
            <a:ext cx="21272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l</a:t>
            </a:r>
            <a:r>
              <a:rPr dirty="0" sz="750" spc="5">
                <a:latin typeface="Tahoma"/>
                <a:cs typeface="Tahoma"/>
              </a:rPr>
              <a:t>o</a:t>
            </a:r>
            <a:r>
              <a:rPr dirty="0" sz="750" spc="-10">
                <a:latin typeface="Tahoma"/>
                <a:cs typeface="Tahoma"/>
              </a:rPr>
              <a:t>cal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1859520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66989" y="2222830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3881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41852" y="2222830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3881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39952" y="2192031"/>
            <a:ext cx="32346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Vlad </a:t>
            </a:r>
            <a:r>
              <a:rPr dirty="0" sz="1100" spc="-45">
                <a:latin typeface="Tahoma"/>
                <a:cs typeface="Tahoma"/>
              </a:rPr>
              <a:t>figured x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20">
                <a:latin typeface="Tahoma"/>
                <a:cs typeface="Tahoma"/>
              </a:rPr>
              <a:t>Boris </a:t>
            </a:r>
            <a:r>
              <a:rPr dirty="0" sz="1100" spc="-55">
                <a:latin typeface="Tahoma"/>
                <a:cs typeface="Tahoma"/>
              </a:rPr>
              <a:t>wanted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take x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pet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3474" y="2222830"/>
            <a:ext cx="19113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  <a:hlinkClick r:id="rId13" action="ppaction://hlinksldjump"/>
              </a:rPr>
              <a:t>out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51486" y="2125234"/>
            <a:ext cx="817244" cy="92710"/>
          </a:xfrm>
          <a:custGeom>
            <a:avLst/>
            <a:gdLst/>
            <a:ahLst/>
            <a:cxnLst/>
            <a:rect l="l" t="t" r="r" b="b"/>
            <a:pathLst>
              <a:path w="817245" h="92710">
                <a:moveTo>
                  <a:pt x="816847" y="92364"/>
                </a:moveTo>
                <a:lnTo>
                  <a:pt x="785913" y="17092"/>
                </a:lnTo>
                <a:lnTo>
                  <a:pt x="760416" y="0"/>
                </a:lnTo>
                <a:lnTo>
                  <a:pt x="46809" y="0"/>
                </a:lnTo>
                <a:lnTo>
                  <a:pt x="39066" y="1343"/>
                </a:lnTo>
                <a:lnTo>
                  <a:pt x="31689" y="5006"/>
                </a:lnTo>
                <a:lnTo>
                  <a:pt x="25498" y="10439"/>
                </a:lnTo>
                <a:lnTo>
                  <a:pt x="21313" y="17092"/>
                </a:lnTo>
                <a:lnTo>
                  <a:pt x="0" y="689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38528" y="2172439"/>
            <a:ext cx="37465" cy="45720"/>
          </a:xfrm>
          <a:custGeom>
            <a:avLst/>
            <a:gdLst/>
            <a:ahLst/>
            <a:cxnLst/>
            <a:rect l="l" t="t" r="r" b="b"/>
            <a:pathLst>
              <a:path w="37464" h="45719">
                <a:moveTo>
                  <a:pt x="37461" y="15394"/>
                </a:moveTo>
                <a:lnTo>
                  <a:pt x="12957" y="21745"/>
                </a:lnTo>
                <a:lnTo>
                  <a:pt x="0" y="0"/>
                </a:lnTo>
                <a:lnTo>
                  <a:pt x="3335" y="45158"/>
                </a:lnTo>
                <a:lnTo>
                  <a:pt x="37461" y="15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37402" y="2058048"/>
            <a:ext cx="235394" cy="124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48773" y="2037100"/>
            <a:ext cx="21272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l</a:t>
            </a:r>
            <a:r>
              <a:rPr dirty="0" sz="750" spc="5">
                <a:latin typeface="Tahoma"/>
                <a:cs typeface="Tahoma"/>
              </a:rPr>
              <a:t>o</a:t>
            </a:r>
            <a:r>
              <a:rPr dirty="0" sz="750" spc="-10">
                <a:latin typeface="Tahoma"/>
                <a:cs typeface="Tahoma"/>
              </a:rPr>
              <a:t>cal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21" action="ppaction://hlinksldjump"/>
              </a:rPr>
              <a:t>32</a:t>
            </a:r>
            <a:r>
              <a:rPr dirty="0" baseline="-23148" sz="900" spc="-209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21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21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How </a:t>
            </a:r>
            <a:r>
              <a:rPr dirty="0" spc="-60">
                <a:hlinkClick r:id="rId10" action="ppaction://hlinksldjump"/>
              </a:rPr>
              <a:t>do </a:t>
            </a:r>
            <a:r>
              <a:rPr dirty="0" spc="-120">
                <a:hlinkClick r:id="rId10" action="ppaction://hlinksldjump"/>
              </a:rPr>
              <a:t>we </a:t>
            </a:r>
            <a:r>
              <a:rPr dirty="0" spc="-50">
                <a:hlinkClick r:id="rId10" action="ppaction://hlinksldjump"/>
              </a:rPr>
              <a:t>explain </a:t>
            </a:r>
            <a:r>
              <a:rPr dirty="0" spc="-60">
                <a:hlinkClick r:id="rId10" action="ppaction://hlinksldjump"/>
              </a:rPr>
              <a:t>parsing</a:t>
            </a:r>
            <a:r>
              <a:rPr dirty="0" spc="105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biases?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810536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52" y="1748967"/>
            <a:ext cx="58547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horse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178" y="1718169"/>
            <a:ext cx="6959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chased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8867" y="1748967"/>
            <a:ext cx="43434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boy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4548" y="1748967"/>
            <a:ext cx="31940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43388" y="1620583"/>
            <a:ext cx="374015" cy="123189"/>
          </a:xfrm>
          <a:custGeom>
            <a:avLst/>
            <a:gdLst/>
            <a:ahLst/>
            <a:cxnLst/>
            <a:rect l="l" t="t" r="r" b="b"/>
            <a:pathLst>
              <a:path w="374014" h="123189">
                <a:moveTo>
                  <a:pt x="373723" y="123152"/>
                </a:moveTo>
                <a:lnTo>
                  <a:pt x="343036" y="23591"/>
                </a:lnTo>
                <a:lnTo>
                  <a:pt x="311135" y="0"/>
                </a:lnTo>
                <a:lnTo>
                  <a:pt x="55117" y="0"/>
                </a:lnTo>
                <a:lnTo>
                  <a:pt x="44959" y="1853"/>
                </a:lnTo>
                <a:lnTo>
                  <a:pt x="35571" y="6909"/>
                </a:lnTo>
                <a:lnTo>
                  <a:pt x="27981" y="14408"/>
                </a:lnTo>
                <a:lnTo>
                  <a:pt x="23215" y="23591"/>
                </a:lnTo>
                <a:lnTo>
                  <a:pt x="0" y="989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28481" y="1698978"/>
            <a:ext cx="39370" cy="45085"/>
          </a:xfrm>
          <a:custGeom>
            <a:avLst/>
            <a:gdLst/>
            <a:ahLst/>
            <a:cxnLst/>
            <a:rect l="l" t="t" r="r" b="b"/>
            <a:pathLst>
              <a:path w="39369" h="45085">
                <a:moveTo>
                  <a:pt x="38780" y="11953"/>
                </a:moveTo>
                <a:lnTo>
                  <a:pt x="14907" y="20519"/>
                </a:lnTo>
                <a:lnTo>
                  <a:pt x="0" y="0"/>
                </a:lnTo>
                <a:lnTo>
                  <a:pt x="7436" y="44756"/>
                </a:lnTo>
                <a:lnTo>
                  <a:pt x="38780" y="11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19375" y="1532453"/>
            <a:ext cx="21462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la</a:t>
            </a:r>
            <a:r>
              <a:rPr dirty="0" sz="750">
                <a:latin typeface="Tahoma"/>
                <a:cs typeface="Tahoma"/>
              </a:rPr>
              <a:t>b</a:t>
            </a:r>
            <a:r>
              <a:rPr dirty="0" sz="750" spc="-25">
                <a:latin typeface="Tahoma"/>
                <a:cs typeface="Tahoma"/>
              </a:rPr>
              <a:t>el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1548" y="1374277"/>
            <a:ext cx="1675764" cy="369570"/>
          </a:xfrm>
          <a:custGeom>
            <a:avLst/>
            <a:gdLst/>
            <a:ahLst/>
            <a:cxnLst/>
            <a:rect l="l" t="t" r="r" b="b"/>
            <a:pathLst>
              <a:path w="1675764" h="369569">
                <a:moveTo>
                  <a:pt x="1675564" y="369458"/>
                </a:moveTo>
                <a:lnTo>
                  <a:pt x="1645158" y="73523"/>
                </a:lnTo>
                <a:lnTo>
                  <a:pt x="1618176" y="21534"/>
                </a:lnTo>
                <a:lnTo>
                  <a:pt x="1563714" y="0"/>
                </a:lnTo>
                <a:lnTo>
                  <a:pt x="109263" y="0"/>
                </a:lnTo>
                <a:lnTo>
                  <a:pt x="79907" y="5777"/>
                </a:lnTo>
                <a:lnTo>
                  <a:pt x="54801" y="21534"/>
                </a:lnTo>
                <a:lnTo>
                  <a:pt x="36565" y="44904"/>
                </a:lnTo>
                <a:lnTo>
                  <a:pt x="27819" y="73523"/>
                </a:lnTo>
                <a:lnTo>
                  <a:pt x="0" y="3442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2957" y="1701380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40286" y="4138"/>
                </a:moveTo>
                <a:lnTo>
                  <a:pt x="18591" y="17176"/>
                </a:lnTo>
                <a:lnTo>
                  <a:pt x="0" y="0"/>
                </a:lnTo>
                <a:lnTo>
                  <a:pt x="16004" y="42356"/>
                </a:lnTo>
                <a:lnTo>
                  <a:pt x="40286" y="4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70913" y="1286149"/>
            <a:ext cx="214629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la</a:t>
            </a:r>
            <a:r>
              <a:rPr dirty="0" sz="750">
                <a:latin typeface="Tahoma"/>
                <a:cs typeface="Tahoma"/>
              </a:rPr>
              <a:t>b</a:t>
            </a:r>
            <a:r>
              <a:rPr dirty="0" sz="750" spc="-25">
                <a:latin typeface="Tahoma"/>
                <a:cs typeface="Tahoma"/>
              </a:rPr>
              <a:t>el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33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How </a:t>
            </a:r>
            <a:r>
              <a:rPr dirty="0" spc="-60">
                <a:hlinkClick r:id="rId10" action="ppaction://hlinksldjump"/>
              </a:rPr>
              <a:t>do </a:t>
            </a:r>
            <a:r>
              <a:rPr dirty="0" spc="-120">
                <a:hlinkClick r:id="rId10" action="ppaction://hlinksldjump"/>
              </a:rPr>
              <a:t>we </a:t>
            </a:r>
            <a:r>
              <a:rPr dirty="0" spc="-50">
                <a:hlinkClick r:id="rId10" action="ppaction://hlinksldjump"/>
              </a:rPr>
              <a:t>explain </a:t>
            </a:r>
            <a:r>
              <a:rPr dirty="0" spc="-60">
                <a:hlinkClick r:id="rId10" action="ppaction://hlinksldjump"/>
              </a:rPr>
              <a:t>parsing</a:t>
            </a:r>
            <a:r>
              <a:rPr dirty="0" spc="105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biases?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369044"/>
            <a:ext cx="28301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>
                <a:latin typeface="Arial"/>
                <a:cs typeface="Arial"/>
              </a:rPr>
              <a:t>Assume </a:t>
            </a:r>
            <a:r>
              <a:rPr dirty="0" sz="900" spc="-70" b="1">
                <a:latin typeface="Tahoma"/>
                <a:cs typeface="Tahoma"/>
              </a:rPr>
              <a:t>simple </a:t>
            </a:r>
            <a:r>
              <a:rPr dirty="0" sz="900" spc="-60" b="1">
                <a:latin typeface="Tahoma"/>
                <a:cs typeface="Tahoma"/>
              </a:rPr>
              <a:t>structures </a:t>
            </a:r>
            <a:r>
              <a:rPr dirty="0" sz="900" spc="-15">
                <a:latin typeface="Arial"/>
                <a:cs typeface="Arial"/>
              </a:rPr>
              <a:t>(e.g. </a:t>
            </a:r>
            <a:r>
              <a:rPr dirty="0" sz="900" spc="-30">
                <a:latin typeface="Arial"/>
                <a:cs typeface="Arial"/>
              </a:rPr>
              <a:t>few </a:t>
            </a:r>
            <a:r>
              <a:rPr dirty="0" sz="900" spc="-55">
                <a:latin typeface="Arial"/>
                <a:cs typeface="Arial"/>
              </a:rPr>
              <a:t>nodes </a:t>
            </a:r>
            <a:r>
              <a:rPr dirty="0" sz="900" spc="-40">
                <a:latin typeface="Arial"/>
                <a:cs typeface="Arial"/>
              </a:rPr>
              <a:t>and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branches)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59" y="609226"/>
            <a:ext cx="4622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Arial"/>
                <a:cs typeface="Arial"/>
              </a:rPr>
              <a:t>Sentence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7609" y="887585"/>
            <a:ext cx="179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2358" y="1165943"/>
            <a:ext cx="183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5978" y="1444302"/>
            <a:ext cx="3759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Arial"/>
                <a:cs typeface="Arial"/>
              </a:rPr>
              <a:t>his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sins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7142" y="1334055"/>
            <a:ext cx="433705" cy="116205"/>
          </a:xfrm>
          <a:custGeom>
            <a:avLst/>
            <a:gdLst/>
            <a:ahLst/>
            <a:cxnLst/>
            <a:rect l="l" t="t" r="r" b="b"/>
            <a:pathLst>
              <a:path w="433705" h="116205">
                <a:moveTo>
                  <a:pt x="216732" y="0"/>
                </a:moveTo>
                <a:lnTo>
                  <a:pt x="0" y="116203"/>
                </a:lnTo>
                <a:lnTo>
                  <a:pt x="433465" y="116203"/>
                </a:lnTo>
                <a:lnTo>
                  <a:pt x="21673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28020" y="1165952"/>
            <a:ext cx="1041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6643" y="1444311"/>
            <a:ext cx="48640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>
                <a:latin typeface="Arial"/>
                <a:cs typeface="Arial"/>
              </a:rPr>
              <a:t>confessed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9823" y="1334064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79811" y="1055696"/>
            <a:ext cx="257175" cy="116205"/>
          </a:xfrm>
          <a:custGeom>
            <a:avLst/>
            <a:gdLst/>
            <a:ahLst/>
            <a:cxnLst/>
            <a:rect l="l" t="t" r="r" b="b"/>
            <a:pathLst>
              <a:path w="257175" h="116205">
                <a:moveTo>
                  <a:pt x="257028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6839" y="1055696"/>
            <a:ext cx="257175" cy="116205"/>
          </a:xfrm>
          <a:custGeom>
            <a:avLst/>
            <a:gdLst/>
            <a:ahLst/>
            <a:cxnLst/>
            <a:rect l="l" t="t" r="r" b="b"/>
            <a:pathLst>
              <a:path w="257175" h="116205">
                <a:moveTo>
                  <a:pt x="0" y="0"/>
                </a:moveTo>
                <a:lnTo>
                  <a:pt x="257028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1001" y="887593"/>
            <a:ext cx="183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360" y="1165952"/>
            <a:ext cx="6426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10">
                <a:latin typeface="Arial"/>
                <a:cs typeface="Arial"/>
              </a:rPr>
              <a:t>criminal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2528" y="1055705"/>
            <a:ext cx="700405" cy="116205"/>
          </a:xfrm>
          <a:custGeom>
            <a:avLst/>
            <a:gdLst/>
            <a:ahLst/>
            <a:cxnLst/>
            <a:rect l="l" t="t" r="r" b="b"/>
            <a:pathLst>
              <a:path w="700405" h="116205">
                <a:moveTo>
                  <a:pt x="349989" y="0"/>
                </a:moveTo>
                <a:lnTo>
                  <a:pt x="0" y="116203"/>
                </a:lnTo>
                <a:lnTo>
                  <a:pt x="699978" y="116203"/>
                </a:lnTo>
                <a:lnTo>
                  <a:pt x="34998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2511" y="777338"/>
            <a:ext cx="452755" cy="116205"/>
          </a:xfrm>
          <a:custGeom>
            <a:avLst/>
            <a:gdLst/>
            <a:ahLst/>
            <a:cxnLst/>
            <a:rect l="l" t="t" r="r" b="b"/>
            <a:pathLst>
              <a:path w="452755" h="116205">
                <a:moveTo>
                  <a:pt x="452170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84681" y="777338"/>
            <a:ext cx="452755" cy="116205"/>
          </a:xfrm>
          <a:custGeom>
            <a:avLst/>
            <a:gdLst/>
            <a:ahLst/>
            <a:cxnLst/>
            <a:rect l="l" t="t" r="r" b="b"/>
            <a:pathLst>
              <a:path w="452755" h="116205">
                <a:moveTo>
                  <a:pt x="0" y="0"/>
                </a:moveTo>
                <a:lnTo>
                  <a:pt x="45217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34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543116"/>
            <a:ext cx="6210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91960"/>
            <a:ext cx="66802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129361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How </a:t>
            </a:r>
            <a:r>
              <a:rPr dirty="0" spc="-60">
                <a:hlinkClick r:id="rId10" action="ppaction://hlinksldjump"/>
              </a:rPr>
              <a:t>do </a:t>
            </a:r>
            <a:r>
              <a:rPr dirty="0" spc="-120">
                <a:hlinkClick r:id="rId10" action="ppaction://hlinksldjump"/>
              </a:rPr>
              <a:t>we </a:t>
            </a:r>
            <a:r>
              <a:rPr dirty="0" spc="-50">
                <a:hlinkClick r:id="rId10" action="ppaction://hlinksldjump"/>
              </a:rPr>
              <a:t>explain </a:t>
            </a:r>
            <a:r>
              <a:rPr dirty="0" spc="-60">
                <a:hlinkClick r:id="rId10" action="ppaction://hlinksldjump"/>
              </a:rPr>
              <a:t>parsing</a:t>
            </a:r>
            <a:r>
              <a:rPr dirty="0" spc="105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biases?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369044"/>
            <a:ext cx="28301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>
                <a:latin typeface="Arial"/>
                <a:cs typeface="Arial"/>
              </a:rPr>
              <a:t>Assume </a:t>
            </a:r>
            <a:r>
              <a:rPr dirty="0" sz="900" spc="-70" b="1">
                <a:latin typeface="Tahoma"/>
                <a:cs typeface="Tahoma"/>
              </a:rPr>
              <a:t>simple </a:t>
            </a:r>
            <a:r>
              <a:rPr dirty="0" sz="900" spc="-60" b="1">
                <a:latin typeface="Tahoma"/>
                <a:cs typeface="Tahoma"/>
              </a:rPr>
              <a:t>structures </a:t>
            </a:r>
            <a:r>
              <a:rPr dirty="0" sz="900" spc="-15">
                <a:latin typeface="Arial"/>
                <a:cs typeface="Arial"/>
              </a:rPr>
              <a:t>(e.g. </a:t>
            </a:r>
            <a:r>
              <a:rPr dirty="0" sz="900" spc="-30">
                <a:latin typeface="Arial"/>
                <a:cs typeface="Arial"/>
              </a:rPr>
              <a:t>few </a:t>
            </a:r>
            <a:r>
              <a:rPr dirty="0" sz="900" spc="-55">
                <a:latin typeface="Arial"/>
                <a:cs typeface="Arial"/>
              </a:rPr>
              <a:t>nodes </a:t>
            </a:r>
            <a:r>
              <a:rPr dirty="0" sz="900" spc="-40">
                <a:latin typeface="Arial"/>
                <a:cs typeface="Arial"/>
              </a:rPr>
              <a:t>and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branches)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859" y="609226"/>
            <a:ext cx="4622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Arial"/>
                <a:cs typeface="Arial"/>
              </a:rPr>
              <a:t>Sentence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7609" y="887585"/>
            <a:ext cx="179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358" y="1165943"/>
            <a:ext cx="183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5978" y="1444302"/>
            <a:ext cx="3759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Arial"/>
                <a:cs typeface="Arial"/>
              </a:rPr>
              <a:t>his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sins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7142" y="1334055"/>
            <a:ext cx="433705" cy="116205"/>
          </a:xfrm>
          <a:custGeom>
            <a:avLst/>
            <a:gdLst/>
            <a:ahLst/>
            <a:cxnLst/>
            <a:rect l="l" t="t" r="r" b="b"/>
            <a:pathLst>
              <a:path w="433705" h="116205">
                <a:moveTo>
                  <a:pt x="216732" y="0"/>
                </a:moveTo>
                <a:lnTo>
                  <a:pt x="0" y="116203"/>
                </a:lnTo>
                <a:lnTo>
                  <a:pt x="433465" y="116203"/>
                </a:lnTo>
                <a:lnTo>
                  <a:pt x="21673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36643" y="1444311"/>
            <a:ext cx="48640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>
                <a:latin typeface="Arial"/>
                <a:cs typeface="Arial"/>
              </a:rPr>
              <a:t>confessed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9823" y="1334064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79811" y="1055696"/>
            <a:ext cx="257175" cy="116205"/>
          </a:xfrm>
          <a:custGeom>
            <a:avLst/>
            <a:gdLst/>
            <a:ahLst/>
            <a:cxnLst/>
            <a:rect l="l" t="t" r="r" b="b"/>
            <a:pathLst>
              <a:path w="257175" h="116205">
                <a:moveTo>
                  <a:pt x="257028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36839" y="1055696"/>
            <a:ext cx="257175" cy="116205"/>
          </a:xfrm>
          <a:custGeom>
            <a:avLst/>
            <a:gdLst/>
            <a:ahLst/>
            <a:cxnLst/>
            <a:rect l="l" t="t" r="r" b="b"/>
            <a:pathLst>
              <a:path w="257175" h="116205">
                <a:moveTo>
                  <a:pt x="0" y="0"/>
                </a:moveTo>
                <a:lnTo>
                  <a:pt x="257028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1001" y="887593"/>
            <a:ext cx="183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360" y="1165952"/>
            <a:ext cx="102044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9005" algn="l"/>
              </a:tabLst>
            </a:pPr>
            <a:r>
              <a:rPr dirty="0" sz="900" spc="-15">
                <a:latin typeface="Arial"/>
                <a:cs typeface="Arial"/>
              </a:rPr>
              <a:t>The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</a:t>
            </a:r>
            <a:r>
              <a:rPr dirty="0" sz="900" spc="-20">
                <a:latin typeface="Arial"/>
                <a:cs typeface="Arial"/>
              </a:rPr>
              <a:t>r</a:t>
            </a:r>
            <a:r>
              <a:rPr dirty="0" sz="900">
                <a:latin typeface="Arial"/>
                <a:cs typeface="Arial"/>
              </a:rPr>
              <a:t>im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 spc="-25">
                <a:latin typeface="Arial"/>
                <a:cs typeface="Arial"/>
              </a:rPr>
              <a:t>nal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1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2528" y="1055705"/>
            <a:ext cx="700405" cy="116205"/>
          </a:xfrm>
          <a:custGeom>
            <a:avLst/>
            <a:gdLst/>
            <a:ahLst/>
            <a:cxnLst/>
            <a:rect l="l" t="t" r="r" b="b"/>
            <a:pathLst>
              <a:path w="700405" h="116205">
                <a:moveTo>
                  <a:pt x="349989" y="0"/>
                </a:moveTo>
                <a:lnTo>
                  <a:pt x="0" y="116203"/>
                </a:lnTo>
                <a:lnTo>
                  <a:pt x="699978" y="116203"/>
                </a:lnTo>
                <a:lnTo>
                  <a:pt x="34998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2511" y="777338"/>
            <a:ext cx="452755" cy="116205"/>
          </a:xfrm>
          <a:custGeom>
            <a:avLst/>
            <a:gdLst/>
            <a:ahLst/>
            <a:cxnLst/>
            <a:rect l="l" t="t" r="r" b="b"/>
            <a:pathLst>
              <a:path w="452755" h="116205">
                <a:moveTo>
                  <a:pt x="452170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84681" y="777338"/>
            <a:ext cx="452755" cy="116205"/>
          </a:xfrm>
          <a:custGeom>
            <a:avLst/>
            <a:gdLst/>
            <a:ahLst/>
            <a:cxnLst/>
            <a:rect l="l" t="t" r="r" b="b"/>
            <a:pathLst>
              <a:path w="452755" h="116205">
                <a:moveTo>
                  <a:pt x="0" y="0"/>
                </a:moveTo>
                <a:lnTo>
                  <a:pt x="45217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1735" y="1695013"/>
            <a:ext cx="4622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Arial"/>
                <a:cs typeface="Arial"/>
              </a:rPr>
              <a:t>Sentence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3362" y="1973371"/>
            <a:ext cx="179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30539" y="2299220"/>
            <a:ext cx="149860" cy="10668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5"/>
              </a:lnSpc>
            </a:pPr>
            <a:r>
              <a:rPr dirty="0" sz="900" spc="-45">
                <a:latin typeface="Arial"/>
                <a:cs typeface="Arial"/>
              </a:rPr>
              <a:t>CP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8349" y="2577579"/>
            <a:ext cx="316865" cy="10668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5"/>
              </a:lnSpc>
            </a:pPr>
            <a:r>
              <a:rPr dirty="0" sz="900" spc="-60">
                <a:latin typeface="Arial"/>
                <a:cs typeface="Arial"/>
              </a:rPr>
              <a:t>Clause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45491" y="2976559"/>
            <a:ext cx="1098550" cy="116205"/>
          </a:xfrm>
          <a:custGeom>
            <a:avLst/>
            <a:gdLst/>
            <a:ahLst/>
            <a:cxnLst/>
            <a:rect l="l" t="t" r="r" b="b"/>
            <a:pathLst>
              <a:path w="1098550" h="116205">
                <a:moveTo>
                  <a:pt x="549092" y="0"/>
                </a:moveTo>
                <a:lnTo>
                  <a:pt x="0" y="116203"/>
                </a:lnTo>
                <a:lnTo>
                  <a:pt x="1098185" y="116203"/>
                </a:lnTo>
                <a:lnTo>
                  <a:pt x="54909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10501" y="2808456"/>
            <a:ext cx="1504315" cy="440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  <a:tabLst>
                <a:tab pos="907415" algn="l"/>
              </a:tabLst>
            </a:pPr>
            <a:r>
              <a:rPr dirty="0" sz="900" spc="-10">
                <a:latin typeface="Arial"/>
                <a:cs typeface="Arial"/>
              </a:rPr>
              <a:t>NP	</a:t>
            </a:r>
            <a:r>
              <a:rPr dirty="0" sz="90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35">
                <a:latin typeface="Arial"/>
                <a:cs typeface="Arial"/>
              </a:rPr>
              <a:t>his </a:t>
            </a:r>
            <a:r>
              <a:rPr dirty="0" sz="900" spc="-55">
                <a:latin typeface="Arial"/>
                <a:cs typeface="Arial"/>
              </a:rPr>
              <a:t>sins </a:t>
            </a:r>
            <a:r>
              <a:rPr dirty="0" sz="900" spc="-40">
                <a:latin typeface="Arial"/>
                <a:cs typeface="Arial"/>
              </a:rPr>
              <a:t>harmed </a:t>
            </a:r>
            <a:r>
              <a:rPr dirty="0" sz="900" spc="-35">
                <a:latin typeface="Arial"/>
                <a:cs typeface="Arial"/>
              </a:rPr>
              <a:t>many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people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81665" y="2976567"/>
            <a:ext cx="433705" cy="116205"/>
          </a:xfrm>
          <a:custGeom>
            <a:avLst/>
            <a:gdLst/>
            <a:ahLst/>
            <a:cxnLst/>
            <a:rect l="l" t="t" r="r" b="b"/>
            <a:pathLst>
              <a:path w="433705" h="116205">
                <a:moveTo>
                  <a:pt x="216732" y="0"/>
                </a:moveTo>
                <a:lnTo>
                  <a:pt x="0" y="116203"/>
                </a:lnTo>
                <a:lnTo>
                  <a:pt x="433465" y="116203"/>
                </a:lnTo>
                <a:lnTo>
                  <a:pt x="21673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98394" y="2725530"/>
            <a:ext cx="398145" cy="88900"/>
          </a:xfrm>
          <a:custGeom>
            <a:avLst/>
            <a:gdLst/>
            <a:ahLst/>
            <a:cxnLst/>
            <a:rect l="l" t="t" r="r" b="b"/>
            <a:pathLst>
              <a:path w="398144" h="88900">
                <a:moveTo>
                  <a:pt x="398095" y="0"/>
                </a:moveTo>
                <a:lnTo>
                  <a:pt x="0" y="8887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96489" y="2725530"/>
            <a:ext cx="398145" cy="88900"/>
          </a:xfrm>
          <a:custGeom>
            <a:avLst/>
            <a:gdLst/>
            <a:ahLst/>
            <a:cxnLst/>
            <a:rect l="l" t="t" r="r" b="b"/>
            <a:pathLst>
              <a:path w="398144" h="88900">
                <a:moveTo>
                  <a:pt x="0" y="0"/>
                </a:moveTo>
                <a:lnTo>
                  <a:pt x="398095" y="8887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00921" y="2808456"/>
            <a:ext cx="2266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Arial"/>
                <a:cs typeface="Arial"/>
              </a:rPr>
              <a:t>that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14218" y="2698209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14216" y="2447171"/>
            <a:ext cx="391160" cy="88900"/>
          </a:xfrm>
          <a:custGeom>
            <a:avLst/>
            <a:gdLst/>
            <a:ahLst/>
            <a:cxnLst/>
            <a:rect l="l" t="t" r="r" b="b"/>
            <a:pathLst>
              <a:path w="391160" h="88900">
                <a:moveTo>
                  <a:pt x="391139" y="0"/>
                </a:moveTo>
                <a:lnTo>
                  <a:pt x="0" y="8887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05355" y="2447171"/>
            <a:ext cx="391160" cy="88900"/>
          </a:xfrm>
          <a:custGeom>
            <a:avLst/>
            <a:gdLst/>
            <a:ahLst/>
            <a:cxnLst/>
            <a:rect l="l" t="t" r="r" b="b"/>
            <a:pathLst>
              <a:path w="391160" h="88900">
                <a:moveTo>
                  <a:pt x="0" y="0"/>
                </a:moveTo>
                <a:lnTo>
                  <a:pt x="391139" y="8887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8020" y="2251738"/>
            <a:ext cx="1041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6643" y="2530097"/>
            <a:ext cx="7277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dirty="0" sz="900" spc="-55">
                <a:latin typeface="Arial"/>
                <a:cs typeface="Arial"/>
              </a:rPr>
              <a:t>confessed</a:t>
            </a:r>
            <a:r>
              <a:rPr dirty="0" sz="900" spc="-55">
                <a:latin typeface="Arial"/>
                <a:cs typeface="Arial"/>
              </a:rPr>
              <a:t>	</a:t>
            </a:r>
            <a:r>
              <a:rPr dirty="0" sz="900" spc="-65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79810" y="2419850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9819" y="2141483"/>
            <a:ext cx="413384" cy="116205"/>
          </a:xfrm>
          <a:custGeom>
            <a:avLst/>
            <a:gdLst/>
            <a:ahLst/>
            <a:cxnLst/>
            <a:rect l="l" t="t" r="r" b="b"/>
            <a:pathLst>
              <a:path w="413384" h="116205">
                <a:moveTo>
                  <a:pt x="412773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92592" y="2141483"/>
            <a:ext cx="413384" cy="116205"/>
          </a:xfrm>
          <a:custGeom>
            <a:avLst/>
            <a:gdLst/>
            <a:ahLst/>
            <a:cxnLst/>
            <a:rect l="l" t="t" r="r" b="b"/>
            <a:pathLst>
              <a:path w="413385" h="116205">
                <a:moveTo>
                  <a:pt x="0" y="0"/>
                </a:moveTo>
                <a:lnTo>
                  <a:pt x="412773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0988" y="1973380"/>
            <a:ext cx="183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360" y="2251738"/>
            <a:ext cx="6419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criminal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2515" y="2141491"/>
            <a:ext cx="700405" cy="116205"/>
          </a:xfrm>
          <a:custGeom>
            <a:avLst/>
            <a:gdLst/>
            <a:ahLst/>
            <a:cxnLst/>
            <a:rect l="l" t="t" r="r" b="b"/>
            <a:pathLst>
              <a:path w="700405" h="116205">
                <a:moveTo>
                  <a:pt x="349989" y="0"/>
                </a:moveTo>
                <a:lnTo>
                  <a:pt x="0" y="116203"/>
                </a:lnTo>
                <a:lnTo>
                  <a:pt x="699978" y="116203"/>
                </a:lnTo>
                <a:lnTo>
                  <a:pt x="34998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2515" y="1863124"/>
            <a:ext cx="530225" cy="116205"/>
          </a:xfrm>
          <a:custGeom>
            <a:avLst/>
            <a:gdLst/>
            <a:ahLst/>
            <a:cxnLst/>
            <a:rect l="l" t="t" r="r" b="b"/>
            <a:pathLst>
              <a:path w="530225" h="116205">
                <a:moveTo>
                  <a:pt x="530043" y="0"/>
                </a:moveTo>
                <a:lnTo>
                  <a:pt x="0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62558" y="1863124"/>
            <a:ext cx="530225" cy="116205"/>
          </a:xfrm>
          <a:custGeom>
            <a:avLst/>
            <a:gdLst/>
            <a:ahLst/>
            <a:cxnLst/>
            <a:rect l="l" t="t" r="r" b="b"/>
            <a:pathLst>
              <a:path w="530225" h="116205">
                <a:moveTo>
                  <a:pt x="0" y="0"/>
                </a:moveTo>
                <a:lnTo>
                  <a:pt x="530043" y="11620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887863" y="3289622"/>
            <a:ext cx="6781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34</a:t>
            </a:r>
            <a:r>
              <a:rPr dirty="0" baseline="-23148" sz="900" spc="-17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7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2" action="ppaction://hlinksldjump"/>
              </a:rPr>
              <a:t>How </a:t>
            </a:r>
            <a:r>
              <a:rPr dirty="0" spc="-60">
                <a:hlinkClick r:id="rId2" action="ppaction://hlinksldjump"/>
              </a:rPr>
              <a:t>do </a:t>
            </a:r>
            <a:r>
              <a:rPr dirty="0" spc="-120">
                <a:hlinkClick r:id="rId2" action="ppaction://hlinksldjump"/>
              </a:rPr>
              <a:t>we </a:t>
            </a:r>
            <a:r>
              <a:rPr dirty="0" spc="-50">
                <a:hlinkClick r:id="rId2" action="ppaction://hlinksldjump"/>
              </a:rPr>
              <a:t>explain </a:t>
            </a:r>
            <a:r>
              <a:rPr dirty="0" spc="-60">
                <a:hlinkClick r:id="rId2" action="ppaction://hlinksldjump"/>
              </a:rPr>
              <a:t>parsing</a:t>
            </a:r>
            <a:r>
              <a:rPr dirty="0" spc="105">
                <a:hlinkClick r:id="rId2" action="ppaction://hlinksldjump"/>
              </a:rPr>
              <a:t> </a:t>
            </a:r>
            <a:r>
              <a:rPr dirty="0" spc="-60">
                <a:hlinkClick r:id="rId2" action="ppaction://hlinksldjump"/>
              </a:rPr>
              <a:t>biases?</a:t>
            </a:r>
          </a:p>
        </p:txBody>
      </p:sp>
      <p:sp>
        <p:nvSpPr>
          <p:cNvPr id="5" name="object 5"/>
          <p:cNvSpPr/>
          <p:nvPr/>
        </p:nvSpPr>
        <p:spPr>
          <a:xfrm>
            <a:off x="138785" y="438139"/>
            <a:ext cx="4320116" cy="1485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4903" y="2099359"/>
            <a:ext cx="4267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75">
                <a:latin typeface="Verdana"/>
                <a:cs typeface="Verdana"/>
              </a:rPr>
              <a:t>Sentence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848" y="2459304"/>
            <a:ext cx="140970" cy="97790"/>
          </a:xfrm>
          <a:custGeom>
            <a:avLst/>
            <a:gdLst/>
            <a:ahLst/>
            <a:cxnLst/>
            <a:rect l="l" t="t" r="r" b="b"/>
            <a:pathLst>
              <a:path w="140969" h="97789">
                <a:moveTo>
                  <a:pt x="0" y="97624"/>
                </a:moveTo>
                <a:lnTo>
                  <a:pt x="140411" y="97624"/>
                </a:lnTo>
                <a:lnTo>
                  <a:pt x="140411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9335" y="2775610"/>
            <a:ext cx="137795" cy="97790"/>
          </a:xfrm>
          <a:custGeom>
            <a:avLst/>
            <a:gdLst/>
            <a:ahLst/>
            <a:cxnLst/>
            <a:rect l="l" t="t" r="r" b="b"/>
            <a:pathLst>
              <a:path w="137794" h="97789">
                <a:moveTo>
                  <a:pt x="0" y="97624"/>
                </a:moveTo>
                <a:lnTo>
                  <a:pt x="137426" y="97624"/>
                </a:lnTo>
                <a:lnTo>
                  <a:pt x="137426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1382" y="2911611"/>
            <a:ext cx="893444" cy="142240"/>
          </a:xfrm>
          <a:custGeom>
            <a:avLst/>
            <a:gdLst/>
            <a:ahLst/>
            <a:cxnLst/>
            <a:rect l="l" t="t" r="r" b="b"/>
            <a:pathLst>
              <a:path w="893444" h="142239">
                <a:moveTo>
                  <a:pt x="446660" y="0"/>
                </a:moveTo>
                <a:lnTo>
                  <a:pt x="0" y="141941"/>
                </a:lnTo>
                <a:lnTo>
                  <a:pt x="893321" y="141941"/>
                </a:lnTo>
                <a:lnTo>
                  <a:pt x="44666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2902" y="2775627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80" h="97789">
                <a:moveTo>
                  <a:pt x="0" y="97624"/>
                </a:moveTo>
                <a:lnTo>
                  <a:pt x="144627" y="97624"/>
                </a:lnTo>
                <a:lnTo>
                  <a:pt x="144627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9405" y="2911628"/>
            <a:ext cx="572135" cy="142240"/>
          </a:xfrm>
          <a:custGeom>
            <a:avLst/>
            <a:gdLst/>
            <a:ahLst/>
            <a:cxnLst/>
            <a:rect l="l" t="t" r="r" b="b"/>
            <a:pathLst>
              <a:path w="572135" h="142239">
                <a:moveTo>
                  <a:pt x="285810" y="0"/>
                </a:moveTo>
                <a:lnTo>
                  <a:pt x="0" y="141942"/>
                </a:lnTo>
                <a:lnTo>
                  <a:pt x="571621" y="141942"/>
                </a:lnTo>
                <a:lnTo>
                  <a:pt x="28581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9663" y="3048325"/>
            <a:ext cx="1710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90">
                <a:latin typeface="Verdana"/>
                <a:cs typeface="Verdana"/>
              </a:rPr>
              <a:t>saw </a:t>
            </a:r>
            <a:r>
              <a:rPr dirty="0" sz="800" spc="-60">
                <a:latin typeface="Verdana"/>
                <a:cs typeface="Verdana"/>
              </a:rPr>
              <a:t>the </a:t>
            </a:r>
            <a:r>
              <a:rPr dirty="0" sz="800" spc="-85">
                <a:latin typeface="Verdana"/>
                <a:cs typeface="Verdana"/>
              </a:rPr>
              <a:t>woman </a:t>
            </a:r>
            <a:r>
              <a:rPr dirty="0" sz="800" spc="-45">
                <a:latin typeface="Verdana"/>
                <a:cs typeface="Verdana"/>
              </a:rPr>
              <a:t>with </a:t>
            </a:r>
            <a:r>
              <a:rPr dirty="0" sz="800" spc="-60">
                <a:latin typeface="Verdana"/>
                <a:cs typeface="Verdana"/>
              </a:rPr>
              <a:t>the</a:t>
            </a:r>
            <a:r>
              <a:rPr dirty="0" sz="800" spc="135">
                <a:latin typeface="Verdana"/>
                <a:cs typeface="Verdana"/>
              </a:rPr>
              <a:t> </a:t>
            </a:r>
            <a:r>
              <a:rPr dirty="0" sz="800" spc="-65">
                <a:latin typeface="Verdana"/>
                <a:cs typeface="Verdana"/>
              </a:rPr>
              <a:t>telescope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4049" y="2884303"/>
            <a:ext cx="0" cy="194945"/>
          </a:xfrm>
          <a:custGeom>
            <a:avLst/>
            <a:gdLst/>
            <a:ahLst/>
            <a:cxnLst/>
            <a:rect l="l" t="t" r="r" b="b"/>
            <a:pathLst>
              <a:path w="0" h="194944">
                <a:moveTo>
                  <a:pt x="0" y="0"/>
                </a:moveTo>
                <a:lnTo>
                  <a:pt x="0" y="19457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4048" y="2595305"/>
            <a:ext cx="597535" cy="142240"/>
          </a:xfrm>
          <a:custGeom>
            <a:avLst/>
            <a:gdLst/>
            <a:ahLst/>
            <a:cxnLst/>
            <a:rect l="l" t="t" r="r" b="b"/>
            <a:pathLst>
              <a:path w="597535" h="142239">
                <a:moveTo>
                  <a:pt x="597005" y="0"/>
                </a:moveTo>
                <a:lnTo>
                  <a:pt x="0" y="14194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5222" y="2595305"/>
            <a:ext cx="166370" cy="142240"/>
          </a:xfrm>
          <a:custGeom>
            <a:avLst/>
            <a:gdLst/>
            <a:ahLst/>
            <a:cxnLst/>
            <a:rect l="l" t="t" r="r" b="b"/>
            <a:pathLst>
              <a:path w="166369" h="142239">
                <a:moveTo>
                  <a:pt x="165831" y="0"/>
                </a:moveTo>
                <a:lnTo>
                  <a:pt x="0" y="14194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1054" y="2595305"/>
            <a:ext cx="597535" cy="142240"/>
          </a:xfrm>
          <a:custGeom>
            <a:avLst/>
            <a:gdLst/>
            <a:ahLst/>
            <a:cxnLst/>
            <a:rect l="l" t="t" r="r" b="b"/>
            <a:pathLst>
              <a:path w="597535" h="142239">
                <a:moveTo>
                  <a:pt x="0" y="0"/>
                </a:moveTo>
                <a:lnTo>
                  <a:pt x="597006" y="14194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2682" y="2459308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79" h="97789">
                <a:moveTo>
                  <a:pt x="0" y="97624"/>
                </a:moveTo>
                <a:lnTo>
                  <a:pt x="144627" y="97624"/>
                </a:lnTo>
                <a:lnTo>
                  <a:pt x="144627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6990" y="2415682"/>
            <a:ext cx="1842770" cy="463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  <a:tabLst>
                <a:tab pos="1093470" algn="l"/>
              </a:tabLst>
            </a:pPr>
            <a:r>
              <a:rPr dirty="0" sz="800" spc="25">
                <a:latin typeface="Verdana"/>
                <a:cs typeface="Verdana"/>
              </a:rPr>
              <a:t>NP	</a:t>
            </a:r>
            <a:r>
              <a:rPr dirty="0" sz="800" spc="35">
                <a:latin typeface="Verdana"/>
                <a:cs typeface="Verdana"/>
              </a:rPr>
              <a:t>VP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530860" algn="l"/>
                <a:tab pos="925830" algn="l"/>
                <a:tab pos="1692275" algn="l"/>
              </a:tabLst>
            </a:pPr>
            <a:r>
              <a:rPr dirty="0" sz="800" spc="-60">
                <a:latin typeface="Verdana"/>
                <a:cs typeface="Verdana"/>
              </a:rPr>
              <a:t>the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-85">
                <a:latin typeface="Verdana"/>
                <a:cs typeface="Verdana"/>
              </a:rPr>
              <a:t>man</a:t>
            </a:r>
            <a:r>
              <a:rPr dirty="0" sz="800" spc="-85">
                <a:latin typeface="Verdana"/>
                <a:cs typeface="Verdana"/>
              </a:rPr>
              <a:t>	</a:t>
            </a:r>
            <a:r>
              <a:rPr dirty="0" sz="800" spc="15">
                <a:latin typeface="Verdana"/>
                <a:cs typeface="Verdana"/>
              </a:rPr>
              <a:t>V</a:t>
            </a:r>
            <a:r>
              <a:rPr dirty="0" sz="800" spc="15">
                <a:latin typeface="Verdana"/>
                <a:cs typeface="Verdana"/>
              </a:rPr>
              <a:t>	</a:t>
            </a:r>
            <a:r>
              <a:rPr dirty="0" sz="800" spc="25">
                <a:latin typeface="Verdana"/>
                <a:cs typeface="Verdana"/>
              </a:rPr>
              <a:t>NP</a:t>
            </a:r>
            <a:r>
              <a:rPr dirty="0" sz="800" spc="25">
                <a:latin typeface="Verdana"/>
                <a:cs typeface="Verdana"/>
              </a:rPr>
              <a:t>	</a:t>
            </a:r>
            <a:r>
              <a:rPr dirty="0" sz="800" spc="55">
                <a:latin typeface="Verdana"/>
                <a:cs typeface="Verdana"/>
              </a:rPr>
              <a:t>PP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308" y="2595309"/>
            <a:ext cx="447675" cy="142240"/>
          </a:xfrm>
          <a:custGeom>
            <a:avLst/>
            <a:gdLst/>
            <a:ahLst/>
            <a:cxnLst/>
            <a:rect l="l" t="t" r="r" b="b"/>
            <a:pathLst>
              <a:path w="447675" h="142239">
                <a:moveTo>
                  <a:pt x="223688" y="0"/>
                </a:moveTo>
                <a:lnTo>
                  <a:pt x="0" y="141942"/>
                </a:lnTo>
                <a:lnTo>
                  <a:pt x="447377" y="141942"/>
                </a:lnTo>
                <a:lnTo>
                  <a:pt x="22368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4993" y="2251656"/>
            <a:ext cx="483234" cy="169545"/>
          </a:xfrm>
          <a:custGeom>
            <a:avLst/>
            <a:gdLst/>
            <a:ahLst/>
            <a:cxnLst/>
            <a:rect l="l" t="t" r="r" b="b"/>
            <a:pathLst>
              <a:path w="483234" h="169544">
                <a:moveTo>
                  <a:pt x="483028" y="0"/>
                </a:moveTo>
                <a:lnTo>
                  <a:pt x="0" y="16927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8022" y="2251656"/>
            <a:ext cx="483234" cy="169545"/>
          </a:xfrm>
          <a:custGeom>
            <a:avLst/>
            <a:gdLst/>
            <a:ahLst/>
            <a:cxnLst/>
            <a:rect l="l" t="t" r="r" b="b"/>
            <a:pathLst>
              <a:path w="483234" h="169544">
                <a:moveTo>
                  <a:pt x="0" y="0"/>
                </a:moveTo>
                <a:lnTo>
                  <a:pt x="483028" y="16927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59544" y="1941206"/>
            <a:ext cx="4267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75">
                <a:latin typeface="Verdana"/>
                <a:cs typeface="Verdana"/>
              </a:rPr>
              <a:t>Sentence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90138" y="2301138"/>
            <a:ext cx="140970" cy="97790"/>
          </a:xfrm>
          <a:custGeom>
            <a:avLst/>
            <a:gdLst/>
            <a:ahLst/>
            <a:cxnLst/>
            <a:rect l="l" t="t" r="r" b="b"/>
            <a:pathLst>
              <a:path w="140970" h="97789">
                <a:moveTo>
                  <a:pt x="0" y="97624"/>
                </a:moveTo>
                <a:lnTo>
                  <a:pt x="140411" y="97624"/>
                </a:lnTo>
                <a:lnTo>
                  <a:pt x="140411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77438" y="2257512"/>
            <a:ext cx="1663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>
                <a:latin typeface="Verdana"/>
                <a:cs typeface="Verdana"/>
              </a:rPr>
              <a:t>VP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94315" y="2617457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79" h="97789">
                <a:moveTo>
                  <a:pt x="0" y="97624"/>
                </a:moveTo>
                <a:lnTo>
                  <a:pt x="144627" y="97624"/>
                </a:lnTo>
                <a:lnTo>
                  <a:pt x="144627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681615" y="2573831"/>
            <a:ext cx="1701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latin typeface="Verdana"/>
                <a:cs typeface="Verdana"/>
              </a:rPr>
              <a:t>NP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79341" y="2933763"/>
            <a:ext cx="137795" cy="97790"/>
          </a:xfrm>
          <a:custGeom>
            <a:avLst/>
            <a:gdLst/>
            <a:ahLst/>
            <a:cxnLst/>
            <a:rect l="l" t="t" r="r" b="b"/>
            <a:pathLst>
              <a:path w="137795" h="97789">
                <a:moveTo>
                  <a:pt x="0" y="97624"/>
                </a:moveTo>
                <a:lnTo>
                  <a:pt x="137426" y="97624"/>
                </a:lnTo>
                <a:lnTo>
                  <a:pt x="137426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01388" y="3069777"/>
            <a:ext cx="893444" cy="142240"/>
          </a:xfrm>
          <a:custGeom>
            <a:avLst/>
            <a:gdLst/>
            <a:ahLst/>
            <a:cxnLst/>
            <a:rect l="l" t="t" r="r" b="b"/>
            <a:pathLst>
              <a:path w="893445" h="142239">
                <a:moveTo>
                  <a:pt x="446660" y="0"/>
                </a:moveTo>
                <a:lnTo>
                  <a:pt x="0" y="141941"/>
                </a:lnTo>
                <a:lnTo>
                  <a:pt x="893321" y="141941"/>
                </a:lnTo>
                <a:lnTo>
                  <a:pt x="44666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12909" y="2933780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79" h="97789">
                <a:moveTo>
                  <a:pt x="0" y="97624"/>
                </a:moveTo>
                <a:lnTo>
                  <a:pt x="144627" y="97624"/>
                </a:lnTo>
                <a:lnTo>
                  <a:pt x="144627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125088" y="2890154"/>
            <a:ext cx="1444625" cy="463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95"/>
              </a:spcBef>
              <a:tabLst>
                <a:tab pos="953769" algn="l"/>
              </a:tabLst>
            </a:pPr>
            <a:r>
              <a:rPr dirty="0" sz="800" spc="25">
                <a:latin typeface="Verdana"/>
                <a:cs typeface="Verdana"/>
              </a:rPr>
              <a:t>NP	</a:t>
            </a:r>
            <a:r>
              <a:rPr dirty="0" sz="800" spc="55">
                <a:latin typeface="Verdana"/>
                <a:cs typeface="Verdana"/>
              </a:rPr>
              <a:t>PP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800" spc="-60">
                <a:latin typeface="Verdana"/>
                <a:cs typeface="Verdana"/>
              </a:rPr>
              <a:t>the </a:t>
            </a:r>
            <a:r>
              <a:rPr dirty="0" sz="800" spc="-85">
                <a:latin typeface="Verdana"/>
                <a:cs typeface="Verdana"/>
              </a:rPr>
              <a:t>woman </a:t>
            </a:r>
            <a:r>
              <a:rPr dirty="0" sz="800" spc="-45">
                <a:latin typeface="Verdana"/>
                <a:cs typeface="Verdana"/>
              </a:rPr>
              <a:t>with </a:t>
            </a:r>
            <a:r>
              <a:rPr dirty="0" sz="800" spc="-60">
                <a:latin typeface="Verdana"/>
                <a:cs typeface="Verdana"/>
              </a:rPr>
              <a:t>the</a:t>
            </a:r>
            <a:r>
              <a:rPr dirty="0" sz="800" spc="95">
                <a:latin typeface="Verdana"/>
                <a:cs typeface="Verdana"/>
              </a:rPr>
              <a:t> </a:t>
            </a:r>
            <a:r>
              <a:rPr dirty="0" sz="800" spc="-65">
                <a:latin typeface="Verdana"/>
                <a:cs typeface="Verdana"/>
              </a:rPr>
              <a:t>telescope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99411" y="3069781"/>
            <a:ext cx="572135" cy="142240"/>
          </a:xfrm>
          <a:custGeom>
            <a:avLst/>
            <a:gdLst/>
            <a:ahLst/>
            <a:cxnLst/>
            <a:rect l="l" t="t" r="r" b="b"/>
            <a:pathLst>
              <a:path w="572135" h="142239">
                <a:moveTo>
                  <a:pt x="285810" y="0"/>
                </a:moveTo>
                <a:lnTo>
                  <a:pt x="0" y="141942"/>
                </a:lnTo>
                <a:lnTo>
                  <a:pt x="571621" y="141942"/>
                </a:lnTo>
                <a:lnTo>
                  <a:pt x="28581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85210" y="2753458"/>
            <a:ext cx="381635" cy="142240"/>
          </a:xfrm>
          <a:custGeom>
            <a:avLst/>
            <a:gdLst/>
            <a:ahLst/>
            <a:cxnLst/>
            <a:rect l="l" t="t" r="r" b="b"/>
            <a:pathLst>
              <a:path w="381635" h="142239">
                <a:moveTo>
                  <a:pt x="381418" y="0"/>
                </a:moveTo>
                <a:lnTo>
                  <a:pt x="0" y="14194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66629" y="2753458"/>
            <a:ext cx="381635" cy="142240"/>
          </a:xfrm>
          <a:custGeom>
            <a:avLst/>
            <a:gdLst/>
            <a:ahLst/>
            <a:cxnLst/>
            <a:rect l="l" t="t" r="r" b="b"/>
            <a:pathLst>
              <a:path w="381635" h="142239">
                <a:moveTo>
                  <a:pt x="0" y="0"/>
                </a:moveTo>
                <a:lnTo>
                  <a:pt x="381418" y="14194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59657" y="2890154"/>
            <a:ext cx="189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0">
                <a:latin typeface="Verdana"/>
                <a:cs typeface="Verdana"/>
              </a:rPr>
              <a:t>s</a:t>
            </a:r>
            <a:r>
              <a:rPr dirty="0" sz="800" spc="-114">
                <a:latin typeface="Verdana"/>
                <a:cs typeface="Verdana"/>
              </a:rPr>
              <a:t>a</a:t>
            </a:r>
            <a:r>
              <a:rPr dirty="0" sz="800" spc="-80">
                <a:latin typeface="Verdana"/>
                <a:cs typeface="Verdana"/>
              </a:rPr>
              <a:t>w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54043" y="2726132"/>
            <a:ext cx="0" cy="194945"/>
          </a:xfrm>
          <a:custGeom>
            <a:avLst/>
            <a:gdLst/>
            <a:ahLst/>
            <a:cxnLst/>
            <a:rect l="l" t="t" r="r" b="b"/>
            <a:pathLst>
              <a:path w="0" h="194944">
                <a:moveTo>
                  <a:pt x="0" y="0"/>
                </a:moveTo>
                <a:lnTo>
                  <a:pt x="0" y="19457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54047" y="2437139"/>
            <a:ext cx="406400" cy="142240"/>
          </a:xfrm>
          <a:custGeom>
            <a:avLst/>
            <a:gdLst/>
            <a:ahLst/>
            <a:cxnLst/>
            <a:rect l="l" t="t" r="r" b="b"/>
            <a:pathLst>
              <a:path w="406400" h="142239">
                <a:moveTo>
                  <a:pt x="406296" y="0"/>
                </a:moveTo>
                <a:lnTo>
                  <a:pt x="0" y="14194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60343" y="2437139"/>
            <a:ext cx="406400" cy="142240"/>
          </a:xfrm>
          <a:custGeom>
            <a:avLst/>
            <a:gdLst/>
            <a:ahLst/>
            <a:cxnLst/>
            <a:rect l="l" t="t" r="r" b="b"/>
            <a:pathLst>
              <a:path w="406400" h="142239">
                <a:moveTo>
                  <a:pt x="0" y="0"/>
                </a:moveTo>
                <a:lnTo>
                  <a:pt x="406296" y="14194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12688" y="2301155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80" h="97789">
                <a:moveTo>
                  <a:pt x="0" y="97624"/>
                </a:moveTo>
                <a:lnTo>
                  <a:pt x="144627" y="97624"/>
                </a:lnTo>
                <a:lnTo>
                  <a:pt x="144627" y="0"/>
                </a:lnTo>
                <a:lnTo>
                  <a:pt x="0" y="0"/>
                </a:lnTo>
                <a:lnTo>
                  <a:pt x="0" y="976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499988" y="2257529"/>
            <a:ext cx="1701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>
                <a:latin typeface="Verdana"/>
                <a:cs typeface="Verdana"/>
              </a:rPr>
              <a:t>NP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86996" y="2573836"/>
            <a:ext cx="6159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860" algn="l"/>
              </a:tabLst>
            </a:pPr>
            <a:r>
              <a:rPr dirty="0" sz="800" spc="-60">
                <a:latin typeface="Verdana"/>
                <a:cs typeface="Verdana"/>
              </a:rPr>
              <a:t>the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-85">
                <a:latin typeface="Verdana"/>
                <a:cs typeface="Verdana"/>
              </a:rPr>
              <a:t>man</a:t>
            </a:r>
            <a:r>
              <a:rPr dirty="0" sz="800" spc="-85">
                <a:latin typeface="Verdana"/>
                <a:cs typeface="Verdana"/>
              </a:rPr>
              <a:t>	</a:t>
            </a:r>
            <a:r>
              <a:rPr dirty="0" sz="800" spc="15">
                <a:latin typeface="Verdana"/>
                <a:cs typeface="Verdana"/>
              </a:rPr>
              <a:t>V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61313" y="2437156"/>
            <a:ext cx="447675" cy="142240"/>
          </a:xfrm>
          <a:custGeom>
            <a:avLst/>
            <a:gdLst/>
            <a:ahLst/>
            <a:cxnLst/>
            <a:rect l="l" t="t" r="r" b="b"/>
            <a:pathLst>
              <a:path w="447675" h="142239">
                <a:moveTo>
                  <a:pt x="223688" y="0"/>
                </a:moveTo>
                <a:lnTo>
                  <a:pt x="0" y="141942"/>
                </a:lnTo>
                <a:lnTo>
                  <a:pt x="447377" y="141942"/>
                </a:lnTo>
                <a:lnTo>
                  <a:pt x="22368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85002" y="2093503"/>
            <a:ext cx="387985" cy="169545"/>
          </a:xfrm>
          <a:custGeom>
            <a:avLst/>
            <a:gdLst/>
            <a:ahLst/>
            <a:cxnLst/>
            <a:rect l="l" t="t" r="r" b="b"/>
            <a:pathLst>
              <a:path w="387985" h="169544">
                <a:moveTo>
                  <a:pt x="387673" y="0"/>
                </a:moveTo>
                <a:lnTo>
                  <a:pt x="0" y="16927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72676" y="2093503"/>
            <a:ext cx="387985" cy="169545"/>
          </a:xfrm>
          <a:custGeom>
            <a:avLst/>
            <a:gdLst/>
            <a:ahLst/>
            <a:cxnLst/>
            <a:rect l="l" t="t" r="r" b="b"/>
            <a:pathLst>
              <a:path w="387985" h="169544">
                <a:moveTo>
                  <a:pt x="0" y="0"/>
                </a:moveTo>
                <a:lnTo>
                  <a:pt x="387673" y="16927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85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How </a:t>
            </a:r>
            <a:r>
              <a:rPr dirty="0" spc="-60">
                <a:hlinkClick r:id="rId10" action="ppaction://hlinksldjump"/>
              </a:rPr>
              <a:t>do </a:t>
            </a:r>
            <a:r>
              <a:rPr dirty="0" spc="-120">
                <a:hlinkClick r:id="rId10" action="ppaction://hlinksldjump"/>
              </a:rPr>
              <a:t>we </a:t>
            </a:r>
            <a:r>
              <a:rPr dirty="0" spc="-50">
                <a:hlinkClick r:id="rId10" action="ppaction://hlinksldjump"/>
              </a:rPr>
              <a:t>explain </a:t>
            </a:r>
            <a:r>
              <a:rPr dirty="0" spc="-60">
                <a:hlinkClick r:id="rId10" action="ppaction://hlinksldjump"/>
              </a:rPr>
              <a:t>parsing</a:t>
            </a:r>
            <a:r>
              <a:rPr dirty="0" spc="105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biases?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43608"/>
            <a:ext cx="346582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Alternative: </a:t>
            </a:r>
            <a:r>
              <a:rPr dirty="0" sz="1100" spc="-35">
                <a:latin typeface="Tahoma"/>
                <a:cs typeface="Tahoma"/>
              </a:rPr>
              <a:t>Biases reflect </a:t>
            </a:r>
            <a:r>
              <a:rPr dirty="0" sz="1100" spc="-60" b="1">
                <a:latin typeface="Tahoma"/>
                <a:cs typeface="Tahoma"/>
              </a:rPr>
              <a:t>statistical </a:t>
            </a:r>
            <a:r>
              <a:rPr dirty="0" sz="1100" spc="-75" b="1">
                <a:latin typeface="Tahoma"/>
                <a:cs typeface="Tahoma"/>
              </a:rPr>
              <a:t>patterns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61023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90" y="1610231"/>
            <a:ext cx="29743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Vampires </a:t>
            </a:r>
            <a:r>
              <a:rPr dirty="0" sz="1100" spc="-45">
                <a:latin typeface="Tahoma"/>
                <a:cs typeface="Tahoma"/>
              </a:rPr>
              <a:t>(who </a:t>
            </a:r>
            <a:r>
              <a:rPr dirty="0" sz="1100" spc="-65">
                <a:latin typeface="Tahoma"/>
                <a:cs typeface="Tahoma"/>
              </a:rPr>
              <a:t>were) </a:t>
            </a:r>
            <a:r>
              <a:rPr dirty="0" sz="1100" spc="-50">
                <a:latin typeface="Tahoma"/>
                <a:cs typeface="Tahoma"/>
              </a:rPr>
              <a:t>loaned </a:t>
            </a:r>
            <a:r>
              <a:rPr dirty="0" sz="1100" spc="-60">
                <a:latin typeface="Tahoma"/>
                <a:cs typeface="Tahoma"/>
              </a:rPr>
              <a:t>money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50">
                <a:latin typeface="Tahoma"/>
                <a:cs typeface="Tahoma"/>
              </a:rPr>
              <a:t>low </a:t>
            </a:r>
            <a:r>
              <a:rPr dirty="0" sz="1100" spc="-35">
                <a:latin typeface="Tahoma"/>
                <a:cs typeface="Tahoma"/>
              </a:rPr>
              <a:t>interest  </a:t>
            </a:r>
            <a:r>
              <a:rPr dirty="0" sz="1100" spc="-45">
                <a:latin typeface="Tahoma"/>
                <a:cs typeface="Tahoma"/>
              </a:rPr>
              <a:t>rates.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2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36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662710"/>
            <a:ext cx="2088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Bottom-up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versus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top-down</a:t>
            </a:r>
            <a:r>
              <a:rPr dirty="0" sz="1100" spc="-1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948764"/>
            <a:ext cx="2031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for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bottom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up</a:t>
            </a:r>
            <a:r>
              <a:rPr dirty="0" sz="1100" spc="1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34819"/>
            <a:ext cx="19583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for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top-down</a:t>
            </a:r>
            <a:r>
              <a:rPr dirty="0" sz="1100" spc="10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20861"/>
            <a:ext cx="1688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So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which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account is</a:t>
            </a:r>
            <a:r>
              <a:rPr dirty="0" sz="1100" spc="1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correct?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79980"/>
            <a:ext cx="248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Sentence processing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clinical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populations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60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325152"/>
            <a:ext cx="673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Bibliogra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36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Bottom-up</a:t>
            </a:r>
            <a:r>
              <a:rPr dirty="0" spc="-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models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621143"/>
            <a:ext cx="260477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Bottom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classes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(1)	The.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lost</a:t>
            </a:r>
            <a:r>
              <a:rPr dirty="0" sz="1100" spc="-2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 purse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972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2" action="ppaction://hlinksldjump"/>
              </a:rPr>
              <a:t>What </a:t>
            </a:r>
            <a:r>
              <a:rPr dirty="0" spc="-40">
                <a:hlinkClick r:id="rId12" action="ppaction://hlinksldjump"/>
              </a:rPr>
              <a:t>factors </a:t>
            </a:r>
            <a:r>
              <a:rPr dirty="0" spc="-50">
                <a:hlinkClick r:id="rId12" action="ppaction://hlinksldjump"/>
              </a:rPr>
              <a:t>can </a:t>
            </a:r>
            <a:r>
              <a:rPr dirty="0" spc="-70">
                <a:hlinkClick r:id="rId12" action="ppaction://hlinksldjump"/>
              </a:rPr>
              <a:t>be </a:t>
            </a:r>
            <a:r>
              <a:rPr dirty="0" spc="-45">
                <a:hlinkClick r:id="rId12" action="ppaction://hlinksldjump"/>
              </a:rPr>
              <a:t>classified </a:t>
            </a:r>
            <a:r>
              <a:rPr dirty="0" spc="-80">
                <a:hlinkClick r:id="rId12" action="ppaction://hlinksldjump"/>
              </a:rPr>
              <a:t>as </a:t>
            </a:r>
            <a:r>
              <a:rPr dirty="0" spc="15">
                <a:hlinkClick r:id="rId12" action="ppaction://hlinksldjump"/>
              </a:rPr>
              <a:t>“top</a:t>
            </a:r>
            <a:r>
              <a:rPr dirty="0" spc="130">
                <a:hlinkClick r:id="rId12" action="ppaction://hlinksldjump"/>
              </a:rPr>
              <a:t> </a:t>
            </a:r>
            <a:r>
              <a:rPr dirty="0" spc="-35">
                <a:hlinkClick r:id="rId12" action="ppaction://hlinksldjump"/>
              </a:rPr>
              <a:t>down”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89722"/>
            <a:ext cx="32137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45">
                <a:latin typeface="Tahoma"/>
                <a:cs typeface="Tahoma"/>
              </a:rPr>
              <a:t>referring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top-down processing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5">
                <a:latin typeface="Tahoma"/>
                <a:cs typeface="Tahoma"/>
              </a:rPr>
              <a:t>typically  </a:t>
            </a:r>
            <a:r>
              <a:rPr dirty="0" sz="1100" spc="-45">
                <a:latin typeface="Tahoma"/>
                <a:cs typeface="Tahoma"/>
              </a:rPr>
              <a:t>referring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646984"/>
            <a:ext cx="12611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Lexical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factors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Contextual </a:t>
            </a:r>
            <a:r>
              <a:rPr dirty="0" sz="1100" spc="-40">
                <a:latin typeface="Tahoma"/>
                <a:cs typeface="Tahoma"/>
              </a:rPr>
              <a:t>factors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37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3" action="ppaction://hlinksldjump"/>
              </a:rPr>
              <a:t>Role </a:t>
            </a:r>
            <a:r>
              <a:rPr dirty="0" spc="-40">
                <a:hlinkClick r:id="rId13" action="ppaction://hlinksldjump"/>
              </a:rPr>
              <a:t>of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114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content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926908"/>
            <a:ext cx="2534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Words </a:t>
            </a:r>
            <a:r>
              <a:rPr dirty="0" sz="1100" spc="-40">
                <a:latin typeface="Tahoma"/>
                <a:cs typeface="Tahoma"/>
              </a:rPr>
              <a:t>clearly </a:t>
            </a:r>
            <a:r>
              <a:rPr dirty="0" sz="1100" spc="-45">
                <a:latin typeface="Tahoma"/>
                <a:cs typeface="Tahoma"/>
              </a:rPr>
              <a:t>bias </a:t>
            </a:r>
            <a:r>
              <a:rPr dirty="0" sz="1100" spc="-25">
                <a:latin typeface="Tahoma"/>
                <a:cs typeface="Tahoma"/>
              </a:rPr>
              <a:t>structural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interpretation: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212098"/>
            <a:ext cx="3134995" cy="1247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  <a:tab pos="2547620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10">
                <a:latin typeface="Tahoma"/>
                <a:cs typeface="Tahoma"/>
              </a:rPr>
              <a:t>hit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  <a:tab pos="278320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boy </a:t>
            </a:r>
            <a:r>
              <a:rPr dirty="0" sz="1100" spc="-45">
                <a:latin typeface="Tahoma"/>
                <a:cs typeface="Tahoma"/>
              </a:rPr>
              <a:t>tempted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mouse 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  <a:tab pos="3117850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protestor </a:t>
            </a:r>
            <a:r>
              <a:rPr dirty="0" sz="1100" spc="-40">
                <a:latin typeface="Tahoma"/>
                <a:cs typeface="Tahoma"/>
              </a:rPr>
              <a:t>splattered the policeman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  <a:tab pos="213931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boy </a:t>
            </a:r>
            <a:r>
              <a:rPr dirty="0" sz="1100" spc="-40">
                <a:latin typeface="Tahoma"/>
                <a:cs typeface="Tahoma"/>
              </a:rPr>
              <a:t>likes the </a:t>
            </a:r>
            <a:r>
              <a:rPr dirty="0" sz="1100" spc="-20">
                <a:latin typeface="Tahoma"/>
                <a:cs typeface="Tahoma"/>
              </a:rPr>
              <a:t>girl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young </a:t>
            </a:r>
            <a:r>
              <a:rPr dirty="0" sz="1100" spc="-35">
                <a:latin typeface="Tahoma"/>
                <a:cs typeface="Tahoma"/>
              </a:rPr>
              <a:t>athlete </a:t>
            </a:r>
            <a:r>
              <a:rPr dirty="0" sz="1100" spc="-75" b="1">
                <a:latin typeface="Tahoma"/>
                <a:cs typeface="Tahoma"/>
              </a:rPr>
              <a:t>realised/thought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25">
                <a:latin typeface="Tahoma"/>
                <a:cs typeface="Tahoma"/>
              </a:rPr>
              <a:t>potential  </a:t>
            </a:r>
            <a:r>
              <a:rPr dirty="0" sz="1100" spc="-30">
                <a:latin typeface="Tahoma"/>
                <a:cs typeface="Tahoma"/>
              </a:rPr>
              <a:t>might </a:t>
            </a: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60">
                <a:latin typeface="Tahoma"/>
                <a:cs typeface="Tahoma"/>
              </a:rPr>
              <a:t>day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world </a:t>
            </a:r>
            <a:r>
              <a:rPr dirty="0" sz="1100" spc="-45">
                <a:latin typeface="Tahoma"/>
                <a:cs typeface="Tahoma"/>
              </a:rPr>
              <a:t>class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athlete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38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424913"/>
            <a:ext cx="34359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Trueswell </a:t>
            </a:r>
            <a:r>
              <a:rPr dirty="0" sz="1100" spc="-35">
                <a:latin typeface="Tahoma"/>
                <a:cs typeface="Tahoma"/>
              </a:rPr>
              <a:t>et </a:t>
            </a:r>
            <a:r>
              <a:rPr dirty="0" sz="1100" spc="-30">
                <a:latin typeface="Tahoma"/>
                <a:cs typeface="Tahoma"/>
              </a:rPr>
              <a:t>al. </a:t>
            </a:r>
            <a:r>
              <a:rPr dirty="0" sz="1100" spc="-40">
                <a:latin typeface="Tahoma"/>
                <a:cs typeface="Tahoma"/>
              </a:rPr>
              <a:t>(1983) - </a:t>
            </a:r>
            <a:r>
              <a:rPr dirty="0" sz="1100" spc="-65">
                <a:latin typeface="Tahoma"/>
                <a:cs typeface="Tahoma"/>
              </a:rPr>
              <a:t>measured </a:t>
            </a:r>
            <a:r>
              <a:rPr dirty="0" sz="1100" spc="-50">
                <a:latin typeface="Tahoma"/>
                <a:cs typeface="Tahoma"/>
              </a:rPr>
              <a:t>reading </a:t>
            </a:r>
            <a:r>
              <a:rPr dirty="0" sz="1100" spc="-35">
                <a:latin typeface="Tahoma"/>
                <a:cs typeface="Tahoma"/>
              </a:rPr>
              <a:t>via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self-paced  reading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paradigm.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39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2683" y="1518559"/>
            <a:ext cx="3625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latin typeface="Tahoma"/>
                <a:cs typeface="Tahoma"/>
              </a:rPr>
              <a:t>The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40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3280" y="1518559"/>
            <a:ext cx="66167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0">
                <a:latin typeface="Tahoma"/>
                <a:cs typeface="Tahoma"/>
              </a:rPr>
              <a:t>student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41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6412" y="1501554"/>
            <a:ext cx="5353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>
                <a:latin typeface="Tahoma"/>
                <a:cs typeface="Tahoma"/>
              </a:rPr>
              <a:t>f</a:t>
            </a:r>
            <a:r>
              <a:rPr dirty="0" sz="1700" spc="-150">
                <a:latin typeface="Tahoma"/>
                <a:cs typeface="Tahoma"/>
              </a:rPr>
              <a:t>o</a:t>
            </a:r>
            <a:r>
              <a:rPr dirty="0" sz="1700" spc="-75">
                <a:latin typeface="Tahoma"/>
                <a:cs typeface="Tahoma"/>
              </a:rPr>
              <a:t>rgot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42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589" y="1518559"/>
            <a:ext cx="29718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latin typeface="Tahoma"/>
                <a:cs typeface="Tahoma"/>
              </a:rPr>
              <a:t>the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43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7507" y="1518559"/>
            <a:ext cx="6934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75">
                <a:latin typeface="Tahoma"/>
                <a:cs typeface="Tahoma"/>
              </a:rPr>
              <a:t>solution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44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5434" y="1518559"/>
            <a:ext cx="3378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4">
                <a:latin typeface="Tahoma"/>
                <a:cs typeface="Tahoma"/>
              </a:rPr>
              <a:t>w</a:t>
            </a:r>
            <a:r>
              <a:rPr dirty="0" sz="1700" spc="-130">
                <a:latin typeface="Tahoma"/>
                <a:cs typeface="Tahoma"/>
              </a:rPr>
              <a:t>as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45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4073" y="1518559"/>
            <a:ext cx="1803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latin typeface="Tahoma"/>
                <a:cs typeface="Tahoma"/>
              </a:rPr>
              <a:t>in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46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Bottom-up</a:t>
            </a:r>
            <a:r>
              <a:rPr dirty="0" spc="-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models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621143"/>
            <a:ext cx="3414395" cy="1463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Bottom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classes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lost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 purse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AutoNum type="arabicParenBoth"/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</a:rPr>
              <a:t>Top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25">
                <a:latin typeface="Tahoma"/>
                <a:cs typeface="Tahoma"/>
              </a:rPr>
              <a:t>lexical/contextual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120">
                <a:latin typeface="Tahoma"/>
                <a:cs typeface="Tahoma"/>
              </a:rPr>
              <a:t>/  </a:t>
            </a:r>
            <a:r>
              <a:rPr dirty="0" sz="1100" spc="-25">
                <a:latin typeface="Tahoma"/>
                <a:cs typeface="Tahoma"/>
              </a:rPr>
              <a:t>plausibility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45">
                <a:latin typeface="Tahoma"/>
                <a:cs typeface="Tahoma"/>
              </a:rPr>
              <a:t>popped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589" y="1518559"/>
            <a:ext cx="29718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latin typeface="Tahoma"/>
                <a:cs typeface="Tahoma"/>
              </a:rPr>
              <a:t>the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47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1" action="ppaction://hlinksldjump"/>
              </a:rPr>
              <a:t>Role </a:t>
            </a:r>
            <a:r>
              <a:rPr dirty="0" spc="-40">
                <a:hlinkClick r:id="rId11" action="ppaction://hlinksldjump"/>
              </a:rPr>
              <a:t>of </a:t>
            </a:r>
            <a:r>
              <a:rPr dirty="0" spc="-35">
                <a:hlinkClick r:id="rId11" action="ppaction://hlinksldjump"/>
              </a:rPr>
              <a:t>lexical</a:t>
            </a:r>
            <a:r>
              <a:rPr dirty="0" spc="114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9859" y="1518559"/>
            <a:ext cx="448309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5">
                <a:latin typeface="Tahoma"/>
                <a:cs typeface="Tahoma"/>
              </a:rPr>
              <a:t>b</a:t>
            </a:r>
            <a:r>
              <a:rPr dirty="0" sz="1700" spc="-70">
                <a:latin typeface="Tahoma"/>
                <a:cs typeface="Tahoma"/>
              </a:rPr>
              <a:t>o</a:t>
            </a:r>
            <a:r>
              <a:rPr dirty="0" sz="1700" spc="-90">
                <a:latin typeface="Tahoma"/>
                <a:cs typeface="Tahoma"/>
              </a:rPr>
              <a:t>ok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771312"/>
            <a:ext cx="718820" cy="163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247015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48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3" action="ppaction://hlinksldjump"/>
              </a:rPr>
              <a:t>Role </a:t>
            </a:r>
            <a:r>
              <a:rPr dirty="0" spc="-40">
                <a:hlinkClick r:id="rId13" action="ppaction://hlinksldjump"/>
              </a:rPr>
              <a:t>of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114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content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37232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234" y="1372322"/>
            <a:ext cx="1112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student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forgot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2376" y="1176971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7709" y="1286064"/>
            <a:ext cx="7150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libri"/>
                <a:cs typeface="Calibri"/>
              </a:rPr>
              <a:t>the</a:t>
            </a:r>
            <a:r>
              <a:rPr dirty="0" sz="1100" spc="135" i="1">
                <a:latin typeface="Calibri"/>
                <a:cs typeface="Calibri"/>
              </a:rPr>
              <a:t> </a:t>
            </a:r>
            <a:r>
              <a:rPr dirty="0" sz="1100" spc="-5" i="1">
                <a:latin typeface="Calibri"/>
                <a:cs typeface="Calibri"/>
              </a:rPr>
              <a:t>solution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6275" y="1458136"/>
            <a:ext cx="1708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libri"/>
                <a:cs typeface="Calibri"/>
              </a:rPr>
              <a:t>the </a:t>
            </a:r>
            <a:r>
              <a:rPr dirty="0" sz="1100" spc="-5" i="1">
                <a:latin typeface="Calibri"/>
                <a:cs typeface="Calibri"/>
              </a:rPr>
              <a:t>solution </a:t>
            </a:r>
            <a:r>
              <a:rPr dirty="0" sz="1100" spc="-45" i="1">
                <a:latin typeface="Calibri"/>
                <a:cs typeface="Calibri"/>
              </a:rPr>
              <a:t>was </a:t>
            </a:r>
            <a:r>
              <a:rPr dirty="0" sz="1100" i="1">
                <a:latin typeface="Calibri"/>
                <a:cs typeface="Calibri"/>
              </a:rPr>
              <a:t>in </a:t>
            </a:r>
            <a:r>
              <a:rPr dirty="0" sz="1100" spc="-10" i="1">
                <a:latin typeface="Calibri"/>
                <a:cs typeface="Calibri"/>
              </a:rPr>
              <a:t>the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10" i="1">
                <a:latin typeface="Calibri"/>
                <a:cs typeface="Calibri"/>
              </a:rPr>
              <a:t>book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1394" y="1176971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4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779129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834" y="1779129"/>
            <a:ext cx="2206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hope </a:t>
            </a:r>
            <a:r>
              <a:rPr dirty="0" baseline="45454" sz="1650" spc="217">
                <a:latin typeface="Arial"/>
                <a:cs typeface="Arial"/>
              </a:rPr>
              <a:t>{</a:t>
            </a:r>
            <a:r>
              <a:rPr dirty="0" sz="1100" spc="145" i="1">
                <a:latin typeface="Calibri"/>
                <a:cs typeface="Calibri"/>
              </a:rPr>
              <a:t>I </a:t>
            </a:r>
            <a:r>
              <a:rPr dirty="0" sz="1100" spc="-5" i="1">
                <a:latin typeface="Calibri"/>
                <a:cs typeface="Calibri"/>
              </a:rPr>
              <a:t>will </a:t>
            </a:r>
            <a:r>
              <a:rPr dirty="0" sz="1100" spc="-15" i="1">
                <a:latin typeface="Calibri"/>
                <a:cs typeface="Calibri"/>
              </a:rPr>
              <a:t>remember </a:t>
            </a:r>
            <a:r>
              <a:rPr dirty="0" sz="1100" i="1">
                <a:latin typeface="Calibri"/>
                <a:cs typeface="Calibri"/>
              </a:rPr>
              <a:t>next</a:t>
            </a:r>
            <a:r>
              <a:rPr dirty="0" sz="1100" spc="204" i="1">
                <a:latin typeface="Calibri"/>
                <a:cs typeface="Calibri"/>
              </a:rPr>
              <a:t> </a:t>
            </a:r>
            <a:r>
              <a:rPr dirty="0" sz="1100" spc="65" i="1">
                <a:latin typeface="Calibri"/>
                <a:cs typeface="Calibri"/>
              </a:rPr>
              <a:t>time</a:t>
            </a:r>
            <a:r>
              <a:rPr dirty="0" baseline="45454" sz="1650" spc="97">
                <a:latin typeface="Arial"/>
                <a:cs typeface="Arial"/>
              </a:rPr>
              <a:t>}</a:t>
            </a:r>
            <a:endParaRPr baseline="45454"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49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3" action="ppaction://hlinksldjump"/>
              </a:rPr>
              <a:t>Role </a:t>
            </a:r>
            <a:r>
              <a:rPr dirty="0" spc="-40">
                <a:hlinkClick r:id="rId3" action="ppaction://hlinksldjump"/>
              </a:rPr>
              <a:t>of </a:t>
            </a:r>
            <a:r>
              <a:rPr dirty="0" spc="-35">
                <a:hlinkClick r:id="rId3" action="ppaction://hlinksldjump"/>
              </a:rPr>
              <a:t>lexical</a:t>
            </a:r>
            <a:r>
              <a:rPr dirty="0" spc="114">
                <a:hlinkClick r:id="rId3" action="ppaction://hlinksldjump"/>
              </a:rPr>
              <a:t> </a:t>
            </a:r>
            <a:r>
              <a:rPr dirty="0" spc="-35">
                <a:hlinkClick r:id="rId3" action="ppaction://hlinksldjump"/>
              </a:rPr>
              <a:t>content</a:t>
            </a:r>
          </a:p>
        </p:txBody>
      </p:sp>
      <p:sp>
        <p:nvSpPr>
          <p:cNvPr id="5" name="object 5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75163" y="341965"/>
            <a:ext cx="718820" cy="306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50800" marR="6223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50800" marR="247015">
              <a:lnSpc>
                <a:spcPts val="7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10668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75565" marR="34925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247015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755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75565" marR="133350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3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3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50800" marR="64135">
              <a:lnSpc>
                <a:spcPts val="7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20" action="ppaction://hlinksldjump"/>
              </a:rPr>
              <a:t>50</a:t>
            </a:r>
            <a:r>
              <a:rPr dirty="0" baseline="-23148" sz="900" spc="-209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20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20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840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3" action="ppaction://hlinksldjump"/>
              </a:rPr>
              <a:t>Role </a:t>
            </a:r>
            <a:r>
              <a:rPr dirty="0" spc="-40">
                <a:hlinkClick r:id="rId13" action="ppaction://hlinksldjump"/>
              </a:rPr>
              <a:t>of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114">
                <a:hlinkClick r:id="rId13" action="ppaction://hlinksldjump"/>
              </a:rPr>
              <a:t> </a:t>
            </a:r>
            <a:r>
              <a:rPr dirty="0" spc="-35">
                <a:hlinkClick r:id="rId13" action="ppaction://hlinksldjump"/>
              </a:rPr>
              <a:t>content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7360" y="1298027"/>
            <a:ext cx="326390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Participants </a:t>
            </a:r>
            <a:r>
              <a:rPr dirty="0" sz="1100" spc="-70">
                <a:latin typeface="Tahoma"/>
                <a:cs typeface="Tahoma"/>
              </a:rPr>
              <a:t>used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predict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structure of 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sentence.</a:t>
            </a:r>
            <a:endParaRPr sz="1100">
              <a:latin typeface="Tahoma"/>
              <a:cs typeface="Tahoma"/>
            </a:endParaRPr>
          </a:p>
          <a:p>
            <a:pPr marL="189230" marR="46990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Participants </a:t>
            </a:r>
            <a:r>
              <a:rPr dirty="0" sz="1100" spc="-70">
                <a:latin typeface="Tahoma"/>
                <a:cs typeface="Tahoma"/>
              </a:rPr>
              <a:t>used </a:t>
            </a:r>
            <a:r>
              <a:rPr dirty="0" sz="1100" spc="-40">
                <a:latin typeface="Tahoma"/>
                <a:cs typeface="Tahoma"/>
              </a:rPr>
              <a:t>subordinator </a:t>
            </a:r>
            <a:r>
              <a:rPr dirty="0" sz="1100" i="1">
                <a:latin typeface="Calibri"/>
                <a:cs typeface="Calibri"/>
              </a:rPr>
              <a:t>that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disambiguate  </a:t>
            </a:r>
            <a:r>
              <a:rPr dirty="0" sz="1100" spc="-35">
                <a:latin typeface="Tahoma"/>
                <a:cs typeface="Tahoma"/>
              </a:rPr>
              <a:t>structure.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51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41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4" action="ppaction://hlinksldjump"/>
              </a:rPr>
              <a:t>Discourse</a:t>
            </a:r>
            <a:r>
              <a:rPr dirty="0" spc="-25">
                <a:hlinkClick r:id="rId14" action="ppaction://hlinksldjump"/>
              </a:rPr>
              <a:t> </a:t>
            </a:r>
            <a:r>
              <a:rPr dirty="0" spc="-35">
                <a:hlinkClick r:id="rId14" action="ppaction://hlinksldjump"/>
              </a:rPr>
              <a:t>context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98586"/>
            <a:ext cx="2482215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50">
                <a:latin typeface="Tahoma"/>
                <a:cs typeface="Tahoma"/>
              </a:rPr>
              <a:t>understand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sentence?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(30)	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horse </a:t>
            </a:r>
            <a:r>
              <a:rPr dirty="0" sz="1100" spc="-50">
                <a:latin typeface="Tahoma"/>
                <a:cs typeface="Tahoma"/>
              </a:rPr>
              <a:t>raced </a:t>
            </a:r>
            <a:r>
              <a:rPr dirty="0" sz="1100" spc="-40">
                <a:latin typeface="Tahoma"/>
                <a:cs typeface="Tahoma"/>
              </a:rPr>
              <a:t>past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barn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fell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52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23570" cy="52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41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4" action="ppaction://hlinksldjump"/>
              </a:rPr>
              <a:t>Discourse</a:t>
            </a:r>
            <a:r>
              <a:rPr dirty="0" spc="-25">
                <a:hlinkClick r:id="rId14" action="ppaction://hlinksldjump"/>
              </a:rPr>
              <a:t> </a:t>
            </a:r>
            <a:r>
              <a:rPr dirty="0" spc="-35">
                <a:hlinkClick r:id="rId14" action="ppaction://hlinksldjump"/>
              </a:rPr>
              <a:t>context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823922"/>
            <a:ext cx="3553460" cy="173608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0">
                <a:latin typeface="Tahoma"/>
                <a:cs typeface="Tahoma"/>
              </a:rPr>
              <a:t>Now </a:t>
            </a:r>
            <a:r>
              <a:rPr dirty="0" sz="1100" spc="-15">
                <a:latin typeface="Tahoma"/>
                <a:cs typeface="Tahoma"/>
              </a:rPr>
              <a:t>let’s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context. .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30">
                <a:latin typeface="Tahoma"/>
                <a:cs typeface="Tahoma"/>
              </a:rPr>
              <a:t>Lord </a:t>
            </a:r>
            <a:r>
              <a:rPr dirty="0" sz="1100" spc="-35">
                <a:latin typeface="Tahoma"/>
                <a:cs typeface="Tahoma"/>
              </a:rPr>
              <a:t>Chumley-Worthington </a:t>
            </a:r>
            <a:r>
              <a:rPr dirty="0" sz="1100" spc="-55">
                <a:latin typeface="Tahoma"/>
                <a:cs typeface="Tahoma"/>
              </a:rPr>
              <a:t>wanted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map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race </a:t>
            </a:r>
            <a:r>
              <a:rPr dirty="0" sz="1100" spc="-55">
                <a:latin typeface="Tahoma"/>
                <a:cs typeface="Tahoma"/>
              </a:rPr>
              <a:t>course  around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45">
                <a:latin typeface="Tahoma"/>
                <a:cs typeface="Tahoma"/>
              </a:rPr>
              <a:t>estate.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5">
                <a:latin typeface="Tahoma"/>
                <a:cs typeface="Tahoma"/>
              </a:rPr>
              <a:t>therefore wanted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find out </a:t>
            </a:r>
            <a:r>
              <a:rPr dirty="0" sz="1100" spc="-5">
                <a:latin typeface="Tahoma"/>
                <a:cs typeface="Tahoma"/>
              </a:rPr>
              <a:t>if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0">
                <a:latin typeface="Tahoma"/>
                <a:cs typeface="Tahoma"/>
              </a:rPr>
              <a:t>ground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40">
                <a:latin typeface="Tahoma"/>
                <a:cs typeface="Tahoma"/>
              </a:rPr>
              <a:t>slippery </a:t>
            </a:r>
            <a:r>
              <a:rPr dirty="0" sz="1100" spc="-45">
                <a:latin typeface="Tahoma"/>
                <a:cs typeface="Tahoma"/>
              </a:rPr>
              <a:t>next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barn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45">
                <a:latin typeface="Tahoma"/>
                <a:cs typeface="Tahoma"/>
              </a:rPr>
              <a:t>next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 pond. </a:t>
            </a:r>
            <a:r>
              <a:rPr dirty="0" sz="1100" spc="-30">
                <a:latin typeface="Tahoma"/>
                <a:cs typeface="Tahoma"/>
              </a:rPr>
              <a:t>So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instructed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50">
                <a:latin typeface="Tahoma"/>
                <a:cs typeface="Tahoma"/>
              </a:rPr>
              <a:t>servants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race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-70">
                <a:latin typeface="Tahoma"/>
                <a:cs typeface="Tahoma"/>
              </a:rPr>
              <a:t>horses </a:t>
            </a:r>
            <a:r>
              <a:rPr dirty="0" sz="1100" spc="-45">
                <a:latin typeface="Tahoma"/>
                <a:cs typeface="Tahoma"/>
              </a:rPr>
              <a:t>along 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45">
                <a:latin typeface="Tahoma"/>
                <a:cs typeface="Tahoma"/>
              </a:rPr>
              <a:t>routes. </a:t>
            </a:r>
            <a:r>
              <a:rPr dirty="0" sz="1100" spc="-25" b="1">
                <a:latin typeface="Tahoma"/>
                <a:cs typeface="Tahoma"/>
              </a:rPr>
              <a:t>The </a:t>
            </a:r>
            <a:r>
              <a:rPr dirty="0" sz="1100" spc="-100" b="1">
                <a:latin typeface="Tahoma"/>
                <a:cs typeface="Tahoma"/>
              </a:rPr>
              <a:t>horse </a:t>
            </a:r>
            <a:r>
              <a:rPr dirty="0" sz="1100" spc="-80" b="1">
                <a:latin typeface="Tahoma"/>
                <a:cs typeface="Tahoma"/>
              </a:rPr>
              <a:t>raced </a:t>
            </a:r>
            <a:r>
              <a:rPr dirty="0" sz="1100" spc="-75" b="1">
                <a:latin typeface="Tahoma"/>
                <a:cs typeface="Tahoma"/>
              </a:rPr>
              <a:t>past </a:t>
            </a:r>
            <a:r>
              <a:rPr dirty="0" sz="1100" spc="-70" b="1">
                <a:latin typeface="Tahoma"/>
                <a:cs typeface="Tahoma"/>
              </a:rPr>
              <a:t>the </a:t>
            </a:r>
            <a:r>
              <a:rPr dirty="0" sz="1100" spc="-95" b="1">
                <a:latin typeface="Tahoma"/>
                <a:cs typeface="Tahoma"/>
              </a:rPr>
              <a:t>barn </a:t>
            </a:r>
            <a:r>
              <a:rPr dirty="0" sz="1100" spc="-55" b="1">
                <a:latin typeface="Tahoma"/>
                <a:cs typeface="Tahoma"/>
              </a:rPr>
              <a:t>fell,  </a:t>
            </a:r>
            <a:r>
              <a:rPr dirty="0" sz="1100" spc="-40">
                <a:latin typeface="Tahoma"/>
                <a:cs typeface="Tahoma"/>
              </a:rPr>
              <a:t>while the </a:t>
            </a:r>
            <a:r>
              <a:rPr dirty="0" sz="1100" spc="-65">
                <a:latin typeface="Tahoma"/>
                <a:cs typeface="Tahoma"/>
              </a:rPr>
              <a:t>horse </a:t>
            </a:r>
            <a:r>
              <a:rPr dirty="0" sz="1100" spc="-50">
                <a:latin typeface="Tahoma"/>
                <a:cs typeface="Tahoma"/>
              </a:rPr>
              <a:t>raced </a:t>
            </a:r>
            <a:r>
              <a:rPr dirty="0" sz="1100" spc="-40">
                <a:latin typeface="Tahoma"/>
                <a:cs typeface="Tahoma"/>
              </a:rPr>
              <a:t>past the </a:t>
            </a:r>
            <a:r>
              <a:rPr dirty="0" sz="1100" spc="-45">
                <a:latin typeface="Tahoma"/>
                <a:cs typeface="Tahoma"/>
              </a:rPr>
              <a:t>pond </a:t>
            </a:r>
            <a:r>
              <a:rPr dirty="0" sz="1100" spc="-60">
                <a:latin typeface="Tahoma"/>
                <a:cs typeface="Tahoma"/>
              </a:rPr>
              <a:t>managed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stay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15">
                <a:latin typeface="Tahoma"/>
                <a:cs typeface="Tahoma"/>
              </a:rPr>
              <a:t>its  </a:t>
            </a:r>
            <a:r>
              <a:rPr dirty="0" sz="1100" spc="-45">
                <a:latin typeface="Tahoma"/>
                <a:cs typeface="Tahoma"/>
              </a:rPr>
              <a:t>feet.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5">
                <a:latin typeface="Tahoma"/>
                <a:cs typeface="Tahoma"/>
              </a:rPr>
              <a:t>therefore </a:t>
            </a:r>
            <a:r>
              <a:rPr dirty="0" sz="1100" spc="-45">
                <a:latin typeface="Tahoma"/>
                <a:cs typeface="Tahoma"/>
              </a:rPr>
              <a:t>concluded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ground </a:t>
            </a:r>
            <a:r>
              <a:rPr dirty="0" sz="1100" spc="-45">
                <a:latin typeface="Tahoma"/>
                <a:cs typeface="Tahoma"/>
              </a:rPr>
              <a:t>next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5">
                <a:latin typeface="Tahoma"/>
                <a:cs typeface="Tahoma"/>
              </a:rPr>
              <a:t>barn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50">
                <a:latin typeface="Tahoma"/>
                <a:cs typeface="Tahoma"/>
              </a:rPr>
              <a:t>slippery.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53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621030" cy="9772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8796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32384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7366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91960"/>
            <a:ext cx="66802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70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5" action="ppaction://hlinksldjump"/>
              </a:rPr>
              <a:t>Referential</a:t>
            </a:r>
            <a:r>
              <a:rPr dirty="0" spc="-15">
                <a:hlinkClick r:id="rId15" action="ppaction://hlinksldjump"/>
              </a:rPr>
              <a:t> </a:t>
            </a:r>
            <a:r>
              <a:rPr dirty="0" spc="-60">
                <a:hlinkClick r:id="rId15" action="ppaction://hlinksldjump"/>
              </a:rPr>
              <a:t>processing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592161"/>
            <a:ext cx="35464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theories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referential </a:t>
            </a:r>
            <a:r>
              <a:rPr dirty="0" sz="1100" spc="-50">
                <a:latin typeface="Tahoma"/>
                <a:cs typeface="Tahoma"/>
              </a:rPr>
              <a:t>processing, </a:t>
            </a:r>
            <a:r>
              <a:rPr dirty="0" sz="1100" spc="-35">
                <a:latin typeface="Tahoma"/>
                <a:cs typeface="Tahoma"/>
              </a:rPr>
              <a:t>set-restriction  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costly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process.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093202"/>
            <a:ext cx="3335654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vampires loaned </a:t>
            </a:r>
            <a:r>
              <a:rPr dirty="0" sz="1100" spc="-60">
                <a:latin typeface="Tahoma"/>
                <a:cs typeface="Tahoma"/>
              </a:rPr>
              <a:t>money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50">
                <a:latin typeface="Tahoma"/>
                <a:cs typeface="Tahoma"/>
              </a:rPr>
              <a:t>low </a:t>
            </a:r>
            <a:r>
              <a:rPr dirty="0" sz="1100" spc="-35">
                <a:latin typeface="Tahoma"/>
                <a:cs typeface="Tahoma"/>
              </a:rPr>
              <a:t>interest </a:t>
            </a:r>
            <a:r>
              <a:rPr dirty="0" sz="1100" spc="-45">
                <a:latin typeface="Tahoma"/>
                <a:cs typeface="Tahoma"/>
              </a:rPr>
              <a:t>rates </a:t>
            </a:r>
            <a:r>
              <a:rPr dirty="0" sz="1100" spc="-80">
                <a:latin typeface="Tahoma"/>
                <a:cs typeface="Tahoma"/>
              </a:rPr>
              <a:t>were  </a:t>
            </a:r>
            <a:r>
              <a:rPr dirty="0" sz="1100" spc="-20">
                <a:latin typeface="Tahoma"/>
                <a:cs typeface="Tahoma"/>
              </a:rPr>
              <a:t>told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record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expenses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binoculars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6" y="1796105"/>
            <a:ext cx="3528060" cy="1228725"/>
          </a:xfrm>
          <a:custGeom>
            <a:avLst/>
            <a:gdLst/>
            <a:ahLst/>
            <a:cxnLst/>
            <a:rect l="l" t="t" r="r" b="b"/>
            <a:pathLst>
              <a:path w="3528060" h="1228725">
                <a:moveTo>
                  <a:pt x="0" y="1228184"/>
                </a:moveTo>
                <a:lnTo>
                  <a:pt x="3528015" y="1228184"/>
                </a:lnTo>
                <a:lnTo>
                  <a:pt x="3528015" y="0"/>
                </a:lnTo>
                <a:lnTo>
                  <a:pt x="0" y="0"/>
                </a:lnTo>
                <a:lnTo>
                  <a:pt x="0" y="1228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33036" y="1966570"/>
            <a:ext cx="1272540" cy="868680"/>
          </a:xfrm>
          <a:custGeom>
            <a:avLst/>
            <a:gdLst/>
            <a:ahLst/>
            <a:cxnLst/>
            <a:rect l="l" t="t" r="r" b="b"/>
            <a:pathLst>
              <a:path w="1272539" h="868680">
                <a:moveTo>
                  <a:pt x="636230" y="0"/>
                </a:moveTo>
                <a:lnTo>
                  <a:pt x="578320" y="1774"/>
                </a:lnTo>
                <a:lnTo>
                  <a:pt x="521867" y="6995"/>
                </a:lnTo>
                <a:lnTo>
                  <a:pt x="467095" y="15510"/>
                </a:lnTo>
                <a:lnTo>
                  <a:pt x="414229" y="27165"/>
                </a:lnTo>
                <a:lnTo>
                  <a:pt x="363493" y="41806"/>
                </a:lnTo>
                <a:lnTo>
                  <a:pt x="315112" y="59281"/>
                </a:lnTo>
                <a:lnTo>
                  <a:pt x="269312" y="79437"/>
                </a:lnTo>
                <a:lnTo>
                  <a:pt x="226315" y="102119"/>
                </a:lnTo>
                <a:lnTo>
                  <a:pt x="186347" y="127176"/>
                </a:lnTo>
                <a:lnTo>
                  <a:pt x="149633" y="154452"/>
                </a:lnTo>
                <a:lnTo>
                  <a:pt x="116397" y="183796"/>
                </a:lnTo>
                <a:lnTo>
                  <a:pt x="86864" y="215054"/>
                </a:lnTo>
                <a:lnTo>
                  <a:pt x="61258" y="248072"/>
                </a:lnTo>
                <a:lnTo>
                  <a:pt x="39804" y="282697"/>
                </a:lnTo>
                <a:lnTo>
                  <a:pt x="22726" y="318777"/>
                </a:lnTo>
                <a:lnTo>
                  <a:pt x="10250" y="356157"/>
                </a:lnTo>
                <a:lnTo>
                  <a:pt x="2600" y="394684"/>
                </a:lnTo>
                <a:lnTo>
                  <a:pt x="0" y="434206"/>
                </a:lnTo>
                <a:lnTo>
                  <a:pt x="2600" y="473727"/>
                </a:lnTo>
                <a:lnTo>
                  <a:pt x="10250" y="512255"/>
                </a:lnTo>
                <a:lnTo>
                  <a:pt x="22726" y="549635"/>
                </a:lnTo>
                <a:lnTo>
                  <a:pt x="39804" y="585714"/>
                </a:lnTo>
                <a:lnTo>
                  <a:pt x="61258" y="620340"/>
                </a:lnTo>
                <a:lnTo>
                  <a:pt x="86864" y="653358"/>
                </a:lnTo>
                <a:lnTo>
                  <a:pt x="116397" y="684616"/>
                </a:lnTo>
                <a:lnTo>
                  <a:pt x="149633" y="713959"/>
                </a:lnTo>
                <a:lnTo>
                  <a:pt x="186347" y="741236"/>
                </a:lnTo>
                <a:lnTo>
                  <a:pt x="226315" y="766292"/>
                </a:lnTo>
                <a:lnTo>
                  <a:pt x="269312" y="788975"/>
                </a:lnTo>
                <a:lnTo>
                  <a:pt x="315112" y="809130"/>
                </a:lnTo>
                <a:lnTo>
                  <a:pt x="363493" y="826605"/>
                </a:lnTo>
                <a:lnTo>
                  <a:pt x="414229" y="841247"/>
                </a:lnTo>
                <a:lnTo>
                  <a:pt x="467095" y="852902"/>
                </a:lnTo>
                <a:lnTo>
                  <a:pt x="521867" y="861416"/>
                </a:lnTo>
                <a:lnTo>
                  <a:pt x="578320" y="866638"/>
                </a:lnTo>
                <a:lnTo>
                  <a:pt x="636230" y="868412"/>
                </a:lnTo>
                <a:lnTo>
                  <a:pt x="694140" y="866638"/>
                </a:lnTo>
                <a:lnTo>
                  <a:pt x="750593" y="861416"/>
                </a:lnTo>
                <a:lnTo>
                  <a:pt x="805366" y="852902"/>
                </a:lnTo>
                <a:lnTo>
                  <a:pt x="858232" y="841247"/>
                </a:lnTo>
                <a:lnTo>
                  <a:pt x="908967" y="826605"/>
                </a:lnTo>
                <a:lnTo>
                  <a:pt x="957348" y="809130"/>
                </a:lnTo>
                <a:lnTo>
                  <a:pt x="1003149" y="788975"/>
                </a:lnTo>
                <a:lnTo>
                  <a:pt x="1046146" y="766292"/>
                </a:lnTo>
                <a:lnTo>
                  <a:pt x="1086113" y="741236"/>
                </a:lnTo>
                <a:lnTo>
                  <a:pt x="1122827" y="713959"/>
                </a:lnTo>
                <a:lnTo>
                  <a:pt x="1156063" y="684616"/>
                </a:lnTo>
                <a:lnTo>
                  <a:pt x="1185597" y="653358"/>
                </a:lnTo>
                <a:lnTo>
                  <a:pt x="1211203" y="620340"/>
                </a:lnTo>
                <a:lnTo>
                  <a:pt x="1232657" y="585714"/>
                </a:lnTo>
                <a:lnTo>
                  <a:pt x="1249734" y="549635"/>
                </a:lnTo>
                <a:lnTo>
                  <a:pt x="1262210" y="512255"/>
                </a:lnTo>
                <a:lnTo>
                  <a:pt x="1269861" y="473727"/>
                </a:lnTo>
                <a:lnTo>
                  <a:pt x="1272461" y="434206"/>
                </a:lnTo>
                <a:lnTo>
                  <a:pt x="1269861" y="394684"/>
                </a:lnTo>
                <a:lnTo>
                  <a:pt x="1262210" y="356157"/>
                </a:lnTo>
                <a:lnTo>
                  <a:pt x="1249734" y="318777"/>
                </a:lnTo>
                <a:lnTo>
                  <a:pt x="1232657" y="282697"/>
                </a:lnTo>
                <a:lnTo>
                  <a:pt x="1211203" y="248072"/>
                </a:lnTo>
                <a:lnTo>
                  <a:pt x="1185597" y="215054"/>
                </a:lnTo>
                <a:lnTo>
                  <a:pt x="1156063" y="183796"/>
                </a:lnTo>
                <a:lnTo>
                  <a:pt x="1122827" y="154452"/>
                </a:lnTo>
                <a:lnTo>
                  <a:pt x="1086113" y="127176"/>
                </a:lnTo>
                <a:lnTo>
                  <a:pt x="1046146" y="102119"/>
                </a:lnTo>
                <a:lnTo>
                  <a:pt x="1003149" y="79437"/>
                </a:lnTo>
                <a:lnTo>
                  <a:pt x="957348" y="59281"/>
                </a:lnTo>
                <a:lnTo>
                  <a:pt x="908967" y="41806"/>
                </a:lnTo>
                <a:lnTo>
                  <a:pt x="858232" y="27165"/>
                </a:lnTo>
                <a:lnTo>
                  <a:pt x="805366" y="15510"/>
                </a:lnTo>
                <a:lnTo>
                  <a:pt x="750593" y="6995"/>
                </a:lnTo>
                <a:lnTo>
                  <a:pt x="694140" y="1774"/>
                </a:lnTo>
                <a:lnTo>
                  <a:pt x="636230" y="0"/>
                </a:lnTo>
                <a:close/>
              </a:path>
            </a:pathLst>
          </a:custGeom>
          <a:solidFill>
            <a:srgbClr val="95B3D7">
              <a:alpha val="4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6814" y="1936625"/>
            <a:ext cx="509069" cy="7636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88261" y="1968785"/>
            <a:ext cx="234372" cy="7664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92965" y="1998731"/>
            <a:ext cx="416765" cy="76648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54460" y="1906680"/>
            <a:ext cx="748630" cy="8477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14373" y="1998731"/>
            <a:ext cx="234372" cy="7664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72391" y="1988701"/>
            <a:ext cx="360680" cy="93980"/>
          </a:xfrm>
          <a:custGeom>
            <a:avLst/>
            <a:gdLst/>
            <a:ahLst/>
            <a:cxnLst/>
            <a:rect l="l" t="t" r="r" b="b"/>
            <a:pathLst>
              <a:path w="360680" h="93980">
                <a:moveTo>
                  <a:pt x="2604" y="0"/>
                </a:moveTo>
                <a:lnTo>
                  <a:pt x="0" y="15628"/>
                </a:lnTo>
                <a:lnTo>
                  <a:pt x="46886" y="23442"/>
                </a:lnTo>
                <a:lnTo>
                  <a:pt x="49491" y="7813"/>
                </a:lnTo>
                <a:lnTo>
                  <a:pt x="2604" y="0"/>
                </a:lnTo>
                <a:close/>
              </a:path>
              <a:path w="360680" h="93980">
                <a:moveTo>
                  <a:pt x="65119" y="10418"/>
                </a:moveTo>
                <a:lnTo>
                  <a:pt x="62515" y="26047"/>
                </a:lnTo>
                <a:lnTo>
                  <a:pt x="109400" y="33861"/>
                </a:lnTo>
                <a:lnTo>
                  <a:pt x="112005" y="18233"/>
                </a:lnTo>
                <a:lnTo>
                  <a:pt x="65119" y="10418"/>
                </a:lnTo>
                <a:close/>
              </a:path>
              <a:path w="360680" h="93980">
                <a:moveTo>
                  <a:pt x="127634" y="20837"/>
                </a:moveTo>
                <a:lnTo>
                  <a:pt x="125029" y="36466"/>
                </a:lnTo>
                <a:lnTo>
                  <a:pt x="171915" y="44281"/>
                </a:lnTo>
                <a:lnTo>
                  <a:pt x="174520" y="28652"/>
                </a:lnTo>
                <a:lnTo>
                  <a:pt x="127634" y="20837"/>
                </a:lnTo>
                <a:close/>
              </a:path>
              <a:path w="360680" h="93980">
                <a:moveTo>
                  <a:pt x="190149" y="31257"/>
                </a:moveTo>
                <a:lnTo>
                  <a:pt x="187544" y="46885"/>
                </a:lnTo>
                <a:lnTo>
                  <a:pt x="234430" y="54700"/>
                </a:lnTo>
                <a:lnTo>
                  <a:pt x="237035" y="39071"/>
                </a:lnTo>
                <a:lnTo>
                  <a:pt x="190149" y="31257"/>
                </a:lnTo>
                <a:close/>
              </a:path>
              <a:path w="360680" h="93980">
                <a:moveTo>
                  <a:pt x="314965" y="68122"/>
                </a:moveTo>
                <a:lnTo>
                  <a:pt x="286826" y="78808"/>
                </a:lnTo>
                <a:lnTo>
                  <a:pt x="284769" y="83384"/>
                </a:lnTo>
                <a:lnTo>
                  <a:pt x="287876" y="91564"/>
                </a:lnTo>
                <a:lnTo>
                  <a:pt x="292450" y="93621"/>
                </a:lnTo>
                <a:lnTo>
                  <a:pt x="346910" y="72940"/>
                </a:lnTo>
                <a:lnTo>
                  <a:pt x="343870" y="72940"/>
                </a:lnTo>
                <a:lnTo>
                  <a:pt x="314965" y="68122"/>
                </a:lnTo>
                <a:close/>
              </a:path>
              <a:path w="360680" h="93980">
                <a:moveTo>
                  <a:pt x="329664" y="62540"/>
                </a:moveTo>
                <a:lnTo>
                  <a:pt x="314965" y="68122"/>
                </a:lnTo>
                <a:lnTo>
                  <a:pt x="343870" y="72940"/>
                </a:lnTo>
                <a:lnTo>
                  <a:pt x="344157" y="71219"/>
                </a:lnTo>
                <a:lnTo>
                  <a:pt x="340110" y="71219"/>
                </a:lnTo>
                <a:lnTo>
                  <a:pt x="329664" y="62540"/>
                </a:lnTo>
                <a:close/>
              </a:path>
              <a:path w="360680" h="93980">
                <a:moveTo>
                  <a:pt x="304542" y="21071"/>
                </a:moveTo>
                <a:lnTo>
                  <a:pt x="299547" y="21533"/>
                </a:lnTo>
                <a:lnTo>
                  <a:pt x="293956" y="28264"/>
                </a:lnTo>
                <a:lnTo>
                  <a:pt x="294417" y="33259"/>
                </a:lnTo>
                <a:lnTo>
                  <a:pt x="317570" y="52494"/>
                </a:lnTo>
                <a:lnTo>
                  <a:pt x="346437" y="57305"/>
                </a:lnTo>
                <a:lnTo>
                  <a:pt x="346407" y="57719"/>
                </a:lnTo>
                <a:lnTo>
                  <a:pt x="343870" y="72940"/>
                </a:lnTo>
                <a:lnTo>
                  <a:pt x="346910" y="72940"/>
                </a:lnTo>
                <a:lnTo>
                  <a:pt x="360682" y="67710"/>
                </a:lnTo>
                <a:lnTo>
                  <a:pt x="304542" y="21071"/>
                </a:lnTo>
                <a:close/>
              </a:path>
              <a:path w="360680" h="93980">
                <a:moveTo>
                  <a:pt x="342360" y="57719"/>
                </a:moveTo>
                <a:lnTo>
                  <a:pt x="329664" y="62540"/>
                </a:lnTo>
                <a:lnTo>
                  <a:pt x="340110" y="71219"/>
                </a:lnTo>
                <a:lnTo>
                  <a:pt x="342360" y="57719"/>
                </a:lnTo>
                <a:close/>
              </a:path>
              <a:path w="360680" h="93980">
                <a:moveTo>
                  <a:pt x="346407" y="57719"/>
                </a:moveTo>
                <a:lnTo>
                  <a:pt x="342360" y="57719"/>
                </a:lnTo>
                <a:lnTo>
                  <a:pt x="340110" y="71219"/>
                </a:lnTo>
                <a:lnTo>
                  <a:pt x="344157" y="71219"/>
                </a:lnTo>
                <a:lnTo>
                  <a:pt x="346407" y="57719"/>
                </a:lnTo>
                <a:close/>
              </a:path>
              <a:path w="360680" h="93980">
                <a:moveTo>
                  <a:pt x="315178" y="52095"/>
                </a:moveTo>
                <a:lnTo>
                  <a:pt x="312574" y="67724"/>
                </a:lnTo>
                <a:lnTo>
                  <a:pt x="314965" y="68122"/>
                </a:lnTo>
                <a:lnTo>
                  <a:pt x="329664" y="62540"/>
                </a:lnTo>
                <a:lnTo>
                  <a:pt x="317570" y="52494"/>
                </a:lnTo>
                <a:lnTo>
                  <a:pt x="315178" y="52095"/>
                </a:lnTo>
                <a:close/>
              </a:path>
              <a:path w="360680" h="93980">
                <a:moveTo>
                  <a:pt x="252664" y="41676"/>
                </a:moveTo>
                <a:lnTo>
                  <a:pt x="250059" y="57305"/>
                </a:lnTo>
                <a:lnTo>
                  <a:pt x="296945" y="65119"/>
                </a:lnTo>
                <a:lnTo>
                  <a:pt x="299550" y="49490"/>
                </a:lnTo>
                <a:lnTo>
                  <a:pt x="252664" y="41676"/>
                </a:lnTo>
                <a:close/>
              </a:path>
              <a:path w="360680" h="93980">
                <a:moveTo>
                  <a:pt x="317570" y="52494"/>
                </a:moveTo>
                <a:lnTo>
                  <a:pt x="329664" y="62540"/>
                </a:lnTo>
                <a:lnTo>
                  <a:pt x="342360" y="57719"/>
                </a:lnTo>
                <a:lnTo>
                  <a:pt x="346407" y="57719"/>
                </a:lnTo>
                <a:lnTo>
                  <a:pt x="346437" y="57305"/>
                </a:lnTo>
                <a:lnTo>
                  <a:pt x="317570" y="5249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5977" y="1990219"/>
            <a:ext cx="329565" cy="73660"/>
          </a:xfrm>
          <a:custGeom>
            <a:avLst/>
            <a:gdLst/>
            <a:ahLst/>
            <a:cxnLst/>
            <a:rect l="l" t="t" r="r" b="b"/>
            <a:pathLst>
              <a:path w="329565" h="73660">
                <a:moveTo>
                  <a:pt x="32" y="28318"/>
                </a:moveTo>
                <a:lnTo>
                  <a:pt x="0" y="44163"/>
                </a:lnTo>
                <a:lnTo>
                  <a:pt x="47532" y="44258"/>
                </a:lnTo>
                <a:lnTo>
                  <a:pt x="47564" y="28414"/>
                </a:lnTo>
                <a:lnTo>
                  <a:pt x="32" y="28318"/>
                </a:lnTo>
                <a:close/>
              </a:path>
              <a:path w="329565" h="73660">
                <a:moveTo>
                  <a:pt x="63408" y="28446"/>
                </a:moveTo>
                <a:lnTo>
                  <a:pt x="63377" y="44290"/>
                </a:lnTo>
                <a:lnTo>
                  <a:pt x="110909" y="44385"/>
                </a:lnTo>
                <a:lnTo>
                  <a:pt x="110941" y="28541"/>
                </a:lnTo>
                <a:lnTo>
                  <a:pt x="63408" y="28446"/>
                </a:lnTo>
                <a:close/>
              </a:path>
              <a:path w="329565" h="73660">
                <a:moveTo>
                  <a:pt x="126785" y="28573"/>
                </a:moveTo>
                <a:lnTo>
                  <a:pt x="126754" y="44417"/>
                </a:lnTo>
                <a:lnTo>
                  <a:pt x="174286" y="44512"/>
                </a:lnTo>
                <a:lnTo>
                  <a:pt x="174318" y="28668"/>
                </a:lnTo>
                <a:lnTo>
                  <a:pt x="126785" y="28573"/>
                </a:lnTo>
                <a:close/>
              </a:path>
              <a:path w="329565" h="73660">
                <a:moveTo>
                  <a:pt x="190162" y="28700"/>
                </a:moveTo>
                <a:lnTo>
                  <a:pt x="190131" y="44544"/>
                </a:lnTo>
                <a:lnTo>
                  <a:pt x="237663" y="44639"/>
                </a:lnTo>
                <a:lnTo>
                  <a:pt x="237695" y="28795"/>
                </a:lnTo>
                <a:lnTo>
                  <a:pt x="190162" y="28700"/>
                </a:lnTo>
                <a:close/>
              </a:path>
              <a:path w="329565" h="73660">
                <a:moveTo>
                  <a:pt x="301052" y="38624"/>
                </a:moveTo>
                <a:lnTo>
                  <a:pt x="301040" y="44766"/>
                </a:lnTo>
                <a:lnTo>
                  <a:pt x="284351" y="44766"/>
                </a:lnTo>
                <a:lnTo>
                  <a:pt x="258378" y="59848"/>
                </a:lnTo>
                <a:lnTo>
                  <a:pt x="257091" y="64696"/>
                </a:lnTo>
                <a:lnTo>
                  <a:pt x="261485" y="72263"/>
                </a:lnTo>
                <a:lnTo>
                  <a:pt x="266334" y="73550"/>
                </a:lnTo>
                <a:lnTo>
                  <a:pt x="315904" y="44766"/>
                </a:lnTo>
                <a:lnTo>
                  <a:pt x="301040" y="44766"/>
                </a:lnTo>
                <a:lnTo>
                  <a:pt x="315961" y="44733"/>
                </a:lnTo>
                <a:lnTo>
                  <a:pt x="317733" y="43704"/>
                </a:lnTo>
                <a:lnTo>
                  <a:pt x="309722" y="43704"/>
                </a:lnTo>
                <a:lnTo>
                  <a:pt x="301052" y="38624"/>
                </a:lnTo>
                <a:close/>
              </a:path>
              <a:path w="329565" h="73660">
                <a:moveTo>
                  <a:pt x="298005" y="36838"/>
                </a:moveTo>
                <a:lnTo>
                  <a:pt x="284408" y="44733"/>
                </a:lnTo>
                <a:lnTo>
                  <a:pt x="301040" y="44766"/>
                </a:lnTo>
                <a:lnTo>
                  <a:pt x="301052" y="38624"/>
                </a:lnTo>
                <a:lnTo>
                  <a:pt x="298005" y="36838"/>
                </a:lnTo>
                <a:close/>
              </a:path>
              <a:path w="329565" h="73660">
                <a:moveTo>
                  <a:pt x="253539" y="28827"/>
                </a:moveTo>
                <a:lnTo>
                  <a:pt x="253507" y="44671"/>
                </a:lnTo>
                <a:lnTo>
                  <a:pt x="284408" y="44733"/>
                </a:lnTo>
                <a:lnTo>
                  <a:pt x="298005" y="36838"/>
                </a:lnTo>
                <a:lnTo>
                  <a:pt x="284441" y="28889"/>
                </a:lnTo>
                <a:lnTo>
                  <a:pt x="253539" y="28827"/>
                </a:lnTo>
                <a:close/>
              </a:path>
              <a:path w="329565" h="73660">
                <a:moveTo>
                  <a:pt x="309750" y="30019"/>
                </a:moveTo>
                <a:lnTo>
                  <a:pt x="301059" y="35065"/>
                </a:lnTo>
                <a:lnTo>
                  <a:pt x="301052" y="38624"/>
                </a:lnTo>
                <a:lnTo>
                  <a:pt x="309722" y="43704"/>
                </a:lnTo>
                <a:lnTo>
                  <a:pt x="309750" y="30019"/>
                </a:lnTo>
                <a:close/>
              </a:path>
              <a:path w="329565" h="73660">
                <a:moveTo>
                  <a:pt x="317706" y="30019"/>
                </a:moveTo>
                <a:lnTo>
                  <a:pt x="309750" y="30019"/>
                </a:lnTo>
                <a:lnTo>
                  <a:pt x="309722" y="43704"/>
                </a:lnTo>
                <a:lnTo>
                  <a:pt x="317733" y="43704"/>
                </a:lnTo>
                <a:lnTo>
                  <a:pt x="329450" y="36901"/>
                </a:lnTo>
                <a:lnTo>
                  <a:pt x="317706" y="30019"/>
                </a:lnTo>
                <a:close/>
              </a:path>
              <a:path w="329565" h="73660">
                <a:moveTo>
                  <a:pt x="301059" y="35065"/>
                </a:moveTo>
                <a:lnTo>
                  <a:pt x="298005" y="36838"/>
                </a:lnTo>
                <a:lnTo>
                  <a:pt x="301052" y="38624"/>
                </a:lnTo>
                <a:lnTo>
                  <a:pt x="301059" y="35065"/>
                </a:lnTo>
                <a:close/>
              </a:path>
              <a:path w="329565" h="73660">
                <a:moveTo>
                  <a:pt x="284441" y="28889"/>
                </a:moveTo>
                <a:lnTo>
                  <a:pt x="298005" y="36838"/>
                </a:lnTo>
                <a:lnTo>
                  <a:pt x="301059" y="35065"/>
                </a:lnTo>
                <a:lnTo>
                  <a:pt x="301072" y="28922"/>
                </a:lnTo>
                <a:lnTo>
                  <a:pt x="284441" y="28889"/>
                </a:lnTo>
                <a:close/>
              </a:path>
              <a:path w="329565" h="73660">
                <a:moveTo>
                  <a:pt x="266481" y="0"/>
                </a:moveTo>
                <a:lnTo>
                  <a:pt x="261627" y="1267"/>
                </a:lnTo>
                <a:lnTo>
                  <a:pt x="257203" y="8816"/>
                </a:lnTo>
                <a:lnTo>
                  <a:pt x="258470" y="13669"/>
                </a:lnTo>
                <a:lnTo>
                  <a:pt x="284441" y="28889"/>
                </a:lnTo>
                <a:lnTo>
                  <a:pt x="301072" y="28922"/>
                </a:lnTo>
                <a:lnTo>
                  <a:pt x="301059" y="35065"/>
                </a:lnTo>
                <a:lnTo>
                  <a:pt x="309750" y="30019"/>
                </a:lnTo>
                <a:lnTo>
                  <a:pt x="317706" y="30019"/>
                </a:lnTo>
                <a:lnTo>
                  <a:pt x="26648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9996" y="2840677"/>
            <a:ext cx="352806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95"/>
              </a:spcBef>
              <a:tabLst>
                <a:tab pos="2439670" algn="l"/>
              </a:tabLst>
            </a:pPr>
            <a:r>
              <a:rPr dirty="0" sz="750" spc="-5" b="1" i="1">
                <a:latin typeface="Arial"/>
                <a:cs typeface="Arial"/>
              </a:rPr>
              <a:t>INSTRUMENT	</a:t>
            </a:r>
            <a:r>
              <a:rPr dirty="0" sz="750" spc="-10" b="1" i="1">
                <a:latin typeface="Arial"/>
                <a:cs typeface="Arial"/>
              </a:rPr>
              <a:t>POSSESSION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75163" y="3129361"/>
            <a:ext cx="7035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24" action="ppaction://hlinksldjump"/>
              </a:rPr>
              <a:t>54</a:t>
            </a:r>
            <a:r>
              <a:rPr dirty="0" baseline="-23148" sz="900" spc="-179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baseline="-23148" sz="900" spc="-172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24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662710"/>
            <a:ext cx="2088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Bottom-up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versus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top-down</a:t>
            </a:r>
            <a:r>
              <a:rPr dirty="0" sz="1100" spc="-1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948764"/>
            <a:ext cx="2031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for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bottom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up</a:t>
            </a:r>
            <a:r>
              <a:rPr dirty="0" sz="1100" spc="1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34819"/>
            <a:ext cx="19583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top-down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20861"/>
            <a:ext cx="1688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So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which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account is</a:t>
            </a:r>
            <a:r>
              <a:rPr dirty="0" sz="1100" spc="15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correct?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79980"/>
            <a:ext cx="248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Sentence processing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clinical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populations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60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325152"/>
            <a:ext cx="673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Bibliogra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54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23570" cy="7816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31445" marR="77470" indent="-6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4572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871244"/>
            <a:ext cx="299974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Tahoma"/>
                <a:cs typeface="Tahoma"/>
              </a:rPr>
              <a:t>Garden </a:t>
            </a:r>
            <a:r>
              <a:rPr dirty="0" sz="1100" spc="-40">
                <a:latin typeface="Tahoma"/>
                <a:cs typeface="Tahoma"/>
              </a:rPr>
              <a:t>paths </a:t>
            </a:r>
            <a:r>
              <a:rPr dirty="0" sz="1100" spc="-70">
                <a:latin typeface="Tahoma"/>
                <a:cs typeface="Tahoma"/>
              </a:rPr>
              <a:t>are easy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generate </a:t>
            </a:r>
            <a:r>
              <a:rPr dirty="0" sz="1100" spc="-55">
                <a:latin typeface="Tahoma"/>
                <a:cs typeface="Tahoma"/>
              </a:rPr>
              <a:t>under </a:t>
            </a:r>
            <a:r>
              <a:rPr dirty="0" sz="1100" spc="-40">
                <a:latin typeface="Tahoma"/>
                <a:cs typeface="Tahoma"/>
              </a:rPr>
              <a:t>laboratory  </a:t>
            </a:r>
            <a:r>
              <a:rPr dirty="0" sz="1100" spc="-35">
                <a:latin typeface="Tahoma"/>
                <a:cs typeface="Tahoma"/>
              </a:rPr>
              <a:t>conditions</a:t>
            </a:r>
            <a:endParaRPr sz="1100">
              <a:latin typeface="Tahoma"/>
              <a:cs typeface="Tahoma"/>
            </a:endParaRPr>
          </a:p>
          <a:p>
            <a:pPr marL="12700" marR="184785">
              <a:lnSpc>
                <a:spcPct val="102600"/>
              </a:lnSpc>
              <a:spcBef>
                <a:spcPts val="640"/>
              </a:spcBef>
            </a:pPr>
            <a:r>
              <a:rPr dirty="0" sz="1100" spc="-60">
                <a:latin typeface="Tahoma"/>
                <a:cs typeface="Tahoma"/>
              </a:rPr>
              <a:t>However, </a:t>
            </a:r>
            <a:r>
              <a:rPr dirty="0" sz="1100" spc="-25">
                <a:latin typeface="Tahoma"/>
                <a:cs typeface="Tahoma"/>
              </a:rPr>
              <a:t>top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-50">
                <a:latin typeface="Tahoma"/>
                <a:cs typeface="Tahoma"/>
              </a:rPr>
              <a:t>effects </a:t>
            </a:r>
            <a:r>
              <a:rPr dirty="0" sz="1100" spc="-65">
                <a:latin typeface="Tahoma"/>
                <a:cs typeface="Tahoma"/>
              </a:rPr>
              <a:t>have been </a:t>
            </a:r>
            <a:r>
              <a:rPr dirty="0" sz="1100" spc="-45">
                <a:latin typeface="Tahoma"/>
                <a:cs typeface="Tahoma"/>
              </a:rPr>
              <a:t>repeatedly  demonstrated.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360" y="1797404"/>
            <a:ext cx="332676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Tahoma"/>
                <a:cs typeface="Tahoma"/>
              </a:rPr>
              <a:t>Both </a:t>
            </a:r>
            <a:r>
              <a:rPr dirty="0" sz="1100" spc="-30">
                <a:latin typeface="Tahoma"/>
                <a:cs typeface="Tahoma"/>
              </a:rPr>
              <a:t>bottom-up </a:t>
            </a:r>
            <a:r>
              <a:rPr dirty="0" sz="1100" spc="-50">
                <a:latin typeface="Tahoma"/>
                <a:cs typeface="Tahoma"/>
              </a:rPr>
              <a:t>and top-down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-45">
                <a:latin typeface="Tahoma"/>
                <a:cs typeface="Tahoma"/>
              </a:rPr>
              <a:t>operate </a:t>
            </a:r>
            <a:r>
              <a:rPr dirty="0" sz="1100" spc="-35">
                <a:latin typeface="Tahoma"/>
                <a:cs typeface="Tahoma"/>
              </a:rPr>
              <a:t>almost  </a:t>
            </a:r>
            <a:r>
              <a:rPr dirty="0" sz="1100" spc="-45">
                <a:latin typeface="Tahoma"/>
                <a:cs typeface="Tahoma"/>
              </a:rPr>
              <a:t>immediately,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may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co-occur.</a:t>
            </a:r>
            <a:endParaRPr sz="1100">
              <a:latin typeface="Tahoma"/>
              <a:cs typeface="Tahoma"/>
            </a:endParaRPr>
          </a:p>
          <a:p>
            <a:pPr marL="189230" marR="28829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Bottom-up </a:t>
            </a:r>
            <a:r>
              <a:rPr dirty="0" sz="1100" spc="-50">
                <a:latin typeface="Tahoma"/>
                <a:cs typeface="Tahoma"/>
              </a:rPr>
              <a:t>processing </a:t>
            </a:r>
            <a:r>
              <a:rPr dirty="0" sz="1100" spc="-25">
                <a:latin typeface="Tahoma"/>
                <a:cs typeface="Tahoma"/>
              </a:rPr>
              <a:t>slightly </a:t>
            </a:r>
            <a:r>
              <a:rPr dirty="0" sz="1100" spc="-70">
                <a:latin typeface="Tahoma"/>
                <a:cs typeface="Tahoma"/>
              </a:rPr>
              <a:t>precedes </a:t>
            </a:r>
            <a:r>
              <a:rPr dirty="0" sz="1100" spc="-50">
                <a:latin typeface="Tahoma"/>
                <a:cs typeface="Tahoma"/>
              </a:rPr>
              <a:t>top-down  processing.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55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Bottom-up</a:t>
            </a:r>
            <a:r>
              <a:rPr dirty="0" spc="-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models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621143"/>
            <a:ext cx="3414395" cy="1463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Bottom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classes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lost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 purse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AutoNum type="arabicParenBoth"/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</a:rPr>
              <a:t>Top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25">
                <a:latin typeface="Tahoma"/>
                <a:cs typeface="Tahoma"/>
              </a:rPr>
              <a:t>lexical/contextual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120">
                <a:latin typeface="Tahoma"/>
                <a:cs typeface="Tahoma"/>
              </a:rPr>
              <a:t>/  </a:t>
            </a:r>
            <a:r>
              <a:rPr dirty="0" sz="1100" spc="-25">
                <a:latin typeface="Tahoma"/>
                <a:cs typeface="Tahoma"/>
              </a:rPr>
              <a:t>plausibility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45">
                <a:latin typeface="Tahoma"/>
                <a:cs typeface="Tahoma"/>
              </a:rPr>
              <a:t>popped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662710"/>
            <a:ext cx="2088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Bottom-up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versus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top-down</a:t>
            </a:r>
            <a:r>
              <a:rPr dirty="0" sz="1100" spc="-1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948764"/>
            <a:ext cx="2031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for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bottom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up</a:t>
            </a:r>
            <a:r>
              <a:rPr dirty="0" sz="1100" spc="1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34819"/>
            <a:ext cx="19583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top-down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20861"/>
            <a:ext cx="1688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So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which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account is</a:t>
            </a:r>
            <a:r>
              <a:rPr dirty="0" sz="1100" spc="1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correct?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79980"/>
            <a:ext cx="248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Sentence processing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clinical</a:t>
            </a:r>
            <a:r>
              <a:rPr dirty="0" sz="1100" spc="16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populations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60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325152"/>
            <a:ext cx="673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Bibliogra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55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43116"/>
            <a:ext cx="6210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798803"/>
            <a:ext cx="3553460" cy="19215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8575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There is </a:t>
            </a:r>
            <a:r>
              <a:rPr dirty="0" sz="1100" spc="-70">
                <a:latin typeface="Tahoma"/>
                <a:cs typeface="Tahoma"/>
              </a:rPr>
              <a:t>some </a:t>
            </a:r>
            <a:r>
              <a:rPr dirty="0" sz="1100" spc="-55">
                <a:latin typeface="Tahoma"/>
                <a:cs typeface="Tahoma"/>
              </a:rPr>
              <a:t>evidence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language-impaired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65">
                <a:latin typeface="Tahoma"/>
                <a:cs typeface="Tahoma"/>
              </a:rPr>
              <a:t>may  </a:t>
            </a:r>
            <a:r>
              <a:rPr dirty="0" sz="1100" spc="-35">
                <a:latin typeface="Tahoma"/>
                <a:cs typeface="Tahoma"/>
              </a:rPr>
              <a:t>prioritise </a:t>
            </a:r>
            <a:r>
              <a:rPr dirty="0" sz="1100" spc="-50">
                <a:latin typeface="Tahoma"/>
                <a:cs typeface="Tahoma"/>
              </a:rPr>
              <a:t>top-down </a:t>
            </a:r>
            <a:r>
              <a:rPr dirty="0" sz="1100" spc="-35">
                <a:latin typeface="Tahoma"/>
                <a:cs typeface="Tahoma"/>
              </a:rPr>
              <a:t>factors, </a:t>
            </a:r>
            <a:r>
              <a:rPr dirty="0" sz="1100" spc="-55">
                <a:latin typeface="Tahoma"/>
                <a:cs typeface="Tahoma"/>
              </a:rPr>
              <a:t>e.g.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animacy.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spcBef>
                <a:spcPts val="5"/>
              </a:spcBef>
              <a:buAutoNum type="arabicParenBoth" startAt="31"/>
              <a:tabLst>
                <a:tab pos="508000" algn="l"/>
                <a:tab pos="508634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rock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boy dropped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heavy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arenBoth" startAt="31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spcBef>
                <a:spcPts val="5"/>
              </a:spcBef>
              <a:buAutoNum type="arabicParenBoth" startAt="31"/>
              <a:tabLst>
                <a:tab pos="508000" algn="l"/>
                <a:tab pos="508634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boy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rock </a:t>
            </a:r>
            <a:r>
              <a:rPr dirty="0" sz="1100" spc="-55">
                <a:latin typeface="Tahoma"/>
                <a:cs typeface="Tahoma"/>
              </a:rPr>
              <a:t>crushed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blond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40">
                <a:latin typeface="Tahoma"/>
                <a:cs typeface="Tahoma"/>
              </a:rPr>
              <a:t>Evans, </a:t>
            </a:r>
            <a:r>
              <a:rPr dirty="0" sz="1100" spc="-5">
                <a:latin typeface="Tahoma"/>
                <a:cs typeface="Tahoma"/>
              </a:rPr>
              <a:t>J.,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MacWhinney, </a:t>
            </a:r>
            <a:r>
              <a:rPr dirty="0" sz="1100" spc="20">
                <a:latin typeface="Tahoma"/>
                <a:cs typeface="Tahoma"/>
              </a:rPr>
              <a:t>B. </a:t>
            </a:r>
            <a:r>
              <a:rPr dirty="0" sz="1100" spc="-40">
                <a:latin typeface="Tahoma"/>
                <a:cs typeface="Tahoma"/>
              </a:rPr>
              <a:t>(1999). </a:t>
            </a:r>
            <a:r>
              <a:rPr dirty="0" sz="1100" spc="-50">
                <a:latin typeface="Tahoma"/>
                <a:cs typeface="Tahoma"/>
              </a:rPr>
              <a:t>Sentence processing  </a:t>
            </a:r>
            <a:r>
              <a:rPr dirty="0" sz="1100" spc="-45">
                <a:latin typeface="Tahoma"/>
                <a:cs typeface="Tahoma"/>
              </a:rPr>
              <a:t>strategies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65">
                <a:latin typeface="Tahoma"/>
                <a:cs typeface="Tahoma"/>
              </a:rPr>
              <a:t>expressive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55">
                <a:latin typeface="Tahoma"/>
                <a:cs typeface="Tahoma"/>
              </a:rPr>
              <a:t>expressive-receptive  </a:t>
            </a:r>
            <a:r>
              <a:rPr dirty="0" sz="1100" spc="-30">
                <a:latin typeface="Tahoma"/>
                <a:cs typeface="Tahoma"/>
              </a:rPr>
              <a:t>specific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40">
                <a:latin typeface="Tahoma"/>
                <a:cs typeface="Tahoma"/>
              </a:rPr>
              <a:t>impairments. International </a:t>
            </a:r>
            <a:r>
              <a:rPr dirty="0" sz="1100" spc="-25">
                <a:latin typeface="Tahoma"/>
                <a:cs typeface="Tahoma"/>
              </a:rPr>
              <a:t>Journal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50">
                <a:latin typeface="Tahoma"/>
                <a:cs typeface="Tahoma"/>
              </a:rPr>
              <a:t>Language and </a:t>
            </a:r>
            <a:r>
              <a:rPr dirty="0" sz="1100" spc="-35">
                <a:latin typeface="Tahoma"/>
                <a:cs typeface="Tahoma"/>
              </a:rPr>
              <a:t>Communication </a:t>
            </a:r>
            <a:r>
              <a:rPr dirty="0" sz="1100" spc="-45">
                <a:latin typeface="Tahoma"/>
                <a:cs typeface="Tahoma"/>
              </a:rPr>
              <a:t>Disorders, </a:t>
            </a:r>
            <a:r>
              <a:rPr dirty="0" sz="1100" spc="-35">
                <a:latin typeface="Tahoma"/>
                <a:cs typeface="Tahoma"/>
              </a:rPr>
              <a:t>34(2),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117-134.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5163" y="2791960"/>
            <a:ext cx="718820" cy="6146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177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56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662710"/>
            <a:ext cx="2088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Bottom-up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versus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top-down</a:t>
            </a:r>
            <a:r>
              <a:rPr dirty="0" sz="1100" spc="-1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948764"/>
            <a:ext cx="2031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for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bottom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up</a:t>
            </a:r>
            <a:r>
              <a:rPr dirty="0" sz="1100" spc="1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34819"/>
            <a:ext cx="19583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top-down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20861"/>
            <a:ext cx="1688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So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which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account is</a:t>
            </a:r>
            <a:r>
              <a:rPr dirty="0" sz="1100" spc="1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correct?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79980"/>
            <a:ext cx="248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Sentence processing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clinical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populations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60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325152"/>
            <a:ext cx="673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Bibliogra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56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23570" cy="7816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31445" marR="77470" indent="-6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4572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algn="ctr" marL="12065" marR="5080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1135682"/>
            <a:ext cx="3507104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5">
                <a:latin typeface="Tahoma"/>
                <a:cs typeface="Tahoma"/>
              </a:rPr>
              <a:t>Read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30">
                <a:latin typeface="Tahoma"/>
                <a:cs typeface="Tahoma"/>
              </a:rPr>
              <a:t>“No </a:t>
            </a:r>
            <a:r>
              <a:rPr dirty="0" sz="1100" spc="-65">
                <a:latin typeface="Tahoma"/>
                <a:cs typeface="Tahoma"/>
              </a:rPr>
              <a:t>head </a:t>
            </a:r>
            <a:r>
              <a:rPr dirty="0" sz="1100" spc="-35">
                <a:latin typeface="Tahoma"/>
                <a:cs typeface="Tahoma"/>
              </a:rPr>
              <a:t>injury is </a:t>
            </a:r>
            <a:r>
              <a:rPr dirty="0" sz="1100" spc="-20">
                <a:latin typeface="Tahoma"/>
                <a:cs typeface="Tahoma"/>
              </a:rPr>
              <a:t>too </a:t>
            </a:r>
            <a:r>
              <a:rPr dirty="0" sz="1100" spc="-15">
                <a:latin typeface="Tahoma"/>
                <a:cs typeface="Tahoma"/>
              </a:rPr>
              <a:t>trivial to </a:t>
            </a:r>
            <a:r>
              <a:rPr dirty="0" sz="1100" spc="-30">
                <a:latin typeface="Tahoma"/>
                <a:cs typeface="Tahoma"/>
              </a:rPr>
              <a:t>ignore”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635"/>
              </a:spcBef>
            </a:pPr>
            <a:r>
              <a:rPr dirty="0" sz="1100" spc="-40">
                <a:latin typeface="Tahoma"/>
                <a:cs typeface="Tahoma"/>
              </a:rPr>
              <a:t>Does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80">
                <a:latin typeface="Tahoma"/>
                <a:cs typeface="Tahoma"/>
              </a:rPr>
              <a:t>sense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you? </a:t>
            </a: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60">
                <a:latin typeface="Tahoma"/>
                <a:cs typeface="Tahoma"/>
              </a:rPr>
              <a:t>paraphrase </a:t>
            </a:r>
            <a:r>
              <a:rPr dirty="0" sz="1100" spc="-25">
                <a:latin typeface="Tahoma"/>
                <a:cs typeface="Tahoma"/>
              </a:rPr>
              <a:t>is? </a:t>
            </a:r>
            <a:r>
              <a:rPr dirty="0" sz="1100" spc="-95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there  </a:t>
            </a:r>
            <a:r>
              <a:rPr dirty="0" sz="1100" spc="-35">
                <a:latin typeface="Tahoma"/>
                <a:cs typeface="Tahoma"/>
              </a:rPr>
              <a:t>anything </a:t>
            </a:r>
            <a:r>
              <a:rPr dirty="0" sz="1100" spc="-55">
                <a:latin typeface="Tahoma"/>
                <a:cs typeface="Tahoma"/>
              </a:rPr>
              <a:t>weird </a:t>
            </a:r>
            <a:r>
              <a:rPr dirty="0" sz="1100" spc="-30">
                <a:latin typeface="Tahoma"/>
                <a:cs typeface="Tahoma"/>
              </a:rPr>
              <a:t>about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57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662710"/>
            <a:ext cx="20885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Bottom-up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versus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top-down</a:t>
            </a:r>
            <a:r>
              <a:rPr dirty="0" sz="1100" spc="-1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948764"/>
            <a:ext cx="2031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for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bottom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up</a:t>
            </a:r>
            <a:r>
              <a:rPr dirty="0" sz="1100" spc="1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34819"/>
            <a:ext cx="19583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Evidence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top-down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processing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20861"/>
            <a:ext cx="1688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So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which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account is</a:t>
            </a:r>
            <a:r>
              <a:rPr dirty="0" sz="1100" spc="1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correct?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779980"/>
            <a:ext cx="248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Sentence processing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in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clinical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populations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6034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325152"/>
            <a:ext cx="673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Bibliogra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p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57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20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9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543116"/>
            <a:ext cx="6210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91960"/>
            <a:ext cx="66802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549577"/>
            <a:ext cx="3553460" cy="241427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Fodor, </a:t>
            </a:r>
            <a:r>
              <a:rPr dirty="0" sz="1100" spc="10">
                <a:latin typeface="Tahoma"/>
                <a:cs typeface="Tahoma"/>
              </a:rPr>
              <a:t>J. </a:t>
            </a:r>
            <a:r>
              <a:rPr dirty="0" sz="1100" spc="5">
                <a:latin typeface="Tahoma"/>
                <a:cs typeface="Tahoma"/>
              </a:rPr>
              <a:t>D. </a:t>
            </a:r>
            <a:r>
              <a:rPr dirty="0" sz="1100" spc="-40">
                <a:latin typeface="Tahoma"/>
                <a:cs typeface="Tahoma"/>
              </a:rPr>
              <a:t>(1983). </a:t>
            </a:r>
            <a:r>
              <a:rPr dirty="0" sz="1100" spc="-20">
                <a:latin typeface="Tahoma"/>
                <a:cs typeface="Tahoma"/>
              </a:rPr>
              <a:t>The Modularity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Mind.</a:t>
            </a:r>
            <a:endParaRPr sz="1100">
              <a:latin typeface="Tahoma"/>
              <a:cs typeface="Tahoma"/>
            </a:endParaRPr>
          </a:p>
          <a:p>
            <a:pPr marL="12700" marR="40005">
              <a:lnSpc>
                <a:spcPct val="102600"/>
              </a:lnSpc>
              <a:spcBef>
                <a:spcPts val="635"/>
              </a:spcBef>
            </a:pPr>
            <a:r>
              <a:rPr dirty="0" sz="1100" spc="-30">
                <a:latin typeface="Tahoma"/>
                <a:cs typeface="Tahoma"/>
              </a:rPr>
              <a:t>Frazier, </a:t>
            </a:r>
            <a:r>
              <a:rPr dirty="0" sz="1100" spc="-10">
                <a:latin typeface="Tahoma"/>
                <a:cs typeface="Tahoma"/>
              </a:rPr>
              <a:t>L.,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Fodor, </a:t>
            </a:r>
            <a:r>
              <a:rPr dirty="0" sz="1100" spc="10">
                <a:latin typeface="Tahoma"/>
                <a:cs typeface="Tahoma"/>
              </a:rPr>
              <a:t>J. </a:t>
            </a:r>
            <a:r>
              <a:rPr dirty="0" sz="1100" spc="5">
                <a:latin typeface="Tahoma"/>
                <a:cs typeface="Tahoma"/>
              </a:rPr>
              <a:t>D. </a:t>
            </a:r>
            <a:r>
              <a:rPr dirty="0" sz="1100" spc="-40">
                <a:latin typeface="Tahoma"/>
                <a:cs typeface="Tahoma"/>
              </a:rPr>
              <a:t>(1978).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sausage </a:t>
            </a:r>
            <a:r>
              <a:rPr dirty="0" sz="1100" spc="-55">
                <a:latin typeface="Tahoma"/>
                <a:cs typeface="Tahoma"/>
              </a:rPr>
              <a:t>machine: </a:t>
            </a:r>
            <a:r>
              <a:rPr dirty="0" sz="1100" spc="65">
                <a:latin typeface="Tahoma"/>
                <a:cs typeface="Tahoma"/>
              </a:rPr>
              <a:t>A  </a:t>
            </a:r>
            <a:r>
              <a:rPr dirty="0" sz="1100" spc="-75">
                <a:latin typeface="Tahoma"/>
                <a:cs typeface="Tahoma"/>
              </a:rPr>
              <a:t>new </a:t>
            </a:r>
            <a:r>
              <a:rPr dirty="0" sz="1100" spc="-55">
                <a:latin typeface="Tahoma"/>
                <a:cs typeface="Tahoma"/>
              </a:rPr>
              <a:t>two stage </a:t>
            </a:r>
            <a:r>
              <a:rPr dirty="0" sz="1100" spc="-50">
                <a:latin typeface="Tahoma"/>
                <a:cs typeface="Tahoma"/>
              </a:rPr>
              <a:t>parsing </a:t>
            </a:r>
            <a:r>
              <a:rPr dirty="0" sz="1100" spc="-45">
                <a:latin typeface="Tahoma"/>
                <a:cs typeface="Tahoma"/>
              </a:rPr>
              <a:t>model. </a:t>
            </a:r>
            <a:r>
              <a:rPr dirty="0" sz="1100" spc="-30">
                <a:latin typeface="Tahoma"/>
                <a:cs typeface="Tahoma"/>
              </a:rPr>
              <a:t>Cognition, </a:t>
            </a:r>
            <a:r>
              <a:rPr dirty="0" sz="1100" spc="-45">
                <a:latin typeface="Tahoma"/>
                <a:cs typeface="Tahoma"/>
              </a:rPr>
              <a:t>6,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1-34.</a:t>
            </a:r>
            <a:endParaRPr sz="1100">
              <a:latin typeface="Tahoma"/>
              <a:cs typeface="Tahoma"/>
            </a:endParaRPr>
          </a:p>
          <a:p>
            <a:pPr marL="12700" marR="85090">
              <a:lnSpc>
                <a:spcPct val="102600"/>
              </a:lnSpc>
              <a:spcBef>
                <a:spcPts val="640"/>
              </a:spcBef>
            </a:pPr>
            <a:r>
              <a:rPr dirty="0" sz="1100" spc="-45">
                <a:latin typeface="Tahoma"/>
                <a:cs typeface="Tahoma"/>
              </a:rPr>
              <a:t>Trueswell, </a:t>
            </a:r>
            <a:r>
              <a:rPr dirty="0" sz="1100" spc="10">
                <a:latin typeface="Tahoma"/>
                <a:cs typeface="Tahoma"/>
              </a:rPr>
              <a:t>J. </a:t>
            </a:r>
            <a:r>
              <a:rPr dirty="0" sz="1100" spc="-15">
                <a:latin typeface="Tahoma"/>
                <a:cs typeface="Tahoma"/>
              </a:rPr>
              <a:t>C., </a:t>
            </a:r>
            <a:r>
              <a:rPr dirty="0" sz="1100" spc="-55">
                <a:latin typeface="Tahoma"/>
                <a:cs typeface="Tahoma"/>
              </a:rPr>
              <a:t>Tanenhaus, </a:t>
            </a:r>
            <a:r>
              <a:rPr dirty="0" sz="1100" spc="35">
                <a:latin typeface="Tahoma"/>
                <a:cs typeface="Tahoma"/>
              </a:rPr>
              <a:t>M. </a:t>
            </a:r>
            <a:r>
              <a:rPr dirty="0" sz="1100" spc="15">
                <a:latin typeface="Tahoma"/>
                <a:cs typeface="Tahoma"/>
              </a:rPr>
              <a:t>K.,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10">
                <a:latin typeface="Tahoma"/>
                <a:cs typeface="Tahoma"/>
              </a:rPr>
              <a:t>Kello, </a:t>
            </a:r>
            <a:r>
              <a:rPr dirty="0" sz="1100">
                <a:latin typeface="Tahoma"/>
                <a:cs typeface="Tahoma"/>
              </a:rPr>
              <a:t>C. </a:t>
            </a:r>
            <a:r>
              <a:rPr dirty="0" sz="1100" spc="-40">
                <a:latin typeface="Tahoma"/>
                <a:cs typeface="Tahoma"/>
              </a:rPr>
              <a:t>(1993).  </a:t>
            </a:r>
            <a:r>
              <a:rPr dirty="0" sz="1100" spc="-35">
                <a:latin typeface="Tahoma"/>
                <a:cs typeface="Tahoma"/>
              </a:rPr>
              <a:t>Verb-specific constraints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55">
                <a:latin typeface="Tahoma"/>
                <a:cs typeface="Tahoma"/>
              </a:rPr>
              <a:t>processing: </a:t>
            </a:r>
            <a:r>
              <a:rPr dirty="0" sz="1100" spc="-40">
                <a:latin typeface="Tahoma"/>
                <a:cs typeface="Tahoma"/>
              </a:rPr>
              <a:t>Separating  </a:t>
            </a:r>
            <a:r>
              <a:rPr dirty="0" sz="1100" spc="-50">
                <a:latin typeface="Tahoma"/>
                <a:cs typeface="Tahoma"/>
              </a:rPr>
              <a:t>effects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60">
                <a:latin typeface="Tahoma"/>
                <a:cs typeface="Tahoma"/>
              </a:rPr>
              <a:t>preference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50">
                <a:latin typeface="Tahoma"/>
                <a:cs typeface="Tahoma"/>
              </a:rPr>
              <a:t>garden-paths. </a:t>
            </a:r>
            <a:r>
              <a:rPr dirty="0" sz="1100" spc="35">
                <a:latin typeface="Tahoma"/>
                <a:cs typeface="Tahoma"/>
              </a:rPr>
              <a:t>JOURNAL  OF EXPERIMENTAL </a:t>
            </a:r>
            <a:r>
              <a:rPr dirty="0" sz="1100" spc="40">
                <a:latin typeface="Tahoma"/>
                <a:cs typeface="Tahoma"/>
              </a:rPr>
              <a:t>PSYCHOLOGY </a:t>
            </a:r>
            <a:r>
              <a:rPr dirty="0" sz="1100" spc="15">
                <a:latin typeface="Tahoma"/>
                <a:cs typeface="Tahoma"/>
              </a:rPr>
              <a:t>LEARNING  </a:t>
            </a:r>
            <a:r>
              <a:rPr dirty="0" sz="1100" spc="60">
                <a:latin typeface="Tahoma"/>
                <a:cs typeface="Tahoma"/>
              </a:rPr>
              <a:t>MEMORY </a:t>
            </a:r>
            <a:r>
              <a:rPr dirty="0" sz="1100" spc="45">
                <a:latin typeface="Tahoma"/>
                <a:cs typeface="Tahoma"/>
              </a:rPr>
              <a:t>AND </a:t>
            </a:r>
            <a:r>
              <a:rPr dirty="0" sz="1100" spc="-5">
                <a:latin typeface="Tahoma"/>
                <a:cs typeface="Tahoma"/>
              </a:rPr>
              <a:t>COGNITION, </a:t>
            </a:r>
            <a:r>
              <a:rPr dirty="0" sz="1100" spc="-50">
                <a:latin typeface="Tahoma"/>
                <a:cs typeface="Tahoma"/>
              </a:rPr>
              <a:t>19,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528-528.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40">
                <a:latin typeface="Tahoma"/>
                <a:cs typeface="Tahoma"/>
              </a:rPr>
              <a:t>Evans, </a:t>
            </a:r>
            <a:r>
              <a:rPr dirty="0" sz="1100" spc="-5">
                <a:latin typeface="Tahoma"/>
                <a:cs typeface="Tahoma"/>
              </a:rPr>
              <a:t>J.,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MacWhinney, </a:t>
            </a:r>
            <a:r>
              <a:rPr dirty="0" sz="1100" spc="20">
                <a:latin typeface="Tahoma"/>
                <a:cs typeface="Tahoma"/>
              </a:rPr>
              <a:t>B. </a:t>
            </a:r>
            <a:r>
              <a:rPr dirty="0" sz="1100" spc="-40">
                <a:latin typeface="Tahoma"/>
                <a:cs typeface="Tahoma"/>
              </a:rPr>
              <a:t>(1999). </a:t>
            </a:r>
            <a:r>
              <a:rPr dirty="0" sz="1100" spc="-50">
                <a:latin typeface="Tahoma"/>
                <a:cs typeface="Tahoma"/>
              </a:rPr>
              <a:t>Sentence processing  </a:t>
            </a:r>
            <a:r>
              <a:rPr dirty="0" sz="1100" spc="-45">
                <a:latin typeface="Tahoma"/>
                <a:cs typeface="Tahoma"/>
              </a:rPr>
              <a:t>strategies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65">
                <a:latin typeface="Tahoma"/>
                <a:cs typeface="Tahoma"/>
              </a:rPr>
              <a:t>expressive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55">
                <a:latin typeface="Tahoma"/>
                <a:cs typeface="Tahoma"/>
              </a:rPr>
              <a:t>expressive-receptive  </a:t>
            </a:r>
            <a:r>
              <a:rPr dirty="0" sz="1100" spc="-30">
                <a:latin typeface="Tahoma"/>
                <a:cs typeface="Tahoma"/>
              </a:rPr>
              <a:t>specific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40">
                <a:latin typeface="Tahoma"/>
                <a:cs typeface="Tahoma"/>
              </a:rPr>
              <a:t>impairments. International </a:t>
            </a:r>
            <a:r>
              <a:rPr dirty="0" sz="1100" spc="-25">
                <a:latin typeface="Tahoma"/>
                <a:cs typeface="Tahoma"/>
              </a:rPr>
              <a:t>Journal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50">
                <a:latin typeface="Tahoma"/>
                <a:cs typeface="Tahoma"/>
              </a:rPr>
              <a:t>Language and </a:t>
            </a:r>
            <a:r>
              <a:rPr dirty="0" sz="1100" spc="-35">
                <a:latin typeface="Tahoma"/>
                <a:cs typeface="Tahoma"/>
              </a:rPr>
              <a:t>Communication </a:t>
            </a:r>
            <a:r>
              <a:rPr dirty="0" sz="1100" spc="-45">
                <a:latin typeface="Tahoma"/>
                <a:cs typeface="Tahoma"/>
              </a:rPr>
              <a:t>Disorders, </a:t>
            </a:r>
            <a:r>
              <a:rPr dirty="0" sz="1100" spc="-35">
                <a:latin typeface="Tahoma"/>
                <a:cs typeface="Tahoma"/>
              </a:rPr>
              <a:t>34(2),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117-134.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3129361"/>
            <a:ext cx="7035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Bibliograpy</a:t>
            </a:r>
            <a:r>
              <a:rPr dirty="0" baseline="-23148" sz="900" spc="-67">
                <a:latin typeface="Verdana"/>
                <a:cs typeface="Verdana"/>
                <a:hlinkClick r:id="rId19" action="ppaction://hlinksldjump"/>
              </a:rPr>
              <a:t>58</a:t>
            </a:r>
            <a:r>
              <a:rPr dirty="0" baseline="-23148" sz="900" spc="-179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72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Bottom-up</a:t>
            </a:r>
            <a:r>
              <a:rPr dirty="0" spc="-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models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621143"/>
            <a:ext cx="3414395" cy="1463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Bottom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classes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lost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 purse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AutoNum type="arabicParenBoth"/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</a:rPr>
              <a:t>Top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25">
                <a:latin typeface="Tahoma"/>
                <a:cs typeface="Tahoma"/>
              </a:rPr>
              <a:t>lexical/contextual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120">
                <a:latin typeface="Tahoma"/>
                <a:cs typeface="Tahoma"/>
              </a:rPr>
              <a:t>/  </a:t>
            </a:r>
            <a:r>
              <a:rPr dirty="0" sz="1100" spc="-25">
                <a:latin typeface="Tahoma"/>
                <a:cs typeface="Tahoma"/>
              </a:rPr>
              <a:t>plausibility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45">
                <a:latin typeface="Tahoma"/>
                <a:cs typeface="Tahoma"/>
              </a:rPr>
              <a:t>popped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2201188"/>
            <a:ext cx="31692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99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(3)	The </a:t>
            </a:r>
            <a:r>
              <a:rPr dirty="0" sz="1100" spc="-40">
                <a:latin typeface="Tahoma"/>
                <a:cs typeface="Tahoma"/>
              </a:rPr>
              <a:t>disgruntled </a:t>
            </a:r>
            <a:r>
              <a:rPr dirty="0" sz="1100" spc="-35">
                <a:latin typeface="Tahoma"/>
                <a:cs typeface="Tahoma"/>
              </a:rPr>
              <a:t>accountant </a:t>
            </a:r>
            <a:r>
              <a:rPr dirty="0" sz="1100" spc="-50">
                <a:latin typeface="Tahoma"/>
                <a:cs typeface="Tahoma"/>
              </a:rPr>
              <a:t>decided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hand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his.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2453" y="85095"/>
            <a:ext cx="4311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52069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Sentence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Processing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65104"/>
            <a:ext cx="62357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Bottom-up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versus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top-down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latin typeface="Verdana"/>
                <a:cs typeface="Verdana"/>
                <a:hlinkClick r:id="rId4" action="ppaction://hlinksldjump"/>
              </a:rPr>
              <a:t>Bottom-up</a:t>
            </a:r>
            <a:r>
              <a:rPr dirty="0" sz="400" spc="-1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4" action="ppaction://hlinksldjump"/>
              </a:rPr>
              <a:t>models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06721"/>
            <a:ext cx="650875" cy="824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717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for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bottom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up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7683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path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sentence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The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garden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path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model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Ambiguity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How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explain parsing  biases?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771312"/>
            <a:ext cx="593725" cy="731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600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Evidence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for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top-down 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processing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factors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can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be 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classified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“top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down”</a:t>
            </a:r>
            <a:endParaRPr sz="400">
              <a:latin typeface="Verdana"/>
              <a:cs typeface="Verdana"/>
            </a:endParaRPr>
          </a:p>
          <a:p>
            <a:pPr marL="37465" marR="4635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 of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 content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Discourse context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Referential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processing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Bottom-up</a:t>
            </a:r>
            <a:r>
              <a:rPr dirty="0" spc="-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models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621143"/>
            <a:ext cx="3414395" cy="1463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Bottom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classes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lost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 purse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AutoNum type="arabicParenBoth"/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</a:rPr>
              <a:t>Top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65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25">
                <a:latin typeface="Tahoma"/>
                <a:cs typeface="Tahoma"/>
              </a:rPr>
              <a:t>lexical/contextual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120">
                <a:latin typeface="Tahoma"/>
                <a:cs typeface="Tahoma"/>
              </a:rPr>
              <a:t>/  </a:t>
            </a:r>
            <a:r>
              <a:rPr dirty="0" sz="1100" spc="-25">
                <a:latin typeface="Tahoma"/>
                <a:cs typeface="Tahoma"/>
              </a:rPr>
              <a:t>plausibility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438784" algn="l"/>
                <a:tab pos="439420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45">
                <a:latin typeface="Tahoma"/>
                <a:cs typeface="Tahoma"/>
              </a:rPr>
              <a:t>popped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the.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shops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2201188"/>
            <a:ext cx="31692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38784" marR="5080" indent="-426720">
              <a:lnSpc>
                <a:spcPct val="102699"/>
              </a:lnSpc>
              <a:spcBef>
                <a:spcPts val="5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(3)	The </a:t>
            </a:r>
            <a:r>
              <a:rPr dirty="0" sz="1100" spc="-40">
                <a:latin typeface="Tahoma"/>
                <a:cs typeface="Tahoma"/>
              </a:rPr>
              <a:t>disgruntled </a:t>
            </a:r>
            <a:r>
              <a:rPr dirty="0" sz="1100" spc="-35">
                <a:latin typeface="Tahoma"/>
                <a:cs typeface="Tahoma"/>
              </a:rPr>
              <a:t>accountant </a:t>
            </a:r>
            <a:r>
              <a:rPr dirty="0" sz="1100" spc="-50">
                <a:latin typeface="Tahoma"/>
                <a:cs typeface="Tahoma"/>
              </a:rPr>
              <a:t>decided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hand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his.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5163" y="2543116"/>
            <a:ext cx="718820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 marR="6413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So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which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account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correct?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50800" marR="17780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Sentence  processing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in 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clinical</a:t>
            </a:r>
            <a:r>
              <a:rPr dirty="0" sz="600" spc="-7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populations</a:t>
            </a:r>
            <a:endParaRPr sz="600">
              <a:latin typeface="Verdana"/>
              <a:cs typeface="Verdana"/>
            </a:endParaRPr>
          </a:p>
          <a:p>
            <a:pPr marL="50800" marR="58419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Bibliograpy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3 </a:t>
            </a:r>
            <a:r>
              <a:rPr dirty="0" baseline="-23148" sz="900" spc="67">
                <a:latin typeface="Verdana"/>
                <a:cs typeface="Verdana"/>
                <a:hlinkClick r:id="rId19" action="ppaction://hlinksldjump"/>
              </a:rPr>
              <a:t>/</a:t>
            </a:r>
            <a:r>
              <a:rPr dirty="0" baseline="-23148" sz="900" spc="-13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baseline="-23148" sz="900" spc="-97">
                <a:latin typeface="Verdana"/>
                <a:cs typeface="Verdana"/>
                <a:hlinkClick r:id="rId19" action="ppaction://hlinksldjump"/>
              </a:rPr>
              <a:t>58</a:t>
            </a:r>
            <a:endParaRPr baseline="-23148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2020-04-28T09:10:10Z</dcterms:created>
  <dcterms:modified xsi:type="dcterms:W3CDTF">2020-04-28T09:10:10Z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2020-04-28T00:00:00Z</vt:filetime>
  </property>
</Properties>
</file>