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7"/>
  </p:notesMasterIdLst>
  <p:sldIdLst>
    <p:sldId id="256" r:id="rId2"/>
    <p:sldId id="257" r:id="rId3"/>
    <p:sldId id="258" r:id="rId4"/>
    <p:sldId id="260" r:id="rId5"/>
    <p:sldId id="261" r:id="rId6"/>
    <p:sldId id="262" r:id="rId7"/>
    <p:sldId id="263" r:id="rId8"/>
    <p:sldId id="264" r:id="rId9"/>
    <p:sldId id="265" r:id="rId10"/>
    <p:sldId id="283" r:id="rId11"/>
    <p:sldId id="286" r:id="rId12"/>
    <p:sldId id="287" r:id="rId13"/>
    <p:sldId id="284" r:id="rId14"/>
    <p:sldId id="288" r:id="rId15"/>
    <p:sldId id="285" r:id="rId16"/>
    <p:sldId id="289" r:id="rId17"/>
    <p:sldId id="266" r:id="rId18"/>
    <p:sldId id="267" r:id="rId19"/>
    <p:sldId id="268" r:id="rId20"/>
    <p:sldId id="269" r:id="rId21"/>
    <p:sldId id="270" r:id="rId22"/>
    <p:sldId id="278" r:id="rId23"/>
    <p:sldId id="279" r:id="rId24"/>
    <p:sldId id="280" r:id="rId25"/>
    <p:sldId id="271" r:id="rId26"/>
    <p:sldId id="272" r:id="rId27"/>
    <p:sldId id="273" r:id="rId28"/>
    <p:sldId id="274" r:id="rId29"/>
    <p:sldId id="275" r:id="rId30"/>
    <p:sldId id="276" r:id="rId31"/>
    <p:sldId id="277" r:id="rId32"/>
    <p:sldId id="282" r:id="rId33"/>
    <p:sldId id="281"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F86B4F-CC0E-624D-967F-17896920EFFC}">
          <p14:sldIdLst>
            <p14:sldId id="256"/>
            <p14:sldId id="257"/>
            <p14:sldId id="258"/>
            <p14:sldId id="260"/>
            <p14:sldId id="261"/>
            <p14:sldId id="262"/>
            <p14:sldId id="263"/>
            <p14:sldId id="264"/>
            <p14:sldId id="265"/>
            <p14:sldId id="283"/>
            <p14:sldId id="286"/>
            <p14:sldId id="287"/>
            <p14:sldId id="284"/>
            <p14:sldId id="288"/>
            <p14:sldId id="285"/>
            <p14:sldId id="289"/>
            <p14:sldId id="266"/>
            <p14:sldId id="267"/>
            <p14:sldId id="268"/>
            <p14:sldId id="269"/>
            <p14:sldId id="270"/>
            <p14:sldId id="278"/>
            <p14:sldId id="279"/>
            <p14:sldId id="280"/>
            <p14:sldId id="271"/>
            <p14:sldId id="272"/>
            <p14:sldId id="273"/>
            <p14:sldId id="274"/>
            <p14:sldId id="275"/>
            <p14:sldId id="276"/>
            <p14:sldId id="277"/>
            <p14:sldId id="282"/>
            <p14:sldId id="281"/>
            <p14:sldId id="290"/>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82" autoAdjust="0"/>
  </p:normalViewPr>
  <p:slideViewPr>
    <p:cSldViewPr snapToGrid="0" snapToObjects="1">
      <p:cViewPr varScale="1">
        <p:scale>
          <a:sx n="93" d="100"/>
          <a:sy n="93" d="100"/>
        </p:scale>
        <p:origin x="-134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9DA8C7-716D-E74D-B39B-E93B837A1CA6}" type="datetimeFigureOut">
              <a:rPr lang="en-US" smtClean="0"/>
              <a:t>4/8/15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9BD19-34E0-3045-A049-005FB9714FDF}" type="slidenum">
              <a:rPr lang="en-US" smtClean="0"/>
              <a:t>‹#›</a:t>
            </a:fld>
            <a:endParaRPr lang="en-US"/>
          </a:p>
        </p:txBody>
      </p:sp>
    </p:spTree>
    <p:extLst>
      <p:ext uri="{BB962C8B-B14F-4D97-AF65-F5344CB8AC3E}">
        <p14:creationId xmlns:p14="http://schemas.microsoft.com/office/powerpoint/2010/main" val="16273973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friendly, I do things. I’ve done things.</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a:t>
            </a:fld>
            <a:endParaRPr lang="en-US"/>
          </a:p>
        </p:txBody>
      </p:sp>
    </p:spTree>
    <p:extLst>
      <p:ext uri="{BB962C8B-B14F-4D97-AF65-F5344CB8AC3E}">
        <p14:creationId xmlns:p14="http://schemas.microsoft.com/office/powerpoint/2010/main" val="711261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Young man. Sit down.</a:t>
            </a:r>
          </a:p>
          <a:p>
            <a:endParaRPr lang="en-US" dirty="0" smtClean="0"/>
          </a:p>
          <a:p>
            <a:r>
              <a:rPr lang="en-US" dirty="0" smtClean="0"/>
              <a:t>This is before</a:t>
            </a:r>
            <a:r>
              <a:rPr lang="en-US" baseline="0" dirty="0" smtClean="0"/>
              <a:t> Eichmann. Just after the I.G. </a:t>
            </a:r>
            <a:r>
              <a:rPr lang="en-US" baseline="0" dirty="0" err="1" smtClean="0"/>
              <a:t>Farben</a:t>
            </a:r>
            <a:r>
              <a:rPr lang="en-US" baseline="0" dirty="0" smtClean="0"/>
              <a:t>, High Command, and Judge’s trials at Nuremburg. Just after the state of Israel was founded, but before it was really a thing. The sounds of 7 million martyrs was still in his ears. And he still writes this.</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14</a:t>
            </a:fld>
            <a:endParaRPr lang="en-US"/>
          </a:p>
        </p:txBody>
      </p:sp>
    </p:spTree>
    <p:extLst>
      <p:ext uri="{BB962C8B-B14F-4D97-AF65-F5344CB8AC3E}">
        <p14:creationId xmlns:p14="http://schemas.microsoft.com/office/powerpoint/2010/main" val="2784153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Julian</a:t>
            </a:r>
            <a:r>
              <a:rPr lang="en-US" baseline="0" dirty="0" smtClean="0"/>
              <a:t> knows what’s up.</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15</a:t>
            </a:fld>
            <a:endParaRPr lang="en-US"/>
          </a:p>
        </p:txBody>
      </p:sp>
    </p:spTree>
    <p:extLst>
      <p:ext uri="{BB962C8B-B14F-4D97-AF65-F5344CB8AC3E}">
        <p14:creationId xmlns:p14="http://schemas.microsoft.com/office/powerpoint/2010/main" val="1946130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 of this.</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16</a:t>
            </a:fld>
            <a:endParaRPr lang="en-US"/>
          </a:p>
        </p:txBody>
      </p:sp>
    </p:spTree>
    <p:extLst>
      <p:ext uri="{BB962C8B-B14F-4D97-AF65-F5344CB8AC3E}">
        <p14:creationId xmlns:p14="http://schemas.microsoft.com/office/powerpoint/2010/main" val="2784153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some phrases that have come up in the last year.</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17</a:t>
            </a:fld>
            <a:endParaRPr lang="en-US"/>
          </a:p>
        </p:txBody>
      </p:sp>
    </p:spTree>
    <p:extLst>
      <p:ext uri="{BB962C8B-B14F-4D97-AF65-F5344CB8AC3E}">
        <p14:creationId xmlns:p14="http://schemas.microsoft.com/office/powerpoint/2010/main" val="2428854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minutes)</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18</a:t>
            </a:fld>
            <a:endParaRPr lang="en-US"/>
          </a:p>
        </p:txBody>
      </p:sp>
    </p:spTree>
    <p:extLst>
      <p:ext uri="{BB962C8B-B14F-4D97-AF65-F5344CB8AC3E}">
        <p14:creationId xmlns:p14="http://schemas.microsoft.com/office/powerpoint/2010/main" val="1565423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minutes)</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19</a:t>
            </a:fld>
            <a:endParaRPr lang="en-US"/>
          </a:p>
        </p:txBody>
      </p:sp>
    </p:spTree>
    <p:extLst>
      <p:ext uri="{BB962C8B-B14F-4D97-AF65-F5344CB8AC3E}">
        <p14:creationId xmlns:p14="http://schemas.microsoft.com/office/powerpoint/2010/main" val="3619065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minutes)</a:t>
            </a:r>
          </a:p>
          <a:p>
            <a:endParaRPr lang="en-US" dirty="0" smtClean="0"/>
          </a:p>
          <a:p>
            <a:r>
              <a:rPr lang="en-US" dirty="0" smtClean="0"/>
              <a:t>Interesting.</a:t>
            </a:r>
          </a:p>
          <a:p>
            <a:endParaRPr lang="en-US" dirty="0" smtClean="0"/>
          </a:p>
          <a:p>
            <a:r>
              <a:rPr lang="en-US" dirty="0" smtClean="0"/>
              <a:t>So</a:t>
            </a:r>
            <a:r>
              <a:rPr lang="en-US" baseline="0" dirty="0" smtClean="0"/>
              <a:t> the question is, how do we actually do apologetics in the real world? How to we witness, minister and apologize to the people around us.</a:t>
            </a:r>
          </a:p>
          <a:p>
            <a:endParaRPr lang="en-US" baseline="0" dirty="0" smtClean="0"/>
          </a:p>
          <a:p>
            <a:r>
              <a:rPr lang="en-US" baseline="0" dirty="0" smtClean="0"/>
              <a:t>How do we do so in a way that’s relevant to the world we live in? How do we change cultures?</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20</a:t>
            </a:fld>
            <a:endParaRPr lang="en-US"/>
          </a:p>
        </p:txBody>
      </p:sp>
    </p:spTree>
    <p:extLst>
      <p:ext uri="{BB962C8B-B14F-4D97-AF65-F5344CB8AC3E}">
        <p14:creationId xmlns:p14="http://schemas.microsoft.com/office/powerpoint/2010/main" val="1948308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Nothing fancy,</a:t>
            </a:r>
            <a:r>
              <a:rPr lang="en-US" baseline="0" dirty="0" smtClean="0"/>
              <a:t> just some things I’ve learned over the past few years, both from experience, and through divine inspiration.</a:t>
            </a:r>
          </a:p>
          <a:p>
            <a:endParaRPr lang="en-US" baseline="0" dirty="0" smtClean="0"/>
          </a:p>
          <a:p>
            <a:r>
              <a:rPr lang="en-US" baseline="0" dirty="0" smtClean="0"/>
              <a:t>I have my own life, my own world, my own call. You have you. You do you, and I’ll do me.</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21</a:t>
            </a:fld>
            <a:endParaRPr lang="en-US"/>
          </a:p>
        </p:txBody>
      </p:sp>
    </p:spTree>
    <p:extLst>
      <p:ext uri="{BB962C8B-B14F-4D97-AF65-F5344CB8AC3E}">
        <p14:creationId xmlns:p14="http://schemas.microsoft.com/office/powerpoint/2010/main" val="615740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Their words belie a deeper reality</a:t>
            </a:r>
          </a:p>
          <a:p>
            <a:endParaRPr lang="en-US" dirty="0" smtClean="0"/>
          </a:p>
          <a:p>
            <a:r>
              <a:rPr lang="en-US" dirty="0" smtClean="0"/>
              <a:t>This</a:t>
            </a:r>
            <a:r>
              <a:rPr lang="en-US" baseline="0" dirty="0" smtClean="0"/>
              <a:t> freaks people out, because they can’t explain how they feel, or what they mean.</a:t>
            </a:r>
          </a:p>
          <a:p>
            <a:endParaRPr lang="en-US" baseline="0" dirty="0" smtClean="0"/>
          </a:p>
          <a:p>
            <a:r>
              <a:rPr lang="en-US" dirty="0" smtClean="0"/>
              <a:t>(Anyone</a:t>
            </a:r>
            <a:r>
              <a:rPr lang="en-US" baseline="0" dirty="0" smtClean="0"/>
              <a:t> read Flatland?) (Summary) It’s an analog to our world, people have no idea how to handle the divine.</a:t>
            </a:r>
          </a:p>
          <a:p>
            <a:endParaRPr lang="en-US" baseline="0" dirty="0" smtClean="0"/>
          </a:p>
          <a:p>
            <a:r>
              <a:rPr lang="en-US" baseline="0" dirty="0" smtClean="0"/>
              <a:t>This goes to the nature of language, it’s a mirror and interpreter of the world around us, thus it’s naturally deficient in the supernatural realm</a:t>
            </a:r>
            <a:r>
              <a:rPr lang="en-US" baseline="0" dirty="0" smtClean="0"/>
              <a:t>. [Heschel, Steiner]</a:t>
            </a:r>
            <a:endParaRPr lang="en-US" baseline="0" dirty="0" smtClean="0"/>
          </a:p>
          <a:p>
            <a:endParaRPr lang="en-US" baseline="0" dirty="0" smtClean="0"/>
          </a:p>
          <a:p>
            <a:r>
              <a:rPr lang="en-US" baseline="0" dirty="0" smtClean="0"/>
              <a:t>Language is abstract creation, Adam made it, we get to build it. It’s beautiful, but it’s dangerous. This is why the Jewish people don</a:t>
            </a:r>
            <a:r>
              <a:rPr lang="fr-FR" baseline="0" dirty="0" smtClean="0"/>
              <a:t>’</a:t>
            </a:r>
            <a:r>
              <a:rPr lang="en-US" baseline="0" dirty="0" smtClean="0"/>
              <a:t>t speak the name of God</a:t>
            </a:r>
            <a:r>
              <a:rPr lang="en-US" baseline="0" dirty="0" smtClean="0"/>
              <a:t>. [Cowan]</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22</a:t>
            </a:fld>
            <a:endParaRPr lang="en-US"/>
          </a:p>
        </p:txBody>
      </p:sp>
    </p:spTree>
    <p:extLst>
      <p:ext uri="{BB962C8B-B14F-4D97-AF65-F5344CB8AC3E}">
        <p14:creationId xmlns:p14="http://schemas.microsoft.com/office/powerpoint/2010/main" val="3407028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Midwest, the structures and institutions of a culture of faith are still around. They may be decaying, but they're still there. If you leave here, you may not find that to be the case. That makes faith really hard, not because we're weak or unfaithful, but because our beliefs and ideas exist within a framework of community, and if that community suddenly vanishes, it's hard to know what to do next</a:t>
            </a:r>
            <a:r>
              <a:rPr lang="en-US" dirty="0" smtClean="0"/>
              <a:t>.</a:t>
            </a:r>
            <a:r>
              <a:rPr lang="en-US" baseline="0" dirty="0" smtClean="0"/>
              <a:t> Some places of this world are post-Christian (like Europe), other places are Post-Post-Christian (like the Northwest). </a:t>
            </a:r>
            <a:endParaRPr lang="en-US" dirty="0" smtClean="0"/>
          </a:p>
          <a:p>
            <a:endParaRPr lang="en-US" dirty="0" smtClean="0"/>
          </a:p>
          <a:p>
            <a:r>
              <a:rPr lang="en-US" dirty="0" smtClean="0"/>
              <a:t>It’s easy</a:t>
            </a:r>
            <a:r>
              <a:rPr lang="en-US" baseline="0" dirty="0" smtClean="0"/>
              <a:t> to be a Christian here (sort of), it’s harder to be a Christian out there. It grinds on you (Sometimes a Great Notion)</a:t>
            </a:r>
          </a:p>
          <a:p>
            <a:endParaRPr lang="en-US" baseline="0" dirty="0" smtClean="0"/>
          </a:p>
          <a:p>
            <a:r>
              <a:rPr lang="en-US" baseline="0" dirty="0" smtClean="0"/>
              <a:t>Just like Chesterton said, that means we won’t every fully feel connected here, but that’s ok. ‘Further up and further in’.</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23</a:t>
            </a:fld>
            <a:endParaRPr lang="en-US"/>
          </a:p>
        </p:txBody>
      </p:sp>
    </p:spTree>
    <p:extLst>
      <p:ext uri="{BB962C8B-B14F-4D97-AF65-F5344CB8AC3E}">
        <p14:creationId xmlns:p14="http://schemas.microsoft.com/office/powerpoint/2010/main" val="2973207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we</a:t>
            </a:r>
            <a:r>
              <a:rPr lang="en-US" baseline="0" dirty="0" smtClean="0"/>
              <a:t> start talking about something, we should probably define what we’re talking about. This will become of great importance later.</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4</a:t>
            </a:fld>
            <a:endParaRPr lang="en-US"/>
          </a:p>
        </p:txBody>
      </p:sp>
    </p:spTree>
    <p:extLst>
      <p:ext uri="{BB962C8B-B14F-4D97-AF65-F5344CB8AC3E}">
        <p14:creationId xmlns:p14="http://schemas.microsoft.com/office/powerpoint/2010/main" val="913714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Shh</a:t>
            </a:r>
            <a:r>
              <a:rPr lang="en-US" dirty="0" smtClean="0"/>
              <a:t>,</a:t>
            </a:r>
            <a:r>
              <a:rPr lang="en-US" baseline="0" dirty="0" smtClean="0"/>
              <a:t> </a:t>
            </a:r>
            <a:r>
              <a:rPr lang="en-US" baseline="0" dirty="0" err="1" smtClean="0"/>
              <a:t>shh</a:t>
            </a:r>
            <a:r>
              <a:rPr lang="en-US" baseline="0" dirty="0" smtClean="0"/>
              <a:t>, </a:t>
            </a:r>
            <a:r>
              <a:rPr lang="en-US" baseline="0" dirty="0" err="1" smtClean="0"/>
              <a:t>ssh</a:t>
            </a:r>
            <a:r>
              <a:rPr lang="en-US" baseline="0" dirty="0" smtClean="0"/>
              <a:t>. Just let </a:t>
            </a:r>
            <a:r>
              <a:rPr lang="en-US" baseline="0" smtClean="0"/>
              <a:t>it happen.</a:t>
            </a:r>
            <a:endParaRPr lang="en-US" dirty="0" smtClean="0"/>
          </a:p>
          <a:p>
            <a:endParaRPr lang="en-US" dirty="0" smtClean="0"/>
          </a:p>
          <a:p>
            <a:r>
              <a:rPr lang="en-US" dirty="0" smtClean="0"/>
              <a:t>You have</a:t>
            </a:r>
            <a:r>
              <a:rPr lang="en-US" baseline="0" dirty="0" smtClean="0"/>
              <a:t> the image of the divine, God will use that.</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24</a:t>
            </a:fld>
            <a:endParaRPr lang="en-US"/>
          </a:p>
        </p:txBody>
      </p:sp>
    </p:spTree>
    <p:extLst>
      <p:ext uri="{BB962C8B-B14F-4D97-AF65-F5344CB8AC3E}">
        <p14:creationId xmlns:p14="http://schemas.microsoft.com/office/powerpoint/2010/main" val="3766942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Emotionally, spiritually, mentally,</a:t>
            </a:r>
            <a:r>
              <a:rPr lang="en-US" baseline="0" dirty="0" smtClean="0"/>
              <a:t> etc.</a:t>
            </a:r>
            <a:endParaRPr lang="en-US" dirty="0" smtClean="0"/>
          </a:p>
          <a:p>
            <a:endParaRPr lang="en-US" dirty="0" smtClean="0"/>
          </a:p>
          <a:p>
            <a:r>
              <a:rPr lang="en-US" dirty="0" smtClean="0"/>
              <a:t>The LORD has a plan, but if you're not prepared he'll have to find someone else. You have within you a unique image and fingerprint of Christ. Your own spark of divinity. Be ready to let that spark shine in whatever way, </a:t>
            </a:r>
            <a:r>
              <a:rPr lang="en-US" dirty="0" smtClean="0"/>
              <a:t>shape</a:t>
            </a:r>
            <a:r>
              <a:rPr lang="en-US" dirty="0" smtClean="0"/>
              <a:t>, or form that may be. </a:t>
            </a:r>
          </a:p>
          <a:p>
            <a:endParaRPr lang="en-US" dirty="0" smtClean="0"/>
          </a:p>
          <a:p>
            <a:r>
              <a:rPr lang="en-US" dirty="0" smtClean="0"/>
              <a:t>People don’t read anymore,</a:t>
            </a:r>
            <a:r>
              <a:rPr lang="en-US" baseline="0" dirty="0" smtClean="0"/>
              <a:t> they just don’t. They don’t have a coherent world view, let yours stand apart.</a:t>
            </a:r>
          </a:p>
          <a:p>
            <a:endParaRPr lang="en-US" baseline="0" dirty="0" smtClean="0"/>
          </a:p>
          <a:p>
            <a:r>
              <a:rPr lang="en-US" baseline="0" dirty="0" smtClean="0"/>
              <a:t>I like this quote, it shows the tension of knowledge, truth sets free, but arguments divide</a:t>
            </a:r>
          </a:p>
          <a:p>
            <a:endParaRPr lang="en-US" baseline="0" dirty="0" smtClean="0"/>
          </a:p>
          <a:p>
            <a:r>
              <a:rPr lang="en-US" baseline="0" dirty="0" smtClean="0"/>
              <a:t>Music is the emotional expression of our generation</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26</a:t>
            </a:fld>
            <a:endParaRPr lang="en-US"/>
          </a:p>
        </p:txBody>
      </p:sp>
    </p:spTree>
    <p:extLst>
      <p:ext uri="{BB962C8B-B14F-4D97-AF65-F5344CB8AC3E}">
        <p14:creationId xmlns:p14="http://schemas.microsoft.com/office/powerpoint/2010/main" val="258226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pseudo-real</a:t>
            </a:r>
            <a:r>
              <a:rPr lang="en-US" baseline="0" dirty="0" smtClean="0"/>
              <a:t>, but it’s real enough. Anyone who tells you otherwise is doing you a disservice, and lying about how they feel. Also, our bodies are way too tuned to this ‘world’ for it to be just a myth.</a:t>
            </a:r>
          </a:p>
          <a:p>
            <a:endParaRPr lang="en-US" baseline="0" dirty="0" smtClean="0"/>
          </a:p>
          <a:p>
            <a:r>
              <a:rPr lang="en-US" baseline="0" dirty="0" smtClean="0"/>
              <a:t>This is your world, better it.</a:t>
            </a:r>
          </a:p>
          <a:p>
            <a:endParaRPr lang="en-US" baseline="0" dirty="0" smtClean="0"/>
          </a:p>
          <a:p>
            <a:r>
              <a:rPr lang="en-US" baseline="0" dirty="0" smtClean="0"/>
              <a:t>(Next slide, then come back)</a:t>
            </a:r>
          </a:p>
          <a:p>
            <a:r>
              <a:rPr lang="en-US" baseline="0" dirty="0" smtClean="0"/>
              <a:t>Do what your people do, we may not be of the world, but we are in it. Do life with people. Love this World.</a:t>
            </a:r>
          </a:p>
          <a:p>
            <a:endParaRPr lang="en-US" baseline="0" dirty="0" smtClean="0"/>
          </a:p>
          <a:p>
            <a:r>
              <a:rPr lang="en-US" baseline="0" dirty="0" smtClean="0"/>
              <a:t>We are </a:t>
            </a:r>
            <a:r>
              <a:rPr lang="en-US" baseline="0" dirty="0" err="1" smtClean="0"/>
              <a:t>AngliCANS</a:t>
            </a:r>
            <a:r>
              <a:rPr lang="en-US" baseline="0" dirty="0" smtClean="0"/>
              <a:t>, not </a:t>
            </a:r>
            <a:r>
              <a:rPr lang="en-US" baseline="0" dirty="0" err="1" smtClean="0"/>
              <a:t>AnglicaCANTS</a:t>
            </a:r>
            <a:endParaRPr lang="en-US" baseline="0" dirty="0" smtClean="0"/>
          </a:p>
          <a:p>
            <a:endParaRPr lang="en-US" baseline="0" dirty="0" smtClean="0"/>
          </a:p>
          <a:p>
            <a:r>
              <a:rPr lang="en-US" dirty="0" smtClean="0"/>
              <a:t>Everything emanates</a:t>
            </a:r>
            <a:r>
              <a:rPr lang="en-US" baseline="0" dirty="0" smtClean="0"/>
              <a:t> from community!!!!</a:t>
            </a:r>
          </a:p>
          <a:p>
            <a:endParaRPr lang="en-US" baseline="0" dirty="0" smtClean="0"/>
          </a:p>
          <a:p>
            <a:r>
              <a:rPr lang="en-US" baseline="0" dirty="0" smtClean="0"/>
              <a:t>The story of Genesis is a divine </a:t>
            </a:r>
            <a:r>
              <a:rPr lang="en-US" baseline="0" dirty="0" err="1" smtClean="0"/>
              <a:t>mic</a:t>
            </a:r>
            <a:r>
              <a:rPr lang="en-US" baseline="0" dirty="0" smtClean="0"/>
              <a:t> drop, a spiritual ‘come at me bro’, and its central theme (or one of) is Community. Man and Woman. God and Man. God and Community. Man and Community. That’s where it starts, and that’s where it ends. (Louise Cowen essay)</a:t>
            </a:r>
            <a:endParaRPr lang="en-US" dirty="0" smtClean="0"/>
          </a:p>
          <a:p>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27</a:t>
            </a:fld>
            <a:endParaRPr lang="en-US"/>
          </a:p>
        </p:txBody>
      </p:sp>
    </p:spTree>
    <p:extLst>
      <p:ext uri="{BB962C8B-B14F-4D97-AF65-F5344CB8AC3E}">
        <p14:creationId xmlns:p14="http://schemas.microsoft.com/office/powerpoint/2010/main" val="1975669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really powerful verse.</a:t>
            </a:r>
          </a:p>
          <a:p>
            <a:endParaRPr lang="en-US" dirty="0" smtClean="0"/>
          </a:p>
          <a:p>
            <a:r>
              <a:rPr lang="en-US" dirty="0" smtClean="0"/>
              <a:t>LOVE THIS WORLD!!!!</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28</a:t>
            </a:fld>
            <a:endParaRPr lang="en-US"/>
          </a:p>
        </p:txBody>
      </p:sp>
    </p:spTree>
    <p:extLst>
      <p:ext uri="{BB962C8B-B14F-4D97-AF65-F5344CB8AC3E}">
        <p14:creationId xmlns:p14="http://schemas.microsoft.com/office/powerpoint/2010/main" val="1377512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faith has such a central role in our lives no matter how great of people our secular friends are, there will always be a part of you that is inaccessible to them. It's why we're not supposed to be 'un-equally </a:t>
            </a:r>
            <a:r>
              <a:rPr lang="en-US" dirty="0" err="1" smtClean="0"/>
              <a:t>yolked</a:t>
            </a:r>
            <a:r>
              <a:rPr lang="en-US" dirty="0" smtClean="0"/>
              <a:t>'. Find a community of believers, you'll need it.</a:t>
            </a:r>
          </a:p>
          <a:p>
            <a:endParaRPr lang="en-US" dirty="0" smtClean="0"/>
          </a:p>
          <a:p>
            <a:r>
              <a:rPr lang="en-US" dirty="0" smtClean="0"/>
              <a:t>God never says</a:t>
            </a:r>
            <a:r>
              <a:rPr lang="en-US" baseline="0" dirty="0" smtClean="0"/>
              <a:t> don’t ask, seek and ye shall find. You won’t have all the answers, you won’t have all the faith, be with people who do</a:t>
            </a:r>
            <a:r>
              <a:rPr lang="en-US" baseline="0" dirty="0" smtClean="0"/>
              <a:t>.</a:t>
            </a:r>
          </a:p>
          <a:p>
            <a:endParaRPr lang="en-US" baseline="0" dirty="0" smtClean="0"/>
          </a:p>
          <a:p>
            <a:r>
              <a:rPr lang="en-US" baseline="0" dirty="0" smtClean="0"/>
              <a:t>The Rabbi says that doubt is the auditor of the brain. You can’t doubt what you don’t already believe.</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29</a:t>
            </a:fld>
            <a:endParaRPr lang="en-US"/>
          </a:p>
        </p:txBody>
      </p:sp>
    </p:spTree>
    <p:extLst>
      <p:ext uri="{BB962C8B-B14F-4D97-AF65-F5344CB8AC3E}">
        <p14:creationId xmlns:p14="http://schemas.microsoft.com/office/powerpoint/2010/main" val="962703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Trutjen</a:t>
            </a:r>
            <a:r>
              <a:rPr lang="en-US" dirty="0" smtClean="0"/>
              <a:t>(?) quote</a:t>
            </a:r>
          </a:p>
          <a:p>
            <a:endParaRPr lang="en-US" dirty="0" smtClean="0"/>
          </a:p>
          <a:p>
            <a:r>
              <a:rPr lang="en-US" dirty="0" smtClean="0"/>
              <a:t>(Next slide, then come back). </a:t>
            </a:r>
          </a:p>
          <a:p>
            <a:r>
              <a:rPr lang="en-US" dirty="0" smtClean="0"/>
              <a:t>This is tricky, how do we balance judgment</a:t>
            </a:r>
            <a:r>
              <a:rPr lang="en-US" baseline="0" dirty="0" smtClean="0"/>
              <a:t> and mercy?</a:t>
            </a:r>
          </a:p>
          <a:p>
            <a:endParaRPr lang="en-US" baseline="0" dirty="0" smtClean="0"/>
          </a:p>
          <a:p>
            <a:r>
              <a:rPr lang="en-US" dirty="0" smtClean="0"/>
              <a:t>Very rarely do people have a problem with your logic. Unless they're wearing a fedora, then they're an internet atheist and think you might possibly be the bottom of the intellectual barrel. But then again, they're wearing a fedora. So….</a:t>
            </a:r>
          </a:p>
          <a:p>
            <a:endParaRPr lang="en-US" dirty="0" smtClean="0"/>
          </a:p>
          <a:p>
            <a:r>
              <a:rPr lang="en-US" dirty="0" smtClean="0"/>
              <a:t>You’re representing</a:t>
            </a:r>
            <a:r>
              <a:rPr lang="en-US" baseline="0" dirty="0" smtClean="0"/>
              <a:t> the person and temperament of Jesus Christ, carry that burden with honor and humility. </a:t>
            </a:r>
            <a:endParaRPr lang="en-US" dirty="0" smtClean="0"/>
          </a:p>
        </p:txBody>
      </p:sp>
      <p:sp>
        <p:nvSpPr>
          <p:cNvPr id="4" name="Slide Number Placeholder 3"/>
          <p:cNvSpPr>
            <a:spLocks noGrp="1"/>
          </p:cNvSpPr>
          <p:nvPr>
            <p:ph type="sldNum" sz="quarter" idx="10"/>
          </p:nvPr>
        </p:nvSpPr>
        <p:spPr/>
        <p:txBody>
          <a:bodyPr/>
          <a:lstStyle/>
          <a:p>
            <a:fld id="{F4B9BD19-34E0-3045-A049-005FB9714FDF}" type="slidenum">
              <a:rPr lang="en-US" smtClean="0"/>
              <a:t>30</a:t>
            </a:fld>
            <a:endParaRPr lang="en-US"/>
          </a:p>
        </p:txBody>
      </p:sp>
    </p:spTree>
    <p:extLst>
      <p:ext uri="{BB962C8B-B14F-4D97-AF65-F5344CB8AC3E}">
        <p14:creationId xmlns:p14="http://schemas.microsoft.com/office/powerpoint/2010/main" val="1115069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classic verse</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31</a:t>
            </a:fld>
            <a:endParaRPr lang="en-US"/>
          </a:p>
        </p:txBody>
      </p:sp>
    </p:spTree>
    <p:extLst>
      <p:ext uri="{BB962C8B-B14F-4D97-AF65-F5344CB8AC3E}">
        <p14:creationId xmlns:p14="http://schemas.microsoft.com/office/powerpoint/2010/main" val="3551104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my over</a:t>
            </a:r>
            <a:r>
              <a:rPr lang="en-US" baseline="0" dirty="0" smtClean="0"/>
              <a:t> arching principle, everything comes second to me preserving my witness until the Spirit of the Lord smashes into the moment.</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32</a:t>
            </a:fld>
            <a:endParaRPr lang="en-US"/>
          </a:p>
        </p:txBody>
      </p:sp>
    </p:spTree>
    <p:extLst>
      <p:ext uri="{BB962C8B-B14F-4D97-AF65-F5344CB8AC3E}">
        <p14:creationId xmlns:p14="http://schemas.microsoft.com/office/powerpoint/2010/main" val="36404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your definition</a:t>
            </a:r>
            <a:r>
              <a:rPr lang="en-US" dirty="0" smtClean="0"/>
              <a:t>.</a:t>
            </a:r>
          </a:p>
          <a:p>
            <a:endParaRPr lang="en-US" dirty="0" smtClean="0"/>
          </a:p>
          <a:p>
            <a:r>
              <a:rPr lang="en-US" dirty="0" smtClean="0"/>
              <a:t>Do this with your neighbor,</a:t>
            </a:r>
            <a:r>
              <a:rPr lang="en-US" baseline="0" dirty="0" smtClean="0"/>
              <a:t> ask and ye shall receive.</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5</a:t>
            </a:fld>
            <a:endParaRPr lang="en-US"/>
          </a:p>
        </p:txBody>
      </p:sp>
    </p:spTree>
    <p:extLst>
      <p:ext uri="{BB962C8B-B14F-4D97-AF65-F5344CB8AC3E}">
        <p14:creationId xmlns:p14="http://schemas.microsoft.com/office/powerpoint/2010/main" val="3010419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where we’re starting from;</a:t>
            </a:r>
            <a:r>
              <a:rPr lang="en-US" baseline="0" dirty="0" smtClean="0"/>
              <a:t> a</a:t>
            </a:r>
            <a:r>
              <a:rPr lang="en-US" dirty="0" smtClean="0"/>
              <a:t>s much as we’d like it to be otherwise.</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7</a:t>
            </a:fld>
            <a:endParaRPr lang="en-US"/>
          </a:p>
        </p:txBody>
      </p:sp>
    </p:spTree>
    <p:extLst>
      <p:ext uri="{BB962C8B-B14F-4D97-AF65-F5344CB8AC3E}">
        <p14:creationId xmlns:p14="http://schemas.microsoft.com/office/powerpoint/2010/main" val="78523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 trying to do here</a:t>
            </a:r>
            <a:r>
              <a:rPr lang="en-US" dirty="0" smtClean="0"/>
              <a:t>?</a:t>
            </a:r>
          </a:p>
          <a:p>
            <a:endParaRPr lang="en-US" dirty="0" smtClean="0"/>
          </a:p>
          <a:p>
            <a:r>
              <a:rPr lang="en-US" dirty="0" smtClean="0"/>
              <a:t>It’s important to figure out what we’re about, in</a:t>
            </a:r>
            <a:r>
              <a:rPr lang="en-US" baseline="0" dirty="0" smtClean="0"/>
              <a:t> order to figure out where we do next.</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9</a:t>
            </a:fld>
            <a:endParaRPr lang="en-US"/>
          </a:p>
        </p:txBody>
      </p:sp>
    </p:spTree>
    <p:extLst>
      <p:ext uri="{BB962C8B-B14F-4D97-AF65-F5344CB8AC3E}">
        <p14:creationId xmlns:p14="http://schemas.microsoft.com/office/powerpoint/2010/main" val="3493600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me, I think the answer</a:t>
            </a:r>
            <a:r>
              <a:rPr lang="en-US" baseline="0" dirty="0" smtClean="0"/>
              <a:t> is simple. So let’s look at a few reasons that have come to my mind in the past couple of days.</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10</a:t>
            </a:fld>
            <a:endParaRPr lang="en-US"/>
          </a:p>
        </p:txBody>
      </p:sp>
    </p:spTree>
    <p:extLst>
      <p:ext uri="{BB962C8B-B14F-4D97-AF65-F5344CB8AC3E}">
        <p14:creationId xmlns:p14="http://schemas.microsoft.com/office/powerpoint/2010/main" val="218974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be such</a:t>
            </a:r>
            <a:r>
              <a:rPr lang="en-US" baseline="0" dirty="0" smtClean="0"/>
              <a:t> a dick? </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11</a:t>
            </a:fld>
            <a:endParaRPr lang="en-US"/>
          </a:p>
        </p:txBody>
      </p:sp>
    </p:spTree>
    <p:extLst>
      <p:ext uri="{BB962C8B-B14F-4D97-AF65-F5344CB8AC3E}">
        <p14:creationId xmlns:p14="http://schemas.microsoft.com/office/powerpoint/2010/main" val="4287722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Somebody</a:t>
            </a:r>
            <a:r>
              <a:rPr lang="en-US" baseline="0" dirty="0" smtClean="0"/>
              <a:t> forgot to tell the Reverend. </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12</a:t>
            </a:fld>
            <a:endParaRPr lang="en-US"/>
          </a:p>
        </p:txBody>
      </p:sp>
    </p:spTree>
    <p:extLst>
      <p:ext uri="{BB962C8B-B14F-4D97-AF65-F5344CB8AC3E}">
        <p14:creationId xmlns:p14="http://schemas.microsoft.com/office/powerpoint/2010/main" val="2558261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Kintsugi</a:t>
            </a:r>
            <a:r>
              <a:rPr lang="en-US" baseline="0" dirty="0" smtClean="0"/>
              <a:t> is a Japanese word that means to knit broken pottery back together using gold.</a:t>
            </a:r>
          </a:p>
          <a:p>
            <a:endParaRPr lang="en-US" baseline="0" dirty="0" smtClean="0"/>
          </a:p>
          <a:p>
            <a:r>
              <a:rPr lang="en-US" baseline="0" dirty="0" smtClean="0"/>
              <a:t>Screw you Ben, screw you. </a:t>
            </a:r>
            <a:endParaRPr lang="en-US" dirty="0"/>
          </a:p>
        </p:txBody>
      </p:sp>
      <p:sp>
        <p:nvSpPr>
          <p:cNvPr id="4" name="Slide Number Placeholder 3"/>
          <p:cNvSpPr>
            <a:spLocks noGrp="1"/>
          </p:cNvSpPr>
          <p:nvPr>
            <p:ph type="sldNum" sz="quarter" idx="10"/>
          </p:nvPr>
        </p:nvSpPr>
        <p:spPr/>
        <p:txBody>
          <a:bodyPr/>
          <a:lstStyle/>
          <a:p>
            <a:fld id="{F4B9BD19-34E0-3045-A049-005FB9714FDF}" type="slidenum">
              <a:rPr lang="en-US" smtClean="0"/>
              <a:t>13</a:t>
            </a:fld>
            <a:endParaRPr lang="en-US"/>
          </a:p>
        </p:txBody>
      </p:sp>
    </p:spTree>
    <p:extLst>
      <p:ext uri="{BB962C8B-B14F-4D97-AF65-F5344CB8AC3E}">
        <p14:creationId xmlns:p14="http://schemas.microsoft.com/office/powerpoint/2010/main" val="2444008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Wednesday, April 8, 15</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Wednesday, April 8, 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Wednesday, April 8, 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t>Wednesday, April 8, 15</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Wednesday, April 8, 15</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Wednesday, April 8, 15</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Wednesday, April 8, 15</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Wednesday, April 8, 15</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Wednesday, April 8, 15</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Wednesday, April 8, 15</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Wednesday, April 8, 15</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Wednesday, April 8, 15</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mailto:nick@nickrobison.com" TargetMode="External"/><Relationship Id="rId3" Type="http://schemas.openxmlformats.org/officeDocument/2006/relationships/hyperlink" Target="http://www.nickrobison.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Apologetics</a:t>
            </a:r>
            <a:endParaRPr lang="en-US" dirty="0"/>
          </a:p>
        </p:txBody>
      </p:sp>
      <p:sp>
        <p:nvSpPr>
          <p:cNvPr id="3" name="Subtitle 2"/>
          <p:cNvSpPr>
            <a:spLocks noGrp="1"/>
          </p:cNvSpPr>
          <p:nvPr>
            <p:ph type="subTitle" idx="1"/>
          </p:nvPr>
        </p:nvSpPr>
        <p:spPr/>
        <p:txBody>
          <a:bodyPr/>
          <a:lstStyle/>
          <a:p>
            <a:r>
              <a:rPr lang="en-US" dirty="0" smtClean="0"/>
              <a:t>with Nick</a:t>
            </a:r>
            <a:endParaRPr lang="en-US" dirty="0"/>
          </a:p>
        </p:txBody>
      </p:sp>
    </p:spTree>
    <p:extLst>
      <p:ext uri="{BB962C8B-B14F-4D97-AF65-F5344CB8AC3E}">
        <p14:creationId xmlns:p14="http://schemas.microsoft.com/office/powerpoint/2010/main" val="35618982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need this.</a:t>
            </a:r>
            <a:endParaRPr lang="en-US" dirty="0"/>
          </a:p>
        </p:txBody>
      </p:sp>
    </p:spTree>
    <p:extLst>
      <p:ext uri="{BB962C8B-B14F-4D97-AF65-F5344CB8AC3E}">
        <p14:creationId xmlns:p14="http://schemas.microsoft.com/office/powerpoint/2010/main" val="10530515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18288" indent="0">
              <a:buNone/>
            </a:pPr>
            <a:r>
              <a:rPr lang="en-US" dirty="0" smtClean="0"/>
              <a:t>It’s either quite a master plan.</a:t>
            </a:r>
          </a:p>
          <a:p>
            <a:pPr marL="18288" indent="0">
              <a:buNone/>
            </a:pPr>
            <a:r>
              <a:rPr lang="en-US" dirty="0" smtClean="0"/>
              <a:t>Or just chemicals that help us understand.</a:t>
            </a:r>
          </a:p>
          <a:p>
            <a:pPr marL="18288" indent="0">
              <a:buNone/>
            </a:pPr>
            <a:r>
              <a:rPr lang="en-US" dirty="0" smtClean="0"/>
              <a:t>That when our hearts stop ticking.</a:t>
            </a:r>
          </a:p>
          <a:p>
            <a:pPr marL="18288" indent="0">
              <a:buNone/>
            </a:pPr>
            <a:r>
              <a:rPr lang="en-US" dirty="0" smtClean="0"/>
              <a:t>This is the end, there’s nothing past this. </a:t>
            </a:r>
            <a:endParaRPr lang="en-US" dirty="0"/>
          </a:p>
        </p:txBody>
      </p:sp>
      <p:sp>
        <p:nvSpPr>
          <p:cNvPr id="5" name="Text Placeholder 4"/>
          <p:cNvSpPr>
            <a:spLocks noGrp="1"/>
          </p:cNvSpPr>
          <p:nvPr>
            <p:ph type="body" sz="half" idx="2"/>
          </p:nvPr>
        </p:nvSpPr>
        <p:spPr/>
        <p:txBody>
          <a:bodyPr/>
          <a:lstStyle/>
          <a:p>
            <a:r>
              <a:rPr lang="en-US" i="1" dirty="0" smtClean="0"/>
              <a:t>St. Peter’s Cathedral</a:t>
            </a:r>
            <a:endParaRPr lang="en-US" dirty="0" smtClean="0"/>
          </a:p>
          <a:p>
            <a:r>
              <a:rPr lang="en-US" dirty="0" smtClean="0"/>
              <a:t>Death Cab for Cutie</a:t>
            </a:r>
          </a:p>
          <a:p>
            <a:r>
              <a:rPr lang="en-US" dirty="0" smtClean="0"/>
              <a:t>(Codes and Keys, 2011)</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664751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Tombstone_for_Martin_Luther_King_&amp;_Coretta_Scott_King_at_MLK_Historic_Site_in_Atlanta.JPG"/>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24684" b="24684"/>
          <a:stretch>
            <a:fillRect/>
          </a:stretch>
        </p:blipFill>
        <p:spPr>
          <a:xfrm>
            <a:off x="-1232094" y="891910"/>
            <a:ext cx="11040816" cy="4193628"/>
          </a:xfrm>
        </p:spPr>
      </p:pic>
    </p:spTree>
    <p:extLst>
      <p:ext uri="{BB962C8B-B14F-4D97-AF65-F5344CB8AC3E}">
        <p14:creationId xmlns:p14="http://schemas.microsoft.com/office/powerpoint/2010/main" val="36674370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18288" indent="0">
              <a:buNone/>
            </a:pPr>
            <a:r>
              <a:rPr lang="en-US" dirty="0" smtClean="0"/>
              <a:t>The only stars I see in the sky, they don’t move me.</a:t>
            </a:r>
          </a:p>
          <a:p>
            <a:pPr marL="18288" indent="0">
              <a:buNone/>
            </a:pPr>
            <a:r>
              <a:rPr lang="en-US" dirty="0" smtClean="0"/>
              <a:t>Cause they’ve all been dead for millions of years, they’re just light diffusing.</a:t>
            </a:r>
            <a:endParaRPr lang="en-US" dirty="0"/>
          </a:p>
        </p:txBody>
      </p:sp>
      <p:sp>
        <p:nvSpPr>
          <p:cNvPr id="5" name="Text Placeholder 4"/>
          <p:cNvSpPr>
            <a:spLocks noGrp="1"/>
          </p:cNvSpPr>
          <p:nvPr>
            <p:ph type="body" sz="half" idx="2"/>
          </p:nvPr>
        </p:nvSpPr>
        <p:spPr/>
        <p:txBody>
          <a:bodyPr/>
          <a:lstStyle/>
          <a:p>
            <a:r>
              <a:rPr lang="en-US" i="1" dirty="0" smtClean="0"/>
              <a:t>Everything's a Ceiling</a:t>
            </a:r>
          </a:p>
          <a:p>
            <a:r>
              <a:rPr lang="en-US" dirty="0" smtClean="0"/>
              <a:t>Death Cab for Cutie</a:t>
            </a:r>
          </a:p>
          <a:p>
            <a:r>
              <a:rPr lang="en-US" dirty="0" smtClean="0"/>
              <a:t>(</a:t>
            </a:r>
            <a:r>
              <a:rPr lang="en-US" dirty="0" err="1" smtClean="0"/>
              <a:t>Kintsugi</a:t>
            </a:r>
            <a:r>
              <a:rPr lang="en-US" dirty="0" smtClean="0"/>
              <a:t>,  2015)</a:t>
            </a:r>
            <a:endParaRPr lang="en-US" dirty="0"/>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6933798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8288" indent="0">
              <a:buNone/>
            </a:pPr>
            <a:r>
              <a:rPr lang="en-US" dirty="0" smtClean="0"/>
              <a:t>We take it equally for granted that a person who is not affected by the vision of earth and sky, who has no eyes to see the grandeur of nature and to sense the sublime, however vaguely, is not human.</a:t>
            </a:r>
            <a:endParaRPr lang="en-US" dirty="0"/>
          </a:p>
        </p:txBody>
      </p:sp>
      <p:sp>
        <p:nvSpPr>
          <p:cNvPr id="3" name="Text Placeholder 2"/>
          <p:cNvSpPr>
            <a:spLocks noGrp="1"/>
          </p:cNvSpPr>
          <p:nvPr>
            <p:ph type="body" sz="half" idx="2"/>
          </p:nvPr>
        </p:nvSpPr>
        <p:spPr/>
        <p:txBody>
          <a:bodyPr/>
          <a:lstStyle/>
          <a:p>
            <a:r>
              <a:rPr lang="en-US" i="1" dirty="0" smtClean="0"/>
              <a:t>Man is Not Alone: A Philosophy of Religion</a:t>
            </a:r>
            <a:endParaRPr lang="en-US" dirty="0" smtClean="0"/>
          </a:p>
          <a:p>
            <a:r>
              <a:rPr lang="en-US" dirty="0" smtClean="0"/>
              <a:t>Rabbi Abraham J. Heschel, 1951</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0404170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18288" indent="0">
              <a:buNone/>
            </a:pPr>
            <a:r>
              <a:rPr lang="en-US" dirty="0" smtClean="0"/>
              <a:t>I don’t believe in God, but I miss him.</a:t>
            </a:r>
            <a:endParaRPr lang="en-US" dirty="0"/>
          </a:p>
        </p:txBody>
      </p:sp>
      <p:sp>
        <p:nvSpPr>
          <p:cNvPr id="5" name="Text Placeholder 4"/>
          <p:cNvSpPr>
            <a:spLocks noGrp="1"/>
          </p:cNvSpPr>
          <p:nvPr>
            <p:ph type="body" sz="half" idx="2"/>
          </p:nvPr>
        </p:nvSpPr>
        <p:spPr/>
        <p:txBody>
          <a:bodyPr/>
          <a:lstStyle/>
          <a:p>
            <a:r>
              <a:rPr lang="en-US" i="1" dirty="0" smtClean="0"/>
              <a:t>Nothing to be Frightened Of</a:t>
            </a:r>
          </a:p>
          <a:p>
            <a:r>
              <a:rPr lang="en-US" dirty="0" smtClean="0"/>
              <a:t>Julian Barnes, 2008</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08827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8288" indent="0">
              <a:buNone/>
            </a:pPr>
            <a:r>
              <a:rPr lang="en-US" dirty="0" smtClean="0"/>
              <a:t>The world in its grandeur is full of a spiritual radiance, for which we have neither name nor concept.</a:t>
            </a:r>
            <a:endParaRPr lang="en-US" dirty="0"/>
          </a:p>
        </p:txBody>
      </p:sp>
      <p:sp>
        <p:nvSpPr>
          <p:cNvPr id="3" name="Text Placeholder 2"/>
          <p:cNvSpPr>
            <a:spLocks noGrp="1"/>
          </p:cNvSpPr>
          <p:nvPr>
            <p:ph type="body" sz="half" idx="2"/>
          </p:nvPr>
        </p:nvSpPr>
        <p:spPr/>
        <p:txBody>
          <a:bodyPr/>
          <a:lstStyle/>
          <a:p>
            <a:r>
              <a:rPr lang="en-US" i="1" dirty="0" smtClean="0"/>
              <a:t>Man is Not Alone: A Philosophy of Religion</a:t>
            </a:r>
            <a:endParaRPr lang="en-US" dirty="0" smtClean="0"/>
          </a:p>
          <a:p>
            <a:r>
              <a:rPr lang="en-US" dirty="0" smtClean="0"/>
              <a:t>Rabbi Abraham J. Heschel, 1951</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0755823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What would you say?</a:t>
            </a:r>
            <a:endParaRPr lang="en-US" dirty="0"/>
          </a:p>
        </p:txBody>
      </p:sp>
      <p:sp>
        <p:nvSpPr>
          <p:cNvPr id="3" name="Title 2"/>
          <p:cNvSpPr>
            <a:spLocks noGrp="1"/>
          </p:cNvSpPr>
          <p:nvPr>
            <p:ph type="title"/>
          </p:nvPr>
        </p:nvSpPr>
        <p:spPr/>
        <p:txBody>
          <a:bodyPr/>
          <a:lstStyle/>
          <a:p>
            <a:r>
              <a:rPr lang="en-US" dirty="0" smtClean="0"/>
              <a:t>A quick game</a:t>
            </a:r>
            <a:endParaRPr lang="en-US" dirty="0"/>
          </a:p>
        </p:txBody>
      </p:sp>
    </p:spTree>
    <p:extLst>
      <p:ext uri="{BB962C8B-B14F-4D97-AF65-F5344CB8AC3E}">
        <p14:creationId xmlns:p14="http://schemas.microsoft.com/office/powerpoint/2010/main" val="1753879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 make my own morality.</a:t>
            </a:r>
            <a:endParaRPr lang="en-US" dirty="0"/>
          </a:p>
        </p:txBody>
      </p:sp>
    </p:spTree>
    <p:extLst>
      <p:ext uri="{BB962C8B-B14F-4D97-AF65-F5344CB8AC3E}">
        <p14:creationId xmlns:p14="http://schemas.microsoft.com/office/powerpoint/2010/main" val="2411391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don’t have souls.</a:t>
            </a:r>
            <a:endParaRPr lang="en-US" dirty="0"/>
          </a:p>
        </p:txBody>
      </p:sp>
    </p:spTree>
    <p:extLst>
      <p:ext uri="{BB962C8B-B14F-4D97-AF65-F5344CB8AC3E}">
        <p14:creationId xmlns:p14="http://schemas.microsoft.com/office/powerpoint/2010/main" val="4055703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Nick Robison</a:t>
            </a:r>
            <a:endParaRPr lang="en-US" dirty="0"/>
          </a:p>
        </p:txBody>
      </p:sp>
      <p:sp>
        <p:nvSpPr>
          <p:cNvPr id="5" name="Title 4"/>
          <p:cNvSpPr>
            <a:spLocks noGrp="1"/>
          </p:cNvSpPr>
          <p:nvPr>
            <p:ph type="title"/>
          </p:nvPr>
        </p:nvSpPr>
        <p:spPr/>
        <p:txBody>
          <a:bodyPr/>
          <a:lstStyle/>
          <a:p>
            <a:r>
              <a:rPr lang="en-US" dirty="0" smtClean="0"/>
              <a:t>Hello, my name is:</a:t>
            </a:r>
            <a:endParaRPr lang="en-US" dirty="0"/>
          </a:p>
        </p:txBody>
      </p:sp>
    </p:spTree>
    <p:extLst>
      <p:ext uri="{BB962C8B-B14F-4D97-AF65-F5344CB8AC3E}">
        <p14:creationId xmlns:p14="http://schemas.microsoft.com/office/powerpoint/2010/main" val="41836391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wars are caused by religion.</a:t>
            </a:r>
            <a:endParaRPr lang="en-US" dirty="0"/>
          </a:p>
        </p:txBody>
      </p:sp>
    </p:spTree>
    <p:extLst>
      <p:ext uri="{BB962C8B-B14F-4D97-AF65-F5344CB8AC3E}">
        <p14:creationId xmlns:p14="http://schemas.microsoft.com/office/powerpoint/2010/main" val="1418761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According to Nick Robison</a:t>
            </a:r>
            <a:endParaRPr lang="en-US" dirty="0"/>
          </a:p>
        </p:txBody>
      </p:sp>
      <p:sp>
        <p:nvSpPr>
          <p:cNvPr id="3" name="Title 2"/>
          <p:cNvSpPr>
            <a:spLocks noGrp="1"/>
          </p:cNvSpPr>
          <p:nvPr>
            <p:ph type="title"/>
          </p:nvPr>
        </p:nvSpPr>
        <p:spPr/>
        <p:txBody>
          <a:bodyPr/>
          <a:lstStyle/>
          <a:p>
            <a:r>
              <a:rPr lang="en-US" dirty="0" smtClean="0"/>
              <a:t>3 Principles of </a:t>
            </a:r>
            <a:r>
              <a:rPr lang="en-US" dirty="0" smtClean="0"/>
              <a:t>Apologetics™</a:t>
            </a:r>
            <a:endParaRPr lang="en-US" dirty="0"/>
          </a:p>
        </p:txBody>
      </p:sp>
    </p:spTree>
    <p:extLst>
      <p:ext uri="{BB962C8B-B14F-4D97-AF65-F5344CB8AC3E}">
        <p14:creationId xmlns:p14="http://schemas.microsoft.com/office/powerpoint/2010/main" val="31962652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People rarely say what they mean</a:t>
            </a:r>
          </a:p>
          <a:p>
            <a:r>
              <a:rPr lang="en-US" dirty="0" smtClean="0"/>
              <a:t>Language is culturally dependent and in constant flux</a:t>
            </a:r>
          </a:p>
          <a:p>
            <a:r>
              <a:rPr lang="en-US" dirty="0" smtClean="0"/>
              <a:t>People don’t speak Religion</a:t>
            </a:r>
          </a:p>
          <a:p>
            <a:endParaRPr lang="en-US" dirty="0"/>
          </a:p>
        </p:txBody>
      </p:sp>
      <p:sp>
        <p:nvSpPr>
          <p:cNvPr id="4" name="Title 3"/>
          <p:cNvSpPr>
            <a:spLocks noGrp="1"/>
          </p:cNvSpPr>
          <p:nvPr>
            <p:ph type="title"/>
          </p:nvPr>
        </p:nvSpPr>
        <p:spPr/>
        <p:txBody>
          <a:bodyPr/>
          <a:lstStyle/>
          <a:p>
            <a:r>
              <a:rPr lang="en-US" dirty="0" smtClean="0"/>
              <a:t>1. Language is tricky</a:t>
            </a:r>
            <a:endParaRPr lang="en-US" dirty="0"/>
          </a:p>
        </p:txBody>
      </p:sp>
    </p:spTree>
    <p:extLst>
      <p:ext uri="{BB962C8B-B14F-4D97-AF65-F5344CB8AC3E}">
        <p14:creationId xmlns:p14="http://schemas.microsoft.com/office/powerpoint/2010/main" val="2337140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Midwest, we have the echoes of religion past</a:t>
            </a:r>
          </a:p>
          <a:p>
            <a:r>
              <a:rPr lang="en-US" dirty="0" smtClean="0"/>
              <a:t>These cultural practices give normalcy to faith</a:t>
            </a:r>
          </a:p>
          <a:p>
            <a:r>
              <a:rPr lang="en-US" dirty="0" smtClean="0"/>
              <a:t>When they disappear, it’s really hard</a:t>
            </a:r>
          </a:p>
          <a:p>
            <a:r>
              <a:rPr lang="en-US" dirty="0" smtClean="0"/>
              <a:t>We are ‘citizens of another flag’ </a:t>
            </a:r>
            <a:endParaRPr lang="en-US" dirty="0"/>
          </a:p>
        </p:txBody>
      </p:sp>
      <p:sp>
        <p:nvSpPr>
          <p:cNvPr id="3" name="Title 2"/>
          <p:cNvSpPr>
            <a:spLocks noGrp="1"/>
          </p:cNvSpPr>
          <p:nvPr>
            <p:ph type="title"/>
          </p:nvPr>
        </p:nvSpPr>
        <p:spPr/>
        <p:txBody>
          <a:bodyPr/>
          <a:lstStyle/>
          <a:p>
            <a:r>
              <a:rPr lang="en-US" dirty="0" smtClean="0"/>
              <a:t>2. It’s different when you’re alone</a:t>
            </a:r>
            <a:endParaRPr lang="en-US" dirty="0"/>
          </a:p>
        </p:txBody>
      </p:sp>
    </p:spTree>
    <p:extLst>
      <p:ext uri="{BB962C8B-B14F-4D97-AF65-F5344CB8AC3E}">
        <p14:creationId xmlns:p14="http://schemas.microsoft.com/office/powerpoint/2010/main" val="2494894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heckerboard(across)">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heckerboard(across)">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LORD places us in situations where we can bear his image and witness</a:t>
            </a:r>
          </a:p>
          <a:p>
            <a:r>
              <a:rPr lang="en-US" dirty="0" smtClean="0"/>
              <a:t>Don’t force it</a:t>
            </a:r>
          </a:p>
          <a:p>
            <a:r>
              <a:rPr lang="en-US" dirty="0" smtClean="0"/>
              <a:t>You are each unique, you will have a unique witness</a:t>
            </a:r>
            <a:endParaRPr lang="en-US" dirty="0"/>
          </a:p>
        </p:txBody>
      </p:sp>
      <p:sp>
        <p:nvSpPr>
          <p:cNvPr id="3" name="Title 2"/>
          <p:cNvSpPr>
            <a:spLocks noGrp="1"/>
          </p:cNvSpPr>
          <p:nvPr>
            <p:ph type="title"/>
          </p:nvPr>
        </p:nvSpPr>
        <p:spPr/>
        <p:txBody>
          <a:bodyPr/>
          <a:lstStyle/>
          <a:p>
            <a:r>
              <a:rPr lang="en-US" dirty="0" smtClean="0"/>
              <a:t>3. Apologetics just happens</a:t>
            </a:r>
            <a:endParaRPr lang="en-US" dirty="0"/>
          </a:p>
        </p:txBody>
      </p:sp>
    </p:spTree>
    <p:extLst>
      <p:ext uri="{BB962C8B-B14F-4D97-AF65-F5344CB8AC3E}">
        <p14:creationId xmlns:p14="http://schemas.microsoft.com/office/powerpoint/2010/main" val="2285615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A few, humble suggestions….</a:t>
            </a:r>
            <a:endParaRPr lang="en-US" dirty="0"/>
          </a:p>
        </p:txBody>
      </p:sp>
      <p:sp>
        <p:nvSpPr>
          <p:cNvPr id="3" name="Title 2"/>
          <p:cNvSpPr>
            <a:spLocks noGrp="1"/>
          </p:cNvSpPr>
          <p:nvPr>
            <p:ph type="title"/>
          </p:nvPr>
        </p:nvSpPr>
        <p:spPr/>
        <p:txBody>
          <a:bodyPr/>
          <a:lstStyle/>
          <a:p>
            <a:r>
              <a:rPr lang="en-US" dirty="0" smtClean="0"/>
              <a:t>Where do we go from here?</a:t>
            </a:r>
            <a:endParaRPr lang="en-US" dirty="0"/>
          </a:p>
        </p:txBody>
      </p:sp>
    </p:spTree>
    <p:extLst>
      <p:ext uri="{BB962C8B-B14F-4D97-AF65-F5344CB8AC3E}">
        <p14:creationId xmlns:p14="http://schemas.microsoft.com/office/powerpoint/2010/main" val="376095529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Holistically ready</a:t>
            </a:r>
          </a:p>
          <a:p>
            <a:r>
              <a:rPr lang="en-US" dirty="0" smtClean="0"/>
              <a:t>Read books</a:t>
            </a:r>
          </a:p>
          <a:p>
            <a:r>
              <a:rPr lang="en-US" dirty="0" smtClean="0"/>
              <a:t>No on has ever been argued into the kingdom of God, but so many have been kept out by perceived inconsistencies and errors.</a:t>
            </a:r>
          </a:p>
          <a:p>
            <a:pPr marL="384048" lvl="1" indent="0">
              <a:buNone/>
            </a:pPr>
            <a:r>
              <a:rPr lang="en-US" dirty="0"/>
              <a:t>	</a:t>
            </a:r>
            <a:r>
              <a:rPr lang="en-US" dirty="0" smtClean="0"/>
              <a:t>- Elton </a:t>
            </a:r>
            <a:r>
              <a:rPr lang="en-US" dirty="0" err="1" smtClean="0"/>
              <a:t>Trueblood</a:t>
            </a:r>
            <a:r>
              <a:rPr lang="en-US" dirty="0" smtClean="0"/>
              <a:t> </a:t>
            </a:r>
            <a:r>
              <a:rPr lang="en-US" i="1" dirty="0" smtClean="0"/>
              <a:t>The Company of the Committed</a:t>
            </a:r>
            <a:endParaRPr lang="en-US" i="1" dirty="0"/>
          </a:p>
          <a:p>
            <a:r>
              <a:rPr lang="en-US" dirty="0" smtClean="0"/>
              <a:t>Listen to music, it gives a common language</a:t>
            </a:r>
          </a:p>
        </p:txBody>
      </p:sp>
      <p:sp>
        <p:nvSpPr>
          <p:cNvPr id="5" name="Title 4"/>
          <p:cNvSpPr>
            <a:spLocks noGrp="1"/>
          </p:cNvSpPr>
          <p:nvPr>
            <p:ph type="title"/>
          </p:nvPr>
        </p:nvSpPr>
        <p:spPr/>
        <p:txBody>
          <a:bodyPr/>
          <a:lstStyle/>
          <a:p>
            <a:r>
              <a:rPr lang="en-US" dirty="0" smtClean="0"/>
              <a:t>1. Be Ready</a:t>
            </a:r>
            <a:endParaRPr lang="en-US" dirty="0"/>
          </a:p>
        </p:txBody>
      </p:sp>
    </p:spTree>
    <p:extLst>
      <p:ext uri="{BB962C8B-B14F-4D97-AF65-F5344CB8AC3E}">
        <p14:creationId xmlns:p14="http://schemas.microsoft.com/office/powerpoint/2010/main" val="31822736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is the ‘real’ world</a:t>
            </a:r>
          </a:p>
          <a:p>
            <a:r>
              <a:rPr lang="en-US" dirty="0" smtClean="0"/>
              <a:t>Seek the welfare of the city</a:t>
            </a:r>
          </a:p>
          <a:p>
            <a:r>
              <a:rPr lang="en-US" dirty="0" smtClean="0"/>
              <a:t>Whatever your community does, do that.</a:t>
            </a:r>
          </a:p>
        </p:txBody>
      </p:sp>
      <p:sp>
        <p:nvSpPr>
          <p:cNvPr id="3" name="Title 2"/>
          <p:cNvSpPr>
            <a:spLocks noGrp="1"/>
          </p:cNvSpPr>
          <p:nvPr>
            <p:ph type="title"/>
          </p:nvPr>
        </p:nvSpPr>
        <p:spPr/>
        <p:txBody>
          <a:bodyPr/>
          <a:lstStyle/>
          <a:p>
            <a:r>
              <a:rPr lang="en-US" dirty="0" smtClean="0"/>
              <a:t>2. Do life with people</a:t>
            </a:r>
            <a:endParaRPr lang="en-US" dirty="0"/>
          </a:p>
        </p:txBody>
      </p:sp>
    </p:spTree>
    <p:extLst>
      <p:ext uri="{BB962C8B-B14F-4D97-AF65-F5344CB8AC3E}">
        <p14:creationId xmlns:p14="http://schemas.microsoft.com/office/powerpoint/2010/main" val="3103562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p:tgtEl>
                                          <p:spTgt spid="2">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p:tgtEl>
                                          <p:spTgt spid="2">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2400" dirty="0" smtClean="0"/>
              <a:t>Jeremiah 29: 4-7</a:t>
            </a:r>
            <a:endParaRPr lang="en-US" sz="2400" dirty="0"/>
          </a:p>
        </p:txBody>
      </p:sp>
      <p:sp>
        <p:nvSpPr>
          <p:cNvPr id="4" name="Title 3"/>
          <p:cNvSpPr>
            <a:spLocks noGrp="1"/>
          </p:cNvSpPr>
          <p:nvPr>
            <p:ph type="title"/>
          </p:nvPr>
        </p:nvSpPr>
        <p:spPr>
          <a:xfrm>
            <a:off x="148729" y="961121"/>
            <a:ext cx="8694952" cy="3293887"/>
          </a:xfrm>
        </p:spPr>
        <p:txBody>
          <a:bodyPr/>
          <a:lstStyle/>
          <a:p>
            <a:r>
              <a:rPr lang="en-US" sz="2600" baseline="30000" dirty="0" smtClean="0"/>
              <a:t>4</a:t>
            </a:r>
            <a:r>
              <a:rPr lang="en-US" sz="2600" dirty="0" smtClean="0"/>
              <a:t>“</a:t>
            </a:r>
            <a:r>
              <a:rPr lang="en-US" sz="2600" dirty="0"/>
              <a:t>Thus says the Lord of hosts, the God of Israel, to all the exiles whom I have sent into exile from Jerusalem to Babylon: </a:t>
            </a:r>
            <a:r>
              <a:rPr lang="en-US" sz="2600" baseline="30000" dirty="0"/>
              <a:t>5</a:t>
            </a:r>
            <a:r>
              <a:rPr lang="en-US" sz="2600" dirty="0" smtClean="0"/>
              <a:t>Build </a:t>
            </a:r>
            <a:r>
              <a:rPr lang="en-US" sz="2600" dirty="0"/>
              <a:t>houses and live in them; plant gardens and eat their produce. </a:t>
            </a:r>
            <a:r>
              <a:rPr lang="en-US" sz="2600" baseline="30000" dirty="0"/>
              <a:t>6</a:t>
            </a:r>
            <a:r>
              <a:rPr lang="en-US" sz="2600" dirty="0" smtClean="0"/>
              <a:t>Take </a:t>
            </a:r>
            <a:r>
              <a:rPr lang="en-US" sz="2600" dirty="0"/>
              <a:t>wives and have sons and daughters; take wives for your sons, and give your daughters in marriage, that they may bear sons and daughters; multiply there, and do not decrease. </a:t>
            </a:r>
            <a:r>
              <a:rPr lang="en-US" sz="2600" baseline="30000" dirty="0"/>
              <a:t>7</a:t>
            </a:r>
            <a:r>
              <a:rPr lang="en-US" sz="2600" dirty="0" smtClean="0"/>
              <a:t>But </a:t>
            </a:r>
            <a:r>
              <a:rPr lang="en-US" sz="2600" dirty="0"/>
              <a:t>seek the welfare of the city where I have sent you into exile, and pray to the Lord on its behalf, for in its welfare you will find your welfare.</a:t>
            </a:r>
          </a:p>
        </p:txBody>
      </p:sp>
    </p:spTree>
    <p:extLst>
      <p:ext uri="{BB962C8B-B14F-4D97-AF65-F5344CB8AC3E}">
        <p14:creationId xmlns:p14="http://schemas.microsoft.com/office/powerpoint/2010/main" val="377168069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You will drown without it.</a:t>
            </a:r>
          </a:p>
          <a:p>
            <a:r>
              <a:rPr lang="en-US" dirty="0" smtClean="0"/>
              <a:t>Ask questions</a:t>
            </a:r>
          </a:p>
        </p:txBody>
      </p:sp>
      <p:sp>
        <p:nvSpPr>
          <p:cNvPr id="4" name="Title 3"/>
          <p:cNvSpPr>
            <a:spLocks noGrp="1"/>
          </p:cNvSpPr>
          <p:nvPr>
            <p:ph type="title"/>
          </p:nvPr>
        </p:nvSpPr>
        <p:spPr/>
        <p:txBody>
          <a:bodyPr/>
          <a:lstStyle/>
          <a:p>
            <a:r>
              <a:rPr lang="en-US" dirty="0" smtClean="0"/>
              <a:t>3. Find a Christian Community</a:t>
            </a:r>
            <a:endParaRPr lang="en-US" dirty="0"/>
          </a:p>
        </p:txBody>
      </p:sp>
    </p:spTree>
    <p:extLst>
      <p:ext uri="{BB962C8B-B14F-4D97-AF65-F5344CB8AC3E}">
        <p14:creationId xmlns:p14="http://schemas.microsoft.com/office/powerpoint/2010/main" val="40448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Define our terms</a:t>
            </a:r>
          </a:p>
          <a:p>
            <a:r>
              <a:rPr lang="en-US" dirty="0" smtClean="0"/>
              <a:t>Nicks’ Principles </a:t>
            </a:r>
            <a:r>
              <a:rPr lang="en-US" dirty="0" smtClean="0"/>
              <a:t>of </a:t>
            </a:r>
            <a:r>
              <a:rPr lang="en-US" dirty="0" smtClean="0"/>
              <a:t>Apologetics™</a:t>
            </a:r>
            <a:endParaRPr lang="en-US" dirty="0" smtClean="0"/>
          </a:p>
          <a:p>
            <a:r>
              <a:rPr lang="en-US" dirty="0" smtClean="0"/>
              <a:t>A few humble suggestions</a:t>
            </a:r>
          </a:p>
        </p:txBody>
      </p:sp>
      <p:sp>
        <p:nvSpPr>
          <p:cNvPr id="4" name="Title 3"/>
          <p:cNvSpPr>
            <a:spLocks noGrp="1"/>
          </p:cNvSpPr>
          <p:nvPr>
            <p:ph type="title"/>
          </p:nvPr>
        </p:nvSpPr>
        <p:spPr/>
        <p:txBody>
          <a:bodyPr/>
          <a:lstStyle/>
          <a:p>
            <a:r>
              <a:rPr lang="en-US" dirty="0" smtClean="0"/>
              <a:t>What we’re going to do today</a:t>
            </a:r>
            <a:endParaRPr lang="en-US" dirty="0"/>
          </a:p>
        </p:txBody>
      </p:sp>
    </p:spTree>
    <p:extLst>
      <p:ext uri="{BB962C8B-B14F-4D97-AF65-F5344CB8AC3E}">
        <p14:creationId xmlns:p14="http://schemas.microsoft.com/office/powerpoint/2010/main" val="587252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may be the closest thing they have to the image of Christ</a:t>
            </a:r>
          </a:p>
          <a:p>
            <a:r>
              <a:rPr lang="en-US" dirty="0" smtClean="0"/>
              <a:t>The world gives them death, give them life</a:t>
            </a:r>
          </a:p>
          <a:p>
            <a:r>
              <a:rPr lang="en-US" dirty="0" smtClean="0"/>
              <a:t>Be gentle, and respectful</a:t>
            </a:r>
          </a:p>
          <a:p>
            <a:endParaRPr lang="en-US" dirty="0"/>
          </a:p>
        </p:txBody>
      </p:sp>
      <p:sp>
        <p:nvSpPr>
          <p:cNvPr id="3" name="Title 2"/>
          <p:cNvSpPr>
            <a:spLocks noGrp="1"/>
          </p:cNvSpPr>
          <p:nvPr>
            <p:ph type="title"/>
          </p:nvPr>
        </p:nvSpPr>
        <p:spPr/>
        <p:txBody>
          <a:bodyPr/>
          <a:lstStyle/>
          <a:p>
            <a:r>
              <a:rPr lang="en-US" dirty="0" smtClean="0"/>
              <a:t>4. Be the image of Christ</a:t>
            </a:r>
            <a:endParaRPr lang="en-US" dirty="0"/>
          </a:p>
        </p:txBody>
      </p:sp>
    </p:spTree>
    <p:extLst>
      <p:ext uri="{BB962C8B-B14F-4D97-AF65-F5344CB8AC3E}">
        <p14:creationId xmlns:p14="http://schemas.microsoft.com/office/powerpoint/2010/main" val="917383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heel(1)">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1)">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1 Peter 3:15b-16</a:t>
            </a:r>
            <a:endParaRPr lang="en-US" dirty="0"/>
          </a:p>
        </p:txBody>
      </p:sp>
      <p:sp>
        <p:nvSpPr>
          <p:cNvPr id="4" name="Title 3"/>
          <p:cNvSpPr>
            <a:spLocks noGrp="1"/>
          </p:cNvSpPr>
          <p:nvPr>
            <p:ph type="title"/>
          </p:nvPr>
        </p:nvSpPr>
        <p:spPr>
          <a:xfrm>
            <a:off x="102967" y="1905000"/>
            <a:ext cx="8706392" cy="2350008"/>
          </a:xfrm>
        </p:spPr>
        <p:txBody>
          <a:bodyPr/>
          <a:lstStyle/>
          <a:p>
            <a:r>
              <a:rPr lang="en-US" sz="2400" dirty="0"/>
              <a:t>Always be prepared to give an answer to everyone who asks you to give the reason for the hope that you have. But do this with gentleness and respect, </a:t>
            </a:r>
            <a:r>
              <a:rPr lang="en-US" sz="2400" baseline="30000" dirty="0" smtClean="0"/>
              <a:t>16</a:t>
            </a:r>
            <a:r>
              <a:rPr lang="en-US" sz="2400" dirty="0" smtClean="0"/>
              <a:t>keeping </a:t>
            </a:r>
            <a:r>
              <a:rPr lang="en-US" sz="2400" dirty="0"/>
              <a:t>a clear conscience, so that those who speak maliciously against your good behavior in Christ may be ashamed of their slander.</a:t>
            </a:r>
          </a:p>
        </p:txBody>
      </p:sp>
    </p:spTree>
    <p:extLst>
      <p:ext uri="{BB962C8B-B14F-4D97-AF65-F5344CB8AC3E}">
        <p14:creationId xmlns:p14="http://schemas.microsoft.com/office/powerpoint/2010/main" val="276572998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Shepherd the moments between the in-breaking of the Spirit.</a:t>
            </a:r>
            <a:endParaRPr lang="en-US" dirty="0"/>
          </a:p>
        </p:txBody>
      </p:sp>
    </p:spTree>
    <p:extLst>
      <p:ext uri="{BB962C8B-B14F-4D97-AF65-F5344CB8AC3E}">
        <p14:creationId xmlns:p14="http://schemas.microsoft.com/office/powerpoint/2010/main" val="44755199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571999" y="4267368"/>
            <a:ext cx="4225919" cy="892938"/>
          </a:xfrm>
        </p:spPr>
        <p:txBody>
          <a:bodyPr>
            <a:normAutofit fontScale="92500" lnSpcReduction="20000"/>
          </a:bodyPr>
          <a:lstStyle/>
          <a:p>
            <a:r>
              <a:rPr lang="en-US" dirty="0" smtClean="0">
                <a:hlinkClick r:id="rId2"/>
              </a:rPr>
              <a:t>nick@nickrobison.com</a:t>
            </a:r>
            <a:endParaRPr lang="en-US" dirty="0" smtClean="0"/>
          </a:p>
          <a:p>
            <a:r>
              <a:rPr lang="en-US" dirty="0" smtClean="0">
                <a:hlinkClick r:id="rId3"/>
              </a:rPr>
              <a:t>www.nickrobison.com</a:t>
            </a:r>
            <a:endParaRPr lang="en-US" dirty="0" smtClean="0"/>
          </a:p>
          <a:p>
            <a:r>
              <a:rPr lang="en-US" dirty="0" smtClean="0"/>
              <a:t>@</a:t>
            </a:r>
            <a:r>
              <a:rPr lang="en-US" dirty="0" err="1" smtClean="0"/>
              <a:t>nickrobison</a:t>
            </a:r>
            <a:endParaRPr lang="en-US" dirty="0"/>
          </a:p>
        </p:txBody>
      </p:sp>
      <p:sp>
        <p:nvSpPr>
          <p:cNvPr id="6" name="Title 5"/>
          <p:cNvSpPr>
            <a:spLocks noGrp="1"/>
          </p:cNvSpPr>
          <p:nvPr>
            <p:ph type="title"/>
          </p:nvPr>
        </p:nvSpPr>
        <p:spPr/>
        <p:txBody>
          <a:bodyPr/>
          <a:lstStyle/>
          <a:p>
            <a:r>
              <a:rPr lang="en-US" dirty="0" smtClean="0"/>
              <a:t>That’s all folks.</a:t>
            </a:r>
            <a:endParaRPr lang="en-US" dirty="0"/>
          </a:p>
        </p:txBody>
      </p:sp>
    </p:spTree>
    <p:extLst>
      <p:ext uri="{BB962C8B-B14F-4D97-AF65-F5344CB8AC3E}">
        <p14:creationId xmlns:p14="http://schemas.microsoft.com/office/powerpoint/2010/main" val="236038011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9091" y="685800"/>
            <a:ext cx="8795199" cy="5105399"/>
          </a:xfrm>
        </p:spPr>
        <p:txBody>
          <a:bodyPr>
            <a:normAutofit lnSpcReduction="10000"/>
          </a:bodyPr>
          <a:lstStyle/>
          <a:p>
            <a:r>
              <a:rPr lang="en-US" i="1" dirty="0"/>
              <a:t>Flatland: A Romance of Many Dimensions</a:t>
            </a:r>
            <a:r>
              <a:rPr lang="en-US" dirty="0"/>
              <a:t> – Edwin </a:t>
            </a:r>
            <a:r>
              <a:rPr lang="en-US" dirty="0" smtClean="0"/>
              <a:t>Abbott</a:t>
            </a:r>
          </a:p>
          <a:p>
            <a:r>
              <a:rPr lang="en-US" i="1" dirty="0" smtClean="0"/>
              <a:t>Formations of the Secular: Christianity, Islam, Modernity</a:t>
            </a:r>
            <a:r>
              <a:rPr lang="en-US" dirty="0" smtClean="0"/>
              <a:t> – </a:t>
            </a:r>
            <a:r>
              <a:rPr lang="en-US" dirty="0" err="1" smtClean="0"/>
              <a:t>Talal</a:t>
            </a:r>
            <a:r>
              <a:rPr lang="en-US" dirty="0" smtClean="0"/>
              <a:t> </a:t>
            </a:r>
            <a:r>
              <a:rPr lang="en-US" dirty="0" err="1" smtClean="0"/>
              <a:t>Asad</a:t>
            </a:r>
            <a:endParaRPr lang="en-US" i="1" dirty="0" smtClean="0"/>
          </a:p>
          <a:p>
            <a:r>
              <a:rPr lang="en-US" i="1" dirty="0" smtClean="0"/>
              <a:t>Nothing </a:t>
            </a:r>
            <a:r>
              <a:rPr lang="en-US" i="1" dirty="0"/>
              <a:t>To Be Frightened Of</a:t>
            </a:r>
            <a:r>
              <a:rPr lang="en-US" dirty="0"/>
              <a:t> – Julian </a:t>
            </a:r>
            <a:r>
              <a:rPr lang="en-US" dirty="0" smtClean="0"/>
              <a:t>Barnes</a:t>
            </a:r>
          </a:p>
          <a:p>
            <a:r>
              <a:rPr lang="en-US" i="1" dirty="0" smtClean="0"/>
              <a:t>Orthodoxy – </a:t>
            </a:r>
            <a:r>
              <a:rPr lang="en-US" dirty="0" smtClean="0"/>
              <a:t>G.K. Chesterton</a:t>
            </a:r>
            <a:endParaRPr lang="en-US" i="1" dirty="0" smtClean="0"/>
          </a:p>
          <a:p>
            <a:r>
              <a:rPr lang="en-US" i="1" dirty="0" smtClean="0"/>
              <a:t>Jerusalem’s </a:t>
            </a:r>
            <a:r>
              <a:rPr lang="en-US" i="1" dirty="0"/>
              <a:t>Claim Against Us</a:t>
            </a:r>
            <a:r>
              <a:rPr lang="en-US" i="1" dirty="0" smtClean="0"/>
              <a:t>. </a:t>
            </a:r>
            <a:r>
              <a:rPr lang="en-US" dirty="0" smtClean="0"/>
              <a:t>Louise Cowen </a:t>
            </a:r>
            <a:r>
              <a:rPr lang="en-US" i="1" dirty="0" smtClean="0"/>
              <a:t> </a:t>
            </a:r>
            <a:r>
              <a:rPr lang="en-US" dirty="0" smtClean="0"/>
              <a:t>Intercollegiate Review </a:t>
            </a:r>
            <a:r>
              <a:rPr lang="en-US" dirty="0"/>
              <a:t>2001;36:14–23</a:t>
            </a:r>
            <a:r>
              <a:rPr lang="en-US" dirty="0" smtClean="0"/>
              <a:t>.</a:t>
            </a:r>
          </a:p>
          <a:p>
            <a:r>
              <a:rPr lang="en-US" i="1" dirty="0" smtClean="0"/>
              <a:t>The Brothers Karamazov</a:t>
            </a:r>
            <a:r>
              <a:rPr lang="en-US" dirty="0" smtClean="0"/>
              <a:t> – Fyodor Dostoevsky</a:t>
            </a:r>
            <a:endParaRPr lang="en-US" i="1" dirty="0" smtClean="0"/>
          </a:p>
          <a:p>
            <a:r>
              <a:rPr lang="en-US" i="1" dirty="0" smtClean="0"/>
              <a:t>Man Is Not Alone: A Philosophy of Religion </a:t>
            </a:r>
            <a:r>
              <a:rPr lang="en-US" dirty="0" smtClean="0"/>
              <a:t>– Abraham J. Heschel</a:t>
            </a:r>
          </a:p>
          <a:p>
            <a:r>
              <a:rPr lang="en-US" i="1" dirty="0" smtClean="0"/>
              <a:t>God In Search of Man: A Philosophy of Judaism</a:t>
            </a:r>
            <a:r>
              <a:rPr lang="en-US" dirty="0" smtClean="0"/>
              <a:t> – Abraham J. Heschel</a:t>
            </a:r>
          </a:p>
          <a:p>
            <a:r>
              <a:rPr lang="en-US" i="1" dirty="0" smtClean="0"/>
              <a:t>Sometimes a Great Notion</a:t>
            </a:r>
            <a:r>
              <a:rPr lang="en-US" dirty="0" smtClean="0"/>
              <a:t> – Ken </a:t>
            </a:r>
            <a:r>
              <a:rPr lang="en-US" dirty="0" err="1" smtClean="0"/>
              <a:t>Kesey</a:t>
            </a:r>
            <a:endParaRPr lang="en-US" dirty="0" smtClean="0"/>
          </a:p>
          <a:p>
            <a:r>
              <a:rPr lang="en-US" i="1" dirty="0" smtClean="0"/>
              <a:t>Death on a Friday Afternoon</a:t>
            </a:r>
            <a:r>
              <a:rPr lang="en-US" dirty="0" smtClean="0"/>
              <a:t> – Richard John </a:t>
            </a:r>
            <a:r>
              <a:rPr lang="en-US" dirty="0" err="1" smtClean="0"/>
              <a:t>Neuhaus</a:t>
            </a:r>
            <a:endParaRPr lang="en-US" dirty="0" smtClean="0"/>
          </a:p>
          <a:p>
            <a:r>
              <a:rPr lang="en-US" i="1" dirty="0" smtClean="0"/>
              <a:t>The Responsible Self: An Essay in Christian Moral Philosophy</a:t>
            </a:r>
            <a:r>
              <a:rPr lang="en-US" dirty="0" smtClean="0"/>
              <a:t> – H. Richard Niebuhr</a:t>
            </a:r>
          </a:p>
          <a:p>
            <a:r>
              <a:rPr lang="en-US" i="1" dirty="0" smtClean="0"/>
              <a:t>Quantum Physics and Theology</a:t>
            </a:r>
            <a:r>
              <a:rPr lang="en-US" dirty="0" smtClean="0"/>
              <a:t> – John </a:t>
            </a:r>
            <a:r>
              <a:rPr lang="en-US" dirty="0" err="1" smtClean="0"/>
              <a:t>Polkinghorne</a:t>
            </a:r>
            <a:endParaRPr lang="en-US" i="1" dirty="0" smtClean="0"/>
          </a:p>
        </p:txBody>
      </p:sp>
      <p:sp>
        <p:nvSpPr>
          <p:cNvPr id="4" name="Title 3"/>
          <p:cNvSpPr>
            <a:spLocks noGrp="1"/>
          </p:cNvSpPr>
          <p:nvPr>
            <p:ph type="title"/>
          </p:nvPr>
        </p:nvSpPr>
        <p:spPr>
          <a:xfrm>
            <a:off x="149091" y="5791200"/>
            <a:ext cx="7543800" cy="914400"/>
          </a:xfrm>
        </p:spPr>
        <p:txBody>
          <a:bodyPr/>
          <a:lstStyle/>
          <a:p>
            <a:r>
              <a:rPr lang="en-US" dirty="0" smtClean="0"/>
              <a:t>References</a:t>
            </a:r>
            <a:endParaRPr lang="en-US" dirty="0"/>
          </a:p>
        </p:txBody>
      </p:sp>
    </p:spTree>
    <p:extLst>
      <p:ext uri="{BB962C8B-B14F-4D97-AF65-F5344CB8AC3E}">
        <p14:creationId xmlns:p14="http://schemas.microsoft.com/office/powerpoint/2010/main" val="3343058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9091" y="685800"/>
            <a:ext cx="8795199" cy="5105399"/>
          </a:xfrm>
        </p:spPr>
        <p:txBody>
          <a:bodyPr>
            <a:normAutofit/>
          </a:bodyPr>
          <a:lstStyle/>
          <a:p>
            <a:r>
              <a:rPr lang="en-US" i="1" dirty="0"/>
              <a:t>How (not) to be Secular –</a:t>
            </a:r>
            <a:r>
              <a:rPr lang="en-US" dirty="0"/>
              <a:t> James K.A. </a:t>
            </a:r>
            <a:r>
              <a:rPr lang="en-US" dirty="0" smtClean="0"/>
              <a:t>Smith</a:t>
            </a:r>
            <a:endParaRPr lang="en-US" i="1" dirty="0" smtClean="0"/>
          </a:p>
          <a:p>
            <a:r>
              <a:rPr lang="en-US" i="1" dirty="0" smtClean="0"/>
              <a:t>Real </a:t>
            </a:r>
            <a:r>
              <a:rPr lang="en-US" i="1" dirty="0"/>
              <a:t>Presences – </a:t>
            </a:r>
            <a:r>
              <a:rPr lang="en-US" dirty="0"/>
              <a:t>George </a:t>
            </a:r>
            <a:r>
              <a:rPr lang="en-US" dirty="0" smtClean="0"/>
              <a:t>Steiner</a:t>
            </a:r>
            <a:endParaRPr lang="en-US" i="1" dirty="0" smtClean="0"/>
          </a:p>
          <a:p>
            <a:r>
              <a:rPr lang="en-US" i="1" dirty="0" smtClean="0"/>
              <a:t>A </a:t>
            </a:r>
            <a:r>
              <a:rPr lang="en-US" i="1" dirty="0"/>
              <a:t>Secular Age</a:t>
            </a:r>
            <a:r>
              <a:rPr lang="en-US" dirty="0"/>
              <a:t> – Charles </a:t>
            </a:r>
            <a:r>
              <a:rPr lang="en-US" dirty="0" smtClean="0"/>
              <a:t>Taylor</a:t>
            </a:r>
            <a:endParaRPr lang="en-US" i="1" dirty="0" smtClean="0"/>
          </a:p>
          <a:p>
            <a:r>
              <a:rPr lang="en-US" i="1" dirty="0" smtClean="0"/>
              <a:t>The </a:t>
            </a:r>
            <a:r>
              <a:rPr lang="en-US" i="1" dirty="0"/>
              <a:t>Company of the Committed – </a:t>
            </a:r>
            <a:r>
              <a:rPr lang="en-US" dirty="0"/>
              <a:t>Elton </a:t>
            </a:r>
            <a:r>
              <a:rPr lang="en-US" dirty="0" err="1" smtClean="0"/>
              <a:t>Trueblood</a:t>
            </a:r>
            <a:endParaRPr lang="en-US" i="1" dirty="0" smtClean="0"/>
          </a:p>
          <a:p>
            <a:r>
              <a:rPr lang="en-US" i="1" dirty="0" smtClean="0"/>
              <a:t>Seek the Welfare of </a:t>
            </a:r>
            <a:r>
              <a:rPr lang="en-US" i="1" dirty="0"/>
              <a:t>t</a:t>
            </a:r>
            <a:r>
              <a:rPr lang="en-US" i="1" dirty="0" smtClean="0"/>
              <a:t>he City: Christians as Benefactors and Citizens</a:t>
            </a:r>
            <a:r>
              <a:rPr lang="en-US" dirty="0" smtClean="0"/>
              <a:t> – Bruce W. Winter</a:t>
            </a:r>
            <a:endParaRPr lang="en-US" i="1" dirty="0" smtClean="0"/>
          </a:p>
        </p:txBody>
      </p:sp>
      <p:sp>
        <p:nvSpPr>
          <p:cNvPr id="4" name="Title 3"/>
          <p:cNvSpPr>
            <a:spLocks noGrp="1"/>
          </p:cNvSpPr>
          <p:nvPr>
            <p:ph type="title"/>
          </p:nvPr>
        </p:nvSpPr>
        <p:spPr>
          <a:xfrm>
            <a:off x="149091" y="5791200"/>
            <a:ext cx="7543800" cy="914400"/>
          </a:xfrm>
        </p:spPr>
        <p:txBody>
          <a:bodyPr/>
          <a:lstStyle/>
          <a:p>
            <a:r>
              <a:rPr lang="en-US" dirty="0" smtClean="0"/>
              <a:t>References</a:t>
            </a:r>
            <a:endParaRPr lang="en-US" dirty="0"/>
          </a:p>
        </p:txBody>
      </p:sp>
    </p:spTree>
    <p:extLst>
      <p:ext uri="{BB962C8B-B14F-4D97-AF65-F5344CB8AC3E}">
        <p14:creationId xmlns:p14="http://schemas.microsoft.com/office/powerpoint/2010/main" val="53006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What we talk about when we talk about apologetics</a:t>
            </a:r>
            <a:endParaRPr lang="en-US" dirty="0"/>
          </a:p>
        </p:txBody>
      </p:sp>
      <p:sp>
        <p:nvSpPr>
          <p:cNvPr id="3" name="Title 2"/>
          <p:cNvSpPr>
            <a:spLocks noGrp="1"/>
          </p:cNvSpPr>
          <p:nvPr>
            <p:ph type="title"/>
          </p:nvPr>
        </p:nvSpPr>
        <p:spPr/>
        <p:txBody>
          <a:bodyPr/>
          <a:lstStyle/>
          <a:p>
            <a:r>
              <a:rPr lang="en-US" dirty="0" smtClean="0"/>
              <a:t>Defining Terms</a:t>
            </a:r>
            <a:endParaRPr lang="en-US" dirty="0"/>
          </a:p>
        </p:txBody>
      </p:sp>
    </p:spTree>
    <p:extLst>
      <p:ext uri="{BB962C8B-B14F-4D97-AF65-F5344CB8AC3E}">
        <p14:creationId xmlns:p14="http://schemas.microsoft.com/office/powerpoint/2010/main" val="30224421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apologetics?</a:t>
            </a:r>
            <a:endParaRPr lang="en-US" dirty="0"/>
          </a:p>
        </p:txBody>
      </p:sp>
    </p:spTree>
    <p:extLst>
      <p:ext uri="{BB962C8B-B14F-4D97-AF65-F5344CB8AC3E}">
        <p14:creationId xmlns:p14="http://schemas.microsoft.com/office/powerpoint/2010/main" val="1894491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1999" y="4267368"/>
            <a:ext cx="4214477" cy="2140106"/>
          </a:xfrm>
        </p:spPr>
        <p:txBody>
          <a:bodyPr>
            <a:normAutofit fontScale="92500" lnSpcReduction="20000"/>
          </a:bodyPr>
          <a:lstStyle/>
          <a:p>
            <a:r>
              <a:rPr lang="en-US" dirty="0"/>
              <a:t>systematic argumentative discourse in defense (as of a doctrine</a:t>
            </a:r>
            <a:r>
              <a:rPr lang="en-US" dirty="0" smtClean="0"/>
              <a:t>)</a:t>
            </a:r>
          </a:p>
          <a:p>
            <a:endParaRPr lang="en-US" dirty="0" smtClean="0"/>
          </a:p>
          <a:p>
            <a:r>
              <a:rPr lang="en-US" dirty="0"/>
              <a:t>a branch of theology devoted to the defense of the divine origin and authority of </a:t>
            </a:r>
            <a:r>
              <a:rPr lang="en-US" dirty="0" smtClean="0"/>
              <a:t>Christianity</a:t>
            </a:r>
          </a:p>
          <a:p>
            <a:endParaRPr lang="en-US" dirty="0"/>
          </a:p>
          <a:p>
            <a:r>
              <a:rPr lang="en-US" dirty="0" smtClean="0"/>
              <a:t>- Miriam Webster Dictionary</a:t>
            </a:r>
            <a:endParaRPr lang="en-US" dirty="0"/>
          </a:p>
        </p:txBody>
      </p:sp>
      <p:sp>
        <p:nvSpPr>
          <p:cNvPr id="3" name="Title 2"/>
          <p:cNvSpPr>
            <a:spLocks noGrp="1"/>
          </p:cNvSpPr>
          <p:nvPr>
            <p:ph type="title"/>
          </p:nvPr>
        </p:nvSpPr>
        <p:spPr/>
        <p:txBody>
          <a:bodyPr/>
          <a:lstStyle/>
          <a:p>
            <a:r>
              <a:rPr lang="en-US" dirty="0" err="1" smtClean="0"/>
              <a:t>Apol</a:t>
            </a:r>
            <a:r>
              <a:rPr lang="en-US" dirty="0" err="1" smtClean="0">
                <a:latin typeface="Wingdings"/>
                <a:ea typeface="Wingdings"/>
                <a:cs typeface="Wingdings"/>
                <a:sym typeface="Wingdings"/>
              </a:rPr>
              <a:t></a:t>
            </a:r>
            <a:r>
              <a:rPr lang="en-US" dirty="0" err="1" smtClean="0">
                <a:ea typeface="Wingdings"/>
                <a:cs typeface="Wingdings"/>
                <a:sym typeface="Wingdings"/>
              </a:rPr>
              <a:t>o</a:t>
            </a:r>
            <a:r>
              <a:rPr lang="en-US" dirty="0" err="1" smtClean="0">
                <a:latin typeface="Wingdings"/>
                <a:ea typeface="Wingdings"/>
                <a:cs typeface="Wingdings"/>
                <a:sym typeface="Wingdings"/>
              </a:rPr>
              <a:t></a:t>
            </a:r>
            <a:r>
              <a:rPr lang="en-US" dirty="0" err="1" smtClean="0">
                <a:ea typeface="Wingdings"/>
                <a:cs typeface="Wingdings"/>
                <a:sym typeface="Wingdings"/>
              </a:rPr>
              <a:t>get</a:t>
            </a:r>
            <a:r>
              <a:rPr lang="en-US" dirty="0" err="1" smtClean="0">
                <a:latin typeface="Wingdings"/>
                <a:ea typeface="Wingdings"/>
                <a:cs typeface="Wingdings"/>
                <a:sym typeface="Wingdings"/>
              </a:rPr>
              <a:t></a:t>
            </a:r>
            <a:r>
              <a:rPr lang="en-US" dirty="0" err="1" smtClean="0">
                <a:ea typeface="Wingdings"/>
                <a:cs typeface="Wingdings"/>
                <a:sym typeface="Wingdings"/>
              </a:rPr>
              <a:t>ics</a:t>
            </a:r>
            <a:endParaRPr lang="en-US" dirty="0"/>
          </a:p>
        </p:txBody>
      </p:sp>
    </p:spTree>
    <p:extLst>
      <p:ext uri="{BB962C8B-B14F-4D97-AF65-F5344CB8AC3E}">
        <p14:creationId xmlns:p14="http://schemas.microsoft.com/office/powerpoint/2010/main" val="24237230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1999" y="4267368"/>
            <a:ext cx="4214477" cy="2140106"/>
          </a:xfrm>
        </p:spPr>
        <p:txBody>
          <a:bodyPr>
            <a:normAutofit/>
          </a:bodyPr>
          <a:lstStyle/>
          <a:p>
            <a:r>
              <a:rPr lang="en-US" dirty="0"/>
              <a:t>The attempt to rationalize every single thing the Bible says, no matter how genocidal, homicidal, sexist, racist, or totally </a:t>
            </a:r>
            <a:r>
              <a:rPr lang="en-US" dirty="0" smtClean="0"/>
              <a:t>ridiculous </a:t>
            </a:r>
            <a:r>
              <a:rPr lang="en-US" dirty="0"/>
              <a:t>those things might be</a:t>
            </a:r>
            <a:r>
              <a:rPr lang="en-US" dirty="0" smtClean="0"/>
              <a:t>.</a:t>
            </a:r>
          </a:p>
          <a:p>
            <a:endParaRPr lang="en-US" dirty="0"/>
          </a:p>
          <a:p>
            <a:r>
              <a:rPr lang="en-US" dirty="0" smtClean="0"/>
              <a:t>- Urban Dictionary</a:t>
            </a:r>
            <a:endParaRPr lang="en-US" dirty="0"/>
          </a:p>
        </p:txBody>
      </p:sp>
      <p:sp>
        <p:nvSpPr>
          <p:cNvPr id="3" name="Title 2"/>
          <p:cNvSpPr>
            <a:spLocks noGrp="1"/>
          </p:cNvSpPr>
          <p:nvPr>
            <p:ph type="title"/>
          </p:nvPr>
        </p:nvSpPr>
        <p:spPr/>
        <p:txBody>
          <a:bodyPr/>
          <a:lstStyle/>
          <a:p>
            <a:r>
              <a:rPr lang="en-US" dirty="0" err="1" smtClean="0"/>
              <a:t>Apol</a:t>
            </a:r>
            <a:r>
              <a:rPr lang="en-US" dirty="0" err="1" smtClean="0">
                <a:latin typeface="Wingdings"/>
                <a:ea typeface="Wingdings"/>
                <a:cs typeface="Wingdings"/>
                <a:sym typeface="Wingdings"/>
              </a:rPr>
              <a:t></a:t>
            </a:r>
            <a:r>
              <a:rPr lang="en-US" dirty="0" err="1" smtClean="0">
                <a:ea typeface="Wingdings"/>
                <a:cs typeface="Wingdings"/>
                <a:sym typeface="Wingdings"/>
              </a:rPr>
              <a:t>o</a:t>
            </a:r>
            <a:r>
              <a:rPr lang="en-US" dirty="0" err="1" smtClean="0">
                <a:latin typeface="Wingdings"/>
                <a:ea typeface="Wingdings"/>
                <a:cs typeface="Wingdings"/>
                <a:sym typeface="Wingdings"/>
              </a:rPr>
              <a:t></a:t>
            </a:r>
            <a:r>
              <a:rPr lang="en-US" dirty="0" err="1" smtClean="0">
                <a:ea typeface="Wingdings"/>
                <a:cs typeface="Wingdings"/>
                <a:sym typeface="Wingdings"/>
              </a:rPr>
              <a:t>get</a:t>
            </a:r>
            <a:r>
              <a:rPr lang="en-US" dirty="0" err="1" smtClean="0">
                <a:latin typeface="Wingdings"/>
                <a:ea typeface="Wingdings"/>
                <a:cs typeface="Wingdings"/>
                <a:sym typeface="Wingdings"/>
              </a:rPr>
              <a:t></a:t>
            </a:r>
            <a:r>
              <a:rPr lang="en-US" dirty="0" err="1" smtClean="0">
                <a:ea typeface="Wingdings"/>
                <a:cs typeface="Wingdings"/>
                <a:sym typeface="Wingdings"/>
              </a:rPr>
              <a:t>ics</a:t>
            </a:r>
            <a:endParaRPr lang="en-US" dirty="0"/>
          </a:p>
        </p:txBody>
      </p:sp>
    </p:spTree>
    <p:extLst>
      <p:ext uri="{BB962C8B-B14F-4D97-AF65-F5344CB8AC3E}">
        <p14:creationId xmlns:p14="http://schemas.microsoft.com/office/powerpoint/2010/main" val="32159644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study apologetics?</a:t>
            </a:r>
            <a:endParaRPr lang="en-US" dirty="0"/>
          </a:p>
        </p:txBody>
      </p:sp>
    </p:spTree>
    <p:extLst>
      <p:ext uri="{BB962C8B-B14F-4D97-AF65-F5344CB8AC3E}">
        <p14:creationId xmlns:p14="http://schemas.microsoft.com/office/powerpoint/2010/main" val="33703451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end game?</a:t>
            </a:r>
            <a:endParaRPr lang="en-US" dirty="0"/>
          </a:p>
        </p:txBody>
      </p:sp>
    </p:spTree>
    <p:extLst>
      <p:ext uri="{BB962C8B-B14F-4D97-AF65-F5344CB8AC3E}">
        <p14:creationId xmlns:p14="http://schemas.microsoft.com/office/powerpoint/2010/main" val="1138734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10496</TotalTime>
  <Words>2206</Words>
  <Application>Microsoft Macintosh PowerPoint</Application>
  <PresentationFormat>On-screen Show (4:3)</PresentationFormat>
  <Paragraphs>228</Paragraphs>
  <Slides>35</Slides>
  <Notes>27</Notes>
  <HiddenSlides>5</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Elemental</vt:lpstr>
      <vt:lpstr>Apologetics</vt:lpstr>
      <vt:lpstr>Hello, my name is:</vt:lpstr>
      <vt:lpstr>What we’re going to do today</vt:lpstr>
      <vt:lpstr>Defining Terms</vt:lpstr>
      <vt:lpstr>What is apologetics?</vt:lpstr>
      <vt:lpstr>Apologetics</vt:lpstr>
      <vt:lpstr>Apologetics</vt:lpstr>
      <vt:lpstr>Why study apologetics?</vt:lpstr>
      <vt:lpstr>What’s the end game?</vt:lpstr>
      <vt:lpstr>People need this.</vt:lpstr>
      <vt:lpstr>PowerPoint Presentation</vt:lpstr>
      <vt:lpstr>PowerPoint Presentation</vt:lpstr>
      <vt:lpstr>PowerPoint Presentation</vt:lpstr>
      <vt:lpstr>PowerPoint Presentation</vt:lpstr>
      <vt:lpstr>PowerPoint Presentation</vt:lpstr>
      <vt:lpstr>PowerPoint Presentation</vt:lpstr>
      <vt:lpstr>A quick game</vt:lpstr>
      <vt:lpstr>I make my own morality.</vt:lpstr>
      <vt:lpstr>People don’t have souls.</vt:lpstr>
      <vt:lpstr>Most wars are caused by religion.</vt:lpstr>
      <vt:lpstr>3 Principles of Apologetics™</vt:lpstr>
      <vt:lpstr>1. Language is tricky</vt:lpstr>
      <vt:lpstr>2. It’s different when you’re alone</vt:lpstr>
      <vt:lpstr>3. Apologetics just happens</vt:lpstr>
      <vt:lpstr>Where do we go from here?</vt:lpstr>
      <vt:lpstr>1. Be Ready</vt:lpstr>
      <vt:lpstr>2. Do life with people</vt:lpstr>
      <vt:lpstr>4“Thus says the Lord of hosts, the God of Israel, to all the exiles whom I have sent into exile from Jerusalem to Babylon: 5Build houses and live in them; plant gardens and eat their produce. 6Take wives and have sons and daughters; take wives for your sons, and give your daughters in marriage, that they may bear sons and daughters; multiply there, and do not decrease. 7But seek the welfare of the city where I have sent you into exile, and pray to the Lord on its behalf, for in its welfare you will find your welfare.</vt:lpstr>
      <vt:lpstr>3. Find a Christian Community</vt:lpstr>
      <vt:lpstr>4. Be the image of Christ</vt:lpstr>
      <vt:lpstr>Always be prepared to give an answer to everyone who asks you to give the reason for the hope that you have. But do this with gentleness and respect, 16keeping a clear conscience, so that those who speak maliciously against your good behavior in Christ may be ashamed of their slander.</vt:lpstr>
      <vt:lpstr>Shepherd the moments between the in-breaking of the Spirit.</vt:lpstr>
      <vt:lpstr>That’s all folks.</vt:lpstr>
      <vt:lpstr>References</vt:lpstr>
      <vt:lpstr>References</vt:lpstr>
    </vt:vector>
  </TitlesOfParts>
  <Company>Beyond Digital Studios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Apologetics</dc:title>
  <dc:creator>Nicholas Robison</dc:creator>
  <cp:lastModifiedBy>Nicholas Robison</cp:lastModifiedBy>
  <cp:revision>35</cp:revision>
  <dcterms:created xsi:type="dcterms:W3CDTF">2013-10-22T19:02:33Z</dcterms:created>
  <dcterms:modified xsi:type="dcterms:W3CDTF">2015-04-15T04:39:26Z</dcterms:modified>
</cp:coreProperties>
</file>