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6"/>
  </p:notesMasterIdLst>
  <p:sldIdLst>
    <p:sldId id="256" r:id="rId2"/>
    <p:sldId id="489" r:id="rId3"/>
    <p:sldId id="477" r:id="rId4"/>
    <p:sldId id="478" r:id="rId5"/>
    <p:sldId id="260" r:id="rId6"/>
    <p:sldId id="392" r:id="rId7"/>
    <p:sldId id="451" r:id="rId8"/>
    <p:sldId id="452" r:id="rId9"/>
    <p:sldId id="453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82" r:id="rId19"/>
    <p:sldId id="483" r:id="rId20"/>
    <p:sldId id="464" r:id="rId21"/>
    <p:sldId id="465" r:id="rId22"/>
    <p:sldId id="466" r:id="rId23"/>
    <p:sldId id="467" r:id="rId24"/>
    <p:sldId id="468" r:id="rId25"/>
    <p:sldId id="469" r:id="rId26"/>
    <p:sldId id="485" r:id="rId27"/>
    <p:sldId id="486" r:id="rId28"/>
    <p:sldId id="487" r:id="rId29"/>
    <p:sldId id="470" r:id="rId30"/>
    <p:sldId id="475" r:id="rId31"/>
    <p:sldId id="476" r:id="rId32"/>
    <p:sldId id="471" r:id="rId33"/>
    <p:sldId id="479" r:id="rId34"/>
    <p:sldId id="488" r:id="rId35"/>
  </p:sldIdLst>
  <p:sldSz cx="9144000" cy="5143500" type="screen16x9"/>
  <p:notesSz cx="6858000" cy="9144000"/>
  <p:embeddedFontLs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Questrial" pitchFamily="2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5F5F5"/>
    <a:srgbClr val="ABE0FF"/>
    <a:srgbClr val="00CD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46031-9881-40B8-9044-539725DA432F}" v="8" dt="2025-08-05T16:25:16.084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A5746031-9881-40B8-9044-539725DA432F}"/>
    <pc:docChg chg="undo custSel addSld delSld modSld">
      <pc:chgData name="Nick Rochlin" userId="4738498f-c4f0-4880-9df3-ec86d190a53e" providerId="ADAL" clId="{A5746031-9881-40B8-9044-539725DA432F}" dt="2025-08-05T16:25:06.580" v="168" actId="1076"/>
      <pc:docMkLst>
        <pc:docMk/>
      </pc:docMkLst>
      <pc:sldChg chg="modSp del mod">
        <pc:chgData name="Nick Rochlin" userId="4738498f-c4f0-4880-9df3-ec86d190a53e" providerId="ADAL" clId="{A5746031-9881-40B8-9044-539725DA432F}" dt="2025-08-05T16:24:29.173" v="165" actId="47"/>
        <pc:sldMkLst>
          <pc:docMk/>
          <pc:sldMk cId="2475410948" sldId="386"/>
        </pc:sldMkLst>
        <pc:spChg chg="mod">
          <ac:chgData name="Nick Rochlin" userId="4738498f-c4f0-4880-9df3-ec86d190a53e" providerId="ADAL" clId="{A5746031-9881-40B8-9044-539725DA432F}" dt="2025-08-05T16:23:37.104" v="66" actId="15"/>
          <ac:spMkLst>
            <pc:docMk/>
            <pc:sldMk cId="2475410948" sldId="386"/>
            <ac:spMk id="162" creationId="{AFE5C03F-68E7-5094-9BBC-73EF03090BEC}"/>
          </ac:spMkLst>
        </pc:spChg>
      </pc:sldChg>
      <pc:sldChg chg="del">
        <pc:chgData name="Nick Rochlin" userId="4738498f-c4f0-4880-9df3-ec86d190a53e" providerId="ADAL" clId="{A5746031-9881-40B8-9044-539725DA432F}" dt="2025-08-05T16:21:25.077" v="0" actId="47"/>
        <pc:sldMkLst>
          <pc:docMk/>
          <pc:sldMk cId="295824897" sldId="472"/>
        </pc:sldMkLst>
      </pc:sldChg>
      <pc:sldChg chg="del">
        <pc:chgData name="Nick Rochlin" userId="4738498f-c4f0-4880-9df3-ec86d190a53e" providerId="ADAL" clId="{A5746031-9881-40B8-9044-539725DA432F}" dt="2025-08-05T16:22:01.181" v="1" actId="47"/>
        <pc:sldMkLst>
          <pc:docMk/>
          <pc:sldMk cId="4183746413" sldId="481"/>
        </pc:sldMkLst>
      </pc:sldChg>
      <pc:sldChg chg="addSp delSp modSp add mod">
        <pc:chgData name="Nick Rochlin" userId="4738498f-c4f0-4880-9df3-ec86d190a53e" providerId="ADAL" clId="{A5746031-9881-40B8-9044-539725DA432F}" dt="2025-08-05T16:25:06.580" v="168" actId="1076"/>
        <pc:sldMkLst>
          <pc:docMk/>
          <pc:sldMk cId="2165019772" sldId="488"/>
        </pc:sldMkLst>
        <pc:spChg chg="mod">
          <ac:chgData name="Nick Rochlin" userId="4738498f-c4f0-4880-9df3-ec86d190a53e" providerId="ADAL" clId="{A5746031-9881-40B8-9044-539725DA432F}" dt="2025-08-05T16:22:52.705" v="55" actId="20577"/>
          <ac:spMkLst>
            <pc:docMk/>
            <pc:sldMk cId="2165019772" sldId="488"/>
            <ac:spMk id="158" creationId="{9AEFD1BE-3639-CA86-263E-578BD5DED925}"/>
          </ac:spMkLst>
        </pc:spChg>
        <pc:picChg chg="add mod">
          <ac:chgData name="Nick Rochlin" userId="4738498f-c4f0-4880-9df3-ec86d190a53e" providerId="ADAL" clId="{A5746031-9881-40B8-9044-539725DA432F}" dt="2025-08-05T16:25:06.580" v="168" actId="1076"/>
          <ac:picMkLst>
            <pc:docMk/>
            <pc:sldMk cId="2165019772" sldId="488"/>
            <ac:picMk id="1026" creationId="{D1FB5FD1-DFE9-C504-AF3F-A0A47102412D}"/>
          </ac:picMkLst>
        </pc:picChg>
        <pc:picChg chg="del">
          <ac:chgData name="Nick Rochlin" userId="4738498f-c4f0-4880-9df3-ec86d190a53e" providerId="ADAL" clId="{A5746031-9881-40B8-9044-539725DA432F}" dt="2025-08-05T16:22:49.898" v="45" actId="478"/>
          <ac:picMkLst>
            <pc:docMk/>
            <pc:sldMk cId="2165019772" sldId="488"/>
            <ac:picMk id="4098" creationId="{66C99172-D48C-0D99-B4F1-64850E9A668E}"/>
          </ac:picMkLst>
        </pc:picChg>
      </pc:sldChg>
      <pc:sldChg chg="modSp add mod">
        <pc:chgData name="Nick Rochlin" userId="4738498f-c4f0-4880-9df3-ec86d190a53e" providerId="ADAL" clId="{A5746031-9881-40B8-9044-539725DA432F}" dt="2025-08-05T16:24:22.770" v="164" actId="20577"/>
        <pc:sldMkLst>
          <pc:docMk/>
          <pc:sldMk cId="585428318" sldId="489"/>
        </pc:sldMkLst>
        <pc:spChg chg="mod">
          <ac:chgData name="Nick Rochlin" userId="4738498f-c4f0-4880-9df3-ec86d190a53e" providerId="ADAL" clId="{A5746031-9881-40B8-9044-539725DA432F}" dt="2025-08-05T16:24:22.770" v="164" actId="20577"/>
          <ac:spMkLst>
            <pc:docMk/>
            <pc:sldMk cId="585428318" sldId="489"/>
            <ac:spMk id="162" creationId="{F05F43F2-0B49-7EF9-B151-150214A0EA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246CF12-F1B1-F4F7-DB94-BF32AB4F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D06A73-7985-2162-7502-19EA5C0332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A5D59B7-0561-F9EA-53D0-80FB9FCF3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692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D2AF4DA-57B8-0DBB-7BC4-36D62F64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A118139-56F4-9D36-B2C8-1914D41C6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6EC97A3-C315-5379-7C98-C2604FC89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01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477A6FB-2546-7184-DB12-44699B05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C367FB0-F3EB-433F-2771-2A5D27565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C124DAF-34C8-8943-B801-79A79E354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DMPs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1223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CFC878-AF19-3333-BF04-90EAB71F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504AFB3-15A4-1394-C445-8D5D859AC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BD797ED-1D4E-7BD1-4F3B-FD891A461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026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39594E8-D71C-1BD3-DE4B-31C19674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F96A124-9E55-0ABD-4595-A664FC5CB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1204C04-6174-115E-0480-E4EC51438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10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E5161A5-5618-B3BE-7F9E-0D1E49CBE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42B37F-0778-73C6-E1A3-8940C88F4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50316E1-5224-8A9C-CABC-F62DB88A9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06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3D895D8-6222-F7FE-2E6B-E77FB898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382F55C-71AF-86B5-1AC8-1CE6955B2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3BAE726-7B80-1F07-9F8E-A331B06FF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3306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6A0D14C-86A5-308C-8F00-4B1B6EE3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3F70101-E786-73A2-06F5-7D93A48DD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9AAF7FB-1AF9-1F00-D2FF-3650E91A3D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56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17EBC9-DC95-AB3D-0378-FE723455D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D0B64AB-B534-A428-1C04-BC054D2E8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BA9C801-D858-D20A-30D9-8B90AE0D1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521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A6E0592-377C-FFA0-7C91-FD1E12489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3A27E66-30F6-AD8B-9A03-723ED8144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1477D7-04B5-E45E-8B95-343B015B4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84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B8C9F8-15ED-273D-176B-3EB00C44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81A97F7-1F32-4440-B697-669AFB96B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AC1CA9-BF04-4AAF-7EEB-B63DFA7B9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146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AA9B56F-13F4-1D3B-9E61-6BB171E7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8DD4413-DF40-4CA6-1AE6-3B1C7EAD1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046DC54B-A416-7EEE-19CD-6FEB980A9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891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3EBBCD3-8B0D-80C3-41E7-03C347E42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D8F31EF-52F5-BB2B-AA9F-CBD5A91230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8039205-5DB6-8BF8-9807-30EE470FB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382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D6BC83D-C356-5186-6F57-CE334822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19E38A6-829B-2EBD-1401-97014D7C1F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3367124-D007-5D98-0C39-813A9249B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782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C0F1D53-D189-8541-1E88-2747DA99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40C749-3349-1D42-1712-C29A1ECE74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8DD891E-24C8-D015-54F5-B7DE5C1A49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8073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CA4B120-7C61-D2B3-BCF1-41696DF3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3ACD4B5-61EB-B1A5-40F2-D809553E5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300912E-B9A7-E714-B715-E72F2F83B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072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C6AC857-2F24-F43B-9BB8-2A3724AE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50DCD4-54B5-9E67-5CAB-1A454AB27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BACDE52-AA16-A625-7904-9BC7AB5F7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67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5B0601-D979-F6F5-DF58-689C39B0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5C382BA-6C39-2444-F58B-9D74393C1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E25E15-3B2F-0C45-9746-23E926136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340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04E2FFB-F87B-BB23-8813-60FE7E0BF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346CC4-EAE7-0271-5BEE-BBE666AB4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6A5629F-0C52-1C59-9940-040332325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933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081B985-9F8E-DFF4-3A19-99544420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F34930E-64F5-8065-3F71-3A1DA67FA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55DA491-BFB6-0B67-3B36-4260BFD5F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34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AA36F92-89B1-AD8B-949A-A4A1760C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CB3A3EB-0563-0FE2-C18F-5025481C2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9541C91-ABBB-9A53-87F9-2D534DCCE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098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24647AA-61C1-56D8-5B2B-DED29D550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ED78B72-87F2-5287-30A9-73F8A79C5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C5E8AA-7AA0-8B61-0BE0-87D7B4065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093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12CC06-C172-6308-D7D8-725A4573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E8EC49-D4BB-AEEC-03BB-72ED70F31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61EA304-6EEC-1081-CD5E-8D7452761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15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1CE5BF4-E8C9-E39B-7C0C-F46D32CE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E0B732-EE67-7956-B8B7-9B3795C7E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C81CFF-F577-DB78-76E8-ABB4AC4C9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1346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EA37077-0C2A-7A50-945D-02B7E669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8A70E43-2D2E-78F7-D3A0-FD7AA8CDB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D1339E9-40A3-7FEF-F26B-6207B12BB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214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65625ED-44F4-FEFC-AFD3-6FF36877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7BFDDD1-C357-1EDA-771D-84E3578B7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749AB8A-4C3C-0961-EEAB-D88A380F8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498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1C592F3-7230-36D7-74AA-A9F28793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D427F6-6D6E-E898-8BB3-5ECBB3C3A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13B918C-D4AA-DD5D-41AC-E21C459FD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86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751ECC9-9DCF-17E2-CCB6-BA9D50A8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29779DC-B9CD-E3BE-5D40-15A8B5B2FC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8E3C789-ACDD-8C95-9810-2488DDF5FB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6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B497A85-1E52-1A3C-8556-284B3AB3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A9D2B9-2BB4-FEA5-D3E5-311A254425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8C620DB-4341-0506-2235-0B06CDEF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61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C9D1604-C754-BD81-2531-52F58A70F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6C1D76-D08C-6678-C104-DD58BBEBE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7755010-106C-14F0-25E7-A8A79644A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394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5D630E6-D8A4-D346-BEF8-CEEBB1724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9C19AC6-6D21-DE4A-56BE-E98B28B32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8471B6-6D0A-380C-8AF9-B3A5B64F2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81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6A8F775-41F0-6B7E-DDA4-A777E40A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D834E03-6B52-FCD5-88C0-37CB4C161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BDB0FE1-590C-9CBB-406C-D408A963C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47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ezburger.com/8312962560/the-new-world-order-begi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a16zo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hcr3x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sons.fandom.com/wiki/Repo_Depo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a13tlk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otdocs.scholarsportal.info/pages/viewpage.action?pageId=25422177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rdr-dfdr.ca/rep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a13wpk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resizer.com/meme-generator/edit/Mark-Wahlburg-confused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ydrewmakesababy.wordpress.com/2017/11/01/to-share-or-not-to-sha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a13v4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4579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tx1"/>
                </a:solidFill>
              </a:rPr>
              <a:t>Data Deposit and Sharing</a:t>
            </a:r>
            <a:endParaRPr sz="2800" b="0">
              <a:solidFill>
                <a:schemeClr val="tx1"/>
              </a:solidFill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Nick Rochlin, Data Science Librarian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</a:t>
            </a:r>
            <a:r>
              <a:rPr lang="en-CA"/>
              <a:t>Vic Libraries</a:t>
            </a:r>
            <a:endParaRPr lang="es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410574-F81B-6E80-8ED9-08000A4B3025}"/>
              </a:ext>
            </a:extLst>
          </p:cNvPr>
          <p:cNvSpPr txBox="1"/>
          <p:nvPr/>
        </p:nvSpPr>
        <p:spPr>
          <a:xfrm>
            <a:off x="3065209" y="3900749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800" b="0" i="0" u="sng" strike="noStrike">
                <a:solidFill>
                  <a:srgbClr val="434343"/>
                </a:solidFill>
                <a:effectLst/>
                <a:latin typeface="+mj-lt"/>
                <a:hlinkClick r:id="rId3"/>
              </a:rPr>
              <a:t>source</a:t>
            </a:r>
            <a:endParaRPr lang="en-CA">
              <a:effectLst/>
              <a:latin typeface="+mj-lt"/>
            </a:endParaRPr>
          </a:p>
        </p:txBody>
      </p:sp>
      <p:pic>
        <p:nvPicPr>
          <p:cNvPr id="2" name="Google Shape;178;p28">
            <a:extLst>
              <a:ext uri="{FF2B5EF4-FFF2-40B4-BE49-F238E27FC236}">
                <a16:creationId xmlns:a16="http://schemas.microsoft.com/office/drawing/2014/main" id="{0F1A7B02-A548-A155-C298-EF7955711B4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76" y="1386284"/>
            <a:ext cx="3054095" cy="243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07926AB-1213-4495-38AF-0389D803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0E70D85-3177-4578-9182-EE4036901D2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43A8E-F68A-86F8-B055-56915ED1BB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**Data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Raw data (directly obtained from instruction, simulation, survey, etc.)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Processed data (cleaned or manipulated as a step prior to analysis)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Analyzed or summary data (results of analysis of the processed data)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Other?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F25F2EE-1589-EF3A-3253-AAC3159D003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41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E92B434-C1A0-B583-E08C-283FCDCC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467E3EF-D980-7E71-65ED-338380BC51D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182D124-76B6-BF5C-C751-662C83849AF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**Data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Raw data (directly obtained from instruction, simulation, survey, etc.)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Processed data (cleaned or manipulated as a step prior to analysis)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Analyzed or summary data (results of analysis of the processed data)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Other?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Documentation that supports reuse of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README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Data dictionary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Codebook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Code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Cleaning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76F0D51-81C2-EAAE-EC90-AF59D3444A9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493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7776E93-F426-D647-907C-4AD38FB6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611FD2-34D2-D122-144C-A4CFE03679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should you share?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4FB295E-049D-999A-9B03-611412F5752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Anything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28BF7FF-2993-58F4-0205-21EE55899F2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496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EAA0461-7BDF-27A0-A88F-E2D68825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53B4616-5AFE-200B-127D-3B74203899F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Keep for Yourself?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F68606-C419-D11D-22C6-D55B8494D16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85900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EDCB7A0-9B48-48C7-8D94-3643941E05E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FC9B5E-E3EF-595E-21F5-608F43BFF848}"/>
              </a:ext>
            </a:extLst>
          </p:cNvPr>
          <p:cNvSpPr txBox="1"/>
          <p:nvPr/>
        </p:nvSpPr>
        <p:spPr>
          <a:xfrm>
            <a:off x="8084744" y="4578076"/>
            <a:ext cx="633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3"/>
              </a:rPr>
              <a:t>source</a:t>
            </a:r>
            <a:endParaRPr lang="en-CA" sz="80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1F45AC-5DE6-1835-19D9-15EE01BF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63" y="1501501"/>
            <a:ext cx="4394056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7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1689797-5B67-4957-8D30-BF2506A0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7414F98-6899-253B-F036-C8814B8828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Keep for Yourself?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30FB7ED-28EF-9211-23AA-4118280C316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Project management records: internal communications, decision making documents, admin records, ethics information, etc.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Unused analyses, visualizations, code chunks…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Anything else?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5414DB1-A6FF-1C8B-F790-2669626B958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684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6C70D4C-6C1A-0FC2-98B6-5D1B02CD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822FAA3-9517-C975-2B4B-BD97296318B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Disclaimer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76E823D-4EC3-A4E4-1A90-1C7A24268C1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/>
              <a:t>Just because you’re not sharing something doesn’t mean you should get rid of it</a:t>
            </a:r>
          </a:p>
          <a:p>
            <a:pPr marL="0" indent="0"/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highlight>
                  <a:srgbClr val="FFFF00"/>
                </a:highlight>
              </a:rPr>
              <a:t>Most institutions have rules for how long you have to keep research records after a project is 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REBs don’t always require you to destroy data, but if you tell participants their data will be destroyed, then you must do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Consider all these things prior to starting a project (DMP plug!)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D99E671-CA26-2D67-F53E-0435AB313B6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985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FEA4694-0732-E33D-4F2C-A84FB628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6EB07E-7050-BE99-5520-B6A655B13B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Disclaimer Part 2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BE341A6-9BDF-8B88-BC62-3BEBF9CA7A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b="1"/>
              <a:t>Make sure that everybody involved in the projects agrees on what data are being shared (if any), and how/where that will happen</a:t>
            </a:r>
          </a:p>
          <a:p>
            <a:pPr marL="0" indent="0"/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This can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Your supervisor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Partners/collaborators/communities you’re working with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Research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3C8060-11AF-6201-A642-591ABBE76FA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6704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5424FED-42C7-5BDB-8BCB-847B2DB3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FF5E4B33-E5E5-FAB2-4D2D-AF823F62560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How to Share Data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AAD0403-9F42-548C-5544-AF1CE66898A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On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Via a website that you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Via a data repository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F4B9A8-A029-632D-2B69-38778683F55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6145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70A5901-F51A-568A-301B-4F21D73ED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A7D8F17-4804-43E6-F5CB-3E8A3C4AE9D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Reasons Data Isn’t Shared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7E7AC0-A7A3-9AD3-740A-4CAFD3E4C14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A collage of a person sewing&#10;&#10;AI-generated content may be incorrect.">
            <a:extLst>
              <a:ext uri="{FF2B5EF4-FFF2-40B4-BE49-F238E27FC236}">
                <a16:creationId xmlns:a16="http://schemas.microsoft.com/office/drawing/2014/main" id="{29C3A32F-3D28-D1DD-97E2-2752C8D9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968" y="1198774"/>
            <a:ext cx="3564064" cy="35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E64E6-F839-4EC2-41EA-11494925D3E4}"/>
              </a:ext>
            </a:extLst>
          </p:cNvPr>
          <p:cNvSpPr txBox="1"/>
          <p:nvPr/>
        </p:nvSpPr>
        <p:spPr>
          <a:xfrm>
            <a:off x="8092440" y="4552998"/>
            <a:ext cx="795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5360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57513FA-D52B-744C-6F37-000E3DB55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2030645-3C1F-0B66-B53D-93A3E0CBF8C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Reasons Data Isn’t Shared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1B4BAC4-4134-EAA5-0239-ADAD5DC179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Sensitivities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Intellectual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Community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Too much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Time, effort, and priorities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96827CA-CAAB-26BD-4F4E-394D363A22E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9488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1BF8D05-37C0-FDAB-A7A0-A882AE88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A7F9170-0A58-42AA-240E-D5CFE2875F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05F43F2-0B49-7EF9-B151-150214A0EA2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600" dirty="0"/>
              <a:t>Discussion of data sharing considerations</a:t>
            </a: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Overview of data repositories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UVic Borealis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FRDR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licenses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1072550-7C2B-48E6-729B-B131BEDD778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8542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8A54B46-7411-50CF-0CB8-4102825D5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718BDC77-DCB4-E93A-20FA-2D01AD4EE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5555" y="206475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Data Repositories</a:t>
            </a:r>
            <a:endParaRPr sz="440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1185C6B-1132-91C8-B91E-4256D37BA60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1;p39">
            <a:extLst>
              <a:ext uri="{FF2B5EF4-FFF2-40B4-BE49-F238E27FC236}">
                <a16:creationId xmlns:a16="http://schemas.microsoft.com/office/drawing/2014/main" id="{549387F1-3702-10E9-3E3D-BD361C9D2168}"/>
              </a:ext>
            </a:extLst>
          </p:cNvPr>
          <p:cNvSpPr txBox="1"/>
          <p:nvPr/>
        </p:nvSpPr>
        <p:spPr>
          <a:xfrm>
            <a:off x="8339772" y="4548117"/>
            <a:ext cx="233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source</a:t>
            </a:r>
            <a:endParaRPr sz="800"/>
          </a:p>
        </p:txBody>
      </p:sp>
      <p:pic>
        <p:nvPicPr>
          <p:cNvPr id="1026" name="Picture 2" descr="Repo Depot | Simpsons Wiki | Fandom">
            <a:extLst>
              <a:ext uri="{FF2B5EF4-FFF2-40B4-BE49-F238E27FC236}">
                <a16:creationId xmlns:a16="http://schemas.microsoft.com/office/drawing/2014/main" id="{6C4719D0-B79B-2618-339C-0C2870B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66" y="908992"/>
            <a:ext cx="3673867" cy="267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07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4D09175-5228-41EA-2339-99C31025C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6AB1AB4-B49F-D130-B68F-1DF349C1664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is a Data Repository?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2A0BE61-686D-0043-1A97-1B593CD2266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Systems that facilitate the upload, long-term preservation, discovery, and access of research data and accompanying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Focus on housing data </a:t>
            </a:r>
            <a:r>
              <a:rPr lang="en-US" sz="1800" b="1"/>
              <a:t>after a project’s completion</a:t>
            </a:r>
            <a:r>
              <a:rPr lang="en-US" sz="1800"/>
              <a:t>, and that won’t be changing on a regular basis</a:t>
            </a:r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1E59B33-BBD3-141C-2940-91B8AE216A8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038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71DC3A8-B989-A021-5B4D-B5D00C2C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314284-CC6A-EF4D-5934-FCDF8ED10A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Use a Data Repository?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C33B0B9-D090-1280-DC44-8C3DCC2D6B3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You don’t have to handle all aspects of data sharing yourself, </a:t>
            </a:r>
            <a:r>
              <a:rPr lang="en-US" sz="1600" err="1"/>
              <a:t>eg</a:t>
            </a:r>
            <a:r>
              <a:rPr lang="en-US" sz="160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Responding to data requests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Maintaining a website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Data integrity checks over long periods of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You can get help from repository support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You can get metrics about how often your dataset is viewed/downloaded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D73AB8F-C6E2-E60D-D2A3-E96B4674CFF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6762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51C4E8B-0726-F4A9-601A-76D64BC2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86A588E-FB90-1656-F1BF-342487A36C7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Things to Looks for in a Data Repository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1BCB536-E8E4-64F3-7FFC-1FBA39AF4C1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66306" y="1376552"/>
            <a:ext cx="50019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Good data repositories will: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Have a mandate and plan for data preservation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Offer information about the data set that enables people to discover and learn about the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Provide either direct access to the data or information on access conditions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Ensure that datasets have a persistent identifier that will provide perpetual access to the dataset (no broken links)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52ADA5D-4473-7794-157A-8A43422DBB6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844ECD-10DF-C0CF-1379-E61B1A56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16" y="1566675"/>
            <a:ext cx="3073887" cy="230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DD769C-B09A-396F-88DE-65D3A28FB140}"/>
              </a:ext>
            </a:extLst>
          </p:cNvPr>
          <p:cNvSpPr txBox="1"/>
          <p:nvPr/>
        </p:nvSpPr>
        <p:spPr>
          <a:xfrm>
            <a:off x="8487387" y="4648528"/>
            <a:ext cx="5389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330856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4A272D9-95AC-6B33-D0F5-3B76A924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DDE05AD-E906-BC39-C1EA-AB08FEC41D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Types of Data Repositories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C5B41C7-36E7-222A-6A80-9A1503A73A9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Generalist</a:t>
            </a:r>
            <a:r>
              <a:rPr lang="en-US" sz="1600"/>
              <a:t>: Accept data from any discipline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Domain-specific:</a:t>
            </a:r>
            <a:r>
              <a:rPr lang="en-US" sz="1600"/>
              <a:t> Limited to data from specific fields or disciplines (e.g. genomics, social sciences,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Institutional: </a:t>
            </a:r>
            <a:r>
              <a:rPr lang="en-US" sz="1600"/>
              <a:t>Only accept data from people affiliated with a specific institution</a:t>
            </a:r>
            <a:endParaRPr lang="en-U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7DB0AAB-5BE8-D982-8CB1-FBE554156C2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09658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120012-2D55-3B65-16F2-9CD37CA4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494EBEC-839C-76BF-5D22-ABA2353D736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9C6D172-5699-4410-3A20-8D58DDDEC82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0139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Shared service with Canadian regional library consortia, academic institutions, research organizations, and the Digital Research Alliance of Canada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Built on open-source software, The Dataverse Project (Harvard), hosted by Scholars Portal at the U of T Libraries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stores on the Ontario Library Research Cloud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7913F59-161A-424E-00E4-54CB940A314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4" descr="Logo&#10;&#10;Description automatically generated">
            <a:extLst>
              <a:ext uri="{FF2B5EF4-FFF2-40B4-BE49-F238E27FC236}">
                <a16:creationId xmlns:a16="http://schemas.microsoft.com/office/drawing/2014/main" id="{C838D41C-B7A7-8501-996E-FC9F04C6D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428" y="4097774"/>
            <a:ext cx="3625861" cy="756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BA54F8-3D56-D96A-9211-4D15EC0783CA}"/>
              </a:ext>
            </a:extLst>
          </p:cNvPr>
          <p:cNvSpPr txBox="1"/>
          <p:nvPr/>
        </p:nvSpPr>
        <p:spPr>
          <a:xfrm>
            <a:off x="7989633" y="4746093"/>
            <a:ext cx="13006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latin typeface="Arial"/>
                <a:ea typeface="ＭＳ Ｐゴシック"/>
                <a:cs typeface="Arial"/>
                <a:hlinkClick r:id="rId4"/>
              </a:rPr>
              <a:t>source</a:t>
            </a:r>
            <a:endParaRPr lang="en-US" sz="80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62493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1001557-84AA-5641-D0D9-C544E479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AFE77E-1350-CD2A-0D36-76771D0956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885B84F-4F6C-9D4F-1CA1-CE2B950B5F5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70+ member institutions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Just under 23,000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Over 25M downloads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D5EACB-FE36-BD03-A5CF-A0B0BAC2F4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C37692-BDD4-7C19-F995-075287EC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111" y="1227634"/>
            <a:ext cx="4371259" cy="280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00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2D8EF18-105D-BC11-45C3-C58934BE9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44ADFBF-068D-26D0-EE69-CA16CA977A7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 dirty="0"/>
              <a:t>U</a:t>
            </a:r>
            <a:r>
              <a:rPr lang="en-CA" sz="3200" b="0" dirty="0"/>
              <a:t>Vic Borealis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AC38A02-7DA8-04D9-25BF-9E2347275F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Deposits began in 2016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294 datasets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28 </a:t>
            </a:r>
            <a:r>
              <a:rPr lang="en-US" sz="1600" dirty="0" err="1"/>
              <a:t>Dataverses</a:t>
            </a: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5,842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66C4BF4-CF6D-4FF6-062B-D2495CD3E26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7593F8-6653-703D-DB2D-17E311E1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40" y="1360473"/>
            <a:ext cx="2071719" cy="2327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55615-B1FF-6E81-3E0B-49188CD82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020" y="1373173"/>
            <a:ext cx="2151355" cy="231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9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C37AEE1-94A4-670D-1983-800A3C4DB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FF58679-BFCD-B41D-441F-6E1ADCB2AB1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Semi-mediated </a:t>
            </a:r>
            <a:r>
              <a:rPr lang="en-US" sz="3200" b="0" dirty="0"/>
              <a:t>curation workflow</a:t>
            </a:r>
            <a:endParaRPr sz="32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63C4201-959A-0079-1A49-23527473A8D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Researchers initiate their dataset deposit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Submissions are reviewed by librarians following a modified CURATE(D) model to ensure that they align with our deposit guidelines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Librarian will contact the researcher for more information and work together to create/augment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 publication, DOIs are minted and flagged for preservation processing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Uvic</a:t>
            </a:r>
            <a:r>
              <a:rPr lang="en-US" sz="1600" dirty="0"/>
              <a:t> Borealis certified by </a:t>
            </a:r>
            <a:r>
              <a:rPr lang="en-US" sz="1600" dirty="0" err="1"/>
              <a:t>CoreTrustSeal</a:t>
            </a:r>
            <a:r>
              <a:rPr lang="en-US" sz="1600" dirty="0"/>
              <a:t> as a Trustworthy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DD669E1-AC89-0348-4C69-172B80253D0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1032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5B8FB7F-B191-261D-DAFD-D3F2249D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B2E859B-43F0-A0F4-847B-4BF4C57711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59475" y="494972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/>
              <a:t>Federated Research Data Repository (FRDR)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D261C2F-A89A-70F8-BCE4-852CA0379A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30824" y="1216894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National generalist repository hosted by the Digital Research Alliance of Canada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Focuses on housing large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Works with Globus for seamless file transfer from national clusters, lab machines, and personal computers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Mints DOIs for each dataset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allocation of 1TB, with possibility to scale 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Curation services by FRDR team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Connected to </a:t>
            </a:r>
            <a:r>
              <a:rPr lang="en-US" sz="1600" dirty="0" err="1"/>
              <a:t>Lunaris</a:t>
            </a:r>
            <a:r>
              <a:rPr lang="en-US" sz="1600" dirty="0"/>
              <a:t> data discovery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 algn="l"/>
            <a:endParaRPr lang="en-US" dirty="0"/>
          </a:p>
          <a:p>
            <a:pPr marL="0" indent="0"/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E5E1CF9-A891-471E-E5F0-91B61040DC6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6BDDC00-777B-AEF0-B8D1-49345171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7" y="3787057"/>
            <a:ext cx="3552316" cy="1078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86DD2-7517-5D8B-3983-47EBDF993F9A}"/>
              </a:ext>
            </a:extLst>
          </p:cNvPr>
          <p:cNvSpPr txBox="1"/>
          <p:nvPr/>
        </p:nvSpPr>
        <p:spPr>
          <a:xfrm>
            <a:off x="4784707" y="4648528"/>
            <a:ext cx="13006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>
                <a:latin typeface="Arial"/>
                <a:ea typeface="ＭＳ Ｐゴシック"/>
                <a:cs typeface="Arial"/>
                <a:hlinkClick r:id="rId4"/>
              </a:rPr>
              <a:t>source</a:t>
            </a:r>
            <a:endParaRPr lang="en-US" sz="800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61532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6D8C380-6592-0A4F-77D0-DE8E83B28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BF9C5C2-ADB4-26D5-8E39-17FB522F7E3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570707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Data Lifecycle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9906751-57C1-6A97-6C94-D057F88807F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35291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DADB75-D0FA-7A83-F030-B8F72B28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041" y="1301878"/>
            <a:ext cx="5165416" cy="34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550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14435A3-FF94-D5B4-B515-F3C3230C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5B79DFB-E752-21C4-AED8-B86EE18F0E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Other Data Repositories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D600100-ADD4-C39A-BAD1-94271A019A8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800" b="1"/>
              <a:t>https://www.re3data.org/</a:t>
            </a:r>
            <a:endParaRPr lang="en-US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5AC6B6C-40EA-0F30-24B5-BABD3DDFC1B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91330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8D891E7-8A74-5CAD-5865-EE8EDB78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FBFC63E-7343-6434-2E4A-5E2D94BBD2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Creative Commons (CC) Licenses</a:t>
            </a:r>
            <a:endParaRPr sz="3200"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5F325A-6396-ABA8-936C-DED8BBF0ACF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709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/>
              <a:t>https://creativecommons.org/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Tells a re-user what they can do with a copyrighted 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/>
              <a:t>Notes: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You must be the copyright holder to assign one of these licenses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Licenses can’t be revoked once assigned, so pick wisely! 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/>
              <a:t>(Ask for help if you need!)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/>
              <a:t>Very commonly used by data repositories (including Borealis)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457200" lvl="1" indent="0" algn="l"/>
            <a:endParaRPr lang="en-US"/>
          </a:p>
          <a:p>
            <a:pPr marL="0" indent="0"/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D70A08-CB0E-6C7A-812E-08BC95E312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2531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CF5BD4C-7DFD-D2D8-2467-22418DA7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FCDEA1E-F09E-B981-6F28-32EE8DDEDA0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8315555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0"/>
              <a:t>Creative Commons Licenses</a:t>
            </a:r>
            <a:endParaRPr sz="3200"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B2A20C2-BB0C-6ED9-A04A-066F1AB803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29035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B163FDA-53D8-92B8-A224-74889CF1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3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BDBBF82-7BCB-E0C1-BE01-264121A3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A184303-6C0E-7AAF-F57E-28140FFE40A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Borealis Demo Deposit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47BF006-9ED4-2456-0C01-A6E6D5B501C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B937B1A-33DD-2865-5E45-DE37C0F51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49531"/>
            <a:ext cx="3485773" cy="348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DC75B5-D905-6CCD-5CE0-5189FF6B4E3E}"/>
              </a:ext>
            </a:extLst>
          </p:cNvPr>
          <p:cNvSpPr txBox="1"/>
          <p:nvPr/>
        </p:nvSpPr>
        <p:spPr>
          <a:xfrm>
            <a:off x="8157172" y="4619860"/>
            <a:ext cx="76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4570379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D528E5D-CFBE-1858-61C2-5A69F328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AEFD1BE-3639-CA86-263E-578BD5DED92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B966F3C-9FB6-CCDA-376E-20016BB6E03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AACA90-D77A-429D-01DC-D21E75DCEF6E}"/>
              </a:ext>
            </a:extLst>
          </p:cNvPr>
          <p:cNvSpPr txBox="1"/>
          <p:nvPr/>
        </p:nvSpPr>
        <p:spPr>
          <a:xfrm>
            <a:off x="8157172" y="4619860"/>
            <a:ext cx="7681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 descr="Mark Wahlburg confused Meme Generator">
            <a:extLst>
              <a:ext uri="{FF2B5EF4-FFF2-40B4-BE49-F238E27FC236}">
                <a16:creationId xmlns:a16="http://schemas.microsoft.com/office/drawing/2014/main" id="{D1FB5FD1-DFE9-C504-AF3F-A0A471024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38947"/>
            <a:ext cx="4810125" cy="261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01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540C092-F3BC-138C-AB38-D2F3290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5992A1-15BE-6E62-0771-94E27D9A498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6178937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Research Data Lifecycle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AB7C7FB-4C22-F427-27FF-B0BBE691856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5332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D0AEF9-1B2A-EEF6-BC6B-FE90977D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28" y="1301878"/>
            <a:ext cx="5165416" cy="345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24FAF34-4D1A-EDB8-44D5-B18BF2B470E8}"/>
              </a:ext>
            </a:extLst>
          </p:cNvPr>
          <p:cNvSpPr/>
          <p:nvPr/>
        </p:nvSpPr>
        <p:spPr>
          <a:xfrm>
            <a:off x="3228616" y="1781394"/>
            <a:ext cx="960120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32B777-606A-FC8E-24B4-EAA244CF3D4F}"/>
              </a:ext>
            </a:extLst>
          </p:cNvPr>
          <p:cNvSpPr/>
          <p:nvPr/>
        </p:nvSpPr>
        <p:spPr>
          <a:xfrm>
            <a:off x="2992396" y="2947254"/>
            <a:ext cx="903428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98FACC-E829-7B57-1EDB-7DCA9BD60701}"/>
              </a:ext>
            </a:extLst>
          </p:cNvPr>
          <p:cNvSpPr/>
          <p:nvPr/>
        </p:nvSpPr>
        <p:spPr>
          <a:xfrm>
            <a:off x="3708676" y="3880160"/>
            <a:ext cx="960120" cy="906780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96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91769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Sharing Data</a:t>
            </a:r>
            <a:endParaRPr sz="440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31;p39">
            <a:extLst>
              <a:ext uri="{FF2B5EF4-FFF2-40B4-BE49-F238E27FC236}">
                <a16:creationId xmlns:a16="http://schemas.microsoft.com/office/drawing/2014/main" id="{FEE18967-8DC7-3466-9A74-6062EA7DA590}"/>
              </a:ext>
            </a:extLst>
          </p:cNvPr>
          <p:cNvSpPr txBox="1"/>
          <p:nvPr/>
        </p:nvSpPr>
        <p:spPr>
          <a:xfrm>
            <a:off x="8339772" y="4548117"/>
            <a:ext cx="23379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3"/>
              </a:rPr>
              <a:t>source</a:t>
            </a:r>
            <a:endParaRPr sz="800"/>
          </a:p>
        </p:txBody>
      </p:sp>
      <p:pic>
        <p:nvPicPr>
          <p:cNvPr id="5122" name="Picture 2" descr="The one about sharing…or not – Sydrew Tries to Make a Baby">
            <a:extLst>
              <a:ext uri="{FF2B5EF4-FFF2-40B4-BE49-F238E27FC236}">
                <a16:creationId xmlns:a16="http://schemas.microsoft.com/office/drawing/2014/main" id="{B7E88309-B690-A742-5C13-43AEB0FF8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1" y="1023041"/>
            <a:ext cx="3480192" cy="26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2C9482A-E86C-A328-2E7E-32665F7C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E2392C-7D51-122A-7DB5-2E30A2479A2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585F1B3-DC65-70F8-1AA9-91CF0787496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61651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232366E-9E8A-4955-AE97-ACF13EF6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FC6EB9D5-1525-BFE1-5C3E-1914EED6ACA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CA27CBA-5558-2DB4-F30A-9B16E90891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someone told you to (publishers, funders, supervisors,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8E26C69-BE9A-4C2C-5B7A-8A334489016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4301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240E4CF-822B-EA20-3780-74C870A9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3B534B7-C045-453D-34AC-0BADB25981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46729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Why would you share data?</a:t>
            </a:r>
            <a:endParaRPr b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5BFC56E-8260-71AF-67AD-403BE0E01FB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7853701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someone told you to (publishers, funders, supervisors,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/>
              <a:t>Because it’s good research practice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Enables research to be reproduced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Allows others to do new work based on what you’ve done (with proper attribution)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Allows others to check for errors or bias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/>
              <a:t>Supports the spirit of the FAIR principles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33C3940-4865-7BA1-E94F-466917D7202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36554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01077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B47E766-2528-EA91-85EA-D0E77B97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4BD826-675D-3313-C468-935E4FA3587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417730"/>
            <a:ext cx="724453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/>
              <a:t>What to Share vs. </a:t>
            </a:r>
            <a:r>
              <a:rPr lang="en-CA" b="0"/>
              <a:t>W</a:t>
            </a:r>
            <a:r>
              <a:rPr lang="es" b="0"/>
              <a:t>hat to Keep</a:t>
            </a:r>
            <a:endParaRPr b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EF3AAE8-DFA6-671B-004E-951D2C879A1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6272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ED0E6C01-A025-A647-4DFD-F70BAD15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491096"/>
            <a:ext cx="4259602" cy="319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8D16F2-BD09-4C7E-41E9-2851D41C8ACC}"/>
              </a:ext>
            </a:extLst>
          </p:cNvPr>
          <p:cNvSpPr txBox="1"/>
          <p:nvPr/>
        </p:nvSpPr>
        <p:spPr>
          <a:xfrm>
            <a:off x="8084744" y="4578076"/>
            <a:ext cx="633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hlinkClick r:id="rId4"/>
              </a:rPr>
              <a:t>source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317832097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974</Words>
  <Application>Microsoft Office PowerPoint</Application>
  <PresentationFormat>On-screen Show (16:9)</PresentationFormat>
  <Paragraphs>503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Nunito</vt:lpstr>
      <vt:lpstr>Questrial</vt:lpstr>
      <vt:lpstr>Minimalist Slides for meeting by Slidesgo</vt:lpstr>
      <vt:lpstr>Data Deposit and Sharing</vt:lpstr>
      <vt:lpstr>Why would you share data?</vt:lpstr>
      <vt:lpstr>Research Data Lifecycle</vt:lpstr>
      <vt:lpstr>Research Data Lifecycle</vt:lpstr>
      <vt:lpstr>Sharing Data</vt:lpstr>
      <vt:lpstr>Why would you share data?</vt:lpstr>
      <vt:lpstr>Why would you share data?</vt:lpstr>
      <vt:lpstr>Why would you share data?</vt:lpstr>
      <vt:lpstr>What to Share vs. What to Keep</vt:lpstr>
      <vt:lpstr>What should you share?</vt:lpstr>
      <vt:lpstr>What should you share?</vt:lpstr>
      <vt:lpstr>What should you share?</vt:lpstr>
      <vt:lpstr>What to Keep for Yourself?</vt:lpstr>
      <vt:lpstr>What to Keep for Yourself?</vt:lpstr>
      <vt:lpstr>Disclaimer</vt:lpstr>
      <vt:lpstr>Disclaimer Part 2</vt:lpstr>
      <vt:lpstr>How to Share Data</vt:lpstr>
      <vt:lpstr>Reasons Data Isn’t Shared</vt:lpstr>
      <vt:lpstr>Reasons Data Isn’t Shared</vt:lpstr>
      <vt:lpstr>Data Repositories</vt:lpstr>
      <vt:lpstr>What is a Data Repository?</vt:lpstr>
      <vt:lpstr>Why Use a Data Repository?</vt:lpstr>
      <vt:lpstr>Things to Looks for in a Data Repository</vt:lpstr>
      <vt:lpstr>Types of Data Repositories</vt:lpstr>
      <vt:lpstr>Borealis</vt:lpstr>
      <vt:lpstr>Borealis</vt:lpstr>
      <vt:lpstr>UVic Borealis</vt:lpstr>
      <vt:lpstr>Semi-mediated curation workflow</vt:lpstr>
      <vt:lpstr>Federated Research Data Repository (FRDR)</vt:lpstr>
      <vt:lpstr>Other Data Repositories</vt:lpstr>
      <vt:lpstr>Creative Commons (CC) Licenses</vt:lpstr>
      <vt:lpstr>Creative Commons Licenses</vt:lpstr>
      <vt:lpstr>Borealis Demo Deposit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2</cp:revision>
  <dcterms:modified xsi:type="dcterms:W3CDTF">2025-08-05T16:25:22Z</dcterms:modified>
</cp:coreProperties>
</file>