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450" r:id="rId3"/>
    <p:sldId id="397" r:id="rId4"/>
    <p:sldId id="429" r:id="rId5"/>
    <p:sldId id="430" r:id="rId6"/>
    <p:sldId id="431" r:id="rId7"/>
    <p:sldId id="449" r:id="rId8"/>
    <p:sldId id="432" r:id="rId9"/>
    <p:sldId id="452" r:id="rId10"/>
    <p:sldId id="434" r:id="rId11"/>
    <p:sldId id="433" r:id="rId12"/>
    <p:sldId id="435" r:id="rId13"/>
    <p:sldId id="456" r:id="rId14"/>
    <p:sldId id="459" r:id="rId15"/>
    <p:sldId id="436" r:id="rId16"/>
    <p:sldId id="438" r:id="rId17"/>
    <p:sldId id="439" r:id="rId18"/>
    <p:sldId id="460" r:id="rId19"/>
    <p:sldId id="441" r:id="rId20"/>
    <p:sldId id="442" r:id="rId21"/>
    <p:sldId id="461" r:id="rId22"/>
    <p:sldId id="444" r:id="rId23"/>
    <p:sldId id="455" r:id="rId24"/>
    <p:sldId id="453" r:id="rId25"/>
    <p:sldId id="454" r:id="rId26"/>
    <p:sldId id="458" r:id="rId27"/>
    <p:sldId id="385" r:id="rId28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Nunito" pitchFamily="2" charset="77"/>
      <p:regular r:id="rId38"/>
      <p:bold r:id="rId39"/>
      <p:italic r:id="rId40"/>
      <p:boldItalic r:id="rId41"/>
    </p:embeddedFont>
    <p:embeddedFont>
      <p:font typeface="Questrial" pitchFamily="2" charset="77"/>
      <p:regular r:id="rId42"/>
    </p:embeddedFont>
    <p:embeddedFont>
      <p:font typeface="Tw Cen MT" panose="020B0602020104020603" pitchFamily="34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FFF"/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4663-BF5A-46C6-AD71-CDACF77A935B}" v="5" dt="2025-07-31T21:17:10.262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6" autoAdjust="0"/>
    <p:restoredTop sz="94703" autoAdjust="0"/>
  </p:normalViewPr>
  <p:slideViewPr>
    <p:cSldViewPr snapToGrid="0">
      <p:cViewPr varScale="1">
        <p:scale>
          <a:sx n="129" d="100"/>
          <a:sy n="129" d="100"/>
        </p:scale>
        <p:origin x="464" y="192"/>
      </p:cViewPr>
      <p:guideLst/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343F4663-BF5A-46C6-AD71-CDACF77A935B}"/>
    <pc:docChg chg="undo custSel addSld delSld modSld">
      <pc:chgData name="Nick Rochlin" userId="4738498f-c4f0-4880-9df3-ec86d190a53e" providerId="ADAL" clId="{343F4663-BF5A-46C6-AD71-CDACF77A935B}" dt="2025-07-31T21:16:58.911" v="71" actId="1076"/>
      <pc:docMkLst>
        <pc:docMk/>
      </pc:docMkLst>
      <pc:sldChg chg="modSp mod">
        <pc:chgData name="Nick Rochlin" userId="4738498f-c4f0-4880-9df3-ec86d190a53e" providerId="ADAL" clId="{343F4663-BF5A-46C6-AD71-CDACF77A935B}" dt="2025-07-09T17:08:52.853" v="0" actId="20577"/>
        <pc:sldMkLst>
          <pc:docMk/>
          <pc:sldMk cId="0" sldId="256"/>
        </pc:sldMkLst>
        <pc:spChg chg="mod">
          <ac:chgData name="Nick Rochlin" userId="4738498f-c4f0-4880-9df3-ec86d190a53e" providerId="ADAL" clId="{343F4663-BF5A-46C6-AD71-CDACF77A935B}" dt="2025-07-09T17:08:52.853" v="0" actId="20577"/>
          <ac:spMkLst>
            <pc:docMk/>
            <pc:sldMk cId="0" sldId="256"/>
            <ac:spMk id="5" creationId="{6840A7CD-C7D9-3284-7B49-F7B8C1F952E2}"/>
          </ac:spMkLst>
        </pc:spChg>
      </pc:sldChg>
      <pc:sldChg chg="addSp delSp modSp mod">
        <pc:chgData name="Nick Rochlin" userId="4738498f-c4f0-4880-9df3-ec86d190a53e" providerId="ADAL" clId="{343F4663-BF5A-46C6-AD71-CDACF77A935B}" dt="2025-07-31T21:16:58.911" v="71" actId="1076"/>
        <pc:sldMkLst>
          <pc:docMk/>
          <pc:sldMk cId="629885271" sldId="385"/>
        </pc:sldMkLst>
        <pc:spChg chg="mod">
          <ac:chgData name="Nick Rochlin" userId="4738498f-c4f0-4880-9df3-ec86d190a53e" providerId="ADAL" clId="{343F4663-BF5A-46C6-AD71-CDACF77A935B}" dt="2025-07-09T17:13:42.922" v="66" actId="255"/>
          <ac:spMkLst>
            <pc:docMk/>
            <pc:sldMk cId="629885271" sldId="385"/>
            <ac:spMk id="158" creationId="{D833794B-039D-4706-A794-040CD528A839}"/>
          </ac:spMkLst>
        </pc:spChg>
        <pc:picChg chg="add mod">
          <ac:chgData name="Nick Rochlin" userId="4738498f-c4f0-4880-9df3-ec86d190a53e" providerId="ADAL" clId="{343F4663-BF5A-46C6-AD71-CDACF77A935B}" dt="2025-07-31T21:16:58.911" v="71" actId="1076"/>
          <ac:picMkLst>
            <pc:docMk/>
            <pc:sldMk cId="629885271" sldId="385"/>
            <ac:picMk id="1026" creationId="{EC244302-6B6B-2DD1-8A68-0F247F8480B3}"/>
          </ac:picMkLst>
        </pc:picChg>
        <pc:picChg chg="del">
          <ac:chgData name="Nick Rochlin" userId="4738498f-c4f0-4880-9df3-ec86d190a53e" providerId="ADAL" clId="{343F4663-BF5A-46C6-AD71-CDACF77A935B}" dt="2025-07-31T21:16:54.677" v="68" actId="478"/>
          <ac:picMkLst>
            <pc:docMk/>
            <pc:sldMk cId="629885271" sldId="385"/>
            <ac:picMk id="8194" creationId="{01E475E5-3135-2ED4-53AE-582BCD673BA7}"/>
          </ac:picMkLst>
        </pc:picChg>
      </pc:sldChg>
      <pc:sldChg chg="del">
        <pc:chgData name="Nick Rochlin" userId="4738498f-c4f0-4880-9df3-ec86d190a53e" providerId="ADAL" clId="{343F4663-BF5A-46C6-AD71-CDACF77A935B}" dt="2025-07-09T17:08:54.521" v="1" actId="47"/>
        <pc:sldMkLst>
          <pc:docMk/>
          <pc:sldMk cId="2475410948" sldId="386"/>
        </pc:sldMkLst>
      </pc:sldChg>
      <pc:sldChg chg="del">
        <pc:chgData name="Nick Rochlin" userId="4738498f-c4f0-4880-9df3-ec86d190a53e" providerId="ADAL" clId="{343F4663-BF5A-46C6-AD71-CDACF77A935B}" dt="2025-07-09T17:09:25.818" v="31" actId="47"/>
        <pc:sldMkLst>
          <pc:docMk/>
          <pc:sldMk cId="1155541805" sldId="421"/>
        </pc:sldMkLst>
      </pc:sldChg>
      <pc:sldChg chg="add del">
        <pc:chgData name="Nick Rochlin" userId="4738498f-c4f0-4880-9df3-ec86d190a53e" providerId="ADAL" clId="{343F4663-BF5A-46C6-AD71-CDACF77A935B}" dt="2025-07-09T17:11:18.781" v="33" actId="47"/>
        <pc:sldMkLst>
          <pc:docMk/>
          <pc:sldMk cId="1593752946" sldId="433"/>
        </pc:sldMkLst>
      </pc:sldChg>
      <pc:sldChg chg="addSp delSp modSp add del mod">
        <pc:chgData name="Nick Rochlin" userId="4738498f-c4f0-4880-9df3-ec86d190a53e" providerId="ADAL" clId="{343F4663-BF5A-46C6-AD71-CDACF77A935B}" dt="2025-07-09T17:12:45.143" v="61" actId="478"/>
        <pc:sldMkLst>
          <pc:docMk/>
          <pc:sldMk cId="3099901651" sldId="436"/>
        </pc:sldMkLst>
        <pc:spChg chg="mod">
          <ac:chgData name="Nick Rochlin" userId="4738498f-c4f0-4880-9df3-ec86d190a53e" providerId="ADAL" clId="{343F4663-BF5A-46C6-AD71-CDACF77A935B}" dt="2025-07-09T17:12:29.358" v="54" actId="20577"/>
          <ac:spMkLst>
            <pc:docMk/>
            <pc:sldMk cId="3099901651" sldId="436"/>
            <ac:spMk id="158" creationId="{6D7993D0-DAA8-D97F-5EB6-2C8663C2450B}"/>
          </ac:spMkLst>
        </pc:spChg>
      </pc:sldChg>
      <pc:sldChg chg="add del">
        <pc:chgData name="Nick Rochlin" userId="4738498f-c4f0-4880-9df3-ec86d190a53e" providerId="ADAL" clId="{343F4663-BF5A-46C6-AD71-CDACF77A935B}" dt="2025-07-09T17:12:39.574" v="59" actId="47"/>
        <pc:sldMkLst>
          <pc:docMk/>
          <pc:sldMk cId="1016295796" sldId="437"/>
        </pc:sldMkLst>
      </pc:sldChg>
      <pc:sldChg chg="del">
        <pc:chgData name="Nick Rochlin" userId="4738498f-c4f0-4880-9df3-ec86d190a53e" providerId="ADAL" clId="{343F4663-BF5A-46C6-AD71-CDACF77A935B}" dt="2025-07-09T17:13:07.692" v="62" actId="47"/>
        <pc:sldMkLst>
          <pc:docMk/>
          <pc:sldMk cId="4073163279" sldId="446"/>
        </pc:sldMkLst>
      </pc:sldChg>
      <pc:sldChg chg="del">
        <pc:chgData name="Nick Rochlin" userId="4738498f-c4f0-4880-9df3-ec86d190a53e" providerId="ADAL" clId="{343F4663-BF5A-46C6-AD71-CDACF77A935B}" dt="2025-07-09T17:13:10.310" v="63" actId="47"/>
        <pc:sldMkLst>
          <pc:docMk/>
          <pc:sldMk cId="2266500589" sldId="448"/>
        </pc:sldMkLst>
      </pc:sldChg>
      <pc:sldChg chg="addSp delSp modSp del mod">
        <pc:chgData name="Nick Rochlin" userId="4738498f-c4f0-4880-9df3-ec86d190a53e" providerId="ADAL" clId="{343F4663-BF5A-46C6-AD71-CDACF77A935B}" dt="2025-07-31T21:14:56.829" v="67" actId="47"/>
        <pc:sldMkLst>
          <pc:docMk/>
          <pc:sldMk cId="1238758896" sldId="451"/>
        </pc:sldMkLst>
      </pc:sldChg>
      <pc:sldChg chg="modSp mod">
        <pc:chgData name="Nick Rochlin" userId="4738498f-c4f0-4880-9df3-ec86d190a53e" providerId="ADAL" clId="{343F4663-BF5A-46C6-AD71-CDACF77A935B}" dt="2025-07-09T17:12:23.361" v="44" actId="20577"/>
        <pc:sldMkLst>
          <pc:docMk/>
          <pc:sldMk cId="3812152277" sldId="456"/>
        </pc:sldMkLst>
        <pc:spChg chg="mod">
          <ac:chgData name="Nick Rochlin" userId="4738498f-c4f0-4880-9df3-ec86d190a53e" providerId="ADAL" clId="{343F4663-BF5A-46C6-AD71-CDACF77A935B}" dt="2025-07-09T17:12:23.361" v="44" actId="20577"/>
          <ac:spMkLst>
            <pc:docMk/>
            <pc:sldMk cId="3812152277" sldId="456"/>
            <ac:spMk id="158" creationId="{6D7993D0-DAA8-D97F-5EB6-2C8663C245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8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09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64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5250E52-65C5-4A1A-8187-C1543146B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7F36F11-55BF-C8EF-F9B1-AC67782B1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782BE8C-1084-CA11-A368-A33DE3C50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68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71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49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67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133BE72-E492-C55E-9A9F-17B1194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FFC3E3-DE1F-E94E-7472-D6D6FFF403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C60E062-0B76-EF9A-9073-631B5C629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56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7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84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3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AE8F174-B47F-5462-EEEB-07855EFE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322B9D0-BBED-1357-58F7-FA1E9477D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403623A-BC63-50AA-FD61-F0C4E3E73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5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858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73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33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8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27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3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9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8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8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2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wesomeobservers.wordpress.com/computer-desktop-organisation-observing-oursev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t.memedroid.com/memes/detail/3419192/Cmon-chads-chadettes-or-whatever-you-all-know-whats-the-correct-cho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96tz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nowyourmeme.com/memes/this-folder-is-empt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98lh0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tag/confused-mem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8"/>
          <p:cNvCxnSpPr/>
          <p:nvPr/>
        </p:nvCxnSpPr>
        <p:spPr>
          <a:xfrm>
            <a:off x="4745031" y="3802957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8C4445-C2A4-620B-AEF3-63DC6B40E175}"/>
              </a:ext>
            </a:extLst>
          </p:cNvPr>
          <p:cNvSpPr txBox="1"/>
          <p:nvPr/>
        </p:nvSpPr>
        <p:spPr>
          <a:xfrm>
            <a:off x="338031" y="4620387"/>
            <a:ext cx="1567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AAAC5-A002-E82A-CEC7-6EE4E629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93" y="879521"/>
            <a:ext cx="4084500" cy="1923600"/>
          </a:xfrm>
        </p:spPr>
        <p:txBody>
          <a:bodyPr/>
          <a:lstStyle/>
          <a:p>
            <a:r>
              <a:rPr lang="en-US" sz="1800" b="0" dirty="0"/>
              <a:t>Me: “I’m very organized”</a:t>
            </a:r>
            <a:br>
              <a:rPr lang="en-US" sz="1800" b="0" dirty="0"/>
            </a:br>
            <a:r>
              <a:rPr lang="en-US" sz="1800" b="0" dirty="0"/>
              <a:t>Also me:</a:t>
            </a:r>
            <a:endParaRPr lang="en-CA" sz="18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C34CF-674C-CFD4-5BC3-C5E4575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0" y="1554855"/>
            <a:ext cx="3699296" cy="27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4687EE1-01E3-66B3-0621-CE1F8645D66E}"/>
              </a:ext>
            </a:extLst>
          </p:cNvPr>
          <p:cNvSpPr txBox="1">
            <a:spLocks/>
          </p:cNvSpPr>
          <p:nvPr/>
        </p:nvSpPr>
        <p:spPr>
          <a:xfrm>
            <a:off x="4707508" y="2405726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/>
              <a:t>Organizing Files &amp; Folders</a:t>
            </a:r>
            <a:endParaRPr lang="en-CA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40A7CD-C7D9-3284-7B49-F7B8C1F952E2}"/>
              </a:ext>
            </a:extLst>
          </p:cNvPr>
          <p:cNvSpPr txBox="1">
            <a:spLocks/>
          </p:cNvSpPr>
          <p:nvPr/>
        </p:nvSpPr>
        <p:spPr>
          <a:xfrm>
            <a:off x="4707508" y="3977421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z="1400" b="0" dirty="0"/>
              <a:t>Nick Rochlin, Data Science Librarian</a:t>
            </a:r>
          </a:p>
          <a:p>
            <a:endParaRPr lang="en-CA"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lldr_mpp_20240723.csv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project_location_collection-date.file-type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mpp</a:t>
            </a:r>
            <a:r>
              <a:rPr lang="en-CA" sz="1800" dirty="0"/>
              <a:t>: Monk Provincial Park</a:t>
            </a: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742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Manuscript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37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Feedback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lldr_manuscript_V01_NR.docx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project_content_version_editor.file-type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 err="1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752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Likeness &amp; Importance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C'mon chads, chadettes or whatever you all know what's the correct choice -  Meme by Fernanlol5 :) Memedroid">
            <a:extLst>
              <a:ext uri="{FF2B5EF4-FFF2-40B4-BE49-F238E27FC236}">
                <a16:creationId xmlns:a16="http://schemas.microsoft.com/office/drawing/2014/main" id="{B0B1BF33-1CB9-9DAC-E456-8EA3B620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16965"/>
            <a:ext cx="3443219" cy="32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3C725-C900-8E7A-E8EF-2A505A8BE40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81215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DCEA432-2896-12A5-83AA-AD66A8F34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76C426F-481A-A652-7358-B0A640A329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 from a student: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CD7BF18-E954-46DA-270B-5E874B2FBE9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If you have a folder dedicated to a project, isn’t it unnecessary to have a project prefix in front of every file name within that folder?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1E82895-55DC-86C4-070B-2A4C9DF1D53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857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990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48226" y="1935143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Managing Directories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C4875B-326A-EC25-2698-A8A79E095B79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A5D44-FF8D-05A2-FEC3-0E8310EA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" y="891299"/>
            <a:ext cx="3439500" cy="26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9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Managing Directories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7704046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Directories, AKA folders, are a way of keeping your files organized and easy to find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Developing a directory structure before you begin a project can help with managing all the files that will be collected / generated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The same principles for file naming apply to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 are denoted by a “/” at the end in diagrams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436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FD35AEA-22B9-BEDF-0BA6-CB23EBAD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5B439A-2A27-5A5E-7C17-AC1822BC318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Directory Structures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B7BE141-3F8E-A87D-046D-74028F1980F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24779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800" b="1" dirty="0"/>
              <a:t>Directory structures typically have: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root directory (top-level folder)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Subdirectories (subfolders)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Relevant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F976DA1-DCA1-7753-831C-0ADE5DABBD5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816F44-9DE8-274A-1C42-F8B49E53FEB3}"/>
              </a:ext>
            </a:extLst>
          </p:cNvPr>
          <p:cNvSpPr/>
          <p:nvPr/>
        </p:nvSpPr>
        <p:spPr>
          <a:xfrm>
            <a:off x="4959626" y="1371600"/>
            <a:ext cx="3766931" cy="3369365"/>
          </a:xfrm>
          <a:prstGeom prst="rect">
            <a:avLst/>
          </a:prstGeom>
          <a:solidFill>
            <a:srgbClr val="81C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D9CE9-C31A-0CC3-7C3B-295619235D4A}"/>
              </a:ext>
            </a:extLst>
          </p:cNvPr>
          <p:cNvSpPr txBox="1"/>
          <p:nvPr/>
        </p:nvSpPr>
        <p:spPr>
          <a:xfrm>
            <a:off x="5327374" y="1719470"/>
            <a:ext cx="3105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 -- Project/</a:t>
            </a:r>
          </a:p>
          <a:p>
            <a:r>
              <a:rPr lang="en-US" dirty="0"/>
              <a:t>|   | _Data-</a:t>
            </a:r>
            <a:r>
              <a:rPr lang="en-US" dirty="0" err="1"/>
              <a:t>dictionary.txt</a:t>
            </a:r>
            <a:endParaRPr lang="en-US" dirty="0"/>
          </a:p>
          <a:p>
            <a:r>
              <a:rPr lang="en-US" dirty="0"/>
              <a:t>|   | _</a:t>
            </a:r>
            <a:r>
              <a:rPr lang="en-US" dirty="0" err="1"/>
              <a:t>README.txt</a:t>
            </a:r>
            <a:endParaRPr lang="en-US" dirty="0"/>
          </a:p>
          <a:p>
            <a:r>
              <a:rPr lang="en-US" dirty="0"/>
              <a:t>|   | -- Data/</a:t>
            </a:r>
          </a:p>
          <a:p>
            <a:r>
              <a:rPr lang="en-US" dirty="0"/>
              <a:t>|   | -- Funding/</a:t>
            </a:r>
          </a:p>
          <a:p>
            <a:r>
              <a:rPr lang="en-US" dirty="0"/>
              <a:t>|   | -- Manuscript/</a:t>
            </a:r>
          </a:p>
          <a:p>
            <a:r>
              <a:rPr lang="en-US" dirty="0"/>
              <a:t>|   | -- Scripts/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Hierarchy Depth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“shallow” directory structure has minimal nesting of folders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“deep” structure contains (potentially many) subdirectories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Choosing which type of structure you want will depend 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How many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types of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size/nature of your research team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Personal preference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62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60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Introduce concepts and best practices in file naming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Human readability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Machine readability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Best practices in directory (folder)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Versioning files via file naming</a:t>
            </a:r>
          </a:p>
          <a:p>
            <a:pPr algn="l"/>
            <a:br>
              <a:rPr lang="en-CA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</a:br>
            <a:endParaRPr lang="en-CA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75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Shallow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F6CA9C-C326-687E-B1E4-F979CB6C34B7}"/>
              </a:ext>
            </a:extLst>
          </p:cNvPr>
          <p:cNvSpPr/>
          <p:nvPr/>
        </p:nvSpPr>
        <p:spPr>
          <a:xfrm>
            <a:off x="812499" y="1386885"/>
            <a:ext cx="3766931" cy="3369365"/>
          </a:xfrm>
          <a:prstGeom prst="rect">
            <a:avLst/>
          </a:prstGeom>
          <a:solidFill>
            <a:srgbClr val="81C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4F82F-0C42-F3CA-0BCA-181E6BEB68DF}"/>
              </a:ext>
            </a:extLst>
          </p:cNvPr>
          <p:cNvSpPr txBox="1"/>
          <p:nvPr/>
        </p:nvSpPr>
        <p:spPr>
          <a:xfrm>
            <a:off x="1180247" y="1734755"/>
            <a:ext cx="3105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 -- Project/</a:t>
            </a:r>
          </a:p>
          <a:p>
            <a:r>
              <a:rPr lang="en-US" dirty="0"/>
              <a:t>|   | _Data-</a:t>
            </a:r>
            <a:r>
              <a:rPr lang="en-US" dirty="0" err="1"/>
              <a:t>dictionary.txt</a:t>
            </a:r>
            <a:endParaRPr lang="en-US" dirty="0"/>
          </a:p>
          <a:p>
            <a:r>
              <a:rPr lang="en-US" dirty="0"/>
              <a:t>|   | _</a:t>
            </a:r>
            <a:r>
              <a:rPr lang="en-US" dirty="0" err="1"/>
              <a:t>README.txt</a:t>
            </a:r>
            <a:endParaRPr lang="en-US" dirty="0"/>
          </a:p>
          <a:p>
            <a:r>
              <a:rPr lang="en-US" dirty="0"/>
              <a:t>|   | -- Data/</a:t>
            </a:r>
          </a:p>
          <a:p>
            <a:r>
              <a:rPr lang="en-US" dirty="0"/>
              <a:t>|   | -- Funding/</a:t>
            </a:r>
          </a:p>
          <a:p>
            <a:r>
              <a:rPr lang="en-US" dirty="0"/>
              <a:t>|   | -- Manuscript/</a:t>
            </a:r>
          </a:p>
          <a:p>
            <a:r>
              <a:rPr lang="en-US" dirty="0"/>
              <a:t>|   | -- Scripts/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9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8784713-A87B-F35D-54D3-552F3F84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23DD806-CD78-3503-571B-132BC025D1B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Deep(er)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01B1807-C05D-64F3-7B53-DD8E3375A5B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BF04AE7-1BC1-8A7C-12C4-AC656548C430}"/>
              </a:ext>
            </a:extLst>
          </p:cNvPr>
          <p:cNvSpPr/>
          <p:nvPr/>
        </p:nvSpPr>
        <p:spPr>
          <a:xfrm>
            <a:off x="812499" y="1386885"/>
            <a:ext cx="3766931" cy="3369365"/>
          </a:xfrm>
          <a:prstGeom prst="rect">
            <a:avLst/>
          </a:prstGeom>
          <a:solidFill>
            <a:srgbClr val="81C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6D571-6EAF-03D8-D034-DAECA39862E2}"/>
              </a:ext>
            </a:extLst>
          </p:cNvPr>
          <p:cNvSpPr txBox="1"/>
          <p:nvPr/>
        </p:nvSpPr>
        <p:spPr>
          <a:xfrm>
            <a:off x="1180247" y="1734755"/>
            <a:ext cx="31058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 -- Project/</a:t>
            </a:r>
          </a:p>
          <a:p>
            <a:r>
              <a:rPr lang="en-US" dirty="0"/>
              <a:t>|   | _Data-</a:t>
            </a:r>
            <a:r>
              <a:rPr lang="en-US" dirty="0" err="1"/>
              <a:t>dictionary.txt</a:t>
            </a:r>
            <a:endParaRPr lang="en-US" dirty="0"/>
          </a:p>
          <a:p>
            <a:r>
              <a:rPr lang="en-US" dirty="0"/>
              <a:t>|   | _</a:t>
            </a:r>
            <a:r>
              <a:rPr lang="en-US" dirty="0" err="1"/>
              <a:t>README.txt</a:t>
            </a:r>
            <a:endParaRPr lang="en-US" dirty="0"/>
          </a:p>
          <a:p>
            <a:r>
              <a:rPr lang="en-US" dirty="0"/>
              <a:t>|   | --Analysis</a:t>
            </a:r>
          </a:p>
          <a:p>
            <a:r>
              <a:rPr lang="en-US" dirty="0"/>
              <a:t>|   |   | -- Location-subsets/</a:t>
            </a:r>
          </a:p>
          <a:p>
            <a:r>
              <a:rPr lang="en-US" dirty="0"/>
              <a:t>|   |   | -- Scripts/</a:t>
            </a:r>
          </a:p>
          <a:p>
            <a:r>
              <a:rPr lang="en-US" dirty="0"/>
              <a:t>|   |   | -- Species-subsets/</a:t>
            </a:r>
          </a:p>
          <a:p>
            <a:r>
              <a:rPr lang="en-US" dirty="0"/>
              <a:t>|   | -- Data/</a:t>
            </a:r>
          </a:p>
          <a:p>
            <a:r>
              <a:rPr lang="en-US" dirty="0"/>
              <a:t>|   |   | -- Processed/</a:t>
            </a:r>
          </a:p>
          <a:p>
            <a:r>
              <a:rPr lang="en-US" dirty="0"/>
              <a:t>|   |   | -- Unprocessed/</a:t>
            </a:r>
          </a:p>
          <a:p>
            <a:r>
              <a:rPr lang="en-US" dirty="0"/>
              <a:t>|   | -- Funding/</a:t>
            </a:r>
          </a:p>
          <a:p>
            <a:r>
              <a:rPr lang="en-US" dirty="0"/>
              <a:t>|   | -- Manuscript/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8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Whiteboard a Plan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Before jumping into a project, it’s very useful to whiteboard a plan of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It can be helpful to think about natural and distinct groups of data and files that you’ll be working with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To start whiteboard, you can think about: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names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contents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Access permissions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Other relevant aspects of the project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48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Final Thoughts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Jerry Springer 1999 Final Thought - When Friends in Love Break Up - video  Dailymotion">
            <a:extLst>
              <a:ext uri="{FF2B5EF4-FFF2-40B4-BE49-F238E27FC236}">
                <a16:creationId xmlns:a16="http://schemas.microsoft.com/office/drawing/2014/main" id="{988CBFCD-0EC1-BC91-39D0-E9473186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547684"/>
            <a:ext cx="4022124" cy="30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33785-D049-20EB-B3A3-B5C8EF2BE9A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3951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Versioning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Data files can change and evolve over the course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Versioning is a way to keep “snapshots” of this progress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Promotes transparency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good safeguard if things fall off the rails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39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Versioning Data – Best Practices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Keep an original copy of your data files, and DON’T TOUCH!</a:t>
            </a:r>
          </a:p>
          <a:p>
            <a:pPr marL="457200" lvl="1" indent="0" algn="l"/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Consider various stages of data cleaning/analysis, and what versions might be valuable, and if these are best captured by naming or by directories: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Cleaning/cleaned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Subsets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Analysis/analyzed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Final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91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F6760E-7A72-C339-D86A-A328B528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71" y="366652"/>
            <a:ext cx="3924258" cy="44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59B53-08A6-84F4-36FA-72CB468441A9}"/>
              </a:ext>
            </a:extLst>
          </p:cNvPr>
          <p:cNvSpPr txBox="1"/>
          <p:nvPr/>
        </p:nvSpPr>
        <p:spPr>
          <a:xfrm>
            <a:off x="8331501" y="4648528"/>
            <a:ext cx="73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4955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Questions? </a:t>
            </a:r>
            <a:endParaRPr sz="32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7778A7D9-740C-2F1D-A42F-1D84E0F5581E}"/>
              </a:ext>
            </a:extLst>
          </p:cNvPr>
          <p:cNvSpPr txBox="1"/>
          <p:nvPr/>
        </p:nvSpPr>
        <p:spPr>
          <a:xfrm>
            <a:off x="7852955" y="4245382"/>
            <a:ext cx="6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8 Funny Confused Memes">
            <a:extLst>
              <a:ext uri="{FF2B5EF4-FFF2-40B4-BE49-F238E27FC236}">
                <a16:creationId xmlns:a16="http://schemas.microsoft.com/office/drawing/2014/main" id="{EC244302-6B6B-2DD1-8A68-0F247F84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73" y="1281389"/>
            <a:ext cx="4197616" cy="28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2" descr="https://lh6.googleusercontent.com/vweNJMG8xvLda90KWC6SWvpZDrbZZEwwZJkoWh5LO2HVKT_25wW2hwueMvxZDDhdArsTeXW5cFrmWqyGdJDttR0-hclmqZHXYD461NxP81rImbsDFqz1MROORoHRz8ePlFEAAZKzavPOov_XsJ58AhA=s2048">
            <a:extLst>
              <a:ext uri="{FF2B5EF4-FFF2-40B4-BE49-F238E27FC236}">
                <a16:creationId xmlns:a16="http://schemas.microsoft.com/office/drawing/2014/main" id="{364DE577-CC0C-302A-F1A4-2BBFB5D2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67831"/>
            <a:ext cx="5218953" cy="31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93287A-2C99-AF2C-F2F3-A9986FA613BE}"/>
              </a:ext>
            </a:extLst>
          </p:cNvPr>
          <p:cNvSpPr/>
          <p:nvPr/>
        </p:nvSpPr>
        <p:spPr>
          <a:xfrm>
            <a:off x="920724" y="4009720"/>
            <a:ext cx="1476586" cy="1761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73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66348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Human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Machine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 consisent!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151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518851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Can you look at a file name and know what it is?  What about in a year from now?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others be able to look at your files and know what they are?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you/others be able to easily find a file you’re/they’re looking for?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537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0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2959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Elements to consider in naming files: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Date of creation/collection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Short description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Group/affiliation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Activity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Location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Editor/creator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Other relevant information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1457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895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3174"/>
            <a:ext cx="3100551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Machine Readable Qualities: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Only contain letters in the English alphabet, numbers 0-9, dashes -, and underscores _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Do not use spaces or special characters such as: !@#$%^&amp;*()+={}[]|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Separate naming elements with underscores and dashes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 date format:		 </a:t>
            </a:r>
            <a:r>
              <a:rPr lang="en-US" sz="1200" b="1" dirty="0"/>
              <a:t>YYYYMMDD</a:t>
            </a:r>
            <a:r>
              <a:rPr lang="en-US" sz="1200" dirty="0"/>
              <a:t> or </a:t>
            </a:r>
            <a:r>
              <a:rPr lang="en-US" sz="1200" b="1" dirty="0"/>
              <a:t>YYYY-MM-DD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2761344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20235</TotalTime>
  <Words>908</Words>
  <Application>Microsoft Macintosh PowerPoint</Application>
  <PresentationFormat>On-screen Show (16:9)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Nunito</vt:lpstr>
      <vt:lpstr>Average</vt:lpstr>
      <vt:lpstr>Lato</vt:lpstr>
      <vt:lpstr>Tw Cen MT</vt:lpstr>
      <vt:lpstr>Arial</vt:lpstr>
      <vt:lpstr>Questrial</vt:lpstr>
      <vt:lpstr>Minimalist Slides for meeting by Slidesgo</vt:lpstr>
      <vt:lpstr>Me: “I’m very organized” Also me:</vt:lpstr>
      <vt:lpstr>Session Overview</vt:lpstr>
      <vt:lpstr>File Naming Best Practices</vt:lpstr>
      <vt:lpstr>File Naming Best Practices</vt:lpstr>
      <vt:lpstr>Human Readable</vt:lpstr>
      <vt:lpstr>Human Readable</vt:lpstr>
      <vt:lpstr>Human Readable</vt:lpstr>
      <vt:lpstr>Machine Readable</vt:lpstr>
      <vt:lpstr>Machine Readable</vt:lpstr>
      <vt:lpstr>Examples: Data</vt:lpstr>
      <vt:lpstr>Examples: Manuscript</vt:lpstr>
      <vt:lpstr>Examples: Feedback</vt:lpstr>
      <vt:lpstr>Likeness &amp; Importance</vt:lpstr>
      <vt:lpstr>Question from a student:</vt:lpstr>
      <vt:lpstr>Questions?</vt:lpstr>
      <vt:lpstr>Managing Directories</vt:lpstr>
      <vt:lpstr>Managing Directories</vt:lpstr>
      <vt:lpstr>Directory Structures</vt:lpstr>
      <vt:lpstr>Hierarchy Depth</vt:lpstr>
      <vt:lpstr>A Shallow Structure</vt:lpstr>
      <vt:lpstr>A Deep(er) Structure</vt:lpstr>
      <vt:lpstr>Whiteboard a Plan</vt:lpstr>
      <vt:lpstr>Final Thoughts</vt:lpstr>
      <vt:lpstr>Versioning Data</vt:lpstr>
      <vt:lpstr>Versioning Data – Best Practices</vt:lpstr>
      <vt:lpstr>PowerPoint Presentation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24</cp:revision>
  <dcterms:modified xsi:type="dcterms:W3CDTF">2025-08-20T01:43:26Z</dcterms:modified>
</cp:coreProperties>
</file>