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307" r:id="rId5"/>
    <p:sldId id="309" r:id="rId6"/>
    <p:sldId id="308" r:id="rId7"/>
    <p:sldId id="260" r:id="rId8"/>
    <p:sldId id="306" r:id="rId9"/>
    <p:sldId id="310" r:id="rId10"/>
    <p:sldId id="270" r:id="rId11"/>
    <p:sldId id="271" r:id="rId12"/>
    <p:sldId id="272" r:id="rId13"/>
    <p:sldId id="311" r:id="rId14"/>
    <p:sldId id="312" r:id="rId15"/>
    <p:sldId id="313" r:id="rId16"/>
    <p:sldId id="318" r:id="rId17"/>
    <p:sldId id="315" r:id="rId18"/>
    <p:sldId id="316" r:id="rId19"/>
    <p:sldId id="319" r:id="rId20"/>
    <p:sldId id="317" r:id="rId21"/>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Raleway" pitchFamily="2" charset="77"/>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Rg st="1" end="20"/>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703"/>
  </p:normalViewPr>
  <p:slideViewPr>
    <p:cSldViewPr snapToGrid="0">
      <p:cViewPr varScale="1">
        <p:scale>
          <a:sx n="135" d="100"/>
          <a:sy n="135" d="100"/>
        </p:scale>
        <p:origin x="86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e9c125332f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e9c125332f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302c4372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302c4372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e9c125332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e9c125332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14E34F3A-790D-B364-4C19-7429B90CDD5F}"/>
            </a:ext>
          </a:extLst>
        </p:cNvPr>
        <p:cNvGrpSpPr/>
        <p:nvPr/>
      </p:nvGrpSpPr>
      <p:grpSpPr>
        <a:xfrm>
          <a:off x="0" y="0"/>
          <a:ext cx="0" cy="0"/>
          <a:chOff x="0" y="0"/>
          <a:chExt cx="0" cy="0"/>
        </a:xfrm>
      </p:grpSpPr>
      <p:sp>
        <p:nvSpPr>
          <p:cNvPr id="178" name="Google Shape;178;g2e9c125332f_0_36:notes">
            <a:extLst>
              <a:ext uri="{FF2B5EF4-FFF2-40B4-BE49-F238E27FC236}">
                <a16:creationId xmlns:a16="http://schemas.microsoft.com/office/drawing/2014/main" id="{55E1842B-8000-B6FF-6859-40F1DA2C7E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e9c125332f_0_36:notes">
            <a:extLst>
              <a:ext uri="{FF2B5EF4-FFF2-40B4-BE49-F238E27FC236}">
                <a16:creationId xmlns:a16="http://schemas.microsoft.com/office/drawing/2014/main" id="{C1C64FF4-7350-5CAC-1E94-D094C07BE8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004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37FA3CE6-CEB8-BDC0-135F-0C7EF4D8E64B}"/>
            </a:ext>
          </a:extLst>
        </p:cNvPr>
        <p:cNvGrpSpPr/>
        <p:nvPr/>
      </p:nvGrpSpPr>
      <p:grpSpPr>
        <a:xfrm>
          <a:off x="0" y="0"/>
          <a:ext cx="0" cy="0"/>
          <a:chOff x="0" y="0"/>
          <a:chExt cx="0" cy="0"/>
        </a:xfrm>
      </p:grpSpPr>
      <p:sp>
        <p:nvSpPr>
          <p:cNvPr id="178" name="Google Shape;178;g2e9c125332f_0_36:notes">
            <a:extLst>
              <a:ext uri="{FF2B5EF4-FFF2-40B4-BE49-F238E27FC236}">
                <a16:creationId xmlns:a16="http://schemas.microsoft.com/office/drawing/2014/main" id="{6E5A4EFC-F421-79FA-30ED-720363CC7F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e9c125332f_0_36:notes">
            <a:extLst>
              <a:ext uri="{FF2B5EF4-FFF2-40B4-BE49-F238E27FC236}">
                <a16:creationId xmlns:a16="http://schemas.microsoft.com/office/drawing/2014/main" id="{8ABDF1C8-3BF5-9D0E-EC98-D33C7240A2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957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375390AA-1006-D316-9D0C-0604F9D2F368}"/>
            </a:ext>
          </a:extLst>
        </p:cNvPr>
        <p:cNvGrpSpPr/>
        <p:nvPr/>
      </p:nvGrpSpPr>
      <p:grpSpPr>
        <a:xfrm>
          <a:off x="0" y="0"/>
          <a:ext cx="0" cy="0"/>
          <a:chOff x="0" y="0"/>
          <a:chExt cx="0" cy="0"/>
        </a:xfrm>
      </p:grpSpPr>
      <p:sp>
        <p:nvSpPr>
          <p:cNvPr id="178" name="Google Shape;178;g2e9c125332f_0_36:notes">
            <a:extLst>
              <a:ext uri="{FF2B5EF4-FFF2-40B4-BE49-F238E27FC236}">
                <a16:creationId xmlns:a16="http://schemas.microsoft.com/office/drawing/2014/main" id="{ADDEDA45-F59E-7CAB-22C1-3F09ABD1DD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e9c125332f_0_36:notes">
            <a:extLst>
              <a:ext uri="{FF2B5EF4-FFF2-40B4-BE49-F238E27FC236}">
                <a16:creationId xmlns:a16="http://schemas.microsoft.com/office/drawing/2014/main" id="{DF614AB9-C645-B53C-5E9D-6D995F8173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0037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B00B7892-C260-EE2A-660F-8B373C3FF94E}"/>
            </a:ext>
          </a:extLst>
        </p:cNvPr>
        <p:cNvGrpSpPr/>
        <p:nvPr/>
      </p:nvGrpSpPr>
      <p:grpSpPr>
        <a:xfrm>
          <a:off x="0" y="0"/>
          <a:ext cx="0" cy="0"/>
          <a:chOff x="0" y="0"/>
          <a:chExt cx="0" cy="0"/>
        </a:xfrm>
      </p:grpSpPr>
      <p:sp>
        <p:nvSpPr>
          <p:cNvPr id="167" name="Google Shape;167;g2e9c125332f_0_32:notes">
            <a:extLst>
              <a:ext uri="{FF2B5EF4-FFF2-40B4-BE49-F238E27FC236}">
                <a16:creationId xmlns:a16="http://schemas.microsoft.com/office/drawing/2014/main" id="{26E98738-9EFB-D2D5-6F7E-51CE562852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e9c125332f_0_32:notes">
            <a:extLst>
              <a:ext uri="{FF2B5EF4-FFF2-40B4-BE49-F238E27FC236}">
                <a16:creationId xmlns:a16="http://schemas.microsoft.com/office/drawing/2014/main" id="{18BA5002-ECDF-D259-FC91-EDD87BE86A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334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141366DE-24BA-F87C-F8E6-FE408A8D1119}"/>
            </a:ext>
          </a:extLst>
        </p:cNvPr>
        <p:cNvGrpSpPr/>
        <p:nvPr/>
      </p:nvGrpSpPr>
      <p:grpSpPr>
        <a:xfrm>
          <a:off x="0" y="0"/>
          <a:ext cx="0" cy="0"/>
          <a:chOff x="0" y="0"/>
          <a:chExt cx="0" cy="0"/>
        </a:xfrm>
      </p:grpSpPr>
      <p:sp>
        <p:nvSpPr>
          <p:cNvPr id="178" name="Google Shape;178;g2e9c125332f_0_36:notes">
            <a:extLst>
              <a:ext uri="{FF2B5EF4-FFF2-40B4-BE49-F238E27FC236}">
                <a16:creationId xmlns:a16="http://schemas.microsoft.com/office/drawing/2014/main" id="{5F4FB2CE-8169-3B8D-2DB4-93B395E7C2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e9c125332f_0_36:notes">
            <a:extLst>
              <a:ext uri="{FF2B5EF4-FFF2-40B4-BE49-F238E27FC236}">
                <a16:creationId xmlns:a16="http://schemas.microsoft.com/office/drawing/2014/main" id="{BB4F8861-5678-30CB-0284-339A1B8F1D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5946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A5F7D23B-FD60-9F55-1476-07AB1690A73B}"/>
            </a:ext>
          </a:extLst>
        </p:cNvPr>
        <p:cNvGrpSpPr/>
        <p:nvPr/>
      </p:nvGrpSpPr>
      <p:grpSpPr>
        <a:xfrm>
          <a:off x="0" y="0"/>
          <a:ext cx="0" cy="0"/>
          <a:chOff x="0" y="0"/>
          <a:chExt cx="0" cy="0"/>
        </a:xfrm>
      </p:grpSpPr>
      <p:sp>
        <p:nvSpPr>
          <p:cNvPr id="178" name="Google Shape;178;g2e9c125332f_0_36:notes">
            <a:extLst>
              <a:ext uri="{FF2B5EF4-FFF2-40B4-BE49-F238E27FC236}">
                <a16:creationId xmlns:a16="http://schemas.microsoft.com/office/drawing/2014/main" id="{53A24F17-B6CA-6ADF-C19F-2F65222897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e9c125332f_0_36:notes">
            <a:extLst>
              <a:ext uri="{FF2B5EF4-FFF2-40B4-BE49-F238E27FC236}">
                <a16:creationId xmlns:a16="http://schemas.microsoft.com/office/drawing/2014/main" id="{DE86821B-E361-6515-3852-1CC01A3468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4585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3975EB24-9C73-C91E-3C25-3217F2D20C5B}"/>
            </a:ext>
          </a:extLst>
        </p:cNvPr>
        <p:cNvGrpSpPr/>
        <p:nvPr/>
      </p:nvGrpSpPr>
      <p:grpSpPr>
        <a:xfrm>
          <a:off x="0" y="0"/>
          <a:ext cx="0" cy="0"/>
          <a:chOff x="0" y="0"/>
          <a:chExt cx="0" cy="0"/>
        </a:xfrm>
      </p:grpSpPr>
      <p:sp>
        <p:nvSpPr>
          <p:cNvPr id="178" name="Google Shape;178;g2e9c125332f_0_36:notes">
            <a:extLst>
              <a:ext uri="{FF2B5EF4-FFF2-40B4-BE49-F238E27FC236}">
                <a16:creationId xmlns:a16="http://schemas.microsoft.com/office/drawing/2014/main" id="{3862B76A-861A-F9D7-01F9-138F063204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e9c125332f_0_36:notes">
            <a:extLst>
              <a:ext uri="{FF2B5EF4-FFF2-40B4-BE49-F238E27FC236}">
                <a16:creationId xmlns:a16="http://schemas.microsoft.com/office/drawing/2014/main" id="{D0C477AA-795B-5962-CB47-858D9B3443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0292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720b328c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20b328c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BF44F3AE-08FF-0D30-31C2-3CFF1C13BCC1}"/>
            </a:ext>
          </a:extLst>
        </p:cNvPr>
        <p:cNvGrpSpPr/>
        <p:nvPr/>
      </p:nvGrpSpPr>
      <p:grpSpPr>
        <a:xfrm>
          <a:off x="0" y="0"/>
          <a:ext cx="0" cy="0"/>
          <a:chOff x="0" y="0"/>
          <a:chExt cx="0" cy="0"/>
        </a:xfrm>
      </p:grpSpPr>
      <p:sp>
        <p:nvSpPr>
          <p:cNvPr id="167" name="Google Shape;167;g2e9c125332f_0_32:notes">
            <a:extLst>
              <a:ext uri="{FF2B5EF4-FFF2-40B4-BE49-F238E27FC236}">
                <a16:creationId xmlns:a16="http://schemas.microsoft.com/office/drawing/2014/main" id="{4BD40F8A-7201-C8F2-E4C2-948F565A01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e9c125332f_0_32:notes">
            <a:extLst>
              <a:ext uri="{FF2B5EF4-FFF2-40B4-BE49-F238E27FC236}">
                <a16:creationId xmlns:a16="http://schemas.microsoft.com/office/drawing/2014/main" id="{38458095-1EDF-6D0B-AAFA-B595BAC5DA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139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edff47aa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edff47aa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B41BCC4-2C62-87BA-B564-197265A92BBF}"/>
            </a:ext>
          </a:extLst>
        </p:cNvPr>
        <p:cNvGrpSpPr/>
        <p:nvPr/>
      </p:nvGrpSpPr>
      <p:grpSpPr>
        <a:xfrm>
          <a:off x="0" y="0"/>
          <a:ext cx="0" cy="0"/>
          <a:chOff x="0" y="0"/>
          <a:chExt cx="0" cy="0"/>
        </a:xfrm>
      </p:grpSpPr>
      <p:sp>
        <p:nvSpPr>
          <p:cNvPr id="107" name="Google Shape;107;g2720b328c47_0_82:notes">
            <a:extLst>
              <a:ext uri="{FF2B5EF4-FFF2-40B4-BE49-F238E27FC236}">
                <a16:creationId xmlns:a16="http://schemas.microsoft.com/office/drawing/2014/main" id="{D47B227A-0B93-693E-A4FA-97983EEF3E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20b328c47_0_82:notes">
            <a:extLst>
              <a:ext uri="{FF2B5EF4-FFF2-40B4-BE49-F238E27FC236}">
                <a16:creationId xmlns:a16="http://schemas.microsoft.com/office/drawing/2014/main" id="{67F7B508-3497-1133-279D-83974A5D3F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Cross-cutting policies: things like ethics, open access</a:t>
            </a:r>
            <a:endParaRPr/>
          </a:p>
        </p:txBody>
      </p:sp>
    </p:spTree>
    <p:extLst>
      <p:ext uri="{BB962C8B-B14F-4D97-AF65-F5344CB8AC3E}">
        <p14:creationId xmlns:p14="http://schemas.microsoft.com/office/powerpoint/2010/main" val="1386985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BA9D4AC-7812-274E-8BF5-0B07095FE27A}"/>
            </a:ext>
          </a:extLst>
        </p:cNvPr>
        <p:cNvGrpSpPr/>
        <p:nvPr/>
      </p:nvGrpSpPr>
      <p:grpSpPr>
        <a:xfrm>
          <a:off x="0" y="0"/>
          <a:ext cx="0" cy="0"/>
          <a:chOff x="0" y="0"/>
          <a:chExt cx="0" cy="0"/>
        </a:xfrm>
      </p:grpSpPr>
      <p:sp>
        <p:nvSpPr>
          <p:cNvPr id="107" name="Google Shape;107;g2720b328c47_0_82:notes">
            <a:extLst>
              <a:ext uri="{FF2B5EF4-FFF2-40B4-BE49-F238E27FC236}">
                <a16:creationId xmlns:a16="http://schemas.microsoft.com/office/drawing/2014/main" id="{05E64B53-B02D-BAF4-7E65-84D6B9E823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20b328c47_0_82:notes">
            <a:extLst>
              <a:ext uri="{FF2B5EF4-FFF2-40B4-BE49-F238E27FC236}">
                <a16:creationId xmlns:a16="http://schemas.microsoft.com/office/drawing/2014/main" id="{174A726F-03CF-9C72-29A3-E9A1D70A14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Cross-cutting policies: things like ethics, open access</a:t>
            </a:r>
            <a:endParaRPr/>
          </a:p>
        </p:txBody>
      </p:sp>
    </p:spTree>
    <p:extLst>
      <p:ext uri="{BB962C8B-B14F-4D97-AF65-F5344CB8AC3E}">
        <p14:creationId xmlns:p14="http://schemas.microsoft.com/office/powerpoint/2010/main" val="2997996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19DB6A3E-F5C3-9AAD-E60C-75EA3E1E1B61}"/>
            </a:ext>
          </a:extLst>
        </p:cNvPr>
        <p:cNvGrpSpPr/>
        <p:nvPr/>
      </p:nvGrpSpPr>
      <p:grpSpPr>
        <a:xfrm>
          <a:off x="0" y="0"/>
          <a:ext cx="0" cy="0"/>
          <a:chOff x="0" y="0"/>
          <a:chExt cx="0" cy="0"/>
        </a:xfrm>
      </p:grpSpPr>
      <p:sp>
        <p:nvSpPr>
          <p:cNvPr id="97" name="Google Shape;97;g2edff47aabf_0_0:notes">
            <a:extLst>
              <a:ext uri="{FF2B5EF4-FFF2-40B4-BE49-F238E27FC236}">
                <a16:creationId xmlns:a16="http://schemas.microsoft.com/office/drawing/2014/main" id="{DA61BCFF-72E0-787E-96B4-BFD139C800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edff47aabf_0_0:notes">
            <a:extLst>
              <a:ext uri="{FF2B5EF4-FFF2-40B4-BE49-F238E27FC236}">
                <a16:creationId xmlns:a16="http://schemas.microsoft.com/office/drawing/2014/main" id="{217C7E71-F188-B6B5-DB24-40E48F5A3B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Introduce ourselves, make sure we mention being co-chairs of NTEG</a:t>
            </a:r>
            <a:endParaRPr/>
          </a:p>
        </p:txBody>
      </p:sp>
    </p:spTree>
    <p:extLst>
      <p:ext uri="{BB962C8B-B14F-4D97-AF65-F5344CB8AC3E}">
        <p14:creationId xmlns:p14="http://schemas.microsoft.com/office/powerpoint/2010/main" val="20128337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20b328c4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20b328c4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Cross-cutting policies: things like ethics, open access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EA2618A-4961-CBEB-7BDA-A7A93EA6F684}"/>
            </a:ext>
          </a:extLst>
        </p:cNvPr>
        <p:cNvGrpSpPr/>
        <p:nvPr/>
      </p:nvGrpSpPr>
      <p:grpSpPr>
        <a:xfrm>
          <a:off x="0" y="0"/>
          <a:ext cx="0" cy="0"/>
          <a:chOff x="0" y="0"/>
          <a:chExt cx="0" cy="0"/>
        </a:xfrm>
      </p:grpSpPr>
      <p:sp>
        <p:nvSpPr>
          <p:cNvPr id="107" name="Google Shape;107;g2720b328c47_0_82:notes">
            <a:extLst>
              <a:ext uri="{FF2B5EF4-FFF2-40B4-BE49-F238E27FC236}">
                <a16:creationId xmlns:a16="http://schemas.microsoft.com/office/drawing/2014/main" id="{C9F297E3-A695-E362-F20F-E90587D4A2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20b328c47_0_82:notes">
            <a:extLst>
              <a:ext uri="{FF2B5EF4-FFF2-40B4-BE49-F238E27FC236}">
                <a16:creationId xmlns:a16="http://schemas.microsoft.com/office/drawing/2014/main" id="{929EED24-BF81-9A45-4238-947B57A0BC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Cross-cutting policies: things like ethics, open access</a:t>
            </a:r>
            <a:endParaRPr/>
          </a:p>
        </p:txBody>
      </p:sp>
    </p:spTree>
    <p:extLst>
      <p:ext uri="{BB962C8B-B14F-4D97-AF65-F5344CB8AC3E}">
        <p14:creationId xmlns:p14="http://schemas.microsoft.com/office/powerpoint/2010/main" val="2899656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5EC2F91-BD01-C7F1-D182-833E13400FEE}"/>
            </a:ext>
          </a:extLst>
        </p:cNvPr>
        <p:cNvGrpSpPr/>
        <p:nvPr/>
      </p:nvGrpSpPr>
      <p:grpSpPr>
        <a:xfrm>
          <a:off x="0" y="0"/>
          <a:ext cx="0" cy="0"/>
          <a:chOff x="0" y="0"/>
          <a:chExt cx="0" cy="0"/>
        </a:xfrm>
      </p:grpSpPr>
      <p:sp>
        <p:nvSpPr>
          <p:cNvPr id="107" name="Google Shape;107;g2720b328c47_0_82:notes">
            <a:extLst>
              <a:ext uri="{FF2B5EF4-FFF2-40B4-BE49-F238E27FC236}">
                <a16:creationId xmlns:a16="http://schemas.microsoft.com/office/drawing/2014/main" id="{2F92F98C-A85B-5BEC-01B2-73F031FAB5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20b328c47_0_82:notes">
            <a:extLst>
              <a:ext uri="{FF2B5EF4-FFF2-40B4-BE49-F238E27FC236}">
                <a16:creationId xmlns:a16="http://schemas.microsoft.com/office/drawing/2014/main" id="{DB802C21-4EE1-D612-8667-DFE53379FA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Cross-cutting policies: things like ethics, open access</a:t>
            </a:r>
            <a:endParaRPr/>
          </a:p>
        </p:txBody>
      </p:sp>
    </p:spTree>
    <p:extLst>
      <p:ext uri="{BB962C8B-B14F-4D97-AF65-F5344CB8AC3E}">
        <p14:creationId xmlns:p14="http://schemas.microsoft.com/office/powerpoint/2010/main" val="3977103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lliance-rdm-gdr.github.io/rdm-jumpstart/codeOfConduct.htm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ccdhhn.ca/"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alliance-rdm-gdr.github.io/rdm-jumpstart/"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000" dirty="0"/>
              <a:t>Welcome to the RDM Jumpstart!</a:t>
            </a:r>
            <a:endParaRPr sz="2700" dirty="0"/>
          </a:p>
        </p:txBody>
      </p:sp>
      <p:sp>
        <p:nvSpPr>
          <p:cNvPr id="87" name="Google Shape;87;p13"/>
          <p:cNvSpPr txBox="1">
            <a:spLocks noGrp="1"/>
          </p:cNvSpPr>
          <p:nvPr>
            <p:ph type="subTitle" idx="1"/>
          </p:nvPr>
        </p:nvSpPr>
        <p:spPr>
          <a:xfrm>
            <a:off x="729625" y="3172900"/>
            <a:ext cx="7688100" cy="107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Nick Rochlin, University of Victoria</a:t>
            </a:r>
          </a:p>
          <a:p>
            <a:pPr marL="0" lvl="0" indent="0" algn="l" rtl="0">
              <a:spcBef>
                <a:spcPts val="0"/>
              </a:spcBef>
              <a:spcAft>
                <a:spcPts val="0"/>
              </a:spcAft>
              <a:buNone/>
            </a:pPr>
            <a:r>
              <a:rPr lang="en-US" dirty="0"/>
              <a:t>RDM Jumpstart</a:t>
            </a:r>
          </a:p>
          <a:p>
            <a:pPr marL="0" lvl="0" indent="0" algn="l" rtl="0">
              <a:spcBef>
                <a:spcPts val="0"/>
              </a:spcBef>
              <a:spcAft>
                <a:spcPts val="0"/>
              </a:spcAft>
              <a:buNone/>
            </a:pPr>
            <a:r>
              <a:rPr lang="en-US" dirty="0"/>
              <a:t>May 12, 2025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Goal for the Week</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Goals for the week</a:t>
            </a:r>
            <a:endParaRPr dirty="0"/>
          </a:p>
        </p:txBody>
      </p:sp>
      <p:sp>
        <p:nvSpPr>
          <p:cNvPr id="176" name="Google Shape;176;p28"/>
          <p:cNvSpPr txBox="1">
            <a:spLocks noGrp="1"/>
          </p:cNvSpPr>
          <p:nvPr>
            <p:ph type="body" idx="1"/>
          </p:nvPr>
        </p:nvSpPr>
        <p:spPr>
          <a:xfrm>
            <a:off x="729450" y="2078874"/>
            <a:ext cx="7688700" cy="2547369"/>
          </a:xfrm>
          <a:prstGeom prst="rect">
            <a:avLst/>
          </a:prstGeom>
        </p:spPr>
        <p:txBody>
          <a:bodyPr spcFirstLastPara="1" wrap="square" lIns="91425" tIns="91425" rIns="91425" bIns="91425" anchor="t" anchorCtr="0">
            <a:noAutofit/>
          </a:bodyPr>
          <a:lstStyle/>
          <a:p>
            <a:pPr fontAlgn="base"/>
            <a:r>
              <a:rPr lang="en-US" sz="1600" dirty="0"/>
              <a:t>Provide an overview of the importance and applications of research data management.</a:t>
            </a:r>
          </a:p>
          <a:p>
            <a:pPr fontAlgn="base"/>
            <a:r>
              <a:rPr lang="en-US" sz="1600" dirty="0"/>
              <a:t>Identify and discuss concepts of research transparency and computational reproducibility.</a:t>
            </a:r>
          </a:p>
          <a:p>
            <a:pPr fontAlgn="base"/>
            <a:r>
              <a:rPr lang="en-US" sz="1600" dirty="0"/>
              <a:t>Apply concepts of transparency and computational reproducibility with the R coding language.</a:t>
            </a:r>
          </a:p>
          <a:p>
            <a:pPr fontAlgn="base"/>
            <a:r>
              <a:rPr lang="en-US" sz="1600" b="1" dirty="0"/>
              <a:t>Build connections between practices taught in this workshop to your own research!</a:t>
            </a:r>
          </a:p>
          <a:p>
            <a:pPr marL="101600" lvl="0" indent="0" algn="l" rtl="0">
              <a:spcBef>
                <a:spcPts val="0"/>
              </a:spcBef>
              <a:spcAft>
                <a:spcPts val="0"/>
              </a:spcAft>
              <a:buSzPts val="2000"/>
              <a:buNone/>
            </a:pP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729449" y="1318650"/>
            <a:ext cx="7817865"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Learning environment, personal goals, &amp; gettin</a:t>
            </a:r>
            <a:r>
              <a:rPr lang="en-CA" dirty="0"/>
              <a:t>g</a:t>
            </a:r>
            <a:r>
              <a:rPr lang="en" dirty="0"/>
              <a:t>  help</a:t>
            </a:r>
            <a:endParaRPr dirty="0"/>
          </a:p>
        </p:txBody>
      </p:sp>
      <p:sp>
        <p:nvSpPr>
          <p:cNvPr id="182" name="Google Shape;182;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fontAlgn="base"/>
            <a:r>
              <a:rPr lang="en-US" sz="1600" dirty="0"/>
              <a:t>We understand that everybody is coming with different backgrounds and levels of comfort with technical tools, and that everybody learns and connects with these tools at different paces.</a:t>
            </a:r>
          </a:p>
          <a:p>
            <a:pPr fontAlgn="base"/>
            <a:r>
              <a:rPr lang="en-US" sz="1600" dirty="0"/>
              <a:t>We encourage you to think about your personal goals with this workshop and what you hope to take away both in the short and long term.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2AA6E908-4DDA-186B-F1C7-08688A4B9CC6}"/>
            </a:ext>
          </a:extLst>
        </p:cNvPr>
        <p:cNvGrpSpPr/>
        <p:nvPr/>
      </p:nvGrpSpPr>
      <p:grpSpPr>
        <a:xfrm>
          <a:off x="0" y="0"/>
          <a:ext cx="0" cy="0"/>
          <a:chOff x="0" y="0"/>
          <a:chExt cx="0" cy="0"/>
        </a:xfrm>
      </p:grpSpPr>
      <p:sp>
        <p:nvSpPr>
          <p:cNvPr id="181" name="Google Shape;181;p29">
            <a:extLst>
              <a:ext uri="{FF2B5EF4-FFF2-40B4-BE49-F238E27FC236}">
                <a16:creationId xmlns:a16="http://schemas.microsoft.com/office/drawing/2014/main" id="{B9B9B7A7-ADE9-EFC9-18C8-4651A2BB0C80}"/>
              </a:ext>
            </a:extLst>
          </p:cNvPr>
          <p:cNvSpPr txBox="1">
            <a:spLocks noGrp="1"/>
          </p:cNvSpPr>
          <p:nvPr>
            <p:ph type="title"/>
          </p:nvPr>
        </p:nvSpPr>
        <p:spPr>
          <a:xfrm>
            <a:off x="729449" y="1318650"/>
            <a:ext cx="7817865"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Learning environment, personal goals, &amp; gettin</a:t>
            </a:r>
            <a:r>
              <a:rPr lang="en-CA" dirty="0"/>
              <a:t>g</a:t>
            </a:r>
            <a:r>
              <a:rPr lang="en" dirty="0"/>
              <a:t>  help</a:t>
            </a:r>
            <a:endParaRPr dirty="0"/>
          </a:p>
        </p:txBody>
      </p:sp>
      <p:sp>
        <p:nvSpPr>
          <p:cNvPr id="182" name="Google Shape;182;p29">
            <a:extLst>
              <a:ext uri="{FF2B5EF4-FFF2-40B4-BE49-F238E27FC236}">
                <a16:creationId xmlns:a16="http://schemas.microsoft.com/office/drawing/2014/main" id="{63F75374-A0E3-99BC-B27E-767D51359F46}"/>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fontAlgn="base"/>
            <a:r>
              <a:rPr lang="en-US" sz="1600" dirty="0"/>
              <a:t>As mentioned, we have a dedicated group of helpers here to support you throughout the week.</a:t>
            </a:r>
          </a:p>
          <a:p>
            <a:pPr fontAlgn="base"/>
            <a:r>
              <a:rPr lang="en-US" sz="1600" dirty="0"/>
              <a:t>If something doesn’t make sense, </a:t>
            </a:r>
            <a:r>
              <a:rPr lang="en-US" sz="1600" b="1" dirty="0"/>
              <a:t>ask for clarification!</a:t>
            </a:r>
            <a:endParaRPr lang="en-US" sz="1600" dirty="0"/>
          </a:p>
          <a:p>
            <a:r>
              <a:rPr lang="en-US" sz="1600" dirty="0"/>
              <a:t>If you are confused by the answer, </a:t>
            </a:r>
            <a:r>
              <a:rPr lang="en-US" sz="1600" b="1" dirty="0"/>
              <a:t>ask again!</a:t>
            </a:r>
            <a:endParaRPr lang="en-US" sz="1600" dirty="0"/>
          </a:p>
        </p:txBody>
      </p:sp>
    </p:spTree>
    <p:extLst>
      <p:ext uri="{BB962C8B-B14F-4D97-AF65-F5344CB8AC3E}">
        <p14:creationId xmlns:p14="http://schemas.microsoft.com/office/powerpoint/2010/main" val="268935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29C49CE2-E37C-D89A-1B92-09BC26A43BA0}"/>
            </a:ext>
          </a:extLst>
        </p:cNvPr>
        <p:cNvGrpSpPr/>
        <p:nvPr/>
      </p:nvGrpSpPr>
      <p:grpSpPr>
        <a:xfrm>
          <a:off x="0" y="0"/>
          <a:ext cx="0" cy="0"/>
          <a:chOff x="0" y="0"/>
          <a:chExt cx="0" cy="0"/>
        </a:xfrm>
      </p:grpSpPr>
      <p:sp>
        <p:nvSpPr>
          <p:cNvPr id="181" name="Google Shape;181;p29">
            <a:extLst>
              <a:ext uri="{FF2B5EF4-FFF2-40B4-BE49-F238E27FC236}">
                <a16:creationId xmlns:a16="http://schemas.microsoft.com/office/drawing/2014/main" id="{48DA8875-0CA0-7CF1-B8C9-CCF11D8CE4B7}"/>
              </a:ext>
            </a:extLst>
          </p:cNvPr>
          <p:cNvSpPr txBox="1">
            <a:spLocks noGrp="1"/>
          </p:cNvSpPr>
          <p:nvPr>
            <p:ph type="title"/>
          </p:nvPr>
        </p:nvSpPr>
        <p:spPr>
          <a:xfrm>
            <a:off x="729449" y="1318650"/>
            <a:ext cx="7817865"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Learning environment, personal goals, &amp; gettin</a:t>
            </a:r>
            <a:r>
              <a:rPr lang="en-CA" dirty="0"/>
              <a:t>g</a:t>
            </a:r>
            <a:r>
              <a:rPr lang="en" dirty="0"/>
              <a:t>  help</a:t>
            </a:r>
            <a:endParaRPr dirty="0"/>
          </a:p>
        </p:txBody>
      </p:sp>
      <p:sp>
        <p:nvSpPr>
          <p:cNvPr id="182" name="Google Shape;182;p29">
            <a:extLst>
              <a:ext uri="{FF2B5EF4-FFF2-40B4-BE49-F238E27FC236}">
                <a16:creationId xmlns:a16="http://schemas.microsoft.com/office/drawing/2014/main" id="{D527E080-AD8D-E63F-66DA-D60A34AAC363}"/>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fontAlgn="base"/>
            <a:r>
              <a:rPr lang="en-US" sz="1600" dirty="0"/>
              <a:t>We have designed this program with a lot of consideration about how to make sure you are supported:</a:t>
            </a:r>
          </a:p>
          <a:p>
            <a:pPr lvl="1" fontAlgn="base"/>
            <a:r>
              <a:rPr lang="en-US" sz="1600" dirty="0"/>
              <a:t>Ask questions in the chat</a:t>
            </a:r>
          </a:p>
          <a:p>
            <a:pPr lvl="1" fontAlgn="base"/>
            <a:r>
              <a:rPr lang="en-US" sz="1600" dirty="0"/>
              <a:t>Slack channel</a:t>
            </a:r>
          </a:p>
          <a:p>
            <a:pPr lvl="1" fontAlgn="base"/>
            <a:r>
              <a:rPr lang="en-US" sz="1600" dirty="0"/>
              <a:t>Breakout rooms for longer and more tailored support</a:t>
            </a:r>
          </a:p>
          <a:p>
            <a:pPr lvl="1" fontAlgn="base"/>
            <a:r>
              <a:rPr lang="en-US" sz="1600" dirty="0"/>
              <a:t>Questions before/after the workshop days or over lunch</a:t>
            </a:r>
          </a:p>
        </p:txBody>
      </p:sp>
    </p:spTree>
    <p:extLst>
      <p:ext uri="{BB962C8B-B14F-4D97-AF65-F5344CB8AC3E}">
        <p14:creationId xmlns:p14="http://schemas.microsoft.com/office/powerpoint/2010/main" val="225019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3AAF78B2-35E8-B0F1-AA06-7E3B738C5DBE}"/>
            </a:ext>
          </a:extLst>
        </p:cNvPr>
        <p:cNvGrpSpPr/>
        <p:nvPr/>
      </p:nvGrpSpPr>
      <p:grpSpPr>
        <a:xfrm>
          <a:off x="0" y="0"/>
          <a:ext cx="0" cy="0"/>
          <a:chOff x="0" y="0"/>
          <a:chExt cx="0" cy="0"/>
        </a:xfrm>
      </p:grpSpPr>
      <p:sp>
        <p:nvSpPr>
          <p:cNvPr id="181" name="Google Shape;181;p29">
            <a:extLst>
              <a:ext uri="{FF2B5EF4-FFF2-40B4-BE49-F238E27FC236}">
                <a16:creationId xmlns:a16="http://schemas.microsoft.com/office/drawing/2014/main" id="{82656833-8B71-8A41-8F4E-31FCF7A5271D}"/>
              </a:ext>
            </a:extLst>
          </p:cNvPr>
          <p:cNvSpPr txBox="1">
            <a:spLocks noGrp="1"/>
          </p:cNvSpPr>
          <p:nvPr>
            <p:ph type="title"/>
          </p:nvPr>
        </p:nvSpPr>
        <p:spPr>
          <a:xfrm>
            <a:off x="729449" y="1318650"/>
            <a:ext cx="7817865"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Learning environment, personal goals, &amp; gettin</a:t>
            </a:r>
            <a:r>
              <a:rPr lang="en-CA" dirty="0"/>
              <a:t>g</a:t>
            </a:r>
            <a:r>
              <a:rPr lang="en" dirty="0"/>
              <a:t>  help</a:t>
            </a:r>
            <a:endParaRPr dirty="0"/>
          </a:p>
        </p:txBody>
      </p:sp>
      <p:sp>
        <p:nvSpPr>
          <p:cNvPr id="182" name="Google Shape;182;p29">
            <a:extLst>
              <a:ext uri="{FF2B5EF4-FFF2-40B4-BE49-F238E27FC236}">
                <a16:creationId xmlns:a16="http://schemas.microsoft.com/office/drawing/2014/main" id="{FA154A32-ACB3-010C-5215-91A53F2661B1}"/>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fontAlgn="base"/>
            <a:r>
              <a:rPr lang="en-US" sz="1600" dirty="0"/>
              <a:t>The primary goal of this week is that you walk away knowing more than when you started, and that you have the tools and confidence to continue learning and applying these concepts to your research.</a:t>
            </a:r>
          </a:p>
        </p:txBody>
      </p:sp>
    </p:spTree>
    <p:extLst>
      <p:ext uri="{BB962C8B-B14F-4D97-AF65-F5344CB8AC3E}">
        <p14:creationId xmlns:p14="http://schemas.microsoft.com/office/powerpoint/2010/main" val="4243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8B8A7698-0C9B-C7A3-628E-4EDEBB42F48B}"/>
            </a:ext>
          </a:extLst>
        </p:cNvPr>
        <p:cNvGrpSpPr/>
        <p:nvPr/>
      </p:nvGrpSpPr>
      <p:grpSpPr>
        <a:xfrm>
          <a:off x="0" y="0"/>
          <a:ext cx="0" cy="0"/>
          <a:chOff x="0" y="0"/>
          <a:chExt cx="0" cy="0"/>
        </a:xfrm>
      </p:grpSpPr>
      <p:sp>
        <p:nvSpPr>
          <p:cNvPr id="170" name="Google Shape;170;p27">
            <a:extLst>
              <a:ext uri="{FF2B5EF4-FFF2-40B4-BE49-F238E27FC236}">
                <a16:creationId xmlns:a16="http://schemas.microsoft.com/office/drawing/2014/main" id="{0680CB18-9540-51B2-9F8C-B3EFCACE3E0D}"/>
              </a:ext>
            </a:extLst>
          </p:cNvPr>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Minor Apologies</a:t>
            </a:r>
            <a:endParaRPr dirty="0"/>
          </a:p>
        </p:txBody>
      </p:sp>
    </p:spTree>
    <p:extLst>
      <p:ext uri="{BB962C8B-B14F-4D97-AF65-F5344CB8AC3E}">
        <p14:creationId xmlns:p14="http://schemas.microsoft.com/office/powerpoint/2010/main" val="1741812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268314E6-5B05-2CBC-B7B8-81FD281358A5}"/>
            </a:ext>
          </a:extLst>
        </p:cNvPr>
        <p:cNvGrpSpPr/>
        <p:nvPr/>
      </p:nvGrpSpPr>
      <p:grpSpPr>
        <a:xfrm>
          <a:off x="0" y="0"/>
          <a:ext cx="0" cy="0"/>
          <a:chOff x="0" y="0"/>
          <a:chExt cx="0" cy="0"/>
        </a:xfrm>
      </p:grpSpPr>
      <p:sp>
        <p:nvSpPr>
          <p:cNvPr id="181" name="Google Shape;181;p29">
            <a:extLst>
              <a:ext uri="{FF2B5EF4-FFF2-40B4-BE49-F238E27FC236}">
                <a16:creationId xmlns:a16="http://schemas.microsoft.com/office/drawing/2014/main" id="{123D227E-36F8-7007-F7DB-F502F591C266}"/>
              </a:ext>
            </a:extLst>
          </p:cNvPr>
          <p:cNvSpPr txBox="1">
            <a:spLocks noGrp="1"/>
          </p:cNvSpPr>
          <p:nvPr>
            <p:ph type="title"/>
          </p:nvPr>
        </p:nvSpPr>
        <p:spPr>
          <a:xfrm>
            <a:off x="729449" y="1318650"/>
            <a:ext cx="7817865"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We’re sorry!</a:t>
            </a:r>
            <a:endParaRPr dirty="0"/>
          </a:p>
        </p:txBody>
      </p:sp>
      <p:sp>
        <p:nvSpPr>
          <p:cNvPr id="182" name="Google Shape;182;p29">
            <a:extLst>
              <a:ext uri="{FF2B5EF4-FFF2-40B4-BE49-F238E27FC236}">
                <a16:creationId xmlns:a16="http://schemas.microsoft.com/office/drawing/2014/main" id="{C42CED11-1D1F-A93A-A69A-B6B5046674A5}"/>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fontAlgn="base"/>
            <a:r>
              <a:rPr lang="en-US" sz="1600" dirty="0"/>
              <a:t>Today is going to be a bit lecture lecture heavy…</a:t>
            </a:r>
          </a:p>
        </p:txBody>
      </p:sp>
    </p:spTree>
    <p:extLst>
      <p:ext uri="{BB962C8B-B14F-4D97-AF65-F5344CB8AC3E}">
        <p14:creationId xmlns:p14="http://schemas.microsoft.com/office/powerpoint/2010/main" val="1058873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7E4CD61C-422F-BF4C-E980-66CA47A243EA}"/>
            </a:ext>
          </a:extLst>
        </p:cNvPr>
        <p:cNvGrpSpPr/>
        <p:nvPr/>
      </p:nvGrpSpPr>
      <p:grpSpPr>
        <a:xfrm>
          <a:off x="0" y="0"/>
          <a:ext cx="0" cy="0"/>
          <a:chOff x="0" y="0"/>
          <a:chExt cx="0" cy="0"/>
        </a:xfrm>
      </p:grpSpPr>
      <p:sp>
        <p:nvSpPr>
          <p:cNvPr id="181" name="Google Shape;181;p29">
            <a:extLst>
              <a:ext uri="{FF2B5EF4-FFF2-40B4-BE49-F238E27FC236}">
                <a16:creationId xmlns:a16="http://schemas.microsoft.com/office/drawing/2014/main" id="{8259F2A5-9245-386E-ED96-F26C136E0572}"/>
              </a:ext>
            </a:extLst>
          </p:cNvPr>
          <p:cNvSpPr txBox="1">
            <a:spLocks noGrp="1"/>
          </p:cNvSpPr>
          <p:nvPr>
            <p:ph type="title"/>
          </p:nvPr>
        </p:nvSpPr>
        <p:spPr>
          <a:xfrm>
            <a:off x="729449" y="1318650"/>
            <a:ext cx="7817865"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We’re sorry!</a:t>
            </a:r>
            <a:endParaRPr dirty="0"/>
          </a:p>
        </p:txBody>
      </p:sp>
      <p:sp>
        <p:nvSpPr>
          <p:cNvPr id="182" name="Google Shape;182;p29">
            <a:extLst>
              <a:ext uri="{FF2B5EF4-FFF2-40B4-BE49-F238E27FC236}">
                <a16:creationId xmlns:a16="http://schemas.microsoft.com/office/drawing/2014/main" id="{45871E44-F8D5-6AA3-F645-9ECF0549DFF0}"/>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fontAlgn="base"/>
            <a:r>
              <a:rPr lang="en-US" sz="1600" dirty="0"/>
              <a:t>We know that spending a whole week on Zoom can be taxing…</a:t>
            </a:r>
          </a:p>
          <a:p>
            <a:pPr fontAlgn="base"/>
            <a:endParaRPr lang="en-US" sz="1600" dirty="0"/>
          </a:p>
        </p:txBody>
      </p:sp>
    </p:spTree>
    <p:extLst>
      <p:ext uri="{BB962C8B-B14F-4D97-AF65-F5344CB8AC3E}">
        <p14:creationId xmlns:p14="http://schemas.microsoft.com/office/powerpoint/2010/main" val="374843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686B7589-924A-0A5F-9734-02F56E4D2CD0}"/>
            </a:ext>
          </a:extLst>
        </p:cNvPr>
        <p:cNvGrpSpPr/>
        <p:nvPr/>
      </p:nvGrpSpPr>
      <p:grpSpPr>
        <a:xfrm>
          <a:off x="0" y="0"/>
          <a:ext cx="0" cy="0"/>
          <a:chOff x="0" y="0"/>
          <a:chExt cx="0" cy="0"/>
        </a:xfrm>
      </p:grpSpPr>
      <p:sp>
        <p:nvSpPr>
          <p:cNvPr id="181" name="Google Shape;181;p29">
            <a:extLst>
              <a:ext uri="{FF2B5EF4-FFF2-40B4-BE49-F238E27FC236}">
                <a16:creationId xmlns:a16="http://schemas.microsoft.com/office/drawing/2014/main" id="{51CBC090-8A0A-084A-FA0B-8FD2C73DCC2F}"/>
              </a:ext>
            </a:extLst>
          </p:cNvPr>
          <p:cNvSpPr txBox="1">
            <a:spLocks noGrp="1"/>
          </p:cNvSpPr>
          <p:nvPr>
            <p:ph type="title"/>
          </p:nvPr>
        </p:nvSpPr>
        <p:spPr>
          <a:xfrm>
            <a:off x="729449" y="1318650"/>
            <a:ext cx="7817865"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We’re sorry?</a:t>
            </a:r>
            <a:endParaRPr dirty="0"/>
          </a:p>
        </p:txBody>
      </p:sp>
      <p:sp>
        <p:nvSpPr>
          <p:cNvPr id="182" name="Google Shape;182;p29">
            <a:extLst>
              <a:ext uri="{FF2B5EF4-FFF2-40B4-BE49-F238E27FC236}">
                <a16:creationId xmlns:a16="http://schemas.microsoft.com/office/drawing/2014/main" id="{C834B253-6644-3D8C-EFF3-7072BED72007}"/>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fontAlgn="base"/>
            <a:r>
              <a:rPr lang="en-US" sz="1600" dirty="0"/>
              <a:t>This is a pilot series, so we’re all doing this for the first time!</a:t>
            </a:r>
          </a:p>
          <a:p>
            <a:pPr marL="146050" indent="0" fontAlgn="base">
              <a:buNone/>
            </a:pPr>
            <a:endParaRPr lang="en-US" sz="1600" dirty="0"/>
          </a:p>
        </p:txBody>
      </p:sp>
    </p:spTree>
    <p:extLst>
      <p:ext uri="{BB962C8B-B14F-4D97-AF65-F5344CB8AC3E}">
        <p14:creationId xmlns:p14="http://schemas.microsoft.com/office/powerpoint/2010/main" val="103825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CA"/>
              <a:t>Funding</a:t>
            </a:r>
            <a:endParaRPr lang="en-CA" dirty="0"/>
          </a:p>
        </p:txBody>
      </p:sp>
      <p:sp>
        <p:nvSpPr>
          <p:cNvPr id="95" name="Google Shape;95;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120650" lvl="0" indent="0" algn="l" rtl="0">
              <a:spcBef>
                <a:spcPts val="0"/>
              </a:spcBef>
              <a:spcAft>
                <a:spcPts val="0"/>
              </a:spcAft>
              <a:buSzPts val="1700"/>
              <a:buNone/>
            </a:pPr>
            <a:r>
              <a:rPr lang="en-US" sz="1800" b="0" i="0" u="none" strike="noStrike">
                <a:solidFill>
                  <a:srgbClr val="595959"/>
                </a:solidFill>
                <a:effectLst/>
                <a:latin typeface="Arial" panose="020B0604020202020204" pitchFamily="34" charset="0"/>
              </a:rPr>
              <a:t>This project was made possible through funding by the Digital Research Alliance of Canada (“The Alliance”).</a:t>
            </a:r>
            <a:endParaRPr lang="en-US" sz="1700" dirty="0"/>
          </a:p>
        </p:txBody>
      </p:sp>
      <p:pic>
        <p:nvPicPr>
          <p:cNvPr id="1026" name="Picture 2">
            <a:extLst>
              <a:ext uri="{FF2B5EF4-FFF2-40B4-BE49-F238E27FC236}">
                <a16:creationId xmlns:a16="http://schemas.microsoft.com/office/drawing/2014/main" id="{8E2A61B0-4281-A82C-2808-341C462DB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3403977"/>
            <a:ext cx="7543800" cy="1047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03A85F19-8F69-4BF1-9E1F-726F310B696F}"/>
            </a:ext>
          </a:extLst>
        </p:cNvPr>
        <p:cNvGrpSpPr/>
        <p:nvPr/>
      </p:nvGrpSpPr>
      <p:grpSpPr>
        <a:xfrm>
          <a:off x="0" y="0"/>
          <a:ext cx="0" cy="0"/>
          <a:chOff x="0" y="0"/>
          <a:chExt cx="0" cy="0"/>
        </a:xfrm>
      </p:grpSpPr>
      <p:sp>
        <p:nvSpPr>
          <p:cNvPr id="170" name="Google Shape;170;p27">
            <a:extLst>
              <a:ext uri="{FF2B5EF4-FFF2-40B4-BE49-F238E27FC236}">
                <a16:creationId xmlns:a16="http://schemas.microsoft.com/office/drawing/2014/main" id="{52E6DEF6-F0CC-EEB5-722C-E52DADB0D959}"/>
              </a:ext>
            </a:extLst>
          </p:cNvPr>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Questions?</a:t>
            </a:r>
            <a:endParaRPr dirty="0"/>
          </a:p>
        </p:txBody>
      </p:sp>
    </p:spTree>
    <p:extLst>
      <p:ext uri="{BB962C8B-B14F-4D97-AF65-F5344CB8AC3E}">
        <p14:creationId xmlns:p14="http://schemas.microsoft.com/office/powerpoint/2010/main" val="2392771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Introductions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106FE5E-FCA4-DBAF-E953-2060EE793A3D}"/>
            </a:ext>
          </a:extLst>
        </p:cNvPr>
        <p:cNvGrpSpPr/>
        <p:nvPr/>
      </p:nvGrpSpPr>
      <p:grpSpPr>
        <a:xfrm>
          <a:off x="0" y="0"/>
          <a:ext cx="0" cy="0"/>
          <a:chOff x="0" y="0"/>
          <a:chExt cx="0" cy="0"/>
        </a:xfrm>
      </p:grpSpPr>
      <p:sp>
        <p:nvSpPr>
          <p:cNvPr id="110" name="Google Shape;110;p17">
            <a:extLst>
              <a:ext uri="{FF2B5EF4-FFF2-40B4-BE49-F238E27FC236}">
                <a16:creationId xmlns:a16="http://schemas.microsoft.com/office/drawing/2014/main" id="{49608170-47B1-AEDB-CADA-9D903B9CC447}"/>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The RDM Jumpstart Team</a:t>
            </a:r>
            <a:endParaRPr dirty="0"/>
          </a:p>
        </p:txBody>
      </p:sp>
      <p:sp>
        <p:nvSpPr>
          <p:cNvPr id="111" name="Google Shape;111;p17">
            <a:extLst>
              <a:ext uri="{FF2B5EF4-FFF2-40B4-BE49-F238E27FC236}">
                <a16:creationId xmlns:a16="http://schemas.microsoft.com/office/drawing/2014/main" id="{328EEB11-1005-C000-13A8-3DC6EF1C7C9E}"/>
              </a:ext>
            </a:extLst>
          </p:cNvPr>
          <p:cNvSpPr txBox="1">
            <a:spLocks noGrp="1"/>
          </p:cNvSpPr>
          <p:nvPr>
            <p:ph type="body" idx="1"/>
          </p:nvPr>
        </p:nvSpPr>
        <p:spPr>
          <a:xfrm>
            <a:off x="729450" y="2030278"/>
            <a:ext cx="8027092" cy="3006671"/>
          </a:xfrm>
          <a:prstGeom prst="rect">
            <a:avLst/>
          </a:prstGeom>
        </p:spPr>
        <p:txBody>
          <a:bodyPr spcFirstLastPara="1" wrap="square" lIns="91425" tIns="91425" rIns="91425" bIns="91425" anchor="t" anchorCtr="0">
            <a:noAutofit/>
          </a:bodyPr>
          <a:lstStyle/>
          <a:p>
            <a:pPr fontAlgn="base"/>
            <a:r>
              <a:rPr lang="en-CA" sz="1400" dirty="0"/>
              <a:t>Graduate students:</a:t>
            </a:r>
          </a:p>
          <a:p>
            <a:pPr lvl="1" fontAlgn="base"/>
            <a:r>
              <a:rPr lang="en-CA" sz="1400" dirty="0"/>
              <a:t>Maria </a:t>
            </a:r>
            <a:r>
              <a:rPr lang="en-CA" sz="1400" dirty="0" err="1"/>
              <a:t>Amaros</a:t>
            </a:r>
            <a:r>
              <a:rPr lang="en-CA" sz="1400" dirty="0"/>
              <a:t>, PhD Candidate in Educational Psychology, University of Victoria</a:t>
            </a:r>
          </a:p>
          <a:p>
            <a:pPr lvl="1" fontAlgn="base"/>
            <a:r>
              <a:rPr lang="en-CA" sz="1400" dirty="0"/>
              <a:t>Gia-Huy Hoang, Masters Candidate in Neuroscience, University of Calgary</a:t>
            </a:r>
          </a:p>
          <a:p>
            <a:pPr lvl="1" fontAlgn="base"/>
            <a:r>
              <a:rPr lang="en-CA" sz="1400" dirty="0"/>
              <a:t>Erin McCoy, PhD Candidate in Psychology, Carleton University</a:t>
            </a:r>
          </a:p>
          <a:p>
            <a:pPr fontAlgn="base"/>
            <a:r>
              <a:rPr lang="en-CA" sz="1400" dirty="0"/>
              <a:t>The RDM National Training Expert Group:</a:t>
            </a:r>
          </a:p>
          <a:p>
            <a:pPr lvl="1" fontAlgn="base"/>
            <a:r>
              <a:rPr lang="en-CA" sz="1400" dirty="0"/>
              <a:t>Jennifer Abel, Research Data Management Librarian, University of Calgary</a:t>
            </a:r>
          </a:p>
          <a:p>
            <a:pPr lvl="1" fontAlgn="base"/>
            <a:r>
              <a:rPr lang="en-CA" sz="1400" dirty="0"/>
              <a:t>Jane Fry, Data Services Librarian, Carleton University</a:t>
            </a:r>
          </a:p>
          <a:p>
            <a:pPr lvl="1" fontAlgn="base"/>
            <a:r>
              <a:rPr lang="en-CA" sz="1400" dirty="0"/>
              <a:t>Nick Rochlin, Data Science Librarian, University of Victoria</a:t>
            </a:r>
          </a:p>
          <a:p>
            <a:pPr lvl="1" fontAlgn="base"/>
            <a:r>
              <a:rPr lang="en-CA" sz="1400" dirty="0"/>
              <a:t>Mathew Vis-Dunbar, Data Librarian, University of British Columbia, Okanagan</a:t>
            </a:r>
          </a:p>
          <a:p>
            <a:pPr marL="120650" lvl="0" indent="0">
              <a:buSzPts val="1700"/>
              <a:buNone/>
            </a:pPr>
            <a:endParaRPr lang="en-US" sz="1700" dirty="0"/>
          </a:p>
          <a:p>
            <a:pPr lvl="0" indent="-336550">
              <a:buSzPts val="1700"/>
            </a:pPr>
            <a:endParaRPr sz="1700" dirty="0"/>
          </a:p>
        </p:txBody>
      </p:sp>
    </p:spTree>
    <p:extLst>
      <p:ext uri="{BB962C8B-B14F-4D97-AF65-F5344CB8AC3E}">
        <p14:creationId xmlns:p14="http://schemas.microsoft.com/office/powerpoint/2010/main" val="4198011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EFCB721-7525-EAD9-1075-75D16CE67F17}"/>
            </a:ext>
          </a:extLst>
        </p:cNvPr>
        <p:cNvGrpSpPr/>
        <p:nvPr/>
      </p:nvGrpSpPr>
      <p:grpSpPr>
        <a:xfrm>
          <a:off x="0" y="0"/>
          <a:ext cx="0" cy="0"/>
          <a:chOff x="0" y="0"/>
          <a:chExt cx="0" cy="0"/>
        </a:xfrm>
      </p:grpSpPr>
      <p:sp>
        <p:nvSpPr>
          <p:cNvPr id="110" name="Google Shape;110;p17">
            <a:extLst>
              <a:ext uri="{FF2B5EF4-FFF2-40B4-BE49-F238E27FC236}">
                <a16:creationId xmlns:a16="http://schemas.microsoft.com/office/drawing/2014/main" id="{AD46BEB5-327D-1430-EFC2-5F5E01D9FFB4}"/>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The RDM Jumpstart Helpers</a:t>
            </a:r>
            <a:endParaRPr dirty="0"/>
          </a:p>
        </p:txBody>
      </p:sp>
      <p:sp>
        <p:nvSpPr>
          <p:cNvPr id="111" name="Google Shape;111;p17">
            <a:extLst>
              <a:ext uri="{FF2B5EF4-FFF2-40B4-BE49-F238E27FC236}">
                <a16:creationId xmlns:a16="http://schemas.microsoft.com/office/drawing/2014/main" id="{74493009-895E-CEEE-D2B0-FAD6C508E60D}"/>
              </a:ext>
            </a:extLst>
          </p:cNvPr>
          <p:cNvSpPr txBox="1">
            <a:spLocks noGrp="1"/>
          </p:cNvSpPr>
          <p:nvPr>
            <p:ph type="body" idx="1"/>
          </p:nvPr>
        </p:nvSpPr>
        <p:spPr>
          <a:xfrm>
            <a:off x="729450" y="2030278"/>
            <a:ext cx="8027092" cy="3006671"/>
          </a:xfrm>
          <a:prstGeom prst="rect">
            <a:avLst/>
          </a:prstGeom>
        </p:spPr>
        <p:txBody>
          <a:bodyPr spcFirstLastPara="1" wrap="square" lIns="91425" tIns="91425" rIns="91425" bIns="91425" anchor="t" anchorCtr="0">
            <a:noAutofit/>
          </a:bodyPr>
          <a:lstStyle/>
          <a:p>
            <a:pPr fontAlgn="base"/>
            <a:r>
              <a:rPr lang="en-CA" sz="1600" dirty="0"/>
              <a:t>Emma Garlock, Research Librarian, U Ottawa</a:t>
            </a:r>
          </a:p>
          <a:p>
            <a:pPr fontAlgn="base"/>
            <a:r>
              <a:rPr lang="en-CA" sz="1600" dirty="0"/>
              <a:t>Amir </a:t>
            </a:r>
            <a:r>
              <a:rPr lang="en-CA" sz="1600" dirty="0" err="1"/>
              <a:t>Golzan</a:t>
            </a:r>
            <a:r>
              <a:rPr lang="en-CA" sz="1600" dirty="0"/>
              <a:t>, Graduate Data Consultant, UBCO</a:t>
            </a:r>
          </a:p>
          <a:p>
            <a:pPr fontAlgn="base"/>
            <a:r>
              <a:rPr lang="en-CA" sz="1600" dirty="0"/>
              <a:t>Daniel Manrique-Castano, Curation Officer, The Alliance</a:t>
            </a:r>
          </a:p>
          <a:p>
            <a:pPr fontAlgn="base"/>
            <a:r>
              <a:rPr lang="en-CA" sz="1600" dirty="0"/>
              <a:t>Jaime Orr, Research Data Management Librarian, U Winnipeg</a:t>
            </a:r>
          </a:p>
          <a:p>
            <a:pPr fontAlgn="base"/>
            <a:r>
              <a:rPr lang="en-CA" sz="1600" dirty="0"/>
              <a:t>Alp Ozturk, Data Specialist, U Carleton</a:t>
            </a:r>
          </a:p>
          <a:p>
            <a:pPr fontAlgn="base"/>
            <a:r>
              <a:rPr lang="en-CA" sz="1600" dirty="0" err="1"/>
              <a:t>Minglu</a:t>
            </a:r>
            <a:r>
              <a:rPr lang="en-CA" sz="1600" dirty="0"/>
              <a:t> Wang, Research Data Management Librarian, York University</a:t>
            </a:r>
          </a:p>
          <a:p>
            <a:pPr marL="120650" lvl="0" indent="0">
              <a:buSzPts val="1700"/>
              <a:buNone/>
            </a:pPr>
            <a:endParaRPr lang="en-US" sz="1700" dirty="0"/>
          </a:p>
          <a:p>
            <a:pPr lvl="0" indent="-336550">
              <a:buSzPts val="1700"/>
            </a:pPr>
            <a:endParaRPr sz="1700" dirty="0"/>
          </a:p>
        </p:txBody>
      </p:sp>
    </p:spTree>
    <p:extLst>
      <p:ext uri="{BB962C8B-B14F-4D97-AF65-F5344CB8AC3E}">
        <p14:creationId xmlns:p14="http://schemas.microsoft.com/office/powerpoint/2010/main" val="180779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9FEC98D2-A9CE-7BFB-933E-83D84E2D2FE2}"/>
            </a:ext>
          </a:extLst>
        </p:cNvPr>
        <p:cNvGrpSpPr/>
        <p:nvPr/>
      </p:nvGrpSpPr>
      <p:grpSpPr>
        <a:xfrm>
          <a:off x="0" y="0"/>
          <a:ext cx="0" cy="0"/>
          <a:chOff x="0" y="0"/>
          <a:chExt cx="0" cy="0"/>
        </a:xfrm>
      </p:grpSpPr>
      <p:sp>
        <p:nvSpPr>
          <p:cNvPr id="100" name="Google Shape;100;p15">
            <a:extLst>
              <a:ext uri="{FF2B5EF4-FFF2-40B4-BE49-F238E27FC236}">
                <a16:creationId xmlns:a16="http://schemas.microsoft.com/office/drawing/2014/main" id="{5E104991-F50B-57B6-61DC-26EC6FA43D73}"/>
              </a:ext>
            </a:extLst>
          </p:cNvPr>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Housekeeping</a:t>
            </a:r>
            <a:endParaRPr dirty="0"/>
          </a:p>
        </p:txBody>
      </p:sp>
    </p:spTree>
    <p:extLst>
      <p:ext uri="{BB962C8B-B14F-4D97-AF65-F5344CB8AC3E}">
        <p14:creationId xmlns:p14="http://schemas.microsoft.com/office/powerpoint/2010/main" val="184048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Housekeeping</a:t>
            </a:r>
            <a:endParaRPr dirty="0"/>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lvl="0" indent="-336550">
              <a:buSzPts val="1700"/>
            </a:pPr>
            <a:r>
              <a:rPr lang="en-US" sz="1700" dirty="0"/>
              <a:t>We kindly ask that everybody abides by the code of conduct, which can be found in the website: </a:t>
            </a:r>
            <a:r>
              <a:rPr lang="en-US" sz="1700" u="sng" dirty="0">
                <a:hlinkClick r:id="rId3"/>
              </a:rPr>
              <a:t>https://alliance-rdm-gdr.github.io/rdm-jumpstart/codeOfConduct.html</a:t>
            </a:r>
            <a:r>
              <a:rPr lang="en-US" sz="1700" dirty="0"/>
              <a:t> </a:t>
            </a:r>
          </a:p>
          <a:p>
            <a:pPr lvl="0" indent="-336550">
              <a:buSzPts val="1700"/>
            </a:pPr>
            <a:r>
              <a:rPr lang="en-US" sz="1700" dirty="0"/>
              <a:t>While we don’t require it, we encourage you all to keep your cameras on during the sessions as a way to make the weirdness of an online classroom feel a bit more personal.</a:t>
            </a:r>
          </a:p>
          <a:p>
            <a:pPr lvl="0" indent="-336550">
              <a:buSzPts val="1700"/>
            </a:pPr>
            <a:endParaRPr lang="en-US" sz="1700" dirty="0"/>
          </a:p>
          <a:p>
            <a:pPr lvl="0" indent="-336550">
              <a:buSzPts val="1700"/>
            </a:pPr>
            <a:endParaRPr sz="1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8D3CB81-706E-6B3C-D267-38B1266B8374}"/>
            </a:ext>
          </a:extLst>
        </p:cNvPr>
        <p:cNvGrpSpPr/>
        <p:nvPr/>
      </p:nvGrpSpPr>
      <p:grpSpPr>
        <a:xfrm>
          <a:off x="0" y="0"/>
          <a:ext cx="0" cy="0"/>
          <a:chOff x="0" y="0"/>
          <a:chExt cx="0" cy="0"/>
        </a:xfrm>
      </p:grpSpPr>
      <p:sp>
        <p:nvSpPr>
          <p:cNvPr id="110" name="Google Shape;110;p17">
            <a:extLst>
              <a:ext uri="{FF2B5EF4-FFF2-40B4-BE49-F238E27FC236}">
                <a16:creationId xmlns:a16="http://schemas.microsoft.com/office/drawing/2014/main" id="{23542AA7-D8E2-EEBA-869A-77E6B468E16A}"/>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Housekeeping</a:t>
            </a:r>
            <a:endParaRPr dirty="0"/>
          </a:p>
        </p:txBody>
      </p:sp>
      <p:sp>
        <p:nvSpPr>
          <p:cNvPr id="111" name="Google Shape;111;p17">
            <a:extLst>
              <a:ext uri="{FF2B5EF4-FFF2-40B4-BE49-F238E27FC236}">
                <a16:creationId xmlns:a16="http://schemas.microsoft.com/office/drawing/2014/main" id="{FAC4E38C-5025-CBB2-E8DB-14E57D1B220C}"/>
              </a:ext>
            </a:extLst>
          </p:cNvPr>
          <p:cNvSpPr txBox="1">
            <a:spLocks noGrp="1"/>
          </p:cNvSpPr>
          <p:nvPr>
            <p:ph type="body" idx="1"/>
          </p:nvPr>
        </p:nvSpPr>
        <p:spPr>
          <a:xfrm>
            <a:off x="729450" y="2030278"/>
            <a:ext cx="8027092" cy="3006671"/>
          </a:xfrm>
          <a:prstGeom prst="rect">
            <a:avLst/>
          </a:prstGeom>
        </p:spPr>
        <p:txBody>
          <a:bodyPr spcFirstLastPara="1" wrap="square" lIns="91425" tIns="91425" rIns="91425" bIns="91425" anchor="t" anchorCtr="0">
            <a:noAutofit/>
          </a:bodyPr>
          <a:lstStyle/>
          <a:p>
            <a:pPr fontAlgn="base"/>
            <a:r>
              <a:rPr lang="en-US" sz="1400" dirty="0"/>
              <a:t>We will be tracking attendance this week for a few reasons:</a:t>
            </a:r>
          </a:p>
          <a:p>
            <a:pPr lvl="1" fontAlgn="base"/>
            <a:r>
              <a:rPr lang="en-US" sz="1400" dirty="0"/>
              <a:t>For you to receive a certificate of completion from the Digital Research Alliance of Canada.</a:t>
            </a:r>
          </a:p>
          <a:p>
            <a:pPr lvl="1" fontAlgn="base"/>
            <a:r>
              <a:rPr lang="en-US" sz="1400" dirty="0"/>
              <a:t>For you to receive the 20-hour workshop credit counted towards the </a:t>
            </a:r>
            <a:r>
              <a:rPr lang="en-US" sz="1400" u="sng" dirty="0">
                <a:hlinkClick r:id="rId3"/>
              </a:rPr>
              <a:t>Canadian Certificate in Digital Humanities</a:t>
            </a:r>
            <a:r>
              <a:rPr lang="en-US" sz="1400" dirty="0"/>
              <a:t>.</a:t>
            </a:r>
          </a:p>
          <a:p>
            <a:pPr lvl="1" fontAlgn="base"/>
            <a:r>
              <a:rPr lang="en-US" sz="1400" dirty="0"/>
              <a:t>As this is a pilot series, attendance is a key metric that we will be using to convey value to continue delivering this series in the future, as well as building out additional series.  Because we have a fixed number of learners in the Jumpstart, the metric will be counting how many people drop off over the week, so please stick around!</a:t>
            </a:r>
          </a:p>
          <a:p>
            <a:pPr fontAlgn="base"/>
            <a:r>
              <a:rPr lang="en-US" sz="1400" dirty="0"/>
              <a:t>We ask that you make sure your Zoom name reflects the name you used in your application to help us keep track of things.</a:t>
            </a:r>
          </a:p>
          <a:p>
            <a:pPr lvl="0" indent="-336550">
              <a:buSzPts val="1700"/>
            </a:pPr>
            <a:endParaRPr lang="en-US" sz="1700" dirty="0"/>
          </a:p>
          <a:p>
            <a:pPr lvl="0" indent="-336550">
              <a:buSzPts val="1700"/>
            </a:pPr>
            <a:endParaRPr sz="1700" dirty="0"/>
          </a:p>
        </p:txBody>
      </p:sp>
    </p:spTree>
    <p:extLst>
      <p:ext uri="{BB962C8B-B14F-4D97-AF65-F5344CB8AC3E}">
        <p14:creationId xmlns:p14="http://schemas.microsoft.com/office/powerpoint/2010/main" val="357156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8C576F1-C298-842A-D05D-86BDBA5B943A}"/>
            </a:ext>
          </a:extLst>
        </p:cNvPr>
        <p:cNvGrpSpPr/>
        <p:nvPr/>
      </p:nvGrpSpPr>
      <p:grpSpPr>
        <a:xfrm>
          <a:off x="0" y="0"/>
          <a:ext cx="0" cy="0"/>
          <a:chOff x="0" y="0"/>
          <a:chExt cx="0" cy="0"/>
        </a:xfrm>
      </p:grpSpPr>
      <p:sp>
        <p:nvSpPr>
          <p:cNvPr id="110" name="Google Shape;110;p17">
            <a:extLst>
              <a:ext uri="{FF2B5EF4-FFF2-40B4-BE49-F238E27FC236}">
                <a16:creationId xmlns:a16="http://schemas.microsoft.com/office/drawing/2014/main" id="{2B99FC2D-109F-9F84-4E11-9D31D0A0FAC0}"/>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RDM Jumpstart Website</a:t>
            </a:r>
            <a:endParaRPr dirty="0"/>
          </a:p>
        </p:txBody>
      </p:sp>
      <p:sp>
        <p:nvSpPr>
          <p:cNvPr id="111" name="Google Shape;111;p17">
            <a:extLst>
              <a:ext uri="{FF2B5EF4-FFF2-40B4-BE49-F238E27FC236}">
                <a16:creationId xmlns:a16="http://schemas.microsoft.com/office/drawing/2014/main" id="{8E8D849E-883B-99FA-8FEE-011420DE15B4}"/>
              </a:ext>
            </a:extLst>
          </p:cNvPr>
          <p:cNvSpPr txBox="1">
            <a:spLocks noGrp="1"/>
          </p:cNvSpPr>
          <p:nvPr>
            <p:ph type="body" idx="1"/>
          </p:nvPr>
        </p:nvSpPr>
        <p:spPr>
          <a:xfrm>
            <a:off x="729450" y="2030278"/>
            <a:ext cx="8027092" cy="3006671"/>
          </a:xfrm>
          <a:prstGeom prst="rect">
            <a:avLst/>
          </a:prstGeom>
        </p:spPr>
        <p:txBody>
          <a:bodyPr spcFirstLastPara="1" wrap="square" lIns="91425" tIns="91425" rIns="91425" bIns="91425" anchor="t" anchorCtr="0">
            <a:noAutofit/>
          </a:bodyPr>
          <a:lstStyle/>
          <a:p>
            <a:pPr fontAlgn="base"/>
            <a:r>
              <a:rPr lang="en-US" sz="1600" dirty="0"/>
              <a:t>Link has been shared via email and Slack, but please let us know if you have any issues accessing it!</a:t>
            </a:r>
          </a:p>
          <a:p>
            <a:pPr fontAlgn="base"/>
            <a:endParaRPr lang="en-US" sz="1600" dirty="0"/>
          </a:p>
          <a:p>
            <a:pPr marL="146050" indent="0" fontAlgn="base">
              <a:buNone/>
            </a:pPr>
            <a:r>
              <a:rPr lang="en-CA" sz="1600" u="sng" dirty="0">
                <a:hlinkClick r:id="rId3"/>
              </a:rPr>
              <a:t>https://alliance-rdm-gdr.github.io/rdm-jumpstart/</a:t>
            </a:r>
            <a:r>
              <a:rPr lang="en-CA" sz="1600" dirty="0"/>
              <a:t> </a:t>
            </a:r>
            <a:endParaRPr lang="en-US" sz="1600" dirty="0"/>
          </a:p>
          <a:p>
            <a:pPr lvl="0" indent="-336550">
              <a:buSzPts val="1700"/>
            </a:pPr>
            <a:endParaRPr lang="en-US" sz="1700" dirty="0"/>
          </a:p>
          <a:p>
            <a:pPr marL="120650" lvl="0" indent="0">
              <a:buSzPts val="1700"/>
              <a:buNone/>
            </a:pPr>
            <a:endParaRPr sz="1700" dirty="0"/>
          </a:p>
        </p:txBody>
      </p:sp>
    </p:spTree>
    <p:extLst>
      <p:ext uri="{BB962C8B-B14F-4D97-AF65-F5344CB8AC3E}">
        <p14:creationId xmlns:p14="http://schemas.microsoft.com/office/powerpoint/2010/main" val="125940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TotalTime>
  <Words>811</Words>
  <Application>Microsoft Macintosh PowerPoint</Application>
  <PresentationFormat>On-screen Show (16:9)</PresentationFormat>
  <Paragraphs>73</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Raleway</vt:lpstr>
      <vt:lpstr>Arial</vt:lpstr>
      <vt:lpstr>Lato</vt:lpstr>
      <vt:lpstr>Streamline</vt:lpstr>
      <vt:lpstr>Welcome to the RDM Jumpstart!</vt:lpstr>
      <vt:lpstr>Funding</vt:lpstr>
      <vt:lpstr>Introductions</vt:lpstr>
      <vt:lpstr>The RDM Jumpstart Team</vt:lpstr>
      <vt:lpstr>The RDM Jumpstart Helpers</vt:lpstr>
      <vt:lpstr>Housekeeping</vt:lpstr>
      <vt:lpstr>Housekeeping</vt:lpstr>
      <vt:lpstr>Housekeeping</vt:lpstr>
      <vt:lpstr>RDM Jumpstart Website</vt:lpstr>
      <vt:lpstr>Goal for the Week</vt:lpstr>
      <vt:lpstr>Goals for the week</vt:lpstr>
      <vt:lpstr>Learning environment, personal goals, &amp; getting  help</vt:lpstr>
      <vt:lpstr>Learning environment, personal goals, &amp; getting  help</vt:lpstr>
      <vt:lpstr>Learning environment, personal goals, &amp; getting  help</vt:lpstr>
      <vt:lpstr>Learning environment, personal goals, &amp; getting  help</vt:lpstr>
      <vt:lpstr>Minor Apologies</vt:lpstr>
      <vt:lpstr>We’re sorry!</vt:lpstr>
      <vt:lpstr>We’re sorry!</vt:lpstr>
      <vt:lpstr>We’re sorry?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Data Management in the Canadian Context An overview with case studies</dc:title>
  <cp:lastModifiedBy>Nick Rochlin</cp:lastModifiedBy>
  <cp:revision>10</cp:revision>
  <dcterms:modified xsi:type="dcterms:W3CDTF">2025-05-08T02:52:41Z</dcterms:modified>
</cp:coreProperties>
</file>