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317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8" r:id="rId12"/>
    <p:sldId id="319" r:id="rId13"/>
    <p:sldId id="320" r:id="rId14"/>
    <p:sldId id="321" r:id="rId15"/>
    <p:sldId id="313" r:id="rId16"/>
    <p:sldId id="314" r:id="rId17"/>
    <p:sldId id="316" r:id="rId18"/>
    <p:sldId id="258" r:id="rId19"/>
    <p:sldId id="322" r:id="rId20"/>
    <p:sldId id="30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0"/>
    <p:restoredTop sz="62051"/>
  </p:normalViewPr>
  <p:slideViewPr>
    <p:cSldViewPr snapToGrid="0">
      <p:cViewPr varScale="1">
        <p:scale>
          <a:sx n="105" d="100"/>
          <a:sy n="105" d="100"/>
        </p:scale>
        <p:origin x="184" y="1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3D59B297-6373-595B-B484-3AC66CBF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4BF25B5B-3BA7-ABC4-7B9B-BF9BA4A0CC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C3385433-CCAC-4D9A-9C6B-EB3F3E47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Good RDM practices involve tools and approaches that document the early stages of the research life cycle, that situate the research being conducted and describe the evolution of the decision-making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Robust methods replicability, with homogenous designs, allow for clearly differentiating between exploratory and confirmatory research alongside meta-analyses to establish the validity of the culmination of findings on a given research question.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1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14DD74B8-8687-0AD0-4D0D-F9F48949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dff47aabf_0_0:notes">
            <a:extLst>
              <a:ext uri="{FF2B5EF4-FFF2-40B4-BE49-F238E27FC236}">
                <a16:creationId xmlns:a16="http://schemas.microsoft.com/office/drawing/2014/main" id="{AFD4329C-D98B-96F0-9C94-4CD02AC6ED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dff47aabf_0_0:notes">
            <a:extLst>
              <a:ext uri="{FF2B5EF4-FFF2-40B4-BE49-F238E27FC236}">
                <a16:creationId xmlns:a16="http://schemas.microsoft.com/office/drawing/2014/main" id="{BAD5E495-6830-4BD1-D524-13CAE3B77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ourselves, make sure we mention being co-chairs of NTEG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763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9901581-84FF-B745-3A76-0141F8C90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77962E60-2B68-0C1B-3F58-341F04C39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805A805A-C6F9-B364-DDF2-34126D530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Good RDM practices involve tools and approaches that document the early stages of the research life cycle, that situate the research being conducted and describe the evolution of the decision-making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Robust methods replicability, with homogenous designs, allow for clearly differentiating between exploratory and confirmatory research alongside meta-analyses to establish the validity of the culmination of findings on a given research question.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73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79DBEFE-94E1-99AD-25CE-B9EC332DE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3277B53C-A7EF-12DF-5832-AA94656FF4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EF22713E-2DF2-0F59-78B7-D1A3FD294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Good RDM practices involve tools and approaches that document the early stages of the research life cycle, that situate the research being conducted and describe the evolution of the decision-making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Robust methods replicability, with homogenous designs, allow for clearly differentiating between exploratory and confirmatory research alongside meta-analyses to establish the validity of the culmination of findings on a given research question.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872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98068A41-3634-E75B-C022-33C99285D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7B5223A3-1010-55FB-EBD9-AAC62D23C2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0EBB2F4C-38D3-8FF9-4C41-50EFC0612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Good RDM practices involve tools and approaches that document the early stages of the research life cycle, that situate the research being conducted and describe the evolution of the decision-making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Robust methods replicability, with homogenous designs, allow for clearly differentiating between exploratory and confirmatory research alongside meta-analyses to establish the validity of the culmination of findings on a given research question.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47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3186FE7-7447-5DF6-55D1-92861BC5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8164F6D0-CB77-077E-0B4C-D157772F15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362E2F00-2A7C-949F-0AB5-6F2C4B942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Study generalizability attempts to extend the validity of a study, or address issues related to structural or cognitive bias in the research process.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734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48B078A-30B1-14F7-1E56-318CE70D4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7E336574-F243-4A66-F2B5-01BD16499D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A3563B7C-9F72-7E3B-76AE-27E6EDF60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big question, is how and where is this recorded?</a:t>
            </a:r>
          </a:p>
        </p:txBody>
      </p:sp>
    </p:spTree>
    <p:extLst>
      <p:ext uri="{BB962C8B-B14F-4D97-AF65-F5344CB8AC3E}">
        <p14:creationId xmlns:p14="http://schemas.microsoft.com/office/powerpoint/2010/main" val="116174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716BC760-93A7-E8D6-37B5-D5AB24D5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5B5B61E5-6CF5-8162-4A92-40E92C0656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8F3738ED-300A-D187-FF47-404D010E0C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815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dff47aa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dff47aa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ourselves, make sure we mention being co-chairs of NTEG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ED90CBCD-C540-2F5C-D86F-3005A2ADB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33ABD47C-1C85-3340-25D7-2D42890B69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79AB15E2-45AF-E01B-A59C-9D7214132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findings were too good to be </a:t>
            </a:r>
            <a:r>
              <a:rPr lang="en-CA"/>
              <a:t>true.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/>
              <a:t>Laskowski </a:t>
            </a:r>
            <a:r>
              <a:rPr lang="en-CA" dirty="0"/>
              <a:t>appears to have not had provenance records for the data nor did she collect it herself.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However, she did have access to the raw data, which is more than we had for Mendel.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There was a second sheet on the Excel file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Data was evidently duplicated, first it was argued that this data was collected in ‘blocks’ – one recording for multiple individuals – was this part of the experimental design? According to Laskowski, she was unaware that data was being collected in this way.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19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What do we need to be able to confirm or reproduce previous findings?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Are the findings too good to be true?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We’ll revisit this again at the end.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dad19bf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dad19bf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8B497E46-070A-3A5E-B232-EA6CA135B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F8DDC8DD-25D6-B0B8-AF77-B6D82782A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6F4DED2D-7659-0197-6E95-483D73B96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86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E2BFCCC-F9B3-205E-98DC-4D6908863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B7190267-11F9-8935-EAD1-C389A1946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EF66B5C5-F28D-8BA4-02F2-7132C84EB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6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8755B2E-4769-11DD-3696-48558AFC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7704AB77-3E01-C1AB-83C0-31B28690FA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FD2B7E84-A7E0-2DD2-80C4-3C9B50289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This is often broken into: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Reproducibility: computational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Replicability: Study results + Methods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There is a continuum here, and I think it’s worth breaking down more.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4D94D369-B460-AB7C-6026-D02E49D45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3488C4BF-6796-5861-FDF9-6F48EC91A1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E84CD9ED-819C-C8F0-BB10-7F21BAA02A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will focus on computational, but RDM plays into each of these, so we will look at each briefly.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08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2D6C53A-0393-51F4-3425-67F8349D7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85B9830D-C007-F24E-5AF1-1236AA827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322E78D9-E735-85B0-D4DA-B853F3483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This is a bare minimum level of reproducibility, but is still challenging to achieve, as we’ll explore in the coming days.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13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EFFBDAB9-13D3-4ED5-1516-36B2F7A3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6FF8F66E-7A47-D3CE-E67E-94BB08537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31087115-5012-0296-DE47-14B2694F6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Being able to provide a ‘replication package’ is crucial. We will strive to have such a package for deposit at the end of this week.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5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27E2F160-7C61-2255-B3C4-A4DE2013B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D472505B-DF48-0E5B-4725-47DF213431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C5886F02-9D93-564B-68EA-2249C767E3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Researcher degrees of freedom include things like how to handle outliers, how to bin values, whether or not to collect more data,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79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483531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bio.100216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jhered/esw05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/>
              <a:t>RDM in the Context of Bias and Reproducibility</a:t>
            </a:r>
            <a:endParaRPr lang="en-CA" sz="27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Mathew Vis-Dunbar, University of British Columbia Okanagan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RDM Jumpstart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8C943570-1209-BCDB-1565-904291643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C90F6541-6CF1-7939-8AA2-17491CA6A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Replicability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48E2E7FB-8E2F-0FB5-DC27-53AE3E094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Research protocol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Research Question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Hypothesis being tested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Data collection plan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Data analysis plan</a:t>
            </a:r>
          </a:p>
          <a:p>
            <a:pPr indent="-336550">
              <a:buSzPts val="1700"/>
            </a:pPr>
            <a:r>
              <a:rPr lang="en-CA" sz="1700" dirty="0"/>
              <a:t>Attempts to replicate a study as designed.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Same methods, but with new data and a new sample from the same population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Helps to address choices related to study implementation including measurement error and sampling bias.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8288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0D3C79B-F099-628B-6E70-EEB1FEB3C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AB7F860E-9DAD-258F-CA78-A845B1280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Interlude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35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0E28A3F4-6280-9EF1-5090-9B74F5D37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BED27BF3-0396-E216-BC5B-BB2117341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2065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CA" sz="2600" dirty="0"/>
              <a:t>"[S]</a:t>
            </a:r>
            <a:r>
              <a:rPr lang="en-CA" sz="2600" dirty="0" err="1"/>
              <a:t>cientific</a:t>
            </a:r>
            <a:r>
              <a:rPr lang="en-CA" sz="2600" dirty="0"/>
              <a:t> findings were confirmed in only 6 (11%) cases."</a:t>
            </a:r>
          </a:p>
          <a:p>
            <a:pPr marL="12065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en-CA" sz="17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r>
              <a:rPr lang="en-CA" sz="1500" dirty="0"/>
              <a:t>Begley, C., Ellis, L. Raise standards for preclinical cancer research. Nature 483, 531–533 (2012). </a:t>
            </a:r>
            <a:r>
              <a:rPr lang="en-CA" sz="1500" dirty="0">
                <a:hlinkClick r:id="rId3"/>
              </a:rPr>
              <a:t>https://doi.org/10.1038/483531a</a:t>
            </a:r>
            <a:r>
              <a:rPr lang="en-CA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24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6A3819FB-32FC-B9CA-6EFD-53B23D0E3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7031C778-FA6B-B052-4997-1201BB7EA1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12065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CA" sz="3600" dirty="0"/>
              <a:t>"An analysis of past studies indicates that the cumulative (total) prevalence of irreproducible preclinical research exceeds 50%, resulting in approximately US$28,000,000,000 (US$28B)/year spent on preclinical research that is not reproducible—in the United States alone."</a:t>
            </a:r>
            <a:endParaRPr lang="en-CA" sz="17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r>
              <a:rPr lang="en-CA" sz="2900" dirty="0"/>
              <a:t>Freedman LP, Cockburn IM, Simcoe TS (2015) The Economics of Reproducibility in Preclinical Research. </a:t>
            </a:r>
            <a:r>
              <a:rPr lang="en-CA" sz="2900" dirty="0" err="1"/>
              <a:t>PLoS</a:t>
            </a:r>
            <a:r>
              <a:rPr lang="en-CA" sz="2900" dirty="0"/>
              <a:t> Biol 13(6): e1002165. </a:t>
            </a:r>
            <a:r>
              <a:rPr lang="en-CA" sz="2900" dirty="0">
                <a:hlinkClick r:id="rId3"/>
              </a:rPr>
              <a:t>https://doi.org/10.1371/journal.pbio.1002165</a:t>
            </a:r>
            <a:r>
              <a:rPr lang="en-CA" sz="2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33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DADAD917-1EAB-889E-3D7B-FEA3FD1D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3753E765-B72F-2620-3CF0-9A0CC285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12065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CA" sz="4400" dirty="0"/>
              <a:t>"We conducted replications of 100 experimental and correlational studies published in three psychology journals using high-powered designs and original materials when available…Thirty-six percent of replications had significant results."</a:t>
            </a:r>
            <a:endParaRPr lang="en-CA" sz="15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endParaRPr lang="en-CA" sz="1500" dirty="0"/>
          </a:p>
          <a:p>
            <a:pPr marL="120650" indent="0" algn="ctr">
              <a:buSzPts val="1700"/>
              <a:buNone/>
            </a:pPr>
            <a:r>
              <a:rPr lang="en-CA" sz="3300" dirty="0"/>
              <a:t>Open Science Collaboration. Estimating the reproducibility of psychological science. Science 349 ,aac4716 (2015). DOI:10.1126/science.aac4716</a:t>
            </a:r>
          </a:p>
        </p:txBody>
      </p:sp>
    </p:spTree>
    <p:extLst>
      <p:ext uri="{BB962C8B-B14F-4D97-AF65-F5344CB8AC3E}">
        <p14:creationId xmlns:p14="http://schemas.microsoft.com/office/powerpoint/2010/main" val="51760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8DC8917C-F309-7511-AE1D-8FBB5345E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11DA5BF3-88CE-D9A5-7C14-C395E8319E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 Generalizability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B779ECE-C280-661B-A13A-C2FA133F2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Same research question, but a novel perspective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Re-considering choices related to study design including how to measure and how to define the population Hypothesis being tested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may also involve re-evaluating choices related to how the question will be approached, impacting choice of over all study design</a:t>
            </a:r>
          </a:p>
        </p:txBody>
      </p:sp>
    </p:spTree>
    <p:extLst>
      <p:ext uri="{BB962C8B-B14F-4D97-AF65-F5344CB8AC3E}">
        <p14:creationId xmlns:p14="http://schemas.microsoft.com/office/powerpoint/2010/main" val="266301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DBA28A27-2F0A-7987-200C-C89584B4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FDFC636C-782C-5489-5C5C-C4570373B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Replication &amp; RDM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07DA5-F5AD-D43C-CB56-5EA70C6E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008" y="2178570"/>
            <a:ext cx="2401824" cy="2261100"/>
          </a:xfrm>
        </p:spPr>
        <p:txBody>
          <a:bodyPr>
            <a:normAutofit/>
          </a:bodyPr>
          <a:lstStyle/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Cleaned data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Documentation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Analysis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Tests and parameters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6EAE876-4246-BAD4-F472-22B1BE4244AB}"/>
              </a:ext>
            </a:extLst>
          </p:cNvPr>
          <p:cNvSpPr txBox="1">
            <a:spLocks/>
          </p:cNvSpPr>
          <p:nvPr/>
        </p:nvSpPr>
        <p:spPr>
          <a:xfrm>
            <a:off x="4240106" y="2178570"/>
            <a:ext cx="240182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Data (potentially cleaned)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Documentation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Hypothesis being tested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57ECC8-1C7D-8E2A-791D-7270C46270A2}"/>
              </a:ext>
            </a:extLst>
          </p:cNvPr>
          <p:cNvSpPr txBox="1">
            <a:spLocks/>
          </p:cNvSpPr>
          <p:nvPr/>
        </p:nvSpPr>
        <p:spPr>
          <a:xfrm>
            <a:off x="2193205" y="2178570"/>
            <a:ext cx="240182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Research Question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Hypothesis being tested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Data collection plan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Data analysis plan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D4CFE54-9431-8F58-F0E1-1AAE9881CB3A}"/>
              </a:ext>
            </a:extLst>
          </p:cNvPr>
          <p:cNvSpPr txBox="1">
            <a:spLocks/>
          </p:cNvSpPr>
          <p:nvPr/>
        </p:nvSpPr>
        <p:spPr>
          <a:xfrm>
            <a:off x="146304" y="2178570"/>
            <a:ext cx="240182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Paradigm or Framework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EA37B94-63CB-6CEC-3DD0-663196B824F2}"/>
              </a:ext>
            </a:extLst>
          </p:cNvPr>
          <p:cNvSpPr txBox="1">
            <a:spLocks/>
          </p:cNvSpPr>
          <p:nvPr/>
        </p:nvSpPr>
        <p:spPr>
          <a:xfrm>
            <a:off x="146304" y="1319034"/>
            <a:ext cx="240182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Who are you?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7F2921-1658-D93F-44D9-F8A25C976A90}"/>
              </a:ext>
            </a:extLst>
          </p:cNvPr>
          <p:cNvSpPr txBox="1">
            <a:spLocks/>
          </p:cNvSpPr>
          <p:nvPr/>
        </p:nvSpPr>
        <p:spPr>
          <a:xfrm>
            <a:off x="2193205" y="1319034"/>
            <a:ext cx="240182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What’s your plan?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38A40E7-C1A7-F8EF-D852-E355D10B5BE4}"/>
              </a:ext>
            </a:extLst>
          </p:cNvPr>
          <p:cNvSpPr txBox="1">
            <a:spLocks/>
          </p:cNvSpPr>
          <p:nvPr/>
        </p:nvSpPr>
        <p:spPr>
          <a:xfrm>
            <a:off x="4240106" y="1319034"/>
            <a:ext cx="2401824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What was your final analysis plan?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62335F0-0B17-4FF6-C5CF-3399D226C9AC}"/>
              </a:ext>
            </a:extLst>
          </p:cNvPr>
          <p:cNvSpPr txBox="1">
            <a:spLocks/>
          </p:cNvSpPr>
          <p:nvPr/>
        </p:nvSpPr>
        <p:spPr>
          <a:xfrm>
            <a:off x="6287008" y="1227594"/>
            <a:ext cx="2710688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400" dirty="0"/>
              <a:t>Can I follow your final recipe?</a:t>
            </a:r>
          </a:p>
        </p:txBody>
      </p:sp>
    </p:spTree>
    <p:extLst>
      <p:ext uri="{BB962C8B-B14F-4D97-AF65-F5344CB8AC3E}">
        <p14:creationId xmlns:p14="http://schemas.microsoft.com/office/powerpoint/2010/main" val="201413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02BB415E-7FF4-74F4-D036-B7B84D820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AE554699-AAF8-DA70-2151-D505EEB90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to Practice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86412378-49BD-1F9D-F83C-C12EA2D95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Just as we need this level of transparency to evaluate a given study, we should strive to provide this same level of transparency for our peers and to enhance our research practices.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137196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circle to Mendel with the social habits of spiders.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E02FE875-4767-EBEA-118F-4E22195A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1606A5AF-2F59-5913-61B9-CD142C7D5E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CA" b="1" dirty="0"/>
              <a:t>What to do when you don’t trust your data anymore</a:t>
            </a:r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3260B16E-8E5C-C7C4-B5EF-0EE10C40E6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buSzPts val="1700"/>
            </a:pPr>
            <a:r>
              <a:rPr lang="en-CA" sz="1700" dirty="0"/>
              <a:t>Kate Laskowski - https://</a:t>
            </a:r>
            <a:r>
              <a:rPr lang="en-CA" sz="1700" dirty="0" err="1"/>
              <a:t>laskowskilab.faculty.ucdavis.edu</a:t>
            </a:r>
            <a:r>
              <a:rPr lang="en-CA" sz="1700" dirty="0"/>
              <a:t>/2020/01/29/retractions/o enhance our research practices.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270393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Are Mendel’s Data Reliable?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12065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CA" sz="5100" dirty="0"/>
              <a:t>How would we establish if Mendel's data are reliable?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CA" sz="2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CA" sz="2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CA" sz="24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CA" sz="2400" dirty="0"/>
              <a:t>You can read a brief summary of this debate in: Weeden, NF. (2016). Are Mendel’s Data Reliable? The Perspective of a Pea Geneticist. Journal of Heredity. 7 (7). </a:t>
            </a:r>
            <a:r>
              <a:rPr lang="en-CA" sz="2400" dirty="0">
                <a:hlinkClick r:id="rId3"/>
              </a:rPr>
              <a:t>https://doi.org/10.1093/jhered/esw058</a:t>
            </a:r>
            <a:endParaRPr lang="en-CA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C87E81EE-C8BB-FCEA-E53A-B2ACD05A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ECF0CDB4-1BDA-9C57-0A78-759C3868E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Measuring Bias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055CCEAE-9A70-FFD5-7F0E-6BD9E16F5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How does one measure or evaluate for bias in a study?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From Proxy to Reproducibility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What is required for Reproducibility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Depends on definition of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7295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DC562420-A4D8-A724-DD07-8F93FDB0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2DD4639D-13EE-07EC-79B0-FDDE48C6F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Bias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10959C77-823C-A3BA-9D82-AF7E48212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Structural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Who gets hired, published, promoted, etc.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Cognitive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Conscious and unconscious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Systemic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Error due to complex systems, measurement, etc.</a:t>
            </a:r>
          </a:p>
        </p:txBody>
      </p:sp>
    </p:spTree>
    <p:extLst>
      <p:ext uri="{BB962C8B-B14F-4D97-AF65-F5344CB8AC3E}">
        <p14:creationId xmlns:p14="http://schemas.microsoft.com/office/powerpoint/2010/main" val="33019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8BC5AEF5-DFD9-503C-0E68-2730AEFE6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9F52948A-D14C-C680-8A8A-2F9C5D36D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Reproducibility &amp; Replicability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45951CD9-B307-D19B-DF69-2E6D79A81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Four categories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Computational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Study results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Methods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61635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1BB5352B-150B-40AB-F270-9EF90B2A2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DC459154-D3C5-E9D9-6A03-01613FC2D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Reproducibility &amp; Replicability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5BB3DF1D-5619-9C7D-745C-C458109B1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Four categories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Computational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Study results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Methods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Generalization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5AB44-E2CA-231F-D8CD-EE2B809781FB}"/>
              </a:ext>
            </a:extLst>
          </p:cNvPr>
          <p:cNvSpPr/>
          <p:nvPr/>
        </p:nvSpPr>
        <p:spPr>
          <a:xfrm>
            <a:off x="1633728" y="2486406"/>
            <a:ext cx="1524000" cy="261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68B1364E-93A8-9913-E2C4-3722B3624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85DD6898-0C8E-9E49-074D-30C53940F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Computational Reproducibility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396717AA-A006-E463-A649-43B41C4068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Same data, same analysis tool, same analysis pipeline to derive the same results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Cleaned data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Documentation (readme, data dictionary)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Analysis protocols (step by step, scripts, etc.)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Tests and parameters used (thresholds, etc.)</a:t>
            </a:r>
          </a:p>
        </p:txBody>
      </p:sp>
    </p:spTree>
    <p:extLst>
      <p:ext uri="{BB962C8B-B14F-4D97-AF65-F5344CB8AC3E}">
        <p14:creationId xmlns:p14="http://schemas.microsoft.com/office/powerpoint/2010/main" val="265920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E54A90CA-370C-BD25-54DD-610F289D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B5A55760-F855-7427-1A4C-F01B557690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Computational Reproducibility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41D5CBFB-6704-5BEB-EE8E-95497BC4F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Same data, same analysis tool, same analysis pipeline to derive the same results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Cleaned data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Documentation (readme, data dictionary)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Analysis protocols (step by step, scripts, etc.)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Tests and parameters used (thresholds, etc.)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Enabled by code and interoperable formats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9B6F6-DC0C-29E3-9DD9-E4B5D052CA5B}"/>
              </a:ext>
            </a:extLst>
          </p:cNvPr>
          <p:cNvSpPr/>
          <p:nvPr/>
        </p:nvSpPr>
        <p:spPr>
          <a:xfrm>
            <a:off x="1670304" y="3828288"/>
            <a:ext cx="3742944" cy="248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D4443C54-89C8-3033-C072-C1C7FD8D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C92BBBA7-DB39-9EEE-8177-13FDAC545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50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 Results Replicability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263A593-9C9B-7053-9BF7-D309D7E8BC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CA" sz="1700" dirty="0"/>
              <a:t>Same data, same hypothesis.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Data (potentially cleaned)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Documentation (readme, data dictionary)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Hypothesis being tested</a:t>
            </a:r>
          </a:p>
          <a:p>
            <a:pPr indent="-336550">
              <a:buSzPts val="1700"/>
            </a:pPr>
            <a:r>
              <a:rPr lang="en-CA" sz="1700" dirty="0"/>
              <a:t>Helps to address analytical choices made in the study.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500" dirty="0"/>
              <a:t>Researcher degrees of freedom</a:t>
            </a:r>
          </a:p>
          <a:p>
            <a:pPr lvl="1" indent="-336550">
              <a:buSzPts val="1700"/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Border line p-values and small effect sizes are often contradicted or invalidated in these replications.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3000604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1338</Words>
  <Application>Microsoft Macintosh PowerPoint</Application>
  <PresentationFormat>On-screen Show (16:9)</PresentationFormat>
  <Paragraphs>144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Lato</vt:lpstr>
      <vt:lpstr>Raleway</vt:lpstr>
      <vt:lpstr>Streamline</vt:lpstr>
      <vt:lpstr>RDM in the Context of Bias and Reproducibility</vt:lpstr>
      <vt:lpstr>Are Mendel’s Data Reliable?</vt:lpstr>
      <vt:lpstr>Measuring Bias</vt:lpstr>
      <vt:lpstr>Types of Bias</vt:lpstr>
      <vt:lpstr>Reproducibility &amp; Replicability</vt:lpstr>
      <vt:lpstr>Reproducibility &amp; Replicability</vt:lpstr>
      <vt:lpstr>Computational Reproducibility</vt:lpstr>
      <vt:lpstr>Computational Reproducibility</vt:lpstr>
      <vt:lpstr>Study Results Replicability</vt:lpstr>
      <vt:lpstr>Methods Replicability</vt:lpstr>
      <vt:lpstr>Example Interlude</vt:lpstr>
      <vt:lpstr>PowerPoint Presentation</vt:lpstr>
      <vt:lpstr>PowerPoint Presentation</vt:lpstr>
      <vt:lpstr>PowerPoint Presentation</vt:lpstr>
      <vt:lpstr>Study Generalizability</vt:lpstr>
      <vt:lpstr>Replication &amp; RDM</vt:lpstr>
      <vt:lpstr>Evaluation to Practice</vt:lpstr>
      <vt:lpstr>Full circle to Mendel with the social habits of spiders.</vt:lpstr>
      <vt:lpstr>What to do when you don’t trust your data anymore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Data Management in the Canadian Context An overview with case studies</dc:title>
  <cp:lastModifiedBy>Vis-Dunbar, Mathew</cp:lastModifiedBy>
  <cp:revision>2</cp:revision>
  <dcterms:modified xsi:type="dcterms:W3CDTF">2025-05-07T22:05:33Z</dcterms:modified>
</cp:coreProperties>
</file>