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421" r:id="rId3"/>
    <p:sldId id="260" r:id="rId4"/>
    <p:sldId id="394" r:id="rId5"/>
    <p:sldId id="449" r:id="rId6"/>
    <p:sldId id="450" r:id="rId7"/>
    <p:sldId id="451" r:id="rId8"/>
    <p:sldId id="453" r:id="rId9"/>
    <p:sldId id="459" r:id="rId10"/>
    <p:sldId id="460" r:id="rId11"/>
    <p:sldId id="477" r:id="rId12"/>
    <p:sldId id="476" r:id="rId13"/>
    <p:sldId id="478" r:id="rId14"/>
    <p:sldId id="479" r:id="rId15"/>
    <p:sldId id="457" r:id="rId16"/>
    <p:sldId id="481" r:id="rId17"/>
    <p:sldId id="458" r:id="rId18"/>
    <p:sldId id="482" r:id="rId19"/>
    <p:sldId id="461" r:id="rId20"/>
    <p:sldId id="468" r:id="rId21"/>
    <p:sldId id="463" r:id="rId22"/>
    <p:sldId id="465" r:id="rId23"/>
    <p:sldId id="467" r:id="rId24"/>
    <p:sldId id="469" r:id="rId25"/>
    <p:sldId id="471" r:id="rId26"/>
    <p:sldId id="470" r:id="rId27"/>
    <p:sldId id="473" r:id="rId28"/>
    <p:sldId id="474" r:id="rId29"/>
    <p:sldId id="475" r:id="rId30"/>
    <p:sldId id="385" r:id="rId31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Nunito" pitchFamily="2" charset="77"/>
      <p:regular r:id="rId41"/>
      <p:bold r:id="rId42"/>
      <p:italic r:id="rId43"/>
      <p:boldItalic r:id="rId44"/>
    </p:embeddedFont>
    <p:embeddedFont>
      <p:font typeface="Questrial" pitchFamily="2" charset="77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BD765-67C9-4718-BE95-995C90C66939}" v="13" dt="2025-07-31T22:02:59.417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7"/>
    <p:restoredTop sz="94695"/>
  </p:normalViewPr>
  <p:slideViewPr>
    <p:cSldViewPr snapToGrid="0">
      <p:cViewPr varScale="1">
        <p:scale>
          <a:sx n="129" d="100"/>
          <a:sy n="12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974BD765-67C9-4718-BE95-995C90C66939}"/>
    <pc:docChg chg="custSel modSld">
      <pc:chgData name="Nick Rochlin" userId="4738498f-c4f0-4880-9df3-ec86d190a53e" providerId="ADAL" clId="{974BD765-67C9-4718-BE95-995C90C66939}" dt="2025-07-31T22:02:49.537" v="18"/>
      <pc:docMkLst>
        <pc:docMk/>
      </pc:docMkLst>
      <pc:sldChg chg="addSp modSp">
        <pc:chgData name="Nick Rochlin" userId="4738498f-c4f0-4880-9df3-ec86d190a53e" providerId="ADAL" clId="{974BD765-67C9-4718-BE95-995C90C66939}" dt="2025-07-31T22:02:49.537" v="18"/>
        <pc:sldMkLst>
          <pc:docMk/>
          <pc:sldMk cId="629885271" sldId="385"/>
        </pc:sldMkLst>
        <pc:spChg chg="add mod">
          <ac:chgData name="Nick Rochlin" userId="4738498f-c4f0-4880-9df3-ec86d190a53e" providerId="ADAL" clId="{974BD765-67C9-4718-BE95-995C90C66939}" dt="2025-07-31T22:02:49.537" v="18"/>
          <ac:spMkLst>
            <pc:docMk/>
            <pc:sldMk cId="629885271" sldId="385"/>
            <ac:spMk id="2" creationId="{4F1151C5-04F1-A2DF-AC84-77A19F8B85A2}"/>
          </ac:spMkLst>
        </pc:spChg>
        <pc:picChg chg="add mod">
          <ac:chgData name="Nick Rochlin" userId="4738498f-c4f0-4880-9df3-ec86d190a53e" providerId="ADAL" clId="{974BD765-67C9-4718-BE95-995C90C66939}" dt="2025-07-31T22:02:41.060" v="17" actId="1076"/>
          <ac:picMkLst>
            <pc:docMk/>
            <pc:sldMk cId="629885271" sldId="385"/>
            <ac:picMk id="2050" creationId="{9CA5DC55-CC13-4026-A96B-6889A339B714}"/>
          </ac:picMkLst>
        </pc:picChg>
      </pc:sldChg>
      <pc:sldChg chg="modSp mod">
        <pc:chgData name="Nick Rochlin" userId="4738498f-c4f0-4880-9df3-ec86d190a53e" providerId="ADAL" clId="{974BD765-67C9-4718-BE95-995C90C66939}" dt="2025-07-29T22:44:58.539" v="5" actId="20577"/>
        <pc:sldMkLst>
          <pc:docMk/>
          <pc:sldMk cId="3513076551" sldId="461"/>
        </pc:sldMkLst>
        <pc:spChg chg="mod">
          <ac:chgData name="Nick Rochlin" userId="4738498f-c4f0-4880-9df3-ec86d190a53e" providerId="ADAL" clId="{974BD765-67C9-4718-BE95-995C90C66939}" dt="2025-07-29T22:44:58.539" v="5" actId="20577"/>
          <ac:spMkLst>
            <pc:docMk/>
            <pc:sldMk cId="3513076551" sldId="461"/>
            <ac:spMk id="162" creationId="{878CFDAD-2C5B-615D-A3D6-FFAA4FA82C3C}"/>
          </ac:spMkLst>
        </pc:spChg>
      </pc:sldChg>
      <pc:sldChg chg="delSp mod">
        <pc:chgData name="Nick Rochlin" userId="4738498f-c4f0-4880-9df3-ec86d190a53e" providerId="ADAL" clId="{974BD765-67C9-4718-BE95-995C90C66939}" dt="2025-07-31T22:01:40.930" v="13" actId="21"/>
        <pc:sldMkLst>
          <pc:docMk/>
          <pc:sldMk cId="2267751890" sldId="463"/>
        </pc:sldMkLst>
        <pc:spChg chg="del">
          <ac:chgData name="Nick Rochlin" userId="4738498f-c4f0-4880-9df3-ec86d190a53e" providerId="ADAL" clId="{974BD765-67C9-4718-BE95-995C90C66939}" dt="2025-07-31T22:01:40.930" v="13" actId="21"/>
          <ac:spMkLst>
            <pc:docMk/>
            <pc:sldMk cId="2267751890" sldId="463"/>
            <ac:spMk id="2" creationId="{97549F11-E0A3-6D02-EB9C-245AB5E22B3D}"/>
          </ac:spMkLst>
        </pc:spChg>
      </pc:sldChg>
      <pc:sldChg chg="addSp delSp modSp mod">
        <pc:chgData name="Nick Rochlin" userId="4738498f-c4f0-4880-9df3-ec86d190a53e" providerId="ADAL" clId="{974BD765-67C9-4718-BE95-995C90C66939}" dt="2025-07-29T22:45:56.757" v="8" actId="478"/>
        <pc:sldMkLst>
          <pc:docMk/>
          <pc:sldMk cId="3981550901" sldId="465"/>
        </pc:sldMkLst>
        <pc:picChg chg="add mod">
          <ac:chgData name="Nick Rochlin" userId="4738498f-c4f0-4880-9df3-ec86d190a53e" providerId="ADAL" clId="{974BD765-67C9-4718-BE95-995C90C66939}" dt="2025-07-29T22:45:53.370" v="7"/>
          <ac:picMkLst>
            <pc:docMk/>
            <pc:sldMk cId="3981550901" sldId="465"/>
            <ac:picMk id="2" creationId="{965199FE-E903-E9C1-48AB-95E73C2CD925}"/>
          </ac:picMkLst>
        </pc:picChg>
      </pc:sldChg>
      <pc:sldChg chg="addSp modSp">
        <pc:chgData name="Nick Rochlin" userId="4738498f-c4f0-4880-9df3-ec86d190a53e" providerId="ADAL" clId="{974BD765-67C9-4718-BE95-995C90C66939}" dt="2025-07-31T22:01:42.748" v="14"/>
        <pc:sldMkLst>
          <pc:docMk/>
          <pc:sldMk cId="3603697057" sldId="468"/>
        </pc:sldMkLst>
        <pc:spChg chg="add mod">
          <ac:chgData name="Nick Rochlin" userId="4738498f-c4f0-4880-9df3-ec86d190a53e" providerId="ADAL" clId="{974BD765-67C9-4718-BE95-995C90C66939}" dt="2025-07-31T22:01:42.748" v="14"/>
          <ac:spMkLst>
            <pc:docMk/>
            <pc:sldMk cId="3603697057" sldId="468"/>
            <ac:spMk id="2" creationId="{97549F11-E0A3-6D02-EB9C-245AB5E22B3D}"/>
          </ac:spMkLst>
        </pc:spChg>
        <pc:picChg chg="add mod">
          <ac:chgData name="Nick Rochlin" userId="4738498f-c4f0-4880-9df3-ec86d190a53e" providerId="ADAL" clId="{974BD765-67C9-4718-BE95-995C90C66939}" dt="2025-07-31T22:01:28.009" v="12" actId="14100"/>
          <ac:picMkLst>
            <pc:docMk/>
            <pc:sldMk cId="3603697057" sldId="468"/>
            <ac:picMk id="1026" creationId="{03633E61-5DCD-785B-D649-D93AA7442D5D}"/>
          </ac:picMkLst>
        </pc:picChg>
      </pc:sldChg>
    </pc:docChg>
  </pc:docChgLst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  <pc:spChg chg="add mod">
          <ac:chgData name="Nick Rochlin" userId="S::nrochlin@uvic.ca::4738498f-c4f0-4880-9df3-ec86d190a53e" providerId="AD" clId="Web-{8134AC86-816E-7F0D-9295-75DE582E4229}" dt="2025-07-10T15:31:41.203" v="419" actId="1076"/>
          <ac:spMkLst>
            <pc:docMk/>
            <pc:sldMk cId="2119468549" sldId="469"/>
            <ac:spMk id="3" creationId="{7EF02AF9-F38C-EDCC-DC24-4DF8E0B3BADF}"/>
          </ac:spMkLst>
        </pc:spChg>
        <pc:picChg chg="add mod">
          <ac:chgData name="Nick Rochlin" userId="S::nrochlin@uvic.ca::4738498f-c4f0-4880-9df3-ec86d190a53e" providerId="AD" clId="Web-{8134AC86-816E-7F0D-9295-75DE582E4229}" dt="2025-07-10T15:31:00.171" v="411" actId="1076"/>
          <ac:picMkLst>
            <pc:docMk/>
            <pc:sldMk cId="2119468549" sldId="469"/>
            <ac:picMk id="2" creationId="{34ED0AA7-FC49-F46B-896E-1BF5928C98AB}"/>
          </ac:picMkLst>
        </pc:picChg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  <pc:spChg chg="mod">
          <ac:chgData name="Nick Rochlin" userId="S::nrochlin@uvic.ca::4738498f-c4f0-4880-9df3-ec86d190a53e" providerId="AD" clId="Web-{8134AC86-816E-7F0D-9295-75DE582E4229}" dt="2025-07-10T15:32:15.001" v="422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  <pc:spChg chg="mod">
          <ac:chgData name="Nick Rochlin" userId="S::nrochlin@uvic.ca::4738498f-c4f0-4880-9df3-ec86d190a53e" providerId="AD" clId="Web-{8134AC86-816E-7F0D-9295-75DE582E4229}" dt="2025-07-10T15:45:40.094" v="794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  <pc:spChg chg="mod">
          <ac:chgData name="Nick Rochlin" userId="S::nrochlin@uvic.ca::4738498f-c4f0-4880-9df3-ec86d190a53e" providerId="AD" clId="Web-{8134AC86-816E-7F0D-9295-75DE582E4229}" dt="2025-07-10T15:29:13.388" v="268" actId="20577"/>
          <ac:spMkLst>
            <pc:docMk/>
            <pc:sldMk cId="3329162248" sldId="473"/>
            <ac:spMk id="158" creationId="{9300B6BF-B517-65A0-1CC5-8D4455D6CF2A}"/>
          </ac:spMkLst>
        </pc:spChg>
        <pc:spChg chg="mod">
          <ac:chgData name="Nick Rochlin" userId="S::nrochlin@uvic.ca::4738498f-c4f0-4880-9df3-ec86d190a53e" providerId="AD" clId="Web-{8134AC86-816E-7F0D-9295-75DE582E4229}" dt="2025-07-10T15:33:35.752" v="445" actId="20577"/>
          <ac:spMkLst>
            <pc:docMk/>
            <pc:sldMk cId="3329162248" sldId="473"/>
            <ac:spMk id="162" creationId="{B4ED5355-0798-B191-9596-1F726FC67E36}"/>
          </ac:spMkLst>
        </pc:spChg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  <pc:spChg chg="mod">
          <ac:chgData name="Nick Rochlin" userId="S::nrochlin@uvic.ca::4738498f-c4f0-4880-9df3-ec86d190a53e" providerId="AD" clId="Web-{8134AC86-816E-7F0D-9295-75DE582E4229}" dt="2025-07-10T15:35:48.973" v="462" actId="20577"/>
          <ac:spMkLst>
            <pc:docMk/>
            <pc:sldMk cId="417086888" sldId="474"/>
            <ac:spMk id="158" creationId="{1939E88F-CCF8-C141-2214-9F5D67941ABA}"/>
          </ac:spMkLst>
        </pc:spChg>
        <pc:spChg chg="mod">
          <ac:chgData name="Nick Rochlin" userId="S::nrochlin@uvic.ca::4738498f-c4f0-4880-9df3-ec86d190a53e" providerId="AD" clId="Web-{8134AC86-816E-7F0D-9295-75DE582E4229}" dt="2025-07-10T15:43:19.139" v="762" actId="20577"/>
          <ac:spMkLst>
            <pc:docMk/>
            <pc:sldMk cId="417086888" sldId="474"/>
            <ac:spMk id="162" creationId="{5B4504AC-6C7E-7A3B-CAE6-1CAD003CB18D}"/>
          </ac:spMkLst>
        </pc:spChg>
        <pc:cxnChg chg="mod">
          <ac:chgData name="Nick Rochlin" userId="S::nrochlin@uvic.ca::4738498f-c4f0-4880-9df3-ec86d190a53e" providerId="AD" clId="Web-{8134AC86-816E-7F0D-9295-75DE582E4229}" dt="2025-07-10T15:35:55.520" v="463" actId="1076"/>
          <ac:cxnSpMkLst>
            <pc:docMk/>
            <pc:sldMk cId="417086888" sldId="474"/>
            <ac:cxnSpMk id="166" creationId="{DC0AEBC6-59CE-CF8F-09F9-D8358F97388A}"/>
          </ac:cxnSpMkLst>
        </pc:cxnChg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  <pc:spChg chg="mod">
          <ac:chgData name="Nick Rochlin" userId="S::nrochlin@uvic.ca::4738498f-c4f0-4880-9df3-ec86d190a53e" providerId="AD" clId="Web-{8134AC86-816E-7F0D-9295-75DE582E4229}" dt="2025-07-10T15:45:50.298" v="795" actId="20577"/>
          <ac:spMkLst>
            <pc:docMk/>
            <pc:sldMk cId="2431537905" sldId="475"/>
            <ac:spMk id="158" creationId="{3CD34E95-F798-9871-8DAE-75E5540A3FA4}"/>
          </ac:spMkLst>
        </pc:spChg>
        <pc:spChg chg="mod">
          <ac:chgData name="Nick Rochlin" userId="S::nrochlin@uvic.ca::4738498f-c4f0-4880-9df3-ec86d190a53e" providerId="AD" clId="Web-{8134AC86-816E-7F0D-9295-75DE582E4229}" dt="2025-07-10T15:52:44.884" v="906" actId="20577"/>
          <ac:spMkLst>
            <pc:docMk/>
            <pc:sldMk cId="2431537905" sldId="475"/>
            <ac:spMk id="162" creationId="{F951813C-D6D8-07E7-21D0-527E229C5F5C}"/>
          </ac:spMkLst>
        </pc:spChg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  <pc:spChg chg="mod">
          <ac:chgData name="Nick Rochlin" userId="4738498f-c4f0-4880-9df3-ec86d190a53e" providerId="ADAL" clId="{04563721-22BF-4494-B9B2-EDE7B2A4393D}" dt="2025-07-09T17:54:28.111" v="9" actId="20577"/>
          <ac:spMkLst>
            <pc:docMk/>
            <pc:sldMk cId="1210854874" sldId="459"/>
            <ac:spMk id="158" creationId="{6D7993D0-DAA8-D97F-5EB6-2C8663C2450B}"/>
          </ac:spMkLst>
        </pc:spChg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  <pc:spChg chg="mod">
          <ac:chgData name="Nick Rochlin" userId="4738498f-c4f0-4880-9df3-ec86d190a53e" providerId="ADAL" clId="{04563721-22BF-4494-B9B2-EDE7B2A4393D}" dt="2025-07-09T17:54:31.429" v="10" actId="20577"/>
          <ac:spMkLst>
            <pc:docMk/>
            <pc:sldMk cId="341169796" sldId="460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8:13:53.934" v="180" actId="20577"/>
          <ac:spMkLst>
            <pc:docMk/>
            <pc:sldMk cId="341169796" sldId="460"/>
            <ac:spMk id="162" creationId="{878CFDAD-2C5B-615D-A3D6-FFAA4FA82C3C}"/>
          </ac:spMkLst>
        </pc:spChg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  <pc:spChg chg="mod">
          <ac:chgData name="Nick Rochlin" userId="4738498f-c4f0-4880-9df3-ec86d190a53e" providerId="ADAL" clId="{04563721-22BF-4494-B9B2-EDE7B2A4393D}" dt="2025-07-09T19:54:20.694" v="1551" actId="14100"/>
          <ac:spMkLst>
            <pc:docMk/>
            <pc:sldMk cId="3513076551" sldId="461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9:56:42.281" v="1778" actId="20577"/>
          <ac:spMkLst>
            <pc:docMk/>
            <pc:sldMk cId="3513076551" sldId="461"/>
            <ac:spMk id="162" creationId="{878CFDAD-2C5B-615D-A3D6-FFAA4FA82C3C}"/>
          </ac:spMkLst>
        </pc:spChg>
        <pc:cxnChg chg="mod">
          <ac:chgData name="Nick Rochlin" userId="4738498f-c4f0-4880-9df3-ec86d190a53e" providerId="ADAL" clId="{04563721-22BF-4494-B9B2-EDE7B2A4393D}" dt="2025-07-09T19:54:23.261" v="1552" actId="14100"/>
          <ac:cxnSpMkLst>
            <pc:docMk/>
            <pc:sldMk cId="3513076551" sldId="461"/>
            <ac:cxnSpMk id="166" creationId="{C6694E67-8621-49E6-D1B3-6FABB5E3613B}"/>
          </ac:cxnSpMkLst>
        </pc:cxnChg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  <pc:spChg chg="add mod">
          <ac:chgData name="Nick Rochlin" userId="4738498f-c4f0-4880-9df3-ec86d190a53e" providerId="ADAL" clId="{04563721-22BF-4494-B9B2-EDE7B2A4393D}" dt="2025-07-09T18:33:26.611" v="643" actId="1076"/>
          <ac:spMkLst>
            <pc:docMk/>
            <pc:sldMk cId="2267751890" sldId="463"/>
            <ac:spMk id="2" creationId="{97549F11-E0A3-6D02-EB9C-245AB5E22B3D}"/>
          </ac:spMkLst>
        </pc:spChg>
        <pc:spChg chg="mod">
          <ac:chgData name="Nick Rochlin" userId="4738498f-c4f0-4880-9df3-ec86d190a53e" providerId="ADAL" clId="{04563721-22BF-4494-B9B2-EDE7B2A4393D}" dt="2025-07-09T18:29:17.014" v="211" actId="20577"/>
          <ac:spMkLst>
            <pc:docMk/>
            <pc:sldMk cId="2267751890" sldId="463"/>
            <ac:spMk id="158" creationId="{9FB41015-A8E3-6E6F-7068-F98962AEBEEF}"/>
          </ac:spMkLst>
        </pc:spChg>
        <pc:spChg chg="mod">
          <ac:chgData name="Nick Rochlin" userId="4738498f-c4f0-4880-9df3-ec86d190a53e" providerId="ADAL" clId="{04563721-22BF-4494-B9B2-EDE7B2A4393D}" dt="2025-07-09T18:33:07.295" v="633" actId="20577"/>
          <ac:spMkLst>
            <pc:docMk/>
            <pc:sldMk cId="2267751890" sldId="463"/>
            <ac:spMk id="162" creationId="{D049D8A5-9042-C1FC-A39A-04BA2B2A76E9}"/>
          </ac:spMkLst>
        </pc:spChg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  <pc:spChg chg="mod">
          <ac:chgData name="Nick Rochlin" userId="4738498f-c4f0-4880-9df3-ec86d190a53e" providerId="ADAL" clId="{04563721-22BF-4494-B9B2-EDE7B2A4393D}" dt="2025-07-09T18:35:16.753" v="672" actId="20577"/>
          <ac:spMkLst>
            <pc:docMk/>
            <pc:sldMk cId="3981550901" sldId="465"/>
            <ac:spMk id="158" creationId="{016878B6-6635-8528-8F03-E38DC09D7B38}"/>
          </ac:spMkLst>
        </pc:spChg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  <pc:spChg chg="mod">
          <ac:chgData name="Nick Rochlin" userId="4738498f-c4f0-4880-9df3-ec86d190a53e" providerId="ADAL" clId="{04563721-22BF-4494-B9B2-EDE7B2A4393D}" dt="2025-07-09T19:57:59.421" v="1791" actId="1076"/>
          <ac:spMkLst>
            <pc:docMk/>
            <pc:sldMk cId="3603697057" sldId="468"/>
            <ac:spMk id="195" creationId="{C0797466-7281-981E-D0F3-FC9E70FB800F}"/>
          </ac:spMkLst>
        </pc:spChg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  <pc:spChg chg="mod">
          <ac:chgData name="Nick Rochlin" userId="4738498f-c4f0-4880-9df3-ec86d190a53e" providerId="ADAL" clId="{04563721-22BF-4494-B9B2-EDE7B2A4393D}" dt="2025-07-09T20:11:17.373" v="1845" actId="1076"/>
          <ac:spMkLst>
            <pc:docMk/>
            <pc:sldMk cId="2119468549" sldId="469"/>
            <ac:spMk id="195" creationId="{3D1D8F28-4097-554E-DBE1-4EE3575549FA}"/>
          </ac:spMkLst>
        </pc:spChg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  <pc:spChg chg="mod">
          <ac:chgData name="Nick Rochlin" userId="4738498f-c4f0-4880-9df3-ec86d190a53e" providerId="ADAL" clId="{04563721-22BF-4494-B9B2-EDE7B2A4393D}" dt="2025-07-09T22:40:58.994" v="2565" actId="20577"/>
          <ac:spMkLst>
            <pc:docMk/>
            <pc:sldMk cId="877122615" sldId="470"/>
            <ac:spMk id="158" creationId="{248427F7-6C2F-45D7-B238-7C193F34D98D}"/>
          </ac:spMkLst>
        </pc:spChg>
        <pc:spChg chg="mod">
          <ac:chgData name="Nick Rochlin" userId="4738498f-c4f0-4880-9df3-ec86d190a53e" providerId="ADAL" clId="{04563721-22BF-4494-B9B2-EDE7B2A4393D}" dt="2025-07-09T22:58:45.082" v="3211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  <pc:spChg chg="mod">
          <ac:chgData name="Nick Rochlin" userId="4738498f-c4f0-4880-9df3-ec86d190a53e" providerId="ADAL" clId="{04563721-22BF-4494-B9B2-EDE7B2A4393D}" dt="2025-07-09T22:28:39.346" v="2473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5B5B8A50-378B-64A9-C4CD-B7615243E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C123FBF-72BE-6AD3-88C9-AF36BC7B5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6AC9237E-D209-9304-B08A-D48223E82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8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5C419EA-7235-9A9E-4453-F1C504CB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B3872DB-3DB3-C647-303A-79ACBF4E2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22FC5D6-5D62-28E4-5AA2-0A4D30C2E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038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CCDA7F8-768A-9F8C-325C-7799B80FE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ACB874E-6A60-9384-851D-0C01BCB77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C7DD529-248B-8305-BAF8-BCFBF40D4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26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7A0BCA0-F8CF-93AF-0A24-F8F188B0B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230D328-EE86-842C-F7F5-48AE2C8B5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CACEDDE-65E1-BF32-B277-86583FD4D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65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661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BF3F3CF7-D7D0-61C8-4D73-8CCA1320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4244B53-888A-4010-2FC4-8CA3DA1A27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4616F9D5-A908-D229-3518-45406484BB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540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9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C7BDF63-4027-1D22-9E1D-7C2FA330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8CA3A56-771E-A6E1-FC7A-7CB729A3D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067A872-5D39-1B19-0B56-E7D9437F6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1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22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98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B737AE1-FA30-1ADB-F4E6-CD419FD1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6610B5F2-FEF1-0F0B-7CF7-8E2CCC49B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201BAB3-8FAD-C43E-0A83-065355793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58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4D6D85A-1B62-2E88-E782-FFB26E59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42288D8-0D65-9D47-1052-CACB2451A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AEA8BCC-37AC-C9FD-98F5-4EF88155F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862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0CEFA7A-C2EA-8CA0-5012-C46BAEA1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BA40CE0-151C-B370-D3A2-7FC952A1D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459408C-C76B-50B0-A3B8-3359DE58B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7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8A6947-25D4-0975-5E74-E4227297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059A04B-E0DE-E5A5-31C3-90AD6D4C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BE0CD18-A40F-E07D-C6EA-11729A623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77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959CFC1-3A67-1690-93F2-9F701369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CDB360D-DBFA-E3CC-D5EC-030F96EB7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82CD6260-4F75-0E2D-AB7E-B5DE175E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374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CB8EBB9-3043-4643-C57C-6CCB7DDA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0DC572F-1CD8-82D1-7902-2FFBF433C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69142E5-B993-FE04-B4E2-BC7320E42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51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767DC80-6BD8-E3D1-8BE6-4F40408E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18A43B1-B0D0-AFF9-84F1-8A258CACD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80F6FF-1C20-3F5C-CAA8-692262D8E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1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EF5DF6-D60C-DA10-B032-76E491F1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491EFE3-34BF-9671-15F1-9A2CAC695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F569DE0-F752-2EA4-EB91-D913C1CF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423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8F237D9-64EF-0320-C259-8FC93958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B2B8ACF-387E-486B-4CD5-2EF281AC83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05F164D-955D-BD7C-8D16-0418E3987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982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AABDDB-0489-DB27-7940-A2F749CC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591BF8B-0A8C-97F6-BC6A-139C32697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5E92B8C-A968-F36B-AA17-DE53F3D7E7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87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32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48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8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79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petergyang/status/157528912236460851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pinterest.com/pin/76723048650986696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memedroid.com/memes/detail/127471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OwnerVehicleDataDictionary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esearch.cornell.edu/data-management/sharing/readm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a/Signs-Fun-NMLID-Mclovin-Licenses/dp/B0090R5R70?th=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683/SP3/RDS0C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9zw7v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kt.ok.ubc.ca/#:~:text=The%20IKT%20Guiding%20Principles,-To%20engage%20more&amp;text=Partners%20develop%20and%20maintain%20relationships,their%20diverse%20expertise%20and%20knowledge.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8ow2k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cmi.net.au/stories-and-ideas/pulp-fiction-confused-travol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oadtofair.hypotheses.org/4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3685/1H9TO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5683/SP3/HTMDLI" TargetMode="External"/><Relationship Id="rId4" Type="http://schemas.openxmlformats.org/officeDocument/2006/relationships/hyperlink" Target="https://doi.org/10.5683/SP2/I98O1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2541150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Documentation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89543A-8937-3545-8049-9F84513C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2" y="1898017"/>
            <a:ext cx="3601287" cy="19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F1E7E6-5B6C-2300-AA60-DB201B64B856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What kind of documentation do you see?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tell what each of the files is?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When looking at a data file, can you understand what you’re looking 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Is there anything that sticks out to you as interesting? Good? Bad?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16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6C1A6509-2355-61DF-2D4C-96240765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8A6360F9-5D17-3B93-7CFF-CDFD97B0BF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0075" y="2541150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tx1"/>
                </a:solidFill>
              </a:rPr>
              <a:t>Caveat: 2 Types of READMEs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AD85EC06-89E6-8AA8-AEB0-C9897F287188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C117C4-E507-ECCE-790F-E83F658E411C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3" name="Picture 2" descr="There are two types of people - iFunny">
            <a:extLst>
              <a:ext uri="{FF2B5EF4-FFF2-40B4-BE49-F238E27FC236}">
                <a16:creationId xmlns:a16="http://schemas.microsoft.com/office/drawing/2014/main" id="{BF20E492-0E3B-0447-2384-1174FC7C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8" y="621295"/>
            <a:ext cx="3113400" cy="320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777067D-60DF-E89B-011C-752BB08CE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0F9B674-ADA5-E2BB-A17D-326DA4B1B11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Caveat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193C642-A879-B973-42BD-9C06E1CA683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 </a:t>
            </a:r>
            <a:r>
              <a:rPr lang="es" sz="1600" b="1" u="sng" dirty="0"/>
              <a:t>DEPOSIT</a:t>
            </a:r>
            <a:r>
              <a:rPr lang="es" sz="1600" b="1" dirty="0"/>
              <a:t> </a:t>
            </a:r>
            <a:r>
              <a:rPr lang="es" sz="1600" dirty="0"/>
              <a:t>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188FF17-7847-29C0-8313-33C0DE6D68E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855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0EEF087-B6BD-9F03-08F8-3D2E38E0F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E988C1A-7DE5-67A9-C77D-D2A208B4566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Caveat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FF11FF0-47EB-FF3D-C05E-76D3244E098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an </a:t>
            </a:r>
            <a:r>
              <a:rPr lang="es" sz="1600" b="1" u="sng" dirty="0"/>
              <a:t>ACTIVE</a:t>
            </a:r>
            <a:r>
              <a:rPr lang="es" sz="1600" b="1" dirty="0"/>
              <a:t> </a:t>
            </a:r>
            <a:r>
              <a:rPr lang="es" sz="1600" dirty="0"/>
              <a:t>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0DE360C-5B1F-F5D8-A370-A2E181E3898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231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3202CA7-2C16-85CA-41D3-AEC21BC9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B94A1BB-7AE8-582C-84DB-462732DA8F5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7DDDBD0-CC5B-129B-51F2-F8B1A1F886C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2550630-004F-8F39-932F-A9042A3842E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Dictionaries / Codebooks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file that describes each element of tabular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Details of variagble names, labels, units, and constraints such as acceptable range of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enable software programs (R, Python, etc.) to read and process a data file, enhancing machine-readability, interoperability, and data reuse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Provides human-readable details to support interpretation and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227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2148DD1D-D6E1-0D6F-67D2-984DE72E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3D5FCF69-EA88-7D83-D7F3-4E547993B6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59953" y="2023133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tx1"/>
                </a:solidFill>
              </a:rPr>
              <a:t>Caveat: 2 Types of Data Dictionaries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EAA1A4BE-BAEE-DCFE-BB9F-B5538B73F115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073915-0489-3F98-D9D9-7891A38C1B1D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5EA3-3B32-D92B-F625-838B781B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93" y="975502"/>
            <a:ext cx="3523762" cy="28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5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089642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Our Data Dictionary (Stats Can)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1466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F0D598-C1EF-AB82-E516-6CCBEC352B51}"/>
              </a:ext>
            </a:extLst>
          </p:cNvPr>
          <p:cNvSpPr txBox="1"/>
          <p:nvPr/>
        </p:nvSpPr>
        <p:spPr>
          <a:xfrm>
            <a:off x="1053548" y="1679713"/>
            <a:ext cx="712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osf.io</a:t>
            </a:r>
            <a:r>
              <a:rPr lang="en-US" sz="2800" dirty="0"/>
              <a:t>/p7cv8</a:t>
            </a:r>
          </a:p>
        </p:txBody>
      </p:sp>
    </p:spTree>
    <p:extLst>
      <p:ext uri="{BB962C8B-B14F-4D97-AF65-F5344CB8AC3E}">
        <p14:creationId xmlns:p14="http://schemas.microsoft.com/office/powerpoint/2010/main" val="388540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F059DCC-2159-DE7A-C592-877AF657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4EB3144-2FC8-1C1C-7973-FF3AE6AC092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089642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B6CB481-2EBF-1878-D5B8-49E204665CD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1466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37FFF32-7982-3164-9802-F71D765F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5" y="1433884"/>
            <a:ext cx="8148369" cy="2663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69324-2131-19B3-23BC-D56DE868B675}"/>
              </a:ext>
            </a:extLst>
          </p:cNvPr>
          <p:cNvSpPr txBox="1"/>
          <p:nvPr/>
        </p:nvSpPr>
        <p:spPr>
          <a:xfrm>
            <a:off x="8173616" y="4117717"/>
            <a:ext cx="194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26610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52799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Sneak Peak - README Template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In the next session we’ll begin filling out a README for our project.  We’ll take a quick look at the temlate that we’re using, which can be found in the</a:t>
            </a:r>
            <a:r>
              <a:rPr lang="es" sz="1600" b="1" dirty="0"/>
              <a:t> </a:t>
            </a:r>
            <a:r>
              <a:rPr lang="es" sz="1600" b="1" i="1" dirty="0"/>
              <a:t>docs</a:t>
            </a:r>
            <a:r>
              <a:rPr lang="es" sz="1600" b="1" dirty="0"/>
              <a:t> </a:t>
            </a:r>
            <a:r>
              <a:rPr lang="es" sz="1600" dirty="0"/>
              <a:t>folder in OSF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>
              <a:hlinkClick r:id="rId3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hlinkClick r:id="rId3"/>
              </a:rPr>
              <a:t>https://data.research.cornell.edu/data-management/sharing/readme/</a:t>
            </a:r>
            <a:r>
              <a:rPr lang="en-CA" sz="1600" dirty="0"/>
              <a:t> 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8501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30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202656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Identify the importance of documentation as it relates to RDM and the FAIR Principles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Key concepts to cover in a README document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Data dictionaries as an alternative/additional form of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Discuss general best practices of data licensing, and how it pertains to the project’s data</a:t>
            </a:r>
          </a:p>
          <a:p>
            <a:pPr algn="l"/>
            <a:br>
              <a:rPr lang="en-CA" sz="20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</a:br>
            <a:endParaRPr lang="en-CA" sz="2000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54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D43A4E-BC9E-5C2E-598E-2F62D65D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0797466-7281-981E-D0F3-FC9E70FB8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1235" y="257175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Licenses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B11D609-B2E2-DD9D-57E4-47B9DE49D3E1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Signs 4 Fun NMLID McLovin Id License's Driver's License : Amazon.ca:  Automotive">
            <a:extLst>
              <a:ext uri="{FF2B5EF4-FFF2-40B4-BE49-F238E27FC236}">
                <a16:creationId xmlns:a16="http://schemas.microsoft.com/office/drawing/2014/main" id="{03633E61-5DCD-785B-D649-D93AA744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1298447"/>
            <a:ext cx="3440554" cy="221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49F11-E0A3-6D02-EB9C-245AB5E22B3D}"/>
              </a:ext>
            </a:extLst>
          </p:cNvPr>
          <p:cNvSpPr txBox="1"/>
          <p:nvPr/>
        </p:nvSpPr>
        <p:spPr>
          <a:xfrm>
            <a:off x="8430768" y="4681728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60369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37249E-CC17-E37C-1C6A-1FC67847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FB41015-A8E3-6E6F-7068-F98962AEBEE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Licenses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049D8A5-9042-C1FC-A39A-04BA2B2A76E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data license is a legal arrangement between the creator of the data and the end-user, specifying what can be done with the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producer of data, this allows your work to be shared/used in the ways that you are comfortable with.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consumer of data, this provides boundaries of what you are able to do with data you encounter.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92C2433-E8B8-1263-BBBD-3C8F645A8EA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775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809C38D-C8BF-BB98-975A-1250050F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16878B6-6635-8528-8F03-E38DC09D7B3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Creative Commons Licenses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F5C970C-CC87-67F6-3E34-A72FB34B8DB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5199FE-E903-E9C1-48AB-95E73C2C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29669"/>
            <a:ext cx="7007382" cy="3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77FA49B-F500-C8DA-1D26-536EFC302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755A074-B642-E10E-25B2-84698C9D324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Licenses – O</a:t>
            </a:r>
            <a:r>
              <a:rPr lang="en-CA" dirty="0"/>
              <a:t>u</a:t>
            </a:r>
            <a:r>
              <a:rPr lang="es" dirty="0"/>
              <a:t>r Dataset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F8AF56D-9373-FDE3-A2C0-2DF6D7070A4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At the end of the program, we’ll be looking at data repositories and depositing data, and we’ll be applying a license to our data set (stay tuned!).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However, because we’ll be working with an existing dataset, we need to make sure that we understand its license and what that entails.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Let’s take a look!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  <a:hlinkClick r:id="rId3"/>
              </a:rPr>
              <a:t>https://doi.org/10.5683/SP3/RDS0CK</a:t>
            </a: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</a:rPr>
              <a:t> 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A6A3F92-275C-8100-E70A-892C2D05EE1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2220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C116A1C-CB98-C27E-907C-F3E7B9271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3D1D8F28-4097-554E-DBE1-4EE357554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330938"/>
            <a:ext cx="43588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Ethical, legal, and commercial considerations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3D8B7465-A0C8-B94E-22C7-D93308F04F0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person wearing sunglasses&#10;&#10;AI-generated content may be incorrect.">
            <a:extLst>
              <a:ext uri="{FF2B5EF4-FFF2-40B4-BE49-F238E27FC236}">
                <a16:creationId xmlns:a16="http://schemas.microsoft.com/office/drawing/2014/main" id="{34ED0AA7-FC49-F46B-896E-1BF5928C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7" y="460524"/>
            <a:ext cx="3588050" cy="3251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02AF9-F38C-EDCC-DC24-4DF8E0B3BADF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946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BE9C4DE-361B-1723-1147-47F1CF71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0D09EF1-68DB-9DE3-C571-29BCF8330B6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98577" y="289781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Ethical, legal, and commercial considerations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15E027C-2F66-D9AD-B2D8-EBD72673717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98577" y="1720435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any</a:t>
            </a:r>
            <a:r>
              <a:rPr lang="es" sz="1600" b="1" dirty="0"/>
              <a:t> </a:t>
            </a:r>
            <a:r>
              <a:rPr lang="es" sz="1600" dirty="0"/>
              <a:t>of the following requires additional considerations: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Human participants / personal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Animals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Collaborators at other institutions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Industry partners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C</a:t>
            </a:r>
            <a:r>
              <a:rPr lang="es" sz="1600" dirty="0"/>
              <a:t>ommunity organizations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Indigenous communities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 err="1"/>
              <a:t>Communities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have</a:t>
            </a:r>
            <a:r>
              <a:rPr lang="es" sz="1600" dirty="0"/>
              <a:t> </a:t>
            </a:r>
            <a:r>
              <a:rPr lang="es" sz="1600" dirty="0" err="1"/>
              <a:t>traditionally</a:t>
            </a:r>
            <a:r>
              <a:rPr lang="es" sz="1600" dirty="0"/>
              <a:t> </a:t>
            </a:r>
            <a:r>
              <a:rPr lang="es" sz="1600" dirty="0" err="1"/>
              <a:t>been</a:t>
            </a:r>
            <a:r>
              <a:rPr lang="es" sz="1600" dirty="0"/>
              <a:t> </a:t>
            </a:r>
            <a:r>
              <a:rPr lang="es" sz="1600" dirty="0" err="1"/>
              <a:t>marginalized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tokenized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Others?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963CC4-3CC7-98DD-F053-76BD80A1CBFB}"/>
              </a:ext>
            </a:extLst>
          </p:cNvPr>
          <p:cNvCxnSpPr>
            <a:cxnSpLocks/>
          </p:cNvCxnSpPr>
          <p:nvPr/>
        </p:nvCxnSpPr>
        <p:spPr>
          <a:xfrm>
            <a:off x="802560" y="1284265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59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23E6B83-3E85-B1D3-8A40-7A562193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48427F7-6C2F-45D7-B238-7C193F34D98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Ethics and Consent Forms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FA16328-DADE-93CB-6BA2-1F37EFA0B3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human participants requires an ethics application and informed consent.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Consent/information letters to participants must describe how data are handled during active phases of research as well as post-project.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 err="1"/>
              <a:t>It</a:t>
            </a:r>
            <a:r>
              <a:rPr lang="es" sz="1600" dirty="0"/>
              <a:t> can be quite </a:t>
            </a:r>
            <a:r>
              <a:rPr lang="es" sz="1600" dirty="0" err="1"/>
              <a:t>difficult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impossible</a:t>
            </a:r>
            <a:r>
              <a:rPr lang="es" sz="1600" dirty="0"/>
              <a:t>, </a:t>
            </a:r>
            <a:r>
              <a:rPr lang="es" sz="1600" dirty="0" err="1"/>
              <a:t>to</a:t>
            </a:r>
            <a:r>
              <a:rPr lang="es" sz="1600" dirty="0"/>
              <a:t> revise </a:t>
            </a:r>
            <a:r>
              <a:rPr lang="es" sz="1600" dirty="0" err="1"/>
              <a:t>participant</a:t>
            </a:r>
            <a:r>
              <a:rPr lang="es" sz="1600" dirty="0"/>
              <a:t> </a:t>
            </a:r>
            <a:r>
              <a:rPr lang="es" sz="1600" dirty="0" err="1"/>
              <a:t>consent</a:t>
            </a:r>
            <a:r>
              <a:rPr lang="es" sz="1600" dirty="0"/>
              <a:t>, so </a:t>
            </a:r>
            <a:r>
              <a:rPr lang="es" sz="1600" dirty="0" err="1"/>
              <a:t>getting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right</a:t>
            </a:r>
            <a:r>
              <a:rPr lang="es" sz="1600" dirty="0"/>
              <a:t> at the start of a project is very helpful!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U</a:t>
            </a:r>
            <a:r>
              <a:rPr lang="en-CA" sz="1600" dirty="0"/>
              <a:t>Vic Ethics applications contain sections on Data Management and Informed Consent to help guide this process.</a:t>
            </a: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Opportunities for collaboration between ORS and the Library!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FD148DF-634D-DBE5-5023-27786D6DD6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712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E8257F0-C7B6-63C7-2E4D-8A19C5F0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300B6BF-B517-65A0-1CC5-8D4455D6CF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800" dirty="0"/>
              <a:t>Partnerships and Contracts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ED5355-0798-B191-9596-1F726FC67E3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industry</a:t>
            </a:r>
            <a:r>
              <a:rPr lang="es" sz="1600" dirty="0"/>
              <a:t> </a:t>
            </a:r>
            <a:r>
              <a:rPr lang="es" sz="1600" dirty="0" err="1"/>
              <a:t>partners</a:t>
            </a:r>
            <a:r>
              <a:rPr lang="es" sz="1600" dirty="0"/>
              <a:t>, </a:t>
            </a:r>
            <a:r>
              <a:rPr lang="es" sz="1600" dirty="0" err="1"/>
              <a:t>community</a:t>
            </a:r>
            <a:r>
              <a:rPr lang="es" sz="1600" dirty="0"/>
              <a:t> </a:t>
            </a:r>
            <a:r>
              <a:rPr lang="es" sz="1600" dirty="0" err="1"/>
              <a:t>organizations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researchers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institutions</a:t>
            </a:r>
            <a:r>
              <a:rPr lang="es" sz="1600" dirty="0"/>
              <a:t>, </a:t>
            </a:r>
            <a:r>
              <a:rPr lang="es" sz="1600" dirty="0" err="1"/>
              <a:t>may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data </a:t>
            </a:r>
            <a:r>
              <a:rPr lang="es" sz="1600" dirty="0" err="1"/>
              <a:t>sharing</a:t>
            </a:r>
            <a:r>
              <a:rPr lang="es" sz="1600" dirty="0"/>
              <a:t> </a:t>
            </a:r>
            <a:r>
              <a:rPr lang="es" sz="1600" dirty="0" err="1"/>
              <a:t>agreements</a:t>
            </a:r>
            <a:r>
              <a:rPr lang="es" sz="1600" dirty="0"/>
              <a:t> and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contracts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These</a:t>
            </a:r>
            <a:r>
              <a:rPr lang="es" sz="1600" dirty="0"/>
              <a:t> can </a:t>
            </a:r>
            <a:r>
              <a:rPr lang="es" sz="1600" dirty="0" err="1"/>
              <a:t>dictate</a:t>
            </a:r>
            <a:r>
              <a:rPr lang="es" sz="1600" dirty="0"/>
              <a:t> </a:t>
            </a:r>
            <a:r>
              <a:rPr lang="es" sz="1600" dirty="0" err="1"/>
              <a:t>where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must</a:t>
            </a:r>
            <a:r>
              <a:rPr lang="es" sz="1600" dirty="0"/>
              <a:t> reside,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can be </a:t>
            </a:r>
            <a:r>
              <a:rPr lang="es" sz="1600" dirty="0" err="1"/>
              <a:t>transferred</a:t>
            </a:r>
            <a:r>
              <a:rPr lang="es" sz="1600" dirty="0"/>
              <a:t>, and </a:t>
            </a:r>
            <a:r>
              <a:rPr lang="es" sz="1600" dirty="0" err="1"/>
              <a:t>what</a:t>
            </a:r>
            <a:r>
              <a:rPr lang="es" sz="1600" dirty="0"/>
              <a:t> can be done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both</a:t>
            </a:r>
            <a:r>
              <a:rPr lang="es" sz="1600" dirty="0"/>
              <a:t> </a:t>
            </a:r>
            <a:r>
              <a:rPr lang="es" sz="1600" dirty="0" err="1"/>
              <a:t>during</a:t>
            </a:r>
            <a:r>
              <a:rPr lang="es" sz="1600" dirty="0"/>
              <a:t> active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phases</a:t>
            </a:r>
            <a:r>
              <a:rPr lang="es" sz="1600" dirty="0"/>
              <a:t> and after a </a:t>
            </a:r>
            <a:r>
              <a:rPr lang="es" sz="1600" dirty="0" err="1"/>
              <a:t>project's</a:t>
            </a:r>
            <a:r>
              <a:rPr lang="es" sz="1600" dirty="0"/>
              <a:t> </a:t>
            </a:r>
            <a:r>
              <a:rPr lang="es" sz="1600" dirty="0" err="1"/>
              <a:t>completion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BE3365F-246C-CDD9-3B88-EFF0BD67DD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916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E0384DC-4E44-BA5A-B959-70BF3FDE1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939E88F-CCF8-C141-2214-9F5D67941AB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the First Nations, Inuit, and Métis Peoples of Canada</a:t>
            </a:r>
            <a:endParaRPr lang="en-US" sz="2400" dirty="0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B4504AC-6C7E-7A3B-CAE6-1CAD003CB18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Tri-Council </a:t>
            </a:r>
            <a:r>
              <a:rPr lang="es" sz="1600" dirty="0" err="1"/>
              <a:t>Policy</a:t>
            </a:r>
            <a:r>
              <a:rPr lang="es" sz="1600" dirty="0"/>
              <a:t> </a:t>
            </a:r>
            <a:r>
              <a:rPr lang="es" sz="1600" dirty="0" err="1"/>
              <a:t>Statement</a:t>
            </a:r>
            <a:r>
              <a:rPr lang="es" sz="1600" dirty="0"/>
              <a:t>: </a:t>
            </a:r>
            <a:r>
              <a:rPr lang="es" sz="1600" dirty="0" err="1"/>
              <a:t>Ethical</a:t>
            </a:r>
            <a:r>
              <a:rPr lang="es" sz="1600" dirty="0"/>
              <a:t> </a:t>
            </a:r>
            <a:r>
              <a:rPr lang="es" sz="1600" dirty="0" err="1"/>
              <a:t>Conduct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Humans</a:t>
            </a:r>
            <a:r>
              <a:rPr lang="es" sz="1600" dirty="0"/>
              <a:t> – TCPS 2 (2022) </a:t>
            </a: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detailed</a:t>
            </a:r>
            <a:r>
              <a:rPr lang="es" sz="1600" dirty="0"/>
              <a:t>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approaching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data/</a:t>
            </a:r>
            <a:r>
              <a:rPr lang="es" sz="1600" dirty="0" err="1"/>
              <a:t>knowledge</a:t>
            </a:r>
            <a:r>
              <a:rPr lang="es" sz="1600" dirty="0"/>
              <a:t> in </a:t>
            </a:r>
            <a:r>
              <a:rPr lang="es" sz="1600" dirty="0" err="1"/>
              <a:t>respectful</a:t>
            </a:r>
            <a:r>
              <a:rPr lang="es" sz="1600" dirty="0"/>
              <a:t> </a:t>
            </a:r>
            <a:r>
              <a:rPr lang="es" sz="1600" dirty="0" err="1"/>
              <a:t>ways</a:t>
            </a:r>
            <a:r>
              <a:rPr lang="es" sz="1600" dirty="0"/>
              <a:t> </a:t>
            </a:r>
            <a:r>
              <a:rPr lang="es" sz="1600" dirty="0" err="1"/>
              <a:t>that</a:t>
            </a:r>
            <a:r>
              <a:rPr lang="es" sz="1600" dirty="0"/>
              <a:t> are beneficial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involved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part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conducting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type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involves</a:t>
            </a:r>
            <a:r>
              <a:rPr lang="es" sz="1600" dirty="0"/>
              <a:t> </a:t>
            </a:r>
            <a:r>
              <a:rPr lang="es" sz="1600" dirty="0" err="1"/>
              <a:t>relationship</a:t>
            </a:r>
            <a:r>
              <a:rPr lang="es" sz="1600" dirty="0"/>
              <a:t> </a:t>
            </a:r>
            <a:r>
              <a:rPr lang="es" sz="1600" dirty="0" err="1"/>
              <a:t>building</a:t>
            </a:r>
            <a:r>
              <a:rPr lang="es" sz="1600" dirty="0"/>
              <a:t> and a </a:t>
            </a:r>
            <a:r>
              <a:rPr lang="es" sz="1600" dirty="0" err="1"/>
              <a:t>slower</a:t>
            </a:r>
            <a:r>
              <a:rPr lang="es" sz="1600" dirty="0"/>
              <a:t> timeline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projects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No </a:t>
            </a:r>
            <a:r>
              <a:rPr lang="es" sz="1600" dirty="0" err="1"/>
              <a:t>clear-cut</a:t>
            </a:r>
            <a:r>
              <a:rPr lang="es" sz="1600" dirty="0"/>
              <a:t> </a:t>
            </a:r>
            <a:r>
              <a:rPr lang="es" sz="1600" dirty="0" err="1"/>
              <a:t>paths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solutions</a:t>
            </a:r>
            <a:r>
              <a:rPr lang="es" sz="1600" dirty="0"/>
              <a:t>, and </a:t>
            </a:r>
            <a:r>
              <a:rPr lang="es" sz="1600" dirty="0" err="1"/>
              <a:t>each</a:t>
            </a:r>
            <a:r>
              <a:rPr lang="es" sz="1600" dirty="0"/>
              <a:t> </a:t>
            </a:r>
            <a:r>
              <a:rPr lang="es" sz="1600" dirty="0" err="1"/>
              <a:t>project</a:t>
            </a:r>
            <a:r>
              <a:rPr lang="es" sz="1600" dirty="0"/>
              <a:t> </a:t>
            </a:r>
            <a:r>
              <a:rPr lang="es" sz="1600" dirty="0" err="1"/>
              <a:t>generally</a:t>
            </a:r>
            <a:r>
              <a:rPr lang="es" sz="1600" dirty="0"/>
              <a:t> </a:t>
            </a:r>
            <a:r>
              <a:rPr lang="es" sz="1600" dirty="0" err="1"/>
              <a:t>requires</a:t>
            </a:r>
            <a:r>
              <a:rPr lang="es" sz="1600" dirty="0"/>
              <a:t> a </a:t>
            </a:r>
            <a:r>
              <a:rPr lang="es" sz="1600" dirty="0" err="1"/>
              <a:t>unique</a:t>
            </a:r>
            <a:r>
              <a:rPr lang="es" sz="1600" dirty="0"/>
              <a:t> </a:t>
            </a:r>
            <a:r>
              <a:rPr lang="es" sz="1600" dirty="0" err="1"/>
              <a:t>approach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reflects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values</a:t>
            </a:r>
            <a:r>
              <a:rPr lang="es" sz="1600" dirty="0"/>
              <a:t> and </a:t>
            </a:r>
            <a:r>
              <a:rPr lang="es" sz="1600" dirty="0" err="1"/>
              <a:t>desires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C0AEBC6-59CE-CF8F-09F9-D8358F97388A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8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79D1DD-F0B3-0736-B6BC-750B90F9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CD34E95-F798-9871-8DAE-75E5540A3FA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communities that have traditionally been marginalized or tokenized</a:t>
            </a:r>
            <a:endParaRPr lang="en-US" dirty="0" err="1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951813C-D6D8-07E7-21D0-527E229C5F5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approached</a:t>
            </a:r>
            <a:r>
              <a:rPr lang="es" sz="1600" dirty="0"/>
              <a:t> in similar </a:t>
            </a:r>
            <a:r>
              <a:rPr lang="es" sz="1600" dirty="0" err="1"/>
              <a:t>ways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Indigenous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, </a:t>
            </a:r>
            <a:r>
              <a:rPr lang="es" sz="1600" dirty="0" err="1"/>
              <a:t>but</a:t>
            </a:r>
            <a:r>
              <a:rPr lang="es" sz="1600" dirty="0"/>
              <a:t> </a:t>
            </a:r>
            <a:r>
              <a:rPr lang="es" sz="1600" dirty="0" err="1"/>
              <a:t>there</a:t>
            </a:r>
            <a:r>
              <a:rPr lang="es" sz="1600" dirty="0"/>
              <a:t> </a:t>
            </a:r>
            <a:r>
              <a:rPr lang="es" sz="1600" dirty="0" err="1"/>
              <a:t>may</a:t>
            </a:r>
            <a:r>
              <a:rPr lang="es" sz="1600" dirty="0"/>
              <a:t> be </a:t>
            </a:r>
            <a:r>
              <a:rPr lang="es" sz="1600" dirty="0" err="1"/>
              <a:t>less</a:t>
            </a:r>
            <a:r>
              <a:rPr lang="es" sz="1600" dirty="0"/>
              <a:t> formal </a:t>
            </a:r>
            <a:r>
              <a:rPr lang="es" sz="1600" dirty="0" err="1"/>
              <a:t>guidance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>
                <a:hlinkClick r:id="rId3"/>
              </a:rPr>
              <a:t>Integrated Knowledge Translation Guiding Principles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B6B7182-A316-C15F-64C5-55BA336D4A36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153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74352" y="135837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Why Document Your Files?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B94C2-3B78-BDCF-A705-253C4E9A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5" y="853627"/>
            <a:ext cx="3439501" cy="269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3518804" y="3546712"/>
            <a:ext cx="1911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Questions?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Pulp Fiction – Confused Travolta | ACMI: Your museum of screen culture">
            <a:extLst>
              <a:ext uri="{FF2B5EF4-FFF2-40B4-BE49-F238E27FC236}">
                <a16:creationId xmlns:a16="http://schemas.microsoft.com/office/drawing/2014/main" id="{9CA5DC55-CC13-4026-A96B-6889A339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9" y="1462467"/>
            <a:ext cx="495300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151C5-04F1-A2DF-AC84-77A19F8B85A2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2778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way to ensure that others (and your future selves) can navigate and correctly interpret that files and data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Crucial in achieving FAIR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01;p19">
            <a:extLst>
              <a:ext uri="{FF2B5EF4-FFF2-40B4-BE49-F238E27FC236}">
                <a16:creationId xmlns:a16="http://schemas.microsoft.com/office/drawing/2014/main" id="{219EF176-AEFC-BE75-3B00-6FFF5CEAE6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84" y="1556285"/>
            <a:ext cx="3054277" cy="25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C4C9210C-89CA-4BE5-FEF7-A008E3498130}"/>
              </a:ext>
            </a:extLst>
          </p:cNvPr>
          <p:cNvSpPr txBox="1"/>
          <p:nvPr/>
        </p:nvSpPr>
        <p:spPr>
          <a:xfrm>
            <a:off x="8072603" y="4438303"/>
            <a:ext cx="138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02920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Questions to ask yourself: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and your collaborators easily find and interpret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</a:t>
            </a:r>
            <a:r>
              <a:rPr lang="en-CA" sz="1600" dirty="0"/>
              <a:t>o</a:t>
            </a:r>
            <a:r>
              <a:rPr lang="es" sz="1600" dirty="0"/>
              <a:t>uld people outside of your group be able to find and interpret your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696834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file that sits in a project’s root directory (sometimes there can be multiple README files for a project), and provides information about the files and their content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During a project, keeping an updated README file will help you and your team having a source of truth regarding your project’s 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After a project’s completion, a README file can be used by those who might be accessing your data, as a sort of instruction manual on how to navigate and use the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54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 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799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More considerations: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Create README files for logical clusters of related files/data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your README as a plain text document (.txt or .md)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Prepend the filename with an _ so that it shows up at the top of the file list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using multiple README files, place them in sensical locations and format identically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Be sure to update!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32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Take a look at the following datasets:</a:t>
            </a:r>
          </a:p>
          <a:p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Kampen</a:t>
            </a:r>
            <a:r>
              <a:rPr lang="en-CA" dirty="0"/>
              <a:t>, Andrea; Pearson, Maggie; Smit, Michael, 2018, "Replication Data for: Digital Tools and Techniques in Scholarship and Pedagogy in the Social Sciences and Humanities", </a:t>
            </a:r>
            <a:r>
              <a:rPr lang="en-CA" dirty="0">
                <a:hlinkClick r:id="rId3"/>
              </a:rPr>
              <a:t>https://doi.org/10.23685/1H9TOV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Livingstone, D.W., 2021, "7 Replication Data for: 2017 CWKE Registered Nursing Dataset", </a:t>
            </a:r>
            <a:r>
              <a:rPr lang="en-CA" dirty="0">
                <a:hlinkClick r:id="rId4"/>
              </a:rPr>
              <a:t>https://doi.org/10.5683/SP2/I98O1W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Perron, Maxime, 2023, "Interindividual variability in the benefits of personal sound amplification products on speech perception in noise: a randomized cross-over clinical trial", </a:t>
            </a:r>
            <a:r>
              <a:rPr lang="en-CA" dirty="0">
                <a:hlinkClick r:id="rId5"/>
              </a:rPr>
              <a:t>https://doi.org/10.5683/SP3/HTMDLI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108548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17498</TotalTime>
  <Words>1323</Words>
  <Application>Microsoft Macintosh PowerPoint</Application>
  <PresentationFormat>On-screen Show (16:9)</PresentationFormat>
  <Paragraphs>231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Nunito</vt:lpstr>
      <vt:lpstr>Average</vt:lpstr>
      <vt:lpstr>Lato</vt:lpstr>
      <vt:lpstr>Helvetica Neue</vt:lpstr>
      <vt:lpstr>Arial</vt:lpstr>
      <vt:lpstr>Questrial</vt:lpstr>
      <vt:lpstr>Minimalist Slides for meeting by Slidesgo</vt:lpstr>
      <vt:lpstr> Documentation</vt:lpstr>
      <vt:lpstr>Session Overview</vt:lpstr>
      <vt:lpstr>Why Document Your Files?</vt:lpstr>
      <vt:lpstr>Documentation</vt:lpstr>
      <vt:lpstr>Documentation</vt:lpstr>
      <vt:lpstr>README Files</vt:lpstr>
      <vt:lpstr>README Files</vt:lpstr>
      <vt:lpstr>README Files</vt:lpstr>
      <vt:lpstr>Exercise </vt:lpstr>
      <vt:lpstr>Exercise </vt:lpstr>
      <vt:lpstr>Caveat: 2 Types of READMEs</vt:lpstr>
      <vt:lpstr>Caveat </vt:lpstr>
      <vt:lpstr>Caveat </vt:lpstr>
      <vt:lpstr>Questions?</vt:lpstr>
      <vt:lpstr>Data Dictionaries / Codebooks</vt:lpstr>
      <vt:lpstr>Caveat: 2 Types of Data Dictionaries</vt:lpstr>
      <vt:lpstr>Our Data Dictionary (Stats Can)</vt:lpstr>
      <vt:lpstr>Machine Readable</vt:lpstr>
      <vt:lpstr>Sneak Peak - README Template</vt:lpstr>
      <vt:lpstr>Licenses</vt:lpstr>
      <vt:lpstr>Data Licenses</vt:lpstr>
      <vt:lpstr>Creative Commons Licenses</vt:lpstr>
      <vt:lpstr>Licenses – Our Dataset</vt:lpstr>
      <vt:lpstr>Ethical, legal, and commercial considerations</vt:lpstr>
      <vt:lpstr>Ethical, legal, and commercial considerations</vt:lpstr>
      <vt:lpstr>Ethics and Consent Forms</vt:lpstr>
      <vt:lpstr>Partnerships and Contracts</vt:lpstr>
      <vt:lpstr>Research Involving the First Nations, Inuit, and Métis Peoples of Canada </vt:lpstr>
      <vt:lpstr>Research involving communities that have traditionally been marginalized or tokenized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139</cp:revision>
  <dcterms:modified xsi:type="dcterms:W3CDTF">2025-08-20T02:21:35Z</dcterms:modified>
</cp:coreProperties>
</file>