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9"/>
  </p:notesMasterIdLst>
  <p:sldIdLst>
    <p:sldId id="256" r:id="rId2"/>
    <p:sldId id="450" r:id="rId3"/>
    <p:sldId id="460" r:id="rId4"/>
    <p:sldId id="397" r:id="rId5"/>
    <p:sldId id="429" r:id="rId6"/>
    <p:sldId id="430" r:id="rId7"/>
    <p:sldId id="431" r:id="rId8"/>
    <p:sldId id="449" r:id="rId9"/>
    <p:sldId id="432" r:id="rId10"/>
    <p:sldId id="452" r:id="rId11"/>
    <p:sldId id="434" r:id="rId12"/>
    <p:sldId id="433" r:id="rId13"/>
    <p:sldId id="435" r:id="rId14"/>
    <p:sldId id="456" r:id="rId15"/>
    <p:sldId id="436" r:id="rId16"/>
    <p:sldId id="438" r:id="rId17"/>
    <p:sldId id="439" r:id="rId18"/>
    <p:sldId id="440" r:id="rId19"/>
    <p:sldId id="441" r:id="rId20"/>
    <p:sldId id="442" r:id="rId21"/>
    <p:sldId id="443" r:id="rId22"/>
    <p:sldId id="444" r:id="rId23"/>
    <p:sldId id="455" r:id="rId24"/>
    <p:sldId id="453" r:id="rId25"/>
    <p:sldId id="454" r:id="rId26"/>
    <p:sldId id="458" r:id="rId27"/>
    <p:sldId id="385" r:id="rId28"/>
  </p:sldIdLst>
  <p:sldSz cx="9144000" cy="5143500" type="screen16x9"/>
  <p:notesSz cx="6858000" cy="9144000"/>
  <p:embeddedFontLst>
    <p:embeddedFont>
      <p:font typeface="Average" panose="020B0604020202020204" charset="0"/>
      <p:regular r:id="rId30"/>
      <p:bold r:id="rId31"/>
      <p:italic r:id="rId32"/>
      <p:boldItalic r:id="rId33"/>
    </p:embeddedFont>
    <p:embeddedFont>
      <p:font typeface="Nunito" pitchFamily="2" charset="0"/>
      <p:regular r:id="rId34"/>
      <p:bold r:id="rId35"/>
      <p:italic r:id="rId36"/>
      <p:boldItalic r:id="rId37"/>
    </p:embeddedFont>
    <p:embeddedFont>
      <p:font typeface="Questrial" pitchFamily="2" charset="0"/>
      <p:regular r:id="rId38"/>
    </p:embeddedFont>
    <p:embeddedFont>
      <p:font typeface="Tw Cen MT" panose="020B0602020104020603" pitchFamily="3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D6FF"/>
    <a:srgbClr val="00CDFF"/>
    <a:srgbClr val="ABE0FF"/>
    <a:srgbClr val="D5CFEC"/>
    <a:srgbClr val="B0FFFF"/>
    <a:srgbClr val="A0DED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3F4663-BF5A-46C6-AD71-CDACF77A935B}" v="5" dt="2025-07-31T21:17:10.262"/>
  </p1510:revLst>
</p1510:revInfo>
</file>

<file path=ppt/tableStyles.xml><?xml version="1.0" encoding="utf-8"?>
<a:tblStyleLst xmlns:a="http://schemas.openxmlformats.org/drawingml/2006/main" def="{F4D96701-E8FE-463B-87FB-9BB30AE51F1A}">
  <a:tblStyle styleId="{F4D96701-E8FE-463B-87FB-9BB30AE51F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95" autoAdjust="0"/>
    <p:restoredTop sz="94636" autoAdjust="0"/>
  </p:normalViewPr>
  <p:slideViewPr>
    <p:cSldViewPr snapToGrid="0">
      <p:cViewPr varScale="1">
        <p:scale>
          <a:sx n="109" d="100"/>
          <a:sy n="109" d="100"/>
        </p:scale>
        <p:origin x="102" y="540"/>
      </p:cViewPr>
      <p:guideLst/>
    </p:cSldViewPr>
  </p:slideViewPr>
  <p:outlineViewPr>
    <p:cViewPr>
      <p:scale>
        <a:sx n="33" d="100"/>
        <a:sy n="33" d="100"/>
      </p:scale>
      <p:origin x="0" y="-184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2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 Rochlin" userId="4738498f-c4f0-4880-9df3-ec86d190a53e" providerId="ADAL" clId="{343F4663-BF5A-46C6-AD71-CDACF77A935B}"/>
    <pc:docChg chg="undo custSel addSld delSld modSld">
      <pc:chgData name="Nick Rochlin" userId="4738498f-c4f0-4880-9df3-ec86d190a53e" providerId="ADAL" clId="{343F4663-BF5A-46C6-AD71-CDACF77A935B}" dt="2025-07-31T21:16:58.911" v="71" actId="1076"/>
      <pc:docMkLst>
        <pc:docMk/>
      </pc:docMkLst>
      <pc:sldChg chg="modSp mod">
        <pc:chgData name="Nick Rochlin" userId="4738498f-c4f0-4880-9df3-ec86d190a53e" providerId="ADAL" clId="{343F4663-BF5A-46C6-AD71-CDACF77A935B}" dt="2025-07-09T17:08:52.853" v="0" actId="20577"/>
        <pc:sldMkLst>
          <pc:docMk/>
          <pc:sldMk cId="0" sldId="256"/>
        </pc:sldMkLst>
        <pc:spChg chg="mod">
          <ac:chgData name="Nick Rochlin" userId="4738498f-c4f0-4880-9df3-ec86d190a53e" providerId="ADAL" clId="{343F4663-BF5A-46C6-AD71-CDACF77A935B}" dt="2025-07-09T17:08:52.853" v="0" actId="20577"/>
          <ac:spMkLst>
            <pc:docMk/>
            <pc:sldMk cId="0" sldId="256"/>
            <ac:spMk id="5" creationId="{6840A7CD-C7D9-3284-7B49-F7B8C1F952E2}"/>
          </ac:spMkLst>
        </pc:spChg>
      </pc:sldChg>
      <pc:sldChg chg="addSp delSp modSp mod">
        <pc:chgData name="Nick Rochlin" userId="4738498f-c4f0-4880-9df3-ec86d190a53e" providerId="ADAL" clId="{343F4663-BF5A-46C6-AD71-CDACF77A935B}" dt="2025-07-31T21:16:58.911" v="71" actId="1076"/>
        <pc:sldMkLst>
          <pc:docMk/>
          <pc:sldMk cId="629885271" sldId="385"/>
        </pc:sldMkLst>
        <pc:spChg chg="mod">
          <ac:chgData name="Nick Rochlin" userId="4738498f-c4f0-4880-9df3-ec86d190a53e" providerId="ADAL" clId="{343F4663-BF5A-46C6-AD71-CDACF77A935B}" dt="2025-07-09T17:13:42.922" v="66" actId="255"/>
          <ac:spMkLst>
            <pc:docMk/>
            <pc:sldMk cId="629885271" sldId="385"/>
            <ac:spMk id="158" creationId="{D833794B-039D-4706-A794-040CD528A839}"/>
          </ac:spMkLst>
        </pc:spChg>
        <pc:picChg chg="add mod">
          <ac:chgData name="Nick Rochlin" userId="4738498f-c4f0-4880-9df3-ec86d190a53e" providerId="ADAL" clId="{343F4663-BF5A-46C6-AD71-CDACF77A935B}" dt="2025-07-31T21:16:58.911" v="71" actId="1076"/>
          <ac:picMkLst>
            <pc:docMk/>
            <pc:sldMk cId="629885271" sldId="385"/>
            <ac:picMk id="1026" creationId="{EC244302-6B6B-2DD1-8A68-0F247F8480B3}"/>
          </ac:picMkLst>
        </pc:picChg>
        <pc:picChg chg="del">
          <ac:chgData name="Nick Rochlin" userId="4738498f-c4f0-4880-9df3-ec86d190a53e" providerId="ADAL" clId="{343F4663-BF5A-46C6-AD71-CDACF77A935B}" dt="2025-07-31T21:16:54.677" v="68" actId="478"/>
          <ac:picMkLst>
            <pc:docMk/>
            <pc:sldMk cId="629885271" sldId="385"/>
            <ac:picMk id="8194" creationId="{01E475E5-3135-2ED4-53AE-582BCD673BA7}"/>
          </ac:picMkLst>
        </pc:picChg>
      </pc:sldChg>
      <pc:sldChg chg="del">
        <pc:chgData name="Nick Rochlin" userId="4738498f-c4f0-4880-9df3-ec86d190a53e" providerId="ADAL" clId="{343F4663-BF5A-46C6-AD71-CDACF77A935B}" dt="2025-07-09T17:08:54.521" v="1" actId="47"/>
        <pc:sldMkLst>
          <pc:docMk/>
          <pc:sldMk cId="2475410948" sldId="386"/>
        </pc:sldMkLst>
      </pc:sldChg>
      <pc:sldChg chg="del">
        <pc:chgData name="Nick Rochlin" userId="4738498f-c4f0-4880-9df3-ec86d190a53e" providerId="ADAL" clId="{343F4663-BF5A-46C6-AD71-CDACF77A935B}" dt="2025-07-09T17:09:25.818" v="31" actId="47"/>
        <pc:sldMkLst>
          <pc:docMk/>
          <pc:sldMk cId="1155541805" sldId="421"/>
        </pc:sldMkLst>
      </pc:sldChg>
      <pc:sldChg chg="add del">
        <pc:chgData name="Nick Rochlin" userId="4738498f-c4f0-4880-9df3-ec86d190a53e" providerId="ADAL" clId="{343F4663-BF5A-46C6-AD71-CDACF77A935B}" dt="2025-07-09T17:11:18.781" v="33" actId="47"/>
        <pc:sldMkLst>
          <pc:docMk/>
          <pc:sldMk cId="1593752946" sldId="433"/>
        </pc:sldMkLst>
      </pc:sldChg>
      <pc:sldChg chg="addSp delSp modSp add del mod">
        <pc:chgData name="Nick Rochlin" userId="4738498f-c4f0-4880-9df3-ec86d190a53e" providerId="ADAL" clId="{343F4663-BF5A-46C6-AD71-CDACF77A935B}" dt="2025-07-09T17:12:45.143" v="61" actId="478"/>
        <pc:sldMkLst>
          <pc:docMk/>
          <pc:sldMk cId="3099901651" sldId="436"/>
        </pc:sldMkLst>
        <pc:spChg chg="mod">
          <ac:chgData name="Nick Rochlin" userId="4738498f-c4f0-4880-9df3-ec86d190a53e" providerId="ADAL" clId="{343F4663-BF5A-46C6-AD71-CDACF77A935B}" dt="2025-07-09T17:12:29.358" v="54" actId="20577"/>
          <ac:spMkLst>
            <pc:docMk/>
            <pc:sldMk cId="3099901651" sldId="436"/>
            <ac:spMk id="158" creationId="{6D7993D0-DAA8-D97F-5EB6-2C8663C2450B}"/>
          </ac:spMkLst>
        </pc:spChg>
      </pc:sldChg>
      <pc:sldChg chg="add del">
        <pc:chgData name="Nick Rochlin" userId="4738498f-c4f0-4880-9df3-ec86d190a53e" providerId="ADAL" clId="{343F4663-BF5A-46C6-AD71-CDACF77A935B}" dt="2025-07-09T17:12:39.574" v="59" actId="47"/>
        <pc:sldMkLst>
          <pc:docMk/>
          <pc:sldMk cId="1016295796" sldId="437"/>
        </pc:sldMkLst>
      </pc:sldChg>
      <pc:sldChg chg="del">
        <pc:chgData name="Nick Rochlin" userId="4738498f-c4f0-4880-9df3-ec86d190a53e" providerId="ADAL" clId="{343F4663-BF5A-46C6-AD71-CDACF77A935B}" dt="2025-07-09T17:13:07.692" v="62" actId="47"/>
        <pc:sldMkLst>
          <pc:docMk/>
          <pc:sldMk cId="4073163279" sldId="446"/>
        </pc:sldMkLst>
      </pc:sldChg>
      <pc:sldChg chg="del">
        <pc:chgData name="Nick Rochlin" userId="4738498f-c4f0-4880-9df3-ec86d190a53e" providerId="ADAL" clId="{343F4663-BF5A-46C6-AD71-CDACF77A935B}" dt="2025-07-09T17:13:10.310" v="63" actId="47"/>
        <pc:sldMkLst>
          <pc:docMk/>
          <pc:sldMk cId="2266500589" sldId="448"/>
        </pc:sldMkLst>
      </pc:sldChg>
      <pc:sldChg chg="addSp delSp modSp del mod">
        <pc:chgData name="Nick Rochlin" userId="4738498f-c4f0-4880-9df3-ec86d190a53e" providerId="ADAL" clId="{343F4663-BF5A-46C6-AD71-CDACF77A935B}" dt="2025-07-31T21:14:56.829" v="67" actId="47"/>
        <pc:sldMkLst>
          <pc:docMk/>
          <pc:sldMk cId="1238758896" sldId="451"/>
        </pc:sldMkLst>
      </pc:sldChg>
      <pc:sldChg chg="modSp mod">
        <pc:chgData name="Nick Rochlin" userId="4738498f-c4f0-4880-9df3-ec86d190a53e" providerId="ADAL" clId="{343F4663-BF5A-46C6-AD71-CDACF77A935B}" dt="2025-07-09T17:12:23.361" v="44" actId="20577"/>
        <pc:sldMkLst>
          <pc:docMk/>
          <pc:sldMk cId="3812152277" sldId="456"/>
        </pc:sldMkLst>
        <pc:spChg chg="mod">
          <ac:chgData name="Nick Rochlin" userId="4738498f-c4f0-4880-9df3-ec86d190a53e" providerId="ADAL" clId="{343F4663-BF5A-46C6-AD71-CDACF77A935B}" dt="2025-07-09T17:12:23.361" v="44" actId="20577"/>
          <ac:spMkLst>
            <pc:docMk/>
            <pc:sldMk cId="3812152277" sldId="456"/>
            <ac:spMk id="158" creationId="{6D7993D0-DAA8-D97F-5EB6-2C8663C2450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2452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068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9508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90959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13647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10713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24979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06759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75750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9773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135AFFA9-CCC7-9839-AD53-790CED7D9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3A821B1-5D1D-5310-AE56-1EDE4CD17E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163B73E1-F0A6-6BD4-0A3F-CE3E0B418D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55848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72384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71582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78586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62739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47339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07854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95275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43661C1E-465B-01A3-F66E-FC5C3C428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A66E22A6-2F1B-4D1B-D40D-6FC4F3A38A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70F664AC-FFEE-8EC5-6744-286D07FE8A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5534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135AFFA9-CCC7-9839-AD53-790CED7D9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3A821B1-5D1D-5310-AE56-1EDE4CD17E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163B73E1-F0A6-6BD4-0A3F-CE3E0B418D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089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3535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6590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384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6381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1081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0128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040075" y="1807225"/>
            <a:ext cx="4084500" cy="19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040075" y="3900750"/>
            <a:ext cx="4553400" cy="56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117025" y="2560625"/>
            <a:ext cx="4017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999150" y="1075000"/>
            <a:ext cx="2135400" cy="14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9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4439500" y="3556833"/>
            <a:ext cx="3695400" cy="6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710750" y="3380025"/>
            <a:ext cx="1805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"/>
          </p:nvPr>
        </p:nvSpPr>
        <p:spPr>
          <a:xfrm>
            <a:off x="710750" y="3785547"/>
            <a:ext cx="34659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title" idx="2"/>
          </p:nvPr>
        </p:nvSpPr>
        <p:spPr>
          <a:xfrm>
            <a:off x="710750" y="1223125"/>
            <a:ext cx="1805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3"/>
          </p:nvPr>
        </p:nvSpPr>
        <p:spPr>
          <a:xfrm>
            <a:off x="710750" y="1627900"/>
            <a:ext cx="34659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title" idx="4"/>
          </p:nvPr>
        </p:nvSpPr>
        <p:spPr>
          <a:xfrm>
            <a:off x="710750" y="2301213"/>
            <a:ext cx="1805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5"/>
          </p:nvPr>
        </p:nvSpPr>
        <p:spPr>
          <a:xfrm>
            <a:off x="710750" y="2706729"/>
            <a:ext cx="34659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4724700" cy="77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64" r:id="rId4"/>
    <p:sldLayoutId id="2147483669" r:id="rId5"/>
    <p:sldLayoutId id="2147483670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heawesomeobservers.wordpress.com/computer-desktop-organisation-observing-oursevle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pt.memedroid.com/memes/detail/3419192/Cmon-chads-chadettes-or-whatever-you-all-know-whats-the-correct-choice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mgflip.com/i/996tz6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knowyourmeme.com/memes/this-folder-is-empty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imgflip.com/i/98lh09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keuseof.com/tag/confused-meme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Google Shape;145;p28"/>
          <p:cNvCxnSpPr/>
          <p:nvPr/>
        </p:nvCxnSpPr>
        <p:spPr>
          <a:xfrm>
            <a:off x="4745031" y="3802957"/>
            <a:ext cx="3113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88C4445-C2A4-620B-AEF3-63DC6B40E175}"/>
              </a:ext>
            </a:extLst>
          </p:cNvPr>
          <p:cNvSpPr txBox="1"/>
          <p:nvPr/>
        </p:nvSpPr>
        <p:spPr>
          <a:xfrm>
            <a:off x="338031" y="4620387"/>
            <a:ext cx="1567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hlinkClick r:id="rId3"/>
              </a:rPr>
              <a:t>source</a:t>
            </a:r>
            <a:endParaRPr lang="en-CA" sz="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2AAAC5-A002-E82A-CEC7-6EE4E629C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993" y="879521"/>
            <a:ext cx="4084500" cy="1923600"/>
          </a:xfrm>
        </p:spPr>
        <p:txBody>
          <a:bodyPr/>
          <a:lstStyle/>
          <a:p>
            <a:r>
              <a:rPr lang="en-US" sz="1800" b="0" dirty="0"/>
              <a:t>Me: “I’m very organized”</a:t>
            </a:r>
            <a:br>
              <a:rPr lang="en-US" sz="1800" b="0" dirty="0"/>
            </a:br>
            <a:r>
              <a:rPr lang="en-US" sz="1800" b="0" dirty="0"/>
              <a:t>Also me:</a:t>
            </a:r>
            <a:endParaRPr lang="en-CA" sz="1800" b="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CC34CF-674C-CFD4-5BC3-C5E45753A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70" y="1554855"/>
            <a:ext cx="3699296" cy="277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A4687EE1-01E3-66B3-0621-CE1F8645D66E}"/>
              </a:ext>
            </a:extLst>
          </p:cNvPr>
          <p:cNvSpPr txBox="1">
            <a:spLocks/>
          </p:cNvSpPr>
          <p:nvPr/>
        </p:nvSpPr>
        <p:spPr>
          <a:xfrm>
            <a:off x="4707508" y="2405726"/>
            <a:ext cx="4084500" cy="19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4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en-US" dirty="0"/>
              <a:t>Organizing Files &amp; Folders</a:t>
            </a:r>
            <a:endParaRPr lang="en-CA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6840A7CD-C7D9-3284-7B49-F7B8C1F952E2}"/>
              </a:ext>
            </a:extLst>
          </p:cNvPr>
          <p:cNvSpPr txBox="1">
            <a:spLocks/>
          </p:cNvSpPr>
          <p:nvPr/>
        </p:nvSpPr>
        <p:spPr>
          <a:xfrm>
            <a:off x="4707508" y="3977421"/>
            <a:ext cx="4084500" cy="19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4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en-US" sz="1400" b="0" dirty="0"/>
              <a:t>Nick Rochlin, Data Science Librarian</a:t>
            </a:r>
          </a:p>
          <a:p>
            <a:endParaRPr lang="en-CA" sz="1600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Machine Readable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878CFDAD-2C5B-615D-A3D6-FFAA4FA82C3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73174"/>
            <a:ext cx="3861252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How will a computer sort your file names?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If files move from one computer / application / operating system to another, will they remain interpretable in the same way?</a:t>
            </a:r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8408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2F618B81-67AE-74B9-AFD3-0CF35B27C739}"/>
              </a:ext>
            </a:extLst>
          </p:cNvPr>
          <p:cNvSpPr/>
          <p:nvPr/>
        </p:nvSpPr>
        <p:spPr>
          <a:xfrm>
            <a:off x="4705310" y="1273173"/>
            <a:ext cx="3508021" cy="2946563"/>
          </a:xfrm>
          <a:prstGeom prst="rect">
            <a:avLst/>
          </a:prstGeom>
          <a:solidFill>
            <a:srgbClr val="76D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Google Shape;80;p16">
            <a:extLst>
              <a:ext uri="{FF2B5EF4-FFF2-40B4-BE49-F238E27FC236}">
                <a16:creationId xmlns:a16="http://schemas.microsoft.com/office/drawing/2014/main" id="{3B72E184-C10A-F187-DC04-B345A3D4B9A4}"/>
              </a:ext>
            </a:extLst>
          </p:cNvPr>
          <p:cNvSpPr txBox="1">
            <a:spLocks/>
          </p:cNvSpPr>
          <p:nvPr/>
        </p:nvSpPr>
        <p:spPr>
          <a:xfrm>
            <a:off x="4943854" y="1273174"/>
            <a:ext cx="3100551" cy="3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800"/>
              </a:spcBef>
              <a:spcAft>
                <a:spcPts val="1600"/>
              </a:spcAft>
              <a:buFont typeface="Tw Cen MT" panose="020B0602020104020603" pitchFamily="34" charset="0"/>
              <a:buNone/>
            </a:pPr>
            <a:r>
              <a:rPr lang="en-US" sz="1200" b="1" dirty="0"/>
              <a:t>Machine Readable Qualities:</a:t>
            </a:r>
          </a:p>
          <a:p>
            <a:pPr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Only contain letters in the English alphabet, numbers 0-9, dashes -, and underscores _</a:t>
            </a:r>
          </a:p>
          <a:p>
            <a:pPr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Do not use spaces or special characters such as: !@#$%^&amp;*()+={}[]|</a:t>
            </a:r>
          </a:p>
          <a:p>
            <a:pPr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Separate naming elements with underscores and dashes</a:t>
            </a:r>
          </a:p>
          <a:p>
            <a:pPr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Use date format:		 </a:t>
            </a:r>
            <a:r>
              <a:rPr lang="en-US" sz="1200" b="1" dirty="0"/>
              <a:t>YYYYMMDD</a:t>
            </a:r>
            <a:r>
              <a:rPr lang="en-US" sz="1200" dirty="0"/>
              <a:t> or </a:t>
            </a:r>
            <a:r>
              <a:rPr lang="en-US" sz="1200" b="1" dirty="0"/>
              <a:t>YYYY-MM-DD</a:t>
            </a:r>
          </a:p>
          <a:p>
            <a:pPr marL="285750" indent="-285750">
              <a:lnSpc>
                <a:spcPct val="100000"/>
              </a:lnSpc>
              <a:spcBef>
                <a:spcPts val="800"/>
              </a:spcBef>
            </a:pPr>
            <a:endParaRPr lang="en-US" sz="1200" dirty="0"/>
          </a:p>
          <a:p>
            <a:pPr marL="285750" indent="-285750">
              <a:lnSpc>
                <a:spcPct val="100000"/>
              </a:lnSpc>
              <a:spcBef>
                <a:spcPts val="800"/>
              </a:spcBef>
            </a:pPr>
            <a:endParaRPr lang="en-US" sz="1200" dirty="0"/>
          </a:p>
          <a:p>
            <a:pPr marL="285750" indent="-285750">
              <a:spcBef>
                <a:spcPts val="800"/>
              </a:spcBef>
              <a:spcAft>
                <a:spcPts val="1600"/>
              </a:spcAft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827613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Examples: Data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878CFDAD-2C5B-615D-A3D6-FFAA4FA82C3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73174"/>
            <a:ext cx="6951692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b="1" dirty="0"/>
              <a:t>Example: </a:t>
            </a:r>
            <a:r>
              <a:rPr lang="es" sz="1800" dirty="0"/>
              <a:t>lldr_mpp_20240723.csv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800" b="1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b="1" dirty="0"/>
              <a:t>Documentation: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" sz="1800" i="1" u="sng" dirty="0"/>
              <a:t>Convention</a:t>
            </a:r>
            <a:r>
              <a:rPr lang="es" sz="1800" dirty="0"/>
              <a:t>: project_location_collection-date.file-type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800" i="1" u="sng" dirty="0"/>
              <a:t>lldr</a:t>
            </a:r>
            <a:r>
              <a:rPr lang="en-CA" sz="1800" dirty="0"/>
              <a:t>: Leaf Litter Decomposition rate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800" i="1" u="sng" dirty="0"/>
              <a:t>mpp</a:t>
            </a:r>
            <a:r>
              <a:rPr lang="en-CA" sz="1800" dirty="0"/>
              <a:t>: Monk Provincial Park</a:t>
            </a:r>
            <a:endParaRPr lang="es" sz="1800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8408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47428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Examples: Manuscript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878CFDAD-2C5B-615D-A3D6-FFAA4FA82C3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73174"/>
            <a:ext cx="6951692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b="1" dirty="0"/>
              <a:t>Example: </a:t>
            </a:r>
            <a:r>
              <a:rPr lang="es" sz="1800" dirty="0"/>
              <a:t>lldr_manuscript_V01.docx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800" b="1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b="1" dirty="0"/>
              <a:t>Documentation: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" sz="1800" i="1" u="sng" dirty="0"/>
              <a:t>Convention</a:t>
            </a:r>
            <a:r>
              <a:rPr lang="es" sz="1800" dirty="0"/>
              <a:t>: project_content_version.file-type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800" i="1" u="sng" dirty="0"/>
              <a:t>lldr</a:t>
            </a:r>
            <a:r>
              <a:rPr lang="en-CA" sz="1800" dirty="0"/>
              <a:t>: Leaf Litter Decomposition rate</a:t>
            </a:r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8408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93752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Examples: Feedback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878CFDAD-2C5B-615D-A3D6-FFAA4FA82C3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73174"/>
            <a:ext cx="6951692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b="1" dirty="0"/>
              <a:t>Example: </a:t>
            </a:r>
            <a:r>
              <a:rPr lang="es" sz="1800" dirty="0"/>
              <a:t>lldr_manuscript_V01_NR.docx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800" b="1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b="1" dirty="0"/>
              <a:t>Documentation: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" sz="1800" i="1" u="sng" dirty="0"/>
              <a:t>Convention</a:t>
            </a:r>
            <a:r>
              <a:rPr lang="es" sz="1800" dirty="0"/>
              <a:t>: project_content_version_editor.file-type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800" dirty="0" err="1"/>
              <a:t>lldr</a:t>
            </a:r>
            <a:r>
              <a:rPr lang="en-CA" sz="1800" dirty="0"/>
              <a:t>: Leaf Litter Decomposition rate</a:t>
            </a:r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8408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87528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Likeness &amp; Importance</a:t>
            </a:r>
            <a:endParaRPr b="0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8408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6" name="Picture 2" descr="C'mon chads, chadettes or whatever you all know what's the correct choice -  Meme by Fernanlol5 :) Memedroid">
            <a:extLst>
              <a:ext uri="{FF2B5EF4-FFF2-40B4-BE49-F238E27FC236}">
                <a16:creationId xmlns:a16="http://schemas.microsoft.com/office/drawing/2014/main" id="{B0B1BF33-1CB9-9DAC-E456-8EA3B6208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99" y="1316965"/>
            <a:ext cx="3443219" cy="327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C3C725-C900-8E7A-E8EF-2A505A8BE40B}"/>
              </a:ext>
            </a:extLst>
          </p:cNvPr>
          <p:cNvSpPr txBox="1"/>
          <p:nvPr/>
        </p:nvSpPr>
        <p:spPr>
          <a:xfrm>
            <a:off x="8085485" y="4610814"/>
            <a:ext cx="15851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hlinkClick r:id="rId4"/>
              </a:rPr>
              <a:t>source</a:t>
            </a:r>
            <a:endParaRPr lang="en-CA" sz="800" dirty="0"/>
          </a:p>
        </p:txBody>
      </p:sp>
    </p:spTree>
    <p:extLst>
      <p:ext uri="{BB962C8B-B14F-4D97-AF65-F5344CB8AC3E}">
        <p14:creationId xmlns:p14="http://schemas.microsoft.com/office/powerpoint/2010/main" val="3812152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Questions?</a:t>
            </a:r>
            <a:endParaRPr b="0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8408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99901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>
            <a:spLocks noGrp="1"/>
          </p:cNvSpPr>
          <p:nvPr>
            <p:ph type="title"/>
          </p:nvPr>
        </p:nvSpPr>
        <p:spPr>
          <a:xfrm>
            <a:off x="4448226" y="1935143"/>
            <a:ext cx="4017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/>
              <a:t>Managing Directories</a:t>
            </a:r>
            <a:endParaRPr sz="4400" dirty="0"/>
          </a:p>
        </p:txBody>
      </p:sp>
      <p:cxnSp>
        <p:nvCxnSpPr>
          <p:cNvPr id="197" name="Google Shape;197;p32"/>
          <p:cNvCxnSpPr/>
          <p:nvPr/>
        </p:nvCxnSpPr>
        <p:spPr>
          <a:xfrm>
            <a:off x="4584237" y="3512869"/>
            <a:ext cx="3439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5C4875B-326A-EC25-2698-A8A79E095B79}"/>
              </a:ext>
            </a:extLst>
          </p:cNvPr>
          <p:cNvSpPr txBox="1"/>
          <p:nvPr/>
        </p:nvSpPr>
        <p:spPr>
          <a:xfrm>
            <a:off x="8085485" y="4610814"/>
            <a:ext cx="15851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hlinkClick r:id="rId3"/>
              </a:rPr>
              <a:t>source</a:t>
            </a:r>
            <a:endParaRPr lang="en-CA" sz="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6A5D44-FF8D-05A2-FEC3-0E8310EA4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19" y="891299"/>
            <a:ext cx="3439500" cy="2621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593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Managing Directories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878CFDAD-2C5B-615D-A3D6-FFAA4FA82C3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73174"/>
            <a:ext cx="7704046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dirty="0"/>
              <a:t>Directories, AKA folders, are a way of keeping your files organized and easy to find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dirty="0"/>
              <a:t>Developing a directory structure before you begin a project can help with managing all the files that will be collected / generated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dirty="0"/>
              <a:t>The same principles for file naming apply to directories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dirty="0"/>
              <a:t>Directories are denoted by a “/” at the end in diagrams</a:t>
            </a:r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8408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84367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Directory Structures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878CFDAD-2C5B-615D-A3D6-FFAA4FA82C3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73174"/>
            <a:ext cx="3247793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s" sz="1800" b="1" dirty="0"/>
              <a:t>Directory structures typically have: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" sz="1800" b="1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dirty="0"/>
              <a:t>A root directory (top-level folder)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dirty="0"/>
              <a:t>Subdirectories (subfolders)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dirty="0"/>
              <a:t>Relevant files</a:t>
            </a:r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8408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0FF6741-3FE1-E29E-DBBB-D913E1944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972" y="1403189"/>
            <a:ext cx="31623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262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 dirty="0"/>
              <a:t>Hierarchy Depth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878CFDAD-2C5B-615D-A3D6-FFAA4FA82C3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8" y="1273174"/>
            <a:ext cx="7206335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dirty="0"/>
              <a:t>A “shallow” directory structure has minimal nesting of folders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dirty="0"/>
              <a:t>A “deep” structure contains (potentially many) subdirectories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dirty="0"/>
              <a:t>Choosing which type of structure you want will depend on: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" sz="1800" dirty="0"/>
              <a:t>How many files the project has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" sz="1800" dirty="0"/>
              <a:t>The types of files the project has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" sz="1800" dirty="0"/>
              <a:t>The size/nature of your research team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" sz="1800" dirty="0"/>
              <a:t>Personal preference</a:t>
            </a:r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8408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16204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D3344AFD-AE8C-BDE8-CA8E-F1ED8871E2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087A19F-FDF9-A810-E970-B282FD075676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47247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Session Overview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AFE5C03F-68E7-5094-9BBC-73EF03090BE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50" y="1491096"/>
            <a:ext cx="6311887" cy="26066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600" b="1" dirty="0"/>
              <a:t>Learning Objectives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/>
              <a:t>Introduce concepts and best practices of file naming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/>
              <a:t>Implement file naming best practices on example files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/>
              <a:t>Introduce concepts and best practices of directory organization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/>
              <a:t>Implement directory structure best practices on an example project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455BF690-6DD4-3AC0-F52E-A1B113BE9EB2}"/>
              </a:ext>
            </a:extLst>
          </p:cNvPr>
          <p:cNvCxnSpPr/>
          <p:nvPr/>
        </p:nvCxnSpPr>
        <p:spPr>
          <a:xfrm>
            <a:off x="812499" y="1045726"/>
            <a:ext cx="4499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27564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 dirty="0"/>
              <a:t>A Shallow Structure</a:t>
            </a:r>
            <a:endParaRPr b="0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8408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3868F3F-605E-D485-C7C2-48405E02C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499" y="1337117"/>
            <a:ext cx="3296514" cy="329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895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 dirty="0"/>
              <a:t>A Deep(er) Structure</a:t>
            </a:r>
            <a:endParaRPr b="0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8408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30D1E65-A503-A671-D4A7-AA92345AB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49" y="1278373"/>
            <a:ext cx="3363539" cy="321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163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 dirty="0"/>
              <a:t>Whiteboard a Plan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878CFDAD-2C5B-615D-A3D6-FFAA4FA82C3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8" y="1273174"/>
            <a:ext cx="7206335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dirty="0"/>
              <a:t>Before jumping into a project, it’s very useful to whiteboard a plan of directories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dirty="0"/>
              <a:t>It can be helpful to think about natural and distinct groups of data and files that you’ll be working with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dirty="0"/>
              <a:t>To start whiteboard, you can think about: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" sz="1800" dirty="0"/>
              <a:t>Directory names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" sz="1800" dirty="0"/>
              <a:t>Directory contents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" sz="1800" dirty="0"/>
              <a:t>Access permissions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" sz="1800" dirty="0"/>
              <a:t>Other relevant aspects of the project</a:t>
            </a:r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8408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34828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Final Thoughts</a:t>
            </a:r>
            <a:endParaRPr b="0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8408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50" name="Picture 2" descr="Jerry Springer 1999 Final Thought - When Friends in Love Break Up - video  Dailymotion">
            <a:extLst>
              <a:ext uri="{FF2B5EF4-FFF2-40B4-BE49-F238E27FC236}">
                <a16:creationId xmlns:a16="http://schemas.microsoft.com/office/drawing/2014/main" id="{988CBFCD-0EC1-BC91-39D0-E9473186A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99" y="1547684"/>
            <a:ext cx="4022124" cy="301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133785-D049-20EB-B3A3-B5C8EF2BE9AB}"/>
              </a:ext>
            </a:extLst>
          </p:cNvPr>
          <p:cNvSpPr txBox="1"/>
          <p:nvPr/>
        </p:nvSpPr>
        <p:spPr>
          <a:xfrm>
            <a:off x="8085485" y="4610814"/>
            <a:ext cx="15851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hlinkClick r:id="rId4"/>
              </a:rPr>
              <a:t>source</a:t>
            </a:r>
            <a:endParaRPr lang="en-CA" sz="800" dirty="0"/>
          </a:p>
        </p:txBody>
      </p:sp>
    </p:spTree>
    <p:extLst>
      <p:ext uri="{BB962C8B-B14F-4D97-AF65-F5344CB8AC3E}">
        <p14:creationId xmlns:p14="http://schemas.microsoft.com/office/powerpoint/2010/main" val="4139517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Versioning Data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878CFDAD-2C5B-615D-A3D6-FFAA4FA82C3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8" y="1273174"/>
            <a:ext cx="7835153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Data files can change and evolve over the course of a project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Versioning is a way to keep “snapshots” of this progress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Promotes transparency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A good safeguard if things fall off the rails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800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8408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9397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/>
              <a:t>Versioning Data – Best Practices</a:t>
            </a:r>
            <a:endParaRPr sz="3200"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878CFDAD-2C5B-615D-A3D6-FFAA4FA82C3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8" y="1273174"/>
            <a:ext cx="7835153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Keep an original copy of your data files, and DON’T TOUCH!</a:t>
            </a:r>
          </a:p>
          <a:p>
            <a:pPr marL="457200" lvl="1" indent="0" algn="l"/>
            <a:endParaRPr lang="en-US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Consider various stages of data cleaning/analysis, and what versions might be valuable, and if these are best captured by naming or by directories: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Cleaning/cleaned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Subsets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Analysis/analyzed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Final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457200" lvl="1" indent="0" algn="l"/>
            <a:endParaRPr lang="en-US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457200" lvl="1" indent="0" algn="l"/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800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8408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55917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BF6760E-7A72-C339-D86A-A328B5287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71" y="366652"/>
            <a:ext cx="3924258" cy="441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B59B53-08A6-84F4-36FA-72CB468441A9}"/>
              </a:ext>
            </a:extLst>
          </p:cNvPr>
          <p:cNvSpPr txBox="1"/>
          <p:nvPr/>
        </p:nvSpPr>
        <p:spPr>
          <a:xfrm>
            <a:off x="8331501" y="4648528"/>
            <a:ext cx="7331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4"/>
              </a:rPr>
              <a:t>source</a:t>
            </a:r>
            <a:endParaRPr lang="en-CA" sz="800" dirty="0"/>
          </a:p>
        </p:txBody>
      </p:sp>
    </p:spTree>
    <p:extLst>
      <p:ext uri="{BB962C8B-B14F-4D97-AF65-F5344CB8AC3E}">
        <p14:creationId xmlns:p14="http://schemas.microsoft.com/office/powerpoint/2010/main" val="4149551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BF558207-D55A-1D24-876C-8AFA0F59C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D833794B-039D-4706-A794-040CD528A839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49" y="496774"/>
            <a:ext cx="6735079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/>
              <a:t>Questions? </a:t>
            </a:r>
            <a:endParaRPr sz="3200" b="0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8A0692CC-EE43-BDD2-C3EB-10EC72C0DC0D}"/>
              </a:ext>
            </a:extLst>
          </p:cNvPr>
          <p:cNvCxnSpPr>
            <a:cxnSpLocks/>
          </p:cNvCxnSpPr>
          <p:nvPr/>
        </p:nvCxnSpPr>
        <p:spPr>
          <a:xfrm>
            <a:off x="710749" y="1054434"/>
            <a:ext cx="755368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210;p32">
            <a:extLst>
              <a:ext uri="{FF2B5EF4-FFF2-40B4-BE49-F238E27FC236}">
                <a16:creationId xmlns:a16="http://schemas.microsoft.com/office/drawing/2014/main" id="{7778A7D9-740C-2F1D-A42F-1D84E0F5581E}"/>
              </a:ext>
            </a:extLst>
          </p:cNvPr>
          <p:cNvSpPr txBox="1"/>
          <p:nvPr/>
        </p:nvSpPr>
        <p:spPr>
          <a:xfrm>
            <a:off x="7852955" y="4245382"/>
            <a:ext cx="624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 dirty="0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3"/>
              </a:rPr>
              <a:t>source</a:t>
            </a:r>
            <a:endParaRPr sz="800" dirty="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026" name="Picture 2" descr="8 Funny Confused Memes">
            <a:extLst>
              <a:ext uri="{FF2B5EF4-FFF2-40B4-BE49-F238E27FC236}">
                <a16:creationId xmlns:a16="http://schemas.microsoft.com/office/drawing/2014/main" id="{EC244302-6B6B-2DD1-8A68-0F247F848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673" y="1281389"/>
            <a:ext cx="4197616" cy="280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885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D3344AFD-AE8C-BDE8-CA8E-F1ED8871E2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087A19F-FDF9-A810-E970-B282FD075676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47247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Session Overview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AFE5C03F-68E7-5094-9BBC-73EF03090BE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50" y="1491096"/>
            <a:ext cx="6928131" cy="26066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600" b="1" dirty="0"/>
              <a:t>Learning Outcomes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600" i="1" dirty="0"/>
              <a:t>By the end of this session, you’ll be able to…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/>
              <a:t>Describe best practices for file naming and directory organization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/>
              <a:t>Begin conceptualizing how to apply these practices to your own files and directories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455BF690-6DD4-3AC0-F52E-A1B113BE9EB2}"/>
              </a:ext>
            </a:extLst>
          </p:cNvPr>
          <p:cNvCxnSpPr/>
          <p:nvPr/>
        </p:nvCxnSpPr>
        <p:spPr>
          <a:xfrm>
            <a:off x="812499" y="1045726"/>
            <a:ext cx="4499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57339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File Naming Best Practices</a:t>
            </a:r>
            <a:endParaRPr b="0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23995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2" descr="https://lh6.googleusercontent.com/vweNJMG8xvLda90KWC6SWvpZDrbZZEwwZJkoWh5LO2HVKT_25wW2hwueMvxZDDhdArsTeXW5cFrmWqyGdJDttR0-hclmqZHXYD461NxP81rImbsDFqz1MROORoHRz8ePlFEAAZKzavPOov_XsJ58AhA=s2048">
            <a:extLst>
              <a:ext uri="{FF2B5EF4-FFF2-40B4-BE49-F238E27FC236}">
                <a16:creationId xmlns:a16="http://schemas.microsoft.com/office/drawing/2014/main" id="{364DE577-CC0C-302A-F1A4-2BBFB5D22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99" y="1367831"/>
            <a:ext cx="5218953" cy="3120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693287A-2C99-AF2C-F2F3-A9986FA613BE}"/>
              </a:ext>
            </a:extLst>
          </p:cNvPr>
          <p:cNvSpPr/>
          <p:nvPr/>
        </p:nvSpPr>
        <p:spPr>
          <a:xfrm>
            <a:off x="920724" y="4009720"/>
            <a:ext cx="1476586" cy="17610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3739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File Naming Best Practices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878CFDAD-2C5B-615D-A3D6-FFAA4FA82C3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73174"/>
            <a:ext cx="4366348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dirty="0"/>
              <a:t>Human readable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dirty="0"/>
              <a:t>Machine readable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dirty="0"/>
              <a:t>Be consisent!</a:t>
            </a:r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8408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41517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Human Readable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878CFDAD-2C5B-615D-A3D6-FFAA4FA82C3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8" y="1273174"/>
            <a:ext cx="7518851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dirty="0"/>
              <a:t>Can you look at a file name and know what it is?  What about in a year from now?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dirty="0"/>
              <a:t>Will others be able to look at your files and know what they are?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dirty="0"/>
              <a:t>Will you/others be able to easily find a file you’re/they’re looking for?</a:t>
            </a:r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8408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85371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Human Readable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878CFDAD-2C5B-615D-A3D6-FFAA4FA82C3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73174"/>
            <a:ext cx="3861252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Short but complete names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Ideally 3-5 conceptual elements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Write down your naming conventions and document in a README file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Define acronyms, abbreviations, codes, etc.</a:t>
            </a:r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8408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64063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Human Readable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878CFDAD-2C5B-615D-A3D6-FFAA4FA82C3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73174"/>
            <a:ext cx="3861252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Short but complete names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Ideally 3-5 conceptual elements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Write down your naming conventions and document in a README file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Define acronyms, abbreviations, codes, etc.</a:t>
            </a:r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8408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2F618B81-67AE-74B9-AFD3-0CF35B27C739}"/>
              </a:ext>
            </a:extLst>
          </p:cNvPr>
          <p:cNvSpPr/>
          <p:nvPr/>
        </p:nvSpPr>
        <p:spPr>
          <a:xfrm>
            <a:off x="4705310" y="1273173"/>
            <a:ext cx="3508021" cy="2946563"/>
          </a:xfrm>
          <a:prstGeom prst="rect">
            <a:avLst/>
          </a:prstGeom>
          <a:solidFill>
            <a:srgbClr val="76D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Google Shape;80;p16">
            <a:extLst>
              <a:ext uri="{FF2B5EF4-FFF2-40B4-BE49-F238E27FC236}">
                <a16:creationId xmlns:a16="http://schemas.microsoft.com/office/drawing/2014/main" id="{3B72E184-C10A-F187-DC04-B345A3D4B9A4}"/>
              </a:ext>
            </a:extLst>
          </p:cNvPr>
          <p:cNvSpPr txBox="1">
            <a:spLocks/>
          </p:cNvSpPr>
          <p:nvPr/>
        </p:nvSpPr>
        <p:spPr>
          <a:xfrm>
            <a:off x="4943854" y="1272959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800"/>
              </a:spcBef>
              <a:spcAft>
                <a:spcPts val="1600"/>
              </a:spcAft>
              <a:buFont typeface="Tw Cen MT" panose="020B0602020104020603" pitchFamily="34" charset="0"/>
              <a:buNone/>
            </a:pPr>
            <a:r>
              <a:rPr lang="en-US" sz="1200" b="1" dirty="0"/>
              <a:t>Elements to consider in naming files:</a:t>
            </a:r>
          </a:p>
          <a:p>
            <a:pPr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 Date of creation/collection</a:t>
            </a:r>
          </a:p>
          <a:p>
            <a:pPr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 Short description </a:t>
            </a:r>
          </a:p>
          <a:p>
            <a:pPr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 Group/affiliation</a:t>
            </a:r>
          </a:p>
          <a:p>
            <a:pPr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 Activity </a:t>
            </a:r>
          </a:p>
          <a:p>
            <a:pPr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 Location</a:t>
            </a:r>
          </a:p>
          <a:p>
            <a:pPr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 Editor/creator</a:t>
            </a:r>
          </a:p>
          <a:p>
            <a:pPr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 Other relevant information</a:t>
            </a:r>
          </a:p>
          <a:p>
            <a:pPr marL="285750" indent="-285750">
              <a:lnSpc>
                <a:spcPct val="100000"/>
              </a:lnSpc>
              <a:spcBef>
                <a:spcPts val="800"/>
              </a:spcBef>
            </a:pPr>
            <a:endParaRPr lang="en-US" sz="1200" dirty="0"/>
          </a:p>
          <a:p>
            <a:pPr marL="285750" indent="-285750">
              <a:lnSpc>
                <a:spcPct val="100000"/>
              </a:lnSpc>
              <a:spcBef>
                <a:spcPts val="800"/>
              </a:spcBef>
            </a:pPr>
            <a:endParaRPr lang="en-US" sz="1200" dirty="0"/>
          </a:p>
          <a:p>
            <a:pPr marL="285750" indent="-285750">
              <a:spcBef>
                <a:spcPts val="800"/>
              </a:spcBef>
              <a:spcAft>
                <a:spcPts val="1600"/>
              </a:spcAft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014573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Machine Readable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878CFDAD-2C5B-615D-A3D6-FFAA4FA82C3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73174"/>
            <a:ext cx="3861252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How will a computer sort your file names?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If files move from one computer / application / operating system to another, will they remain interpretable in the same way?</a:t>
            </a:r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8408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28955001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Slides for meeting by Slidesgo">
  <a:themeElements>
    <a:clrScheme name="Simple Light">
      <a:dk1>
        <a:srgbClr val="3F4252"/>
      </a:dk1>
      <a:lt1>
        <a:srgbClr val="F5F5F5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F42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20221</TotalTime>
  <Words>785</Words>
  <Application>Microsoft Office PowerPoint</Application>
  <PresentationFormat>On-screen Show (16:9)</PresentationFormat>
  <Paragraphs>150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Nunito</vt:lpstr>
      <vt:lpstr>Tw Cen MT</vt:lpstr>
      <vt:lpstr>Average</vt:lpstr>
      <vt:lpstr>Questrial</vt:lpstr>
      <vt:lpstr>Minimalist Slides for meeting by Slidesgo</vt:lpstr>
      <vt:lpstr>Me: “I’m very organized” Also me:</vt:lpstr>
      <vt:lpstr>Session Overview</vt:lpstr>
      <vt:lpstr>Session Overview</vt:lpstr>
      <vt:lpstr>File Naming Best Practices</vt:lpstr>
      <vt:lpstr>File Naming Best Practices</vt:lpstr>
      <vt:lpstr>Human Readable</vt:lpstr>
      <vt:lpstr>Human Readable</vt:lpstr>
      <vt:lpstr>Human Readable</vt:lpstr>
      <vt:lpstr>Machine Readable</vt:lpstr>
      <vt:lpstr>Machine Readable</vt:lpstr>
      <vt:lpstr>Examples: Data</vt:lpstr>
      <vt:lpstr>Examples: Manuscript</vt:lpstr>
      <vt:lpstr>Examples: Feedback</vt:lpstr>
      <vt:lpstr>Likeness &amp; Importance</vt:lpstr>
      <vt:lpstr>Questions?</vt:lpstr>
      <vt:lpstr>Managing Directories</vt:lpstr>
      <vt:lpstr>Managing Directories</vt:lpstr>
      <vt:lpstr>Directory Structures</vt:lpstr>
      <vt:lpstr>Hierarchy Depth</vt:lpstr>
      <vt:lpstr>A Shallow Structure</vt:lpstr>
      <vt:lpstr>A Deep(er) Structure</vt:lpstr>
      <vt:lpstr>Whiteboard a Plan</vt:lpstr>
      <vt:lpstr>Final Thoughts</vt:lpstr>
      <vt:lpstr>Versioning Data</vt:lpstr>
      <vt:lpstr>Versioning Data – Best Practices</vt:lpstr>
      <vt:lpstr>PowerPoint Presentation</vt:lpstr>
      <vt:lpstr>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diapositivas minimalistas para reuniones</dc:title>
  <dc:creator>Nick Rochlin</dc:creator>
  <cp:lastModifiedBy>Nick Rochlin</cp:lastModifiedBy>
  <cp:revision>21</cp:revision>
  <dcterms:modified xsi:type="dcterms:W3CDTF">2025-07-31T21:17:12Z</dcterms:modified>
</cp:coreProperties>
</file>