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306" r:id="rId4"/>
    <p:sldId id="329" r:id="rId5"/>
    <p:sldId id="307" r:id="rId6"/>
    <p:sldId id="308" r:id="rId7"/>
    <p:sldId id="309" r:id="rId8"/>
    <p:sldId id="310" r:id="rId9"/>
    <p:sldId id="313" r:id="rId10"/>
    <p:sldId id="314" r:id="rId11"/>
    <p:sldId id="330" r:id="rId12"/>
    <p:sldId id="315" r:id="rId13"/>
    <p:sldId id="266" r:id="rId14"/>
    <p:sldId id="316" r:id="rId15"/>
    <p:sldId id="331" r:id="rId16"/>
    <p:sldId id="317" r:id="rId17"/>
    <p:sldId id="318" r:id="rId18"/>
    <p:sldId id="332" r:id="rId19"/>
    <p:sldId id="319" r:id="rId20"/>
    <p:sldId id="320" r:id="rId21"/>
    <p:sldId id="333" r:id="rId22"/>
    <p:sldId id="321" r:id="rId23"/>
    <p:sldId id="327"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328" r:id="rId45"/>
    <p:sldId id="322" r:id="rId46"/>
    <p:sldId id="324" r:id="rId47"/>
    <p:sldId id="323" r:id="rId48"/>
    <p:sldId id="326" r:id="rId49"/>
  </p:sldIdLst>
  <p:sldSz cx="9144000" cy="5143500" type="screen16x9"/>
  <p:notesSz cx="6858000" cy="9144000"/>
  <p:embeddedFontLst>
    <p:embeddedFont>
      <p:font typeface="Lato" panose="020F0502020204030203" pitchFamily="34" charset="0"/>
      <p:regular r:id="rId51"/>
      <p:bold r:id="rId52"/>
      <p:italic r:id="rId53"/>
      <p:boldItalic r:id="rId54"/>
    </p:embeddedFont>
    <p:embeddedFont>
      <p:font typeface="Raleway"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BEB58-8B33-411F-804A-2CC8D184A215}" v="4" dt="2025-05-07T16:25:35.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3"/>
  </p:normalViewPr>
  <p:slideViewPr>
    <p:cSldViewPr snapToGrid="0">
      <p:cViewPr varScale="1">
        <p:scale>
          <a:sx n="135" d="100"/>
          <a:sy n="135" d="100"/>
        </p:scale>
        <p:origin x="846" y="10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Abel" userId="d4b72ab2-85fb-42b6-b7a3-f95af3bfef74" providerId="ADAL" clId="{400BEB58-8B33-411F-804A-2CC8D184A215}"/>
    <pc:docChg chg="custSel addSld modSld sldOrd">
      <pc:chgData name="Jennifer Abel" userId="d4b72ab2-85fb-42b6-b7a3-f95af3bfef74" providerId="ADAL" clId="{400BEB58-8B33-411F-804A-2CC8D184A215}" dt="2025-05-07T16:26:26.462" v="209" actId="255"/>
      <pc:docMkLst>
        <pc:docMk/>
      </pc:docMkLst>
      <pc:sldChg chg="modSp mod">
        <pc:chgData name="Jennifer Abel" userId="d4b72ab2-85fb-42b6-b7a3-f95af3bfef74" providerId="ADAL" clId="{400BEB58-8B33-411F-804A-2CC8D184A215}" dt="2025-05-07T16:26:26.462" v="209" actId="255"/>
        <pc:sldMkLst>
          <pc:docMk/>
          <pc:sldMk cId="428515542" sldId="328"/>
        </pc:sldMkLst>
        <pc:spChg chg="mod">
          <ac:chgData name="Jennifer Abel" userId="d4b72ab2-85fb-42b6-b7a3-f95af3bfef74" providerId="ADAL" clId="{400BEB58-8B33-411F-804A-2CC8D184A215}" dt="2025-05-07T16:26:26.462" v="209" actId="255"/>
          <ac:spMkLst>
            <pc:docMk/>
            <pc:sldMk cId="428515542" sldId="328"/>
            <ac:spMk id="276" creationId="{FB854DCE-4D94-A126-8D04-DEC1093C6FA3}"/>
          </ac:spMkLst>
        </pc:spChg>
      </pc:sldChg>
      <pc:sldChg chg="addSp delSp modSp new mod ord modClrScheme chgLayout">
        <pc:chgData name="Jennifer Abel" userId="d4b72ab2-85fb-42b6-b7a3-f95af3bfef74" providerId="ADAL" clId="{400BEB58-8B33-411F-804A-2CC8D184A215}" dt="2025-05-07T16:23:57.281" v="44" actId="20577"/>
        <pc:sldMkLst>
          <pc:docMk/>
          <pc:sldMk cId="724204031" sldId="329"/>
        </pc:sldMkLst>
        <pc:spChg chg="del mod ord">
          <ac:chgData name="Jennifer Abel" userId="d4b72ab2-85fb-42b6-b7a3-f95af3bfef74" providerId="ADAL" clId="{400BEB58-8B33-411F-804A-2CC8D184A215}" dt="2025-05-07T16:23:49.043" v="3" actId="700"/>
          <ac:spMkLst>
            <pc:docMk/>
            <pc:sldMk cId="724204031" sldId="329"/>
            <ac:spMk id="2" creationId="{FBAD7C47-5817-C5EB-E8F3-02C343BEDDF1}"/>
          </ac:spMkLst>
        </pc:spChg>
        <pc:spChg chg="del mod ord">
          <ac:chgData name="Jennifer Abel" userId="d4b72ab2-85fb-42b6-b7a3-f95af3bfef74" providerId="ADAL" clId="{400BEB58-8B33-411F-804A-2CC8D184A215}" dt="2025-05-07T16:23:49.043" v="3" actId="700"/>
          <ac:spMkLst>
            <pc:docMk/>
            <pc:sldMk cId="724204031" sldId="329"/>
            <ac:spMk id="3" creationId="{118D19E1-D708-EC30-B808-4E72B93255EB}"/>
          </ac:spMkLst>
        </pc:spChg>
        <pc:spChg chg="add mod ord">
          <ac:chgData name="Jennifer Abel" userId="d4b72ab2-85fb-42b6-b7a3-f95af3bfef74" providerId="ADAL" clId="{400BEB58-8B33-411F-804A-2CC8D184A215}" dt="2025-05-07T16:23:57.281" v="44" actId="20577"/>
          <ac:spMkLst>
            <pc:docMk/>
            <pc:sldMk cId="724204031" sldId="329"/>
            <ac:spMk id="4" creationId="{242269E1-42DF-FF8E-298A-44FBC29E2362}"/>
          </ac:spMkLst>
        </pc:spChg>
        <pc:spChg chg="add mod ord">
          <ac:chgData name="Jennifer Abel" userId="d4b72ab2-85fb-42b6-b7a3-f95af3bfef74" providerId="ADAL" clId="{400BEB58-8B33-411F-804A-2CC8D184A215}" dt="2025-05-07T16:23:49.043" v="3" actId="700"/>
          <ac:spMkLst>
            <pc:docMk/>
            <pc:sldMk cId="724204031" sldId="329"/>
            <ac:spMk id="5" creationId="{7F93655E-1CCA-F015-F2E3-8B5AED816FCA}"/>
          </ac:spMkLst>
        </pc:spChg>
      </pc:sldChg>
      <pc:sldChg chg="modSp add mod">
        <pc:chgData name="Jennifer Abel" userId="d4b72ab2-85fb-42b6-b7a3-f95af3bfef74" providerId="ADAL" clId="{400BEB58-8B33-411F-804A-2CC8D184A215}" dt="2025-05-07T16:24:24.350" v="60" actId="20577"/>
        <pc:sldMkLst>
          <pc:docMk/>
          <pc:sldMk cId="2514531956" sldId="330"/>
        </pc:sldMkLst>
        <pc:spChg chg="mod">
          <ac:chgData name="Jennifer Abel" userId="d4b72ab2-85fb-42b6-b7a3-f95af3bfef74" providerId="ADAL" clId="{400BEB58-8B33-411F-804A-2CC8D184A215}" dt="2025-05-07T16:24:24.350" v="60" actId="20577"/>
          <ac:spMkLst>
            <pc:docMk/>
            <pc:sldMk cId="2514531956" sldId="330"/>
            <ac:spMk id="4" creationId="{30E0D2D0-8CB7-CC09-6FD7-67A74963D503}"/>
          </ac:spMkLst>
        </pc:spChg>
      </pc:sldChg>
      <pc:sldChg chg="modSp add mod">
        <pc:chgData name="Jennifer Abel" userId="d4b72ab2-85fb-42b6-b7a3-f95af3bfef74" providerId="ADAL" clId="{400BEB58-8B33-411F-804A-2CC8D184A215}" dt="2025-05-07T16:24:42.037" v="74" actId="20577"/>
        <pc:sldMkLst>
          <pc:docMk/>
          <pc:sldMk cId="1370955050" sldId="331"/>
        </pc:sldMkLst>
        <pc:spChg chg="mod">
          <ac:chgData name="Jennifer Abel" userId="d4b72ab2-85fb-42b6-b7a3-f95af3bfef74" providerId="ADAL" clId="{400BEB58-8B33-411F-804A-2CC8D184A215}" dt="2025-05-07T16:24:42.037" v="74" actId="20577"/>
          <ac:spMkLst>
            <pc:docMk/>
            <pc:sldMk cId="1370955050" sldId="331"/>
            <ac:spMk id="4" creationId="{5BA99417-9419-9501-253E-E5C6E35FDDEE}"/>
          </ac:spMkLst>
        </pc:spChg>
      </pc:sldChg>
      <pc:sldChg chg="modSp add mod">
        <pc:chgData name="Jennifer Abel" userId="d4b72ab2-85fb-42b6-b7a3-f95af3bfef74" providerId="ADAL" clId="{400BEB58-8B33-411F-804A-2CC8D184A215}" dt="2025-05-07T16:25:17.976" v="116" actId="255"/>
        <pc:sldMkLst>
          <pc:docMk/>
          <pc:sldMk cId="1079727676" sldId="332"/>
        </pc:sldMkLst>
        <pc:spChg chg="mod">
          <ac:chgData name="Jennifer Abel" userId="d4b72ab2-85fb-42b6-b7a3-f95af3bfef74" providerId="ADAL" clId="{400BEB58-8B33-411F-804A-2CC8D184A215}" dt="2025-05-07T16:25:17.976" v="116" actId="255"/>
          <ac:spMkLst>
            <pc:docMk/>
            <pc:sldMk cId="1079727676" sldId="332"/>
            <ac:spMk id="4" creationId="{036DFF31-2C1F-8FB0-5B91-B40029663B99}"/>
          </ac:spMkLst>
        </pc:spChg>
      </pc:sldChg>
      <pc:sldChg chg="modSp add mod">
        <pc:chgData name="Jennifer Abel" userId="d4b72ab2-85fb-42b6-b7a3-f95af3bfef74" providerId="ADAL" clId="{400BEB58-8B33-411F-804A-2CC8D184A215}" dt="2025-05-07T16:26:00.595" v="153" actId="20577"/>
        <pc:sldMkLst>
          <pc:docMk/>
          <pc:sldMk cId="1554496584" sldId="333"/>
        </pc:sldMkLst>
        <pc:spChg chg="mod">
          <ac:chgData name="Jennifer Abel" userId="d4b72ab2-85fb-42b6-b7a3-f95af3bfef74" providerId="ADAL" clId="{400BEB58-8B33-411F-804A-2CC8D184A215}" dt="2025-05-07T16:26:00.595" v="153" actId="20577"/>
          <ac:spMkLst>
            <pc:docMk/>
            <pc:sldMk cId="1554496584" sldId="333"/>
            <ac:spMk id="4" creationId="{D49D731D-5EE7-048C-0649-03EE46E62E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4fa191c3d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4fa191c3d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4fa191c3d3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4fa191c3d3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4fa191c3d3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4fa191c3d3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4fa191c3d3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4fa191c3d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4fa191c3d3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4fa191c3d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4fa191c3d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4fa191c3d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4fa191c3d3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4fa191c3d3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4fa191c3d3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4fa191c3d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4fa191c3d3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4fa191c3d3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febc7dd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4febc7dd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20b328c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4fe3abf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4fe3abf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4fe3abfa9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4fe3abfa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fe3abfa9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4fe3abfa9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4fa191c3d3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4fa191c3d3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200703d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200703d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4fa191c3d3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4fa191c3d3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4fa191c3d3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4fa191c3d3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a:extLst>
            <a:ext uri="{FF2B5EF4-FFF2-40B4-BE49-F238E27FC236}">
              <a16:creationId xmlns:a16="http://schemas.microsoft.com/office/drawing/2014/main" id="{4FBD04EC-36F7-69AD-CD67-08F0C5C04A1B}"/>
            </a:ext>
          </a:extLst>
        </p:cNvPr>
        <p:cNvGrpSpPr/>
        <p:nvPr/>
      </p:nvGrpSpPr>
      <p:grpSpPr>
        <a:xfrm>
          <a:off x="0" y="0"/>
          <a:ext cx="0" cy="0"/>
          <a:chOff x="0" y="0"/>
          <a:chExt cx="0" cy="0"/>
        </a:xfrm>
      </p:grpSpPr>
      <p:sp>
        <p:nvSpPr>
          <p:cNvPr id="273" name="Google Shape;273;g34fa191c3d3_0_117:notes">
            <a:extLst>
              <a:ext uri="{FF2B5EF4-FFF2-40B4-BE49-F238E27FC236}">
                <a16:creationId xmlns:a16="http://schemas.microsoft.com/office/drawing/2014/main" id="{B9120A3A-A62C-AABA-7107-A06B62F617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4fa191c3d3_0_117:notes">
            <a:extLst>
              <a:ext uri="{FF2B5EF4-FFF2-40B4-BE49-F238E27FC236}">
                <a16:creationId xmlns:a16="http://schemas.microsoft.com/office/drawing/2014/main" id="{A2E2AAFD-3E82-0EC1-D020-9F3FE2EC5F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884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4fa191c3d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4fa191c3d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fa191c3d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4fa191c3d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fa191c3d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4fa191c3d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a:extLst>
            <a:ext uri="{FF2B5EF4-FFF2-40B4-BE49-F238E27FC236}">
              <a16:creationId xmlns:a16="http://schemas.microsoft.com/office/drawing/2014/main" id="{4DBEB929-75EF-65A0-56C7-3113F365FAAF}"/>
            </a:ext>
          </a:extLst>
        </p:cNvPr>
        <p:cNvGrpSpPr/>
        <p:nvPr/>
      </p:nvGrpSpPr>
      <p:grpSpPr>
        <a:xfrm>
          <a:off x="0" y="0"/>
          <a:ext cx="0" cy="0"/>
          <a:chOff x="0" y="0"/>
          <a:chExt cx="0" cy="0"/>
        </a:xfrm>
      </p:grpSpPr>
      <p:sp>
        <p:nvSpPr>
          <p:cNvPr id="273" name="Google Shape;273;g34fa191c3d3_0_117:notes">
            <a:extLst>
              <a:ext uri="{FF2B5EF4-FFF2-40B4-BE49-F238E27FC236}">
                <a16:creationId xmlns:a16="http://schemas.microsoft.com/office/drawing/2014/main" id="{F6AEC168-98B4-A290-52A9-3F01256D58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4fa191c3d3_0_117:notes">
            <a:extLst>
              <a:ext uri="{FF2B5EF4-FFF2-40B4-BE49-F238E27FC236}">
                <a16:creationId xmlns:a16="http://schemas.microsoft.com/office/drawing/2014/main" id="{FA86CB36-877E-BEFC-8EB6-7F4E533015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35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fa191c3d3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fa191c3d3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fa191c3d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fa191c3d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fa191c3d3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fa191c3d3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2717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ence.gc.ca/site/science/en/safeguarding-your-research/guidelines-and-tools-implement-research-security/national-security-guidelines-research-partnerships/national-security-guidelines-research-partnerships-risk-assessment-for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medicine.mcgill.ca/epidemiology/joseph/pbelisle/CodebookCookbook/CodebookCookbook.pdf" TargetMode="External"/><Relationship Id="rId2" Type="http://schemas.openxmlformats.org/officeDocument/2006/relationships/hyperlink" Target="https://www.nnlm.gov/guides/data-glossary/data-dictionary" TargetMode="External"/><Relationship Id="rId1" Type="http://schemas.openxmlformats.org/officeDocument/2006/relationships/slideLayout" Target="../slideLayouts/slideLayout2.xml"/><Relationship Id="rId4" Type="http://schemas.openxmlformats.org/officeDocument/2006/relationships/hyperlink" Target="https://data.research.cornell.edu/data-management/sharing/readm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uides.library.upenn.edu/c.php?g=564157&amp;p=9554907" TargetMode="External"/><Relationship Id="rId2" Type="http://schemas.openxmlformats.org/officeDocument/2006/relationships/hyperlink" Target="https://www.nnlm.gov/guides/data-glossary/data-dictionary" TargetMode="External"/><Relationship Id="rId1" Type="http://schemas.openxmlformats.org/officeDocument/2006/relationships/slideLayout" Target="../slideLayouts/slideLayout2.xml"/><Relationship Id="rId4" Type="http://schemas.openxmlformats.org/officeDocument/2006/relationships/hyperlink" Target="https://data.research.cornell.edu/data-management/sharing/readm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i.org/10.5683/SP3/CEYU10"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5281/zenodo.406044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CA" sz="3000" dirty="0"/>
              <a:t>Planning for Data Management</a:t>
            </a:r>
            <a:endParaRPr sz="3000" dirty="0"/>
          </a:p>
          <a:p>
            <a:pPr marL="0" lvl="0" indent="0" algn="l" rtl="0">
              <a:spcBef>
                <a:spcPts val="0"/>
              </a:spcBef>
              <a:spcAft>
                <a:spcPts val="0"/>
              </a:spcAft>
              <a:buNone/>
            </a:pPr>
            <a:r>
              <a:rPr lang="en-CA" sz="2400" dirty="0"/>
              <a:t>W</a:t>
            </a:r>
            <a:r>
              <a:rPr lang="en" sz="2400" dirty="0"/>
              <a:t>ith some best practice tips</a:t>
            </a:r>
            <a:endParaRPr sz="2400" dirty="0"/>
          </a:p>
        </p:txBody>
      </p:sp>
      <p:sp>
        <p:nvSpPr>
          <p:cNvPr id="87" name="Google Shape;87;p13"/>
          <p:cNvSpPr txBox="1">
            <a:spLocks noGrp="1"/>
          </p:cNvSpPr>
          <p:nvPr>
            <p:ph type="subTitle" idx="1"/>
          </p:nvPr>
        </p:nvSpPr>
        <p:spPr>
          <a:xfrm>
            <a:off x="729625" y="3172900"/>
            <a:ext cx="7688100" cy="107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Jennifer Abel, University of Calgary</a:t>
            </a:r>
            <a:endParaRPr dirty="0"/>
          </a:p>
          <a:p>
            <a:pPr marL="0" lvl="0" indent="0" algn="l" rtl="0">
              <a:spcBef>
                <a:spcPts val="0"/>
              </a:spcBef>
              <a:spcAft>
                <a:spcPts val="0"/>
              </a:spcAft>
              <a:buNone/>
            </a:pPr>
            <a:r>
              <a:rPr lang="en-CA" dirty="0"/>
              <a:t>RDM Jumpstart</a:t>
            </a:r>
          </a:p>
          <a:p>
            <a:pPr marL="0" lvl="0" indent="0" algn="l" rtl="0">
              <a:spcBef>
                <a:spcPts val="0"/>
              </a:spcBef>
              <a:spcAft>
                <a:spcPts val="0"/>
              </a:spcAft>
              <a:buNone/>
            </a:pPr>
            <a:r>
              <a:rPr lang="en-CA" dirty="0"/>
              <a:t>May 12,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57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 Federal Research Security Guidelines</a:t>
            </a:r>
            <a:endParaRPr dirty="0"/>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Certain categories of research are deemed sensitive by the Canadian government, e.g.,</a:t>
            </a:r>
            <a:endParaRPr sz="1600" dirty="0"/>
          </a:p>
          <a:p>
            <a:pPr marL="457200" lvl="0" indent="-334327" algn="l" rtl="0">
              <a:spcBef>
                <a:spcPts val="1200"/>
              </a:spcBef>
              <a:spcAft>
                <a:spcPts val="0"/>
              </a:spcAft>
              <a:buSzPct val="100000"/>
              <a:buChar char="●"/>
            </a:pPr>
            <a:r>
              <a:rPr lang="en" sz="1600" dirty="0"/>
              <a:t>Critical minerals or infrastructure</a:t>
            </a:r>
            <a:endParaRPr sz="1600" dirty="0"/>
          </a:p>
          <a:p>
            <a:pPr marL="457200" lvl="0" indent="-334327" algn="l" rtl="0">
              <a:spcBef>
                <a:spcPts val="0"/>
              </a:spcBef>
              <a:spcAft>
                <a:spcPts val="0"/>
              </a:spcAft>
              <a:buSzPct val="100000"/>
              <a:buChar char="●"/>
            </a:pPr>
            <a:r>
              <a:rPr lang="en" sz="1600" dirty="0"/>
              <a:t>Large datasets that could be sensitive</a:t>
            </a:r>
            <a:endParaRPr sz="1600" dirty="0"/>
          </a:p>
          <a:p>
            <a:pPr marL="457200" lvl="0" indent="-334327" algn="l" rtl="0">
              <a:spcBef>
                <a:spcPts val="0"/>
              </a:spcBef>
              <a:spcAft>
                <a:spcPts val="0"/>
              </a:spcAft>
              <a:buSzPct val="100000"/>
              <a:buChar char="●"/>
            </a:pPr>
            <a:r>
              <a:rPr lang="en" sz="1600" dirty="0"/>
              <a:t>Dual-use research with civilian and military potential</a:t>
            </a:r>
            <a:endParaRPr sz="1600" dirty="0"/>
          </a:p>
          <a:p>
            <a:pPr marL="0" lvl="0" indent="0" algn="l" rtl="0">
              <a:spcBef>
                <a:spcPts val="1200"/>
              </a:spcBef>
              <a:spcAft>
                <a:spcPts val="0"/>
              </a:spcAft>
              <a:buNone/>
            </a:pPr>
            <a:r>
              <a:rPr lang="en" sz="1600" dirty="0"/>
              <a:t>If your research falls into one of these categories, you need to fill out a risk assessment form before you can get federal funding:</a:t>
            </a:r>
            <a:endParaRPr sz="1600" dirty="0"/>
          </a:p>
          <a:p>
            <a:pPr marL="0" lvl="0" indent="0" algn="l" rtl="0">
              <a:spcBef>
                <a:spcPts val="1200"/>
              </a:spcBef>
              <a:spcAft>
                <a:spcPts val="0"/>
              </a:spcAft>
              <a:buNone/>
            </a:pPr>
            <a:r>
              <a:rPr lang="en" sz="1600" u="sng" dirty="0">
                <a:solidFill>
                  <a:schemeClr val="hlink"/>
                </a:solidFill>
                <a:hlinkClick r:id="rId3"/>
              </a:rPr>
              <a:t>https://science.gc.ca/site/science/en/safeguarding-your-research/guidelines-and-tools-implement-research-security/national-security-guidelines-research-partnerships/national-security-guidelines-research-partnerships-risk-assessment-form</a:t>
            </a:r>
            <a:r>
              <a:rPr lang="en" sz="1600" dirty="0"/>
              <a:t> </a:t>
            </a:r>
            <a:endParaRPr sz="1600"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BB7A1-47B0-CC29-6CA2-0CFD0AF4F04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E0D2D0-8CB7-CC09-6FD7-67A74963D503}"/>
              </a:ext>
            </a:extLst>
          </p:cNvPr>
          <p:cNvSpPr>
            <a:spLocks noGrp="1"/>
          </p:cNvSpPr>
          <p:nvPr>
            <p:ph type="title"/>
          </p:nvPr>
        </p:nvSpPr>
        <p:spPr/>
        <p:txBody>
          <a:bodyPr>
            <a:normAutofit fontScale="90000"/>
          </a:bodyPr>
          <a:lstStyle/>
          <a:p>
            <a:r>
              <a:rPr lang="en-CA" dirty="0"/>
              <a:t>Data Collection</a:t>
            </a:r>
          </a:p>
        </p:txBody>
      </p:sp>
      <p:sp>
        <p:nvSpPr>
          <p:cNvPr id="5" name="Text Placeholder 4">
            <a:extLst>
              <a:ext uri="{FF2B5EF4-FFF2-40B4-BE49-F238E27FC236}">
                <a16:creationId xmlns:a16="http://schemas.microsoft.com/office/drawing/2014/main" id="{0DDDA612-D697-E56D-B31E-73944FD33976}"/>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5145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E4FEA-9ACF-1163-D896-52263C78037F}"/>
              </a:ext>
            </a:extLst>
          </p:cNvPr>
          <p:cNvSpPr>
            <a:spLocks noGrp="1"/>
          </p:cNvSpPr>
          <p:nvPr>
            <p:ph type="title"/>
          </p:nvPr>
        </p:nvSpPr>
        <p:spPr>
          <a:xfrm>
            <a:off x="725850" y="662347"/>
            <a:ext cx="7688700" cy="535200"/>
          </a:xfrm>
        </p:spPr>
        <p:txBody>
          <a:bodyPr>
            <a:normAutofit fontScale="90000"/>
          </a:bodyPr>
          <a:lstStyle/>
          <a:p>
            <a:r>
              <a:rPr lang="en-CA" dirty="0"/>
              <a:t>2. Data collection</a:t>
            </a:r>
          </a:p>
        </p:txBody>
      </p:sp>
      <p:sp>
        <p:nvSpPr>
          <p:cNvPr id="3" name="Text Placeholder 2">
            <a:extLst>
              <a:ext uri="{FF2B5EF4-FFF2-40B4-BE49-F238E27FC236}">
                <a16:creationId xmlns:a16="http://schemas.microsoft.com/office/drawing/2014/main" id="{080B8AC5-E913-5516-D735-AE3FB38F373C}"/>
              </a:ext>
            </a:extLst>
          </p:cNvPr>
          <p:cNvSpPr>
            <a:spLocks noGrp="1"/>
          </p:cNvSpPr>
          <p:nvPr>
            <p:ph type="body" idx="1"/>
          </p:nvPr>
        </p:nvSpPr>
        <p:spPr>
          <a:xfrm>
            <a:off x="725850" y="1411398"/>
            <a:ext cx="7688700" cy="3300712"/>
          </a:xfrm>
        </p:spPr>
        <p:txBody>
          <a:bodyPr/>
          <a:lstStyle/>
          <a:p>
            <a:pPr marL="146050" indent="0">
              <a:buNone/>
            </a:pPr>
            <a:r>
              <a:rPr lang="en-CA" sz="1600" dirty="0"/>
              <a:t>This concerns all the data you’ll collect, observe, generate, and/or acquire.</a:t>
            </a:r>
          </a:p>
          <a:p>
            <a:pPr marL="146050" indent="0">
              <a:buNone/>
            </a:pPr>
            <a:endParaRPr lang="en-CA" sz="1600" dirty="0"/>
          </a:p>
          <a:p>
            <a:pPr marL="146050" indent="0">
              <a:buNone/>
            </a:pPr>
            <a:r>
              <a:rPr lang="en-CA" sz="1600" dirty="0"/>
              <a:t>Consider:</a:t>
            </a:r>
          </a:p>
          <a:p>
            <a:r>
              <a:rPr lang="en-CA" sz="1600" dirty="0"/>
              <a:t>How you’ll get it (i.e., how you’ll collect, observe, generate and/or acquire it)</a:t>
            </a:r>
          </a:p>
          <a:p>
            <a:r>
              <a:rPr lang="en-CA" sz="1600" dirty="0"/>
              <a:t>What kind(s) of data will be involved (e.g., textual, numeric, images, video, audio…)</a:t>
            </a:r>
          </a:p>
          <a:p>
            <a:r>
              <a:rPr lang="en-CA" sz="1600" dirty="0"/>
              <a:t>What format(s) the data will be in (e.g., .docx, .txt, .xlsx, .csv…)</a:t>
            </a:r>
          </a:p>
          <a:p>
            <a:r>
              <a:rPr lang="en-CA" sz="1600" dirty="0"/>
              <a:t>How much data will be involved (Kilobytes? Megabytes? Gigabytes? Terabytes?)</a:t>
            </a:r>
          </a:p>
          <a:p>
            <a:r>
              <a:rPr lang="en-CA" sz="1600" dirty="0"/>
              <a:t>Whether any of it is subject to any of the concerns in the previous area</a:t>
            </a:r>
          </a:p>
          <a:p>
            <a:endParaRPr lang="en-CA" dirty="0"/>
          </a:p>
        </p:txBody>
      </p:sp>
    </p:spTree>
    <p:extLst>
      <p:ext uri="{BB962C8B-B14F-4D97-AF65-F5344CB8AC3E}">
        <p14:creationId xmlns:p14="http://schemas.microsoft.com/office/powerpoint/2010/main" val="40761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note on file formats: Proprietary vs. non-proprietary</a:t>
            </a:r>
            <a:endParaRPr/>
          </a:p>
        </p:txBody>
      </p:sp>
      <p:sp>
        <p:nvSpPr>
          <p:cNvPr id="116" name="Google Shape;116;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Proprietary</a:t>
            </a:r>
            <a:endParaRPr sz="1600" b="1" dirty="0"/>
          </a:p>
          <a:p>
            <a:pPr marL="0" lvl="0" indent="0" algn="l" rtl="0">
              <a:spcBef>
                <a:spcPts val="1200"/>
              </a:spcBef>
              <a:spcAft>
                <a:spcPts val="0"/>
              </a:spcAft>
              <a:buNone/>
            </a:pPr>
            <a:r>
              <a:rPr lang="en" sz="1600" dirty="0"/>
              <a:t>Require specialized software/hardware to open/read</a:t>
            </a:r>
            <a:endParaRPr sz="1600" dirty="0"/>
          </a:p>
          <a:p>
            <a:pPr marL="0" lvl="0" indent="0" algn="l" rtl="0">
              <a:spcBef>
                <a:spcPts val="1200"/>
              </a:spcBef>
              <a:spcAft>
                <a:spcPts val="0"/>
              </a:spcAft>
              <a:buNone/>
            </a:pPr>
            <a:r>
              <a:rPr lang="en" sz="1600" dirty="0"/>
              <a:t>Might not be openable/readable if the software/hardware ceases to exist</a:t>
            </a:r>
            <a:endParaRPr sz="1600" dirty="0"/>
          </a:p>
          <a:p>
            <a:pPr marL="0" lvl="0" indent="0" algn="l" rtl="0">
              <a:spcBef>
                <a:spcPts val="1200"/>
              </a:spcBef>
              <a:spcAft>
                <a:spcPts val="0"/>
              </a:spcAft>
              <a:buNone/>
            </a:pPr>
            <a:r>
              <a:rPr lang="en" sz="1600" dirty="0"/>
              <a:t>May be industry standard</a:t>
            </a:r>
            <a:endParaRPr sz="1600" dirty="0"/>
          </a:p>
          <a:p>
            <a:pPr marL="0" lvl="0" indent="0" algn="l" rtl="0">
              <a:spcBef>
                <a:spcPts val="1200"/>
              </a:spcBef>
              <a:spcAft>
                <a:spcPts val="0"/>
              </a:spcAft>
              <a:buNone/>
            </a:pPr>
            <a:r>
              <a:rPr lang="en" sz="1600" dirty="0"/>
              <a:t>Examples: Microsoft Word files (.docx), Microsoft Excel files (.xlsx)</a:t>
            </a:r>
            <a:endParaRPr sz="1600" dirty="0"/>
          </a:p>
          <a:p>
            <a:pPr marL="0" lvl="0" indent="0" algn="l" rtl="0">
              <a:spcBef>
                <a:spcPts val="1200"/>
              </a:spcBef>
              <a:spcAft>
                <a:spcPts val="1200"/>
              </a:spcAft>
              <a:buNone/>
            </a:pPr>
            <a:endParaRPr dirty="0"/>
          </a:p>
        </p:txBody>
      </p:sp>
      <p:sp>
        <p:nvSpPr>
          <p:cNvPr id="117" name="Google Shape;117;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Non-proprietary</a:t>
            </a:r>
            <a:endParaRPr sz="1600" b="1" dirty="0"/>
          </a:p>
          <a:p>
            <a:pPr marL="0" lvl="0" indent="0" algn="l" rtl="0">
              <a:spcBef>
                <a:spcPts val="1200"/>
              </a:spcBef>
              <a:spcAft>
                <a:spcPts val="0"/>
              </a:spcAft>
              <a:buNone/>
            </a:pPr>
            <a:r>
              <a:rPr lang="en" sz="1600" dirty="0"/>
              <a:t>Readable by various kinds of software/hardware, including open source software</a:t>
            </a:r>
            <a:endParaRPr sz="1600" dirty="0"/>
          </a:p>
          <a:p>
            <a:pPr marL="0" lvl="0" indent="0" algn="l" rtl="0">
              <a:spcBef>
                <a:spcPts val="1200"/>
              </a:spcBef>
              <a:spcAft>
                <a:spcPts val="0"/>
              </a:spcAft>
              <a:buNone/>
            </a:pPr>
            <a:r>
              <a:rPr lang="en" sz="1600" dirty="0"/>
              <a:t>Generally good for making data FAIR</a:t>
            </a:r>
            <a:endParaRPr sz="1600" dirty="0"/>
          </a:p>
          <a:p>
            <a:pPr marL="0" lvl="0" indent="0" algn="l" rtl="0">
              <a:spcBef>
                <a:spcPts val="1200"/>
              </a:spcBef>
              <a:spcAft>
                <a:spcPts val="0"/>
              </a:spcAft>
              <a:buNone/>
            </a:pPr>
            <a:r>
              <a:rPr lang="en" sz="1600" dirty="0"/>
              <a:t>May be industry standard</a:t>
            </a:r>
            <a:endParaRPr sz="1600" dirty="0"/>
          </a:p>
          <a:p>
            <a:pPr marL="0" lvl="0" indent="0" algn="l" rtl="0">
              <a:spcBef>
                <a:spcPts val="1200"/>
              </a:spcBef>
              <a:spcAft>
                <a:spcPts val="1200"/>
              </a:spcAft>
              <a:buNone/>
            </a:pPr>
            <a:r>
              <a:rPr lang="en" sz="1600" dirty="0"/>
              <a:t>Examples: Plain text files (.txt), comma-separated values files (.csv)</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F9A4-2B4F-91E8-A752-866E4C75A297}"/>
              </a:ext>
            </a:extLst>
          </p:cNvPr>
          <p:cNvSpPr>
            <a:spLocks noGrp="1"/>
          </p:cNvSpPr>
          <p:nvPr>
            <p:ph type="title"/>
          </p:nvPr>
        </p:nvSpPr>
        <p:spPr>
          <a:xfrm>
            <a:off x="729450" y="677096"/>
            <a:ext cx="7688700" cy="535200"/>
          </a:xfrm>
        </p:spPr>
        <p:txBody>
          <a:bodyPr>
            <a:normAutofit fontScale="90000"/>
          </a:bodyPr>
          <a:lstStyle/>
          <a:p>
            <a:r>
              <a:rPr lang="en-CA" dirty="0"/>
              <a:t>A note on versions of data</a:t>
            </a:r>
          </a:p>
        </p:txBody>
      </p:sp>
      <p:sp>
        <p:nvSpPr>
          <p:cNvPr id="3" name="Text Placeholder 2">
            <a:extLst>
              <a:ext uri="{FF2B5EF4-FFF2-40B4-BE49-F238E27FC236}">
                <a16:creationId xmlns:a16="http://schemas.microsoft.com/office/drawing/2014/main" id="{C62EF724-C32C-4DAE-9F86-65FE5DC019B6}"/>
              </a:ext>
            </a:extLst>
          </p:cNvPr>
          <p:cNvSpPr>
            <a:spLocks noGrp="1"/>
          </p:cNvSpPr>
          <p:nvPr>
            <p:ph type="body" idx="1"/>
          </p:nvPr>
        </p:nvSpPr>
        <p:spPr>
          <a:xfrm>
            <a:off x="729450" y="1411397"/>
            <a:ext cx="7688700" cy="3337583"/>
          </a:xfrm>
        </p:spPr>
        <p:txBody>
          <a:bodyPr>
            <a:normAutofit/>
          </a:bodyPr>
          <a:lstStyle/>
          <a:p>
            <a:pPr marL="146050" indent="0">
              <a:buNone/>
            </a:pPr>
            <a:r>
              <a:rPr lang="en-CA" sz="1600" dirty="0"/>
              <a:t>Important when you’re thinking about how much storage you need</a:t>
            </a:r>
          </a:p>
          <a:p>
            <a:pPr marL="146050" indent="0">
              <a:buNone/>
            </a:pPr>
            <a:endParaRPr lang="en-CA" sz="1600" dirty="0"/>
          </a:p>
          <a:p>
            <a:r>
              <a:rPr lang="en-CA" sz="1600" dirty="0"/>
              <a:t>Raw: what you obtained directly from your research</a:t>
            </a:r>
          </a:p>
          <a:p>
            <a:r>
              <a:rPr lang="en-CA" sz="1600" dirty="0"/>
              <a:t>Master (sometimes called processed data): have been manipulated to remove errors/outliers, prepare data for analysis, derive new variables, de-identify participants, etc.</a:t>
            </a:r>
          </a:p>
          <a:p>
            <a:r>
              <a:rPr lang="en-CA" sz="1600" dirty="0"/>
              <a:t>Analytic: the files you do the analysis work on</a:t>
            </a:r>
          </a:p>
          <a:p>
            <a:r>
              <a:rPr lang="en-CA" sz="1600" dirty="0"/>
              <a:t>Analyzed: the results of qualitative or quantitative analysis (often presented as charts, tables, graphs, etc.)</a:t>
            </a:r>
          </a:p>
          <a:p>
            <a:r>
              <a:rPr lang="en-CA" sz="1600" dirty="0"/>
              <a:t>Final: master/processed data in a preservation-friendly format</a:t>
            </a:r>
          </a:p>
          <a:p>
            <a:endParaRPr lang="en-CA" dirty="0"/>
          </a:p>
        </p:txBody>
      </p:sp>
    </p:spTree>
    <p:extLst>
      <p:ext uri="{BB962C8B-B14F-4D97-AF65-F5344CB8AC3E}">
        <p14:creationId xmlns:p14="http://schemas.microsoft.com/office/powerpoint/2010/main" val="259165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2BC87-E98E-56AE-F7AC-03AEFFFA2A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A99417-9419-9501-253E-E5C6E35FDDEE}"/>
              </a:ext>
            </a:extLst>
          </p:cNvPr>
          <p:cNvSpPr>
            <a:spLocks noGrp="1"/>
          </p:cNvSpPr>
          <p:nvPr>
            <p:ph type="title"/>
          </p:nvPr>
        </p:nvSpPr>
        <p:spPr/>
        <p:txBody>
          <a:bodyPr>
            <a:normAutofit fontScale="90000"/>
          </a:bodyPr>
          <a:lstStyle/>
          <a:p>
            <a:r>
              <a:rPr lang="en-CA" dirty="0"/>
              <a:t>Data Documentation</a:t>
            </a:r>
          </a:p>
        </p:txBody>
      </p:sp>
      <p:sp>
        <p:nvSpPr>
          <p:cNvPr id="5" name="Text Placeholder 4">
            <a:extLst>
              <a:ext uri="{FF2B5EF4-FFF2-40B4-BE49-F238E27FC236}">
                <a16:creationId xmlns:a16="http://schemas.microsoft.com/office/drawing/2014/main" id="{C9CB27D5-8317-B954-3EDC-2F9E23D237F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37095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DC7FE-3852-BFE6-0E36-59426EFABDCC}"/>
              </a:ext>
            </a:extLst>
          </p:cNvPr>
          <p:cNvSpPr>
            <a:spLocks noGrp="1"/>
          </p:cNvSpPr>
          <p:nvPr>
            <p:ph type="title"/>
          </p:nvPr>
        </p:nvSpPr>
        <p:spPr>
          <a:xfrm>
            <a:off x="729450" y="632850"/>
            <a:ext cx="7688700" cy="535200"/>
          </a:xfrm>
        </p:spPr>
        <p:txBody>
          <a:bodyPr>
            <a:normAutofit fontScale="90000"/>
          </a:bodyPr>
          <a:lstStyle/>
          <a:p>
            <a:r>
              <a:rPr lang="en-CA" dirty="0"/>
              <a:t>3. Data Documentation</a:t>
            </a:r>
          </a:p>
        </p:txBody>
      </p:sp>
      <p:sp>
        <p:nvSpPr>
          <p:cNvPr id="3" name="Text Placeholder 2">
            <a:extLst>
              <a:ext uri="{FF2B5EF4-FFF2-40B4-BE49-F238E27FC236}">
                <a16:creationId xmlns:a16="http://schemas.microsoft.com/office/drawing/2014/main" id="{E71CEF1D-16EC-AC58-9EEF-D98E67F9E666}"/>
              </a:ext>
            </a:extLst>
          </p:cNvPr>
          <p:cNvSpPr>
            <a:spLocks noGrp="1"/>
          </p:cNvSpPr>
          <p:nvPr>
            <p:ph type="body" idx="1"/>
          </p:nvPr>
        </p:nvSpPr>
        <p:spPr>
          <a:xfrm>
            <a:off x="795818" y="1441200"/>
            <a:ext cx="7688700" cy="3069450"/>
          </a:xfrm>
        </p:spPr>
        <p:txBody>
          <a:bodyPr>
            <a:noAutofit/>
          </a:bodyPr>
          <a:lstStyle/>
          <a:p>
            <a:pPr marL="146050" indent="0">
              <a:buNone/>
            </a:pPr>
            <a:r>
              <a:rPr lang="en-CA" sz="1600" dirty="0"/>
              <a:t>Think about the procedures/documents you’ll use to make sure that your data are easily read and interpreted correctly throughout the research process, including after project completion.</a:t>
            </a:r>
          </a:p>
          <a:p>
            <a:pPr marL="146050" indent="0">
              <a:buNone/>
            </a:pPr>
            <a:endParaRPr lang="en-CA" sz="1600" dirty="0"/>
          </a:p>
          <a:p>
            <a:pPr marL="146050" indent="0">
              <a:buNone/>
            </a:pPr>
            <a:r>
              <a:rPr lang="en-CA" sz="1600" dirty="0"/>
              <a:t>Some examples of documentation:</a:t>
            </a:r>
          </a:p>
          <a:p>
            <a:r>
              <a:rPr lang="en-CA" sz="1600" dirty="0"/>
              <a:t>Research methodologies</a:t>
            </a:r>
          </a:p>
          <a:p>
            <a:r>
              <a:rPr lang="en-CA" sz="1600" dirty="0"/>
              <a:t>Code (used in conducting analyses)</a:t>
            </a:r>
          </a:p>
          <a:p>
            <a:r>
              <a:rPr lang="en-CA" sz="1600" dirty="0"/>
              <a:t>Standard operating procedures</a:t>
            </a:r>
          </a:p>
          <a:p>
            <a:r>
              <a:rPr lang="en-CA" sz="1600" dirty="0">
                <a:hlinkClick r:id="rId2"/>
              </a:rPr>
              <a:t>Data dictionaries</a:t>
            </a:r>
            <a:endParaRPr lang="en-CA" sz="1600" dirty="0"/>
          </a:p>
          <a:p>
            <a:r>
              <a:rPr lang="en-CA" sz="1600" dirty="0">
                <a:hlinkClick r:id="rId3"/>
              </a:rPr>
              <a:t>Codebooks</a:t>
            </a:r>
            <a:endParaRPr lang="en-CA" sz="1600" dirty="0"/>
          </a:p>
          <a:p>
            <a:r>
              <a:rPr lang="en-CA" sz="1600" dirty="0">
                <a:hlinkClick r:id="rId4"/>
              </a:rPr>
              <a:t>Readme</a:t>
            </a:r>
            <a:r>
              <a:rPr lang="en-CA" sz="1600" dirty="0"/>
              <a:t> files</a:t>
            </a:r>
            <a:endParaRPr lang="en-CA" sz="1600" dirty="0">
              <a:hlinkClick r:id="rId4"/>
            </a:endParaRPr>
          </a:p>
        </p:txBody>
      </p:sp>
    </p:spTree>
    <p:extLst>
      <p:ext uri="{BB962C8B-B14F-4D97-AF65-F5344CB8AC3E}">
        <p14:creationId xmlns:p14="http://schemas.microsoft.com/office/powerpoint/2010/main" val="275214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44DB6-DB4F-E160-7D59-58E046FF1D50}"/>
              </a:ext>
            </a:extLst>
          </p:cNvPr>
          <p:cNvSpPr>
            <a:spLocks noGrp="1"/>
          </p:cNvSpPr>
          <p:nvPr>
            <p:ph type="title"/>
          </p:nvPr>
        </p:nvSpPr>
        <p:spPr>
          <a:xfrm>
            <a:off x="727650" y="595979"/>
            <a:ext cx="7688700" cy="535200"/>
          </a:xfrm>
        </p:spPr>
        <p:txBody>
          <a:bodyPr>
            <a:normAutofit fontScale="90000"/>
          </a:bodyPr>
          <a:lstStyle/>
          <a:p>
            <a:r>
              <a:rPr lang="en-CA" dirty="0"/>
              <a:t>Data dictionaries, codebooks and readmes</a:t>
            </a:r>
          </a:p>
        </p:txBody>
      </p:sp>
      <p:sp>
        <p:nvSpPr>
          <p:cNvPr id="3" name="Text Placeholder 2">
            <a:extLst>
              <a:ext uri="{FF2B5EF4-FFF2-40B4-BE49-F238E27FC236}">
                <a16:creationId xmlns:a16="http://schemas.microsoft.com/office/drawing/2014/main" id="{6FEDC019-84D8-3CFF-17BA-1D65E5E70988}"/>
              </a:ext>
            </a:extLst>
          </p:cNvPr>
          <p:cNvSpPr>
            <a:spLocks noGrp="1"/>
          </p:cNvSpPr>
          <p:nvPr>
            <p:ph type="body" idx="1"/>
          </p:nvPr>
        </p:nvSpPr>
        <p:spPr>
          <a:xfrm>
            <a:off x="727650" y="1441200"/>
            <a:ext cx="7688700" cy="2261100"/>
          </a:xfrm>
        </p:spPr>
        <p:txBody>
          <a:bodyPr>
            <a:noAutofit/>
          </a:bodyPr>
          <a:lstStyle/>
          <a:p>
            <a:pPr marL="146050" indent="0">
              <a:buNone/>
            </a:pPr>
            <a:r>
              <a:rPr lang="en-CA" sz="1600" dirty="0"/>
              <a:t>“Data dictionary” and “codebook” are often used interchangeably: they’re both documents that outline the layout, structure, content, and meaning of the variables in a dataset. (see </a:t>
            </a:r>
            <a:r>
              <a:rPr lang="en-CA" sz="1600" dirty="0">
                <a:hlinkClick r:id="rId2"/>
              </a:rPr>
              <a:t>https://www.nnlm.gov/guides/data-glossary/data-dictionary</a:t>
            </a:r>
            <a:r>
              <a:rPr lang="en-CA" sz="1600" dirty="0"/>
              <a:t> ; </a:t>
            </a:r>
            <a:r>
              <a:rPr lang="en-CA" sz="1600" dirty="0">
                <a:hlinkClick r:id="rId3"/>
              </a:rPr>
              <a:t>https://guides.library.upenn.edu/c.php?g=564157&amp;p=9554907</a:t>
            </a:r>
            <a:r>
              <a:rPr lang="en-CA" sz="1600" dirty="0"/>
              <a:t> ) </a:t>
            </a:r>
          </a:p>
          <a:p>
            <a:pPr marL="146050" indent="0">
              <a:buNone/>
            </a:pPr>
            <a:endParaRPr lang="en-CA" sz="1600" dirty="0"/>
          </a:p>
          <a:p>
            <a:pPr marL="146050" indent="0">
              <a:buNone/>
            </a:pPr>
            <a:r>
              <a:rPr lang="en-CA" sz="1600" dirty="0"/>
              <a:t>Readmes provide information about a data file/dataset and are intended to help ensure that the data can be correctly interpreted by yourself or others (see e.g., </a:t>
            </a:r>
            <a:r>
              <a:rPr lang="en-CA" sz="1600" dirty="0">
                <a:hlinkClick r:id="rId4"/>
              </a:rPr>
              <a:t>https://data.research.cornell.edu/data-management/sharing/readme/</a:t>
            </a:r>
            <a:r>
              <a:rPr lang="en-CA" sz="1600" dirty="0"/>
              <a:t> ) </a:t>
            </a:r>
          </a:p>
        </p:txBody>
      </p:sp>
    </p:spTree>
    <p:extLst>
      <p:ext uri="{BB962C8B-B14F-4D97-AF65-F5344CB8AC3E}">
        <p14:creationId xmlns:p14="http://schemas.microsoft.com/office/powerpoint/2010/main" val="287886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6C281-CE30-8AFB-B9E7-C96E7984B0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6DFF31-2C1F-8FB0-5B91-B40029663B99}"/>
              </a:ext>
            </a:extLst>
          </p:cNvPr>
          <p:cNvSpPr>
            <a:spLocks noGrp="1"/>
          </p:cNvSpPr>
          <p:nvPr>
            <p:ph type="title"/>
          </p:nvPr>
        </p:nvSpPr>
        <p:spPr/>
        <p:txBody>
          <a:bodyPr>
            <a:noAutofit/>
          </a:bodyPr>
          <a:lstStyle/>
          <a:p>
            <a:r>
              <a:rPr lang="en-CA" sz="6600" dirty="0"/>
              <a:t>Storing, Accessing and Working with Data</a:t>
            </a:r>
          </a:p>
        </p:txBody>
      </p:sp>
      <p:sp>
        <p:nvSpPr>
          <p:cNvPr id="5" name="Text Placeholder 4">
            <a:extLst>
              <a:ext uri="{FF2B5EF4-FFF2-40B4-BE49-F238E27FC236}">
                <a16:creationId xmlns:a16="http://schemas.microsoft.com/office/drawing/2014/main" id="{88384460-9102-1F34-8C07-01811977BAC3}"/>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07972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7FBFE-CF05-57D8-E2F4-96809D30EAD8}"/>
              </a:ext>
            </a:extLst>
          </p:cNvPr>
          <p:cNvSpPr>
            <a:spLocks noGrp="1"/>
          </p:cNvSpPr>
          <p:nvPr>
            <p:ph type="title"/>
          </p:nvPr>
        </p:nvSpPr>
        <p:spPr>
          <a:xfrm>
            <a:off x="729450" y="595636"/>
            <a:ext cx="7688700" cy="535200"/>
          </a:xfrm>
        </p:spPr>
        <p:txBody>
          <a:bodyPr>
            <a:normAutofit fontScale="90000"/>
          </a:bodyPr>
          <a:lstStyle/>
          <a:p>
            <a:r>
              <a:rPr lang="en-CA" dirty="0"/>
              <a:t>4. Storing, accessing and working with data</a:t>
            </a:r>
          </a:p>
        </p:txBody>
      </p:sp>
      <p:sp>
        <p:nvSpPr>
          <p:cNvPr id="3" name="Text Placeholder 2">
            <a:extLst>
              <a:ext uri="{FF2B5EF4-FFF2-40B4-BE49-F238E27FC236}">
                <a16:creationId xmlns:a16="http://schemas.microsoft.com/office/drawing/2014/main" id="{18D1106D-8612-4455-2621-989D7FA374AB}"/>
              </a:ext>
            </a:extLst>
          </p:cNvPr>
          <p:cNvSpPr>
            <a:spLocks noGrp="1"/>
          </p:cNvSpPr>
          <p:nvPr>
            <p:ph type="body" idx="1"/>
          </p:nvPr>
        </p:nvSpPr>
        <p:spPr>
          <a:xfrm>
            <a:off x="729450" y="1441200"/>
            <a:ext cx="7688700" cy="2903972"/>
          </a:xfrm>
        </p:spPr>
        <p:txBody>
          <a:bodyPr>
            <a:normAutofit/>
          </a:bodyPr>
          <a:lstStyle/>
          <a:p>
            <a:pPr marL="146050" indent="0">
              <a:buNone/>
            </a:pPr>
            <a:r>
              <a:rPr lang="en-CA" sz="1600" dirty="0"/>
              <a:t>You need to think about both where and how this will happen, during the </a:t>
            </a:r>
          </a:p>
          <a:p>
            <a:pPr marL="146050" indent="0">
              <a:buNone/>
            </a:pPr>
            <a:r>
              <a:rPr lang="en-CA" sz="1600" b="1" u="sng" dirty="0"/>
              <a:t>active phases </a:t>
            </a:r>
            <a:r>
              <a:rPr lang="en-CA" sz="1600" dirty="0"/>
              <a:t>of the project.</a:t>
            </a:r>
          </a:p>
          <a:p>
            <a:pPr marL="146050" indent="0">
              <a:buNone/>
            </a:pPr>
            <a:endParaRPr lang="en-CA" sz="1600" dirty="0"/>
          </a:p>
          <a:p>
            <a:pPr marL="146050" indent="0">
              <a:buNone/>
            </a:pPr>
            <a:r>
              <a:rPr lang="en-CA" sz="1600" dirty="0"/>
              <a:t>Consider:</a:t>
            </a:r>
          </a:p>
          <a:p>
            <a:r>
              <a:rPr lang="en-CA" sz="1400" dirty="0"/>
              <a:t>The versions of data that will be worked with (raw, master, analytic)</a:t>
            </a:r>
          </a:p>
          <a:p>
            <a:r>
              <a:rPr lang="en-CA" sz="1400" dirty="0"/>
              <a:t>The activities involved (collection, processing, analysis, dissemination)</a:t>
            </a:r>
          </a:p>
          <a:p>
            <a:r>
              <a:rPr lang="en-CA" sz="1400" dirty="0"/>
              <a:t>The software and platforms you’ll be using to work with the data</a:t>
            </a:r>
          </a:p>
          <a:p>
            <a:r>
              <a:rPr lang="en-CA" sz="1400" dirty="0"/>
              <a:t>Who needs access, and any necessary security measures</a:t>
            </a:r>
          </a:p>
          <a:p>
            <a:r>
              <a:rPr lang="en-CA" sz="1400" dirty="0"/>
              <a:t>How data will be backed up to prevent data loss</a:t>
            </a:r>
          </a:p>
          <a:p>
            <a:endParaRPr lang="en-CA" dirty="0"/>
          </a:p>
        </p:txBody>
      </p:sp>
    </p:spTree>
    <p:extLst>
      <p:ext uri="{BB962C8B-B14F-4D97-AF65-F5344CB8AC3E}">
        <p14:creationId xmlns:p14="http://schemas.microsoft.com/office/powerpoint/2010/main" val="14419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62399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Why you need to plan for data management</a:t>
            </a:r>
            <a:endParaRPr dirty="0"/>
          </a:p>
        </p:txBody>
      </p:sp>
      <p:sp>
        <p:nvSpPr>
          <p:cNvPr id="95" name="Google Shape;95;p14"/>
          <p:cNvSpPr txBox="1">
            <a:spLocks noGrp="1"/>
          </p:cNvSpPr>
          <p:nvPr>
            <p:ph type="body" idx="1"/>
          </p:nvPr>
        </p:nvSpPr>
        <p:spPr>
          <a:xfrm>
            <a:off x="729450" y="1476363"/>
            <a:ext cx="7688700" cy="2513751"/>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CA" sz="1800" dirty="0"/>
              <a:t>Research doesn’t happen in a vacuum!</a:t>
            </a:r>
          </a:p>
          <a:p>
            <a:pPr marL="457200" lvl="0" indent="-336550" algn="l" rtl="0">
              <a:spcBef>
                <a:spcPts val="0"/>
              </a:spcBef>
              <a:spcAft>
                <a:spcPts val="0"/>
              </a:spcAft>
              <a:buSzPts val="1700"/>
              <a:buChar char="●"/>
            </a:pPr>
            <a:r>
              <a:rPr lang="en-CA" sz="1800" dirty="0"/>
              <a:t>There are many, many factors that will affect both a project overall and the data within a project</a:t>
            </a:r>
          </a:p>
          <a:p>
            <a:pPr marL="457200" lvl="0" indent="-336550" algn="l" rtl="0">
              <a:spcBef>
                <a:spcPts val="0"/>
              </a:spcBef>
              <a:spcAft>
                <a:spcPts val="0"/>
              </a:spcAft>
              <a:buSzPts val="1700"/>
              <a:buChar char="●"/>
            </a:pPr>
            <a:r>
              <a:rPr lang="en-CA" sz="1800" dirty="0"/>
              <a:t>If you don’t plan for these factors before you start, you can run into big problems as you go along</a:t>
            </a:r>
          </a:p>
          <a:p>
            <a:pPr marL="457200" lvl="0" indent="-336550" algn="l" rtl="0">
              <a:spcBef>
                <a:spcPts val="0"/>
              </a:spcBef>
              <a:spcAft>
                <a:spcPts val="0"/>
              </a:spcAft>
              <a:buSzPts val="1700"/>
              <a:buChar char="●"/>
            </a:pPr>
            <a:r>
              <a:rPr lang="en-CA" sz="1800" dirty="0"/>
              <a:t>Even without big problems, planning to manage your data will make your life a lot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642-ECDB-3EA7-2A55-1DA421C95768}"/>
              </a:ext>
            </a:extLst>
          </p:cNvPr>
          <p:cNvSpPr>
            <a:spLocks noGrp="1"/>
          </p:cNvSpPr>
          <p:nvPr>
            <p:ph type="title"/>
          </p:nvPr>
        </p:nvSpPr>
        <p:spPr>
          <a:xfrm>
            <a:off x="729450" y="701961"/>
            <a:ext cx="7688700" cy="535200"/>
          </a:xfrm>
        </p:spPr>
        <p:txBody>
          <a:bodyPr>
            <a:normAutofit fontScale="90000"/>
          </a:bodyPr>
          <a:lstStyle/>
          <a:p>
            <a:r>
              <a:rPr lang="en-CA" dirty="0"/>
              <a:t>Notes on storage and backup</a:t>
            </a:r>
          </a:p>
        </p:txBody>
      </p:sp>
      <p:sp>
        <p:nvSpPr>
          <p:cNvPr id="3" name="Text Placeholder 2">
            <a:extLst>
              <a:ext uri="{FF2B5EF4-FFF2-40B4-BE49-F238E27FC236}">
                <a16:creationId xmlns:a16="http://schemas.microsoft.com/office/drawing/2014/main" id="{F9AF68A3-9C68-0F95-FEB6-7241E2793E0B}"/>
              </a:ext>
            </a:extLst>
          </p:cNvPr>
          <p:cNvSpPr>
            <a:spLocks noGrp="1"/>
          </p:cNvSpPr>
          <p:nvPr>
            <p:ph type="body" idx="1"/>
          </p:nvPr>
        </p:nvSpPr>
        <p:spPr>
          <a:xfrm>
            <a:off x="764892" y="1533070"/>
            <a:ext cx="7688700" cy="2261100"/>
          </a:xfrm>
        </p:spPr>
        <p:txBody>
          <a:bodyPr/>
          <a:lstStyle/>
          <a:p>
            <a:r>
              <a:rPr lang="en-CA" sz="1600" dirty="0"/>
              <a:t>Your institution may have rules/guidelines on where you can store research data during a project</a:t>
            </a:r>
          </a:p>
          <a:p>
            <a:pPr lvl="1"/>
            <a:r>
              <a:rPr lang="en-CA" sz="1600" dirty="0"/>
              <a:t>Check with IT</a:t>
            </a:r>
          </a:p>
          <a:p>
            <a:r>
              <a:rPr lang="en-CA" sz="1600" dirty="0"/>
              <a:t>If you can, follow the 3-2-1 rule:</a:t>
            </a:r>
          </a:p>
          <a:p>
            <a:pPr lvl="1"/>
            <a:r>
              <a:rPr lang="en-CA" sz="1600" dirty="0"/>
              <a:t>3 copies of your data, on 2 different storage media, with 1 copy in a physically different location from the others</a:t>
            </a:r>
          </a:p>
          <a:p>
            <a:endParaRPr lang="en-CA" dirty="0"/>
          </a:p>
        </p:txBody>
      </p:sp>
    </p:spTree>
    <p:extLst>
      <p:ext uri="{BB962C8B-B14F-4D97-AF65-F5344CB8AC3E}">
        <p14:creationId xmlns:p14="http://schemas.microsoft.com/office/powerpoint/2010/main" val="422246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2D54-E3FB-5287-461B-E62146E2DD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9D731D-5EE7-048C-0649-03EE46E62E12}"/>
              </a:ext>
            </a:extLst>
          </p:cNvPr>
          <p:cNvSpPr>
            <a:spLocks noGrp="1"/>
          </p:cNvSpPr>
          <p:nvPr>
            <p:ph type="title"/>
          </p:nvPr>
        </p:nvSpPr>
        <p:spPr/>
        <p:txBody>
          <a:bodyPr>
            <a:noAutofit/>
          </a:bodyPr>
          <a:lstStyle/>
          <a:p>
            <a:r>
              <a:rPr lang="en-CA" sz="6600" dirty="0"/>
              <a:t>Specifics of Procedures/</a:t>
            </a:r>
            <a:br>
              <a:rPr lang="en-CA" sz="6600" dirty="0"/>
            </a:br>
            <a:r>
              <a:rPr lang="en-CA" sz="6600" dirty="0"/>
              <a:t>Workflows</a:t>
            </a:r>
          </a:p>
        </p:txBody>
      </p:sp>
      <p:sp>
        <p:nvSpPr>
          <p:cNvPr id="5" name="Text Placeholder 4">
            <a:extLst>
              <a:ext uri="{FF2B5EF4-FFF2-40B4-BE49-F238E27FC236}">
                <a16:creationId xmlns:a16="http://schemas.microsoft.com/office/drawing/2014/main" id="{12A6A676-780A-07AF-B735-7384E5AB65A2}"/>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155449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49DE7-C95A-4776-A9E3-028E8F03BE45}"/>
              </a:ext>
            </a:extLst>
          </p:cNvPr>
          <p:cNvSpPr>
            <a:spLocks noGrp="1"/>
          </p:cNvSpPr>
          <p:nvPr>
            <p:ph type="title"/>
          </p:nvPr>
        </p:nvSpPr>
        <p:spPr>
          <a:xfrm>
            <a:off x="729450" y="631077"/>
            <a:ext cx="7688700" cy="535200"/>
          </a:xfrm>
        </p:spPr>
        <p:txBody>
          <a:bodyPr>
            <a:normAutofit fontScale="90000"/>
          </a:bodyPr>
          <a:lstStyle/>
          <a:p>
            <a:r>
              <a:rPr lang="en-CA" dirty="0"/>
              <a:t>5. Specifics of procedures/workflows</a:t>
            </a:r>
          </a:p>
        </p:txBody>
      </p:sp>
      <p:sp>
        <p:nvSpPr>
          <p:cNvPr id="3" name="Text Placeholder 2">
            <a:extLst>
              <a:ext uri="{FF2B5EF4-FFF2-40B4-BE49-F238E27FC236}">
                <a16:creationId xmlns:a16="http://schemas.microsoft.com/office/drawing/2014/main" id="{E50A13B5-5088-6204-4A72-60318B1ED366}"/>
              </a:ext>
            </a:extLst>
          </p:cNvPr>
          <p:cNvSpPr>
            <a:spLocks noGrp="1"/>
          </p:cNvSpPr>
          <p:nvPr>
            <p:ph type="body" idx="1"/>
          </p:nvPr>
        </p:nvSpPr>
        <p:spPr>
          <a:xfrm>
            <a:off x="786157" y="1441199"/>
            <a:ext cx="7688700" cy="2726763"/>
          </a:xfrm>
        </p:spPr>
        <p:txBody>
          <a:bodyPr/>
          <a:lstStyle/>
          <a:p>
            <a:pPr marL="146050" indent="0">
              <a:buNone/>
            </a:pPr>
            <a:r>
              <a:rPr lang="en-CA" sz="1600" dirty="0"/>
              <a:t>Consider things like</a:t>
            </a:r>
          </a:p>
          <a:p>
            <a:r>
              <a:rPr lang="en-CA" sz="1600" dirty="0"/>
              <a:t>How you’re naming your files</a:t>
            </a:r>
          </a:p>
          <a:p>
            <a:r>
              <a:rPr lang="en-CA" sz="1600" dirty="0"/>
              <a:t>What your folder hierarchy will be</a:t>
            </a:r>
          </a:p>
          <a:p>
            <a:r>
              <a:rPr lang="en-CA" sz="1600" dirty="0"/>
              <a:t>How you’ll clean your data</a:t>
            </a:r>
          </a:p>
          <a:p>
            <a:r>
              <a:rPr lang="en-CA" sz="1600" dirty="0"/>
              <a:t>How often things are backed up</a:t>
            </a:r>
          </a:p>
          <a:p>
            <a:r>
              <a:rPr lang="en-CA" sz="1600" dirty="0"/>
              <a:t>Who can change/edit documentation</a:t>
            </a:r>
          </a:p>
          <a:p>
            <a:endParaRPr lang="en-CA" sz="1600" dirty="0"/>
          </a:p>
          <a:p>
            <a:pPr marL="146050" indent="0">
              <a:buNone/>
            </a:pPr>
            <a:r>
              <a:rPr lang="en-CA" sz="1600" dirty="0"/>
              <a:t>Also consider who’s responsible for doing these things, and what resources will be needed</a:t>
            </a:r>
          </a:p>
          <a:p>
            <a:endParaRPr lang="en-CA" dirty="0"/>
          </a:p>
        </p:txBody>
      </p:sp>
    </p:spTree>
    <p:extLst>
      <p:ext uri="{BB962C8B-B14F-4D97-AF65-F5344CB8AC3E}">
        <p14:creationId xmlns:p14="http://schemas.microsoft.com/office/powerpoint/2010/main" val="119419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a:extLst>
            <a:ext uri="{FF2B5EF4-FFF2-40B4-BE49-F238E27FC236}">
              <a16:creationId xmlns:a16="http://schemas.microsoft.com/office/drawing/2014/main" id="{4E2FEF73-7161-6B8B-B2E2-8FF224F09D9A}"/>
            </a:ext>
          </a:extLst>
        </p:cNvPr>
        <p:cNvGrpSpPr/>
        <p:nvPr/>
      </p:nvGrpSpPr>
      <p:grpSpPr>
        <a:xfrm>
          <a:off x="0" y="0"/>
          <a:ext cx="0" cy="0"/>
          <a:chOff x="0" y="0"/>
          <a:chExt cx="0" cy="0"/>
        </a:xfrm>
      </p:grpSpPr>
      <p:sp>
        <p:nvSpPr>
          <p:cNvPr id="276" name="Google Shape;276;p49">
            <a:extLst>
              <a:ext uri="{FF2B5EF4-FFF2-40B4-BE49-F238E27FC236}">
                <a16:creationId xmlns:a16="http://schemas.microsoft.com/office/drawing/2014/main" id="{29396947-4FF9-57F1-CA67-E7055E2A484F}"/>
              </a:ext>
            </a:extLst>
          </p:cNvPr>
          <p:cNvSpPr txBox="1">
            <a:spLocks noGrp="1"/>
          </p:cNvSpPr>
          <p:nvPr>
            <p:ph type="title"/>
          </p:nvPr>
        </p:nvSpPr>
        <p:spPr>
          <a:xfrm>
            <a:off x="729450" y="733950"/>
            <a:ext cx="7688400" cy="1244700"/>
          </a:xfrm>
        </p:spPr>
        <p:txBody>
          <a:bodyPr spcFirstLastPara="1" wrap="square" lIns="91425" tIns="91425" rIns="91425" bIns="91425" anchor="t" anchorCtr="0">
            <a:normAutofit fontScale="90000"/>
          </a:bodyPr>
          <a:lstStyle/>
          <a:p>
            <a:pPr marL="0" lvl="0" indent="0" rtl="0">
              <a:lnSpc>
                <a:spcPct val="90000"/>
              </a:lnSpc>
              <a:spcBef>
                <a:spcPts val="0"/>
              </a:spcBef>
              <a:spcAft>
                <a:spcPts val="0"/>
              </a:spcAft>
              <a:buNone/>
            </a:pPr>
            <a:r>
              <a:rPr lang="en-CA" sz="4400" dirty="0"/>
              <a:t>A Specific Specific:</a:t>
            </a:r>
            <a:br>
              <a:rPr lang="en-CA" sz="4400" dirty="0"/>
            </a:br>
            <a:r>
              <a:rPr lang="en-CA" sz="4400" dirty="0"/>
              <a:t>File Naming Best Practices</a:t>
            </a:r>
          </a:p>
        </p:txBody>
      </p:sp>
      <p:pic>
        <p:nvPicPr>
          <p:cNvPr id="1026" name="Picture 2">
            <a:extLst>
              <a:ext uri="{FF2B5EF4-FFF2-40B4-BE49-F238E27FC236}">
                <a16:creationId xmlns:a16="http://schemas.microsoft.com/office/drawing/2014/main" id="{7834540F-C2F8-CDFF-B9F2-4EE368B0C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323" y="2136392"/>
            <a:ext cx="4603782" cy="275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97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57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File Naming Best Practices</a:t>
            </a:r>
            <a:endParaRPr dirty="0"/>
          </a:p>
        </p:txBody>
      </p:sp>
      <p:sp>
        <p:nvSpPr>
          <p:cNvPr id="159" name="Google Shape;159;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00050" indent="-285750">
              <a:buSzPts val="1800"/>
            </a:pPr>
            <a:r>
              <a:rPr lang="en" sz="1600" dirty="0"/>
              <a:t>Human readable</a:t>
            </a:r>
            <a:endParaRPr sz="1600" dirty="0"/>
          </a:p>
          <a:p>
            <a:pPr marL="400050" indent="-285750">
              <a:buSzPts val="1800"/>
            </a:pPr>
            <a:r>
              <a:rPr lang="en" sz="1600" dirty="0"/>
              <a:t>Machine readable</a:t>
            </a:r>
            <a:endParaRPr sz="1600" dirty="0"/>
          </a:p>
          <a:p>
            <a:pPr marL="400050" indent="-285750">
              <a:buSzPts val="1800"/>
            </a:pPr>
            <a:r>
              <a:rPr lang="en" sz="1600" dirty="0"/>
              <a:t>Consistency! </a:t>
            </a:r>
            <a:endParaRPr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57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Human Readable</a:t>
            </a:r>
            <a:endParaRPr dirty="0"/>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Can you look at a file name and know what it is? What about in a year from now?</a:t>
            </a:r>
            <a:endParaRPr sz="1600" dirty="0"/>
          </a:p>
          <a:p>
            <a:pPr marL="457200" lvl="0" indent="-342900" algn="l" rtl="0">
              <a:spcBef>
                <a:spcPts val="0"/>
              </a:spcBef>
              <a:spcAft>
                <a:spcPts val="0"/>
              </a:spcAft>
              <a:buSzPts val="1800"/>
              <a:buChar char="●"/>
            </a:pPr>
            <a:r>
              <a:rPr lang="en" sz="1600" dirty="0"/>
              <a:t>Will others be able to look at your files and know what they are?</a:t>
            </a:r>
            <a:endParaRPr sz="1600" dirty="0"/>
          </a:p>
          <a:p>
            <a:pPr marL="457200" lvl="0" indent="-342900" algn="l" rtl="0">
              <a:spcBef>
                <a:spcPts val="0"/>
              </a:spcBef>
              <a:spcAft>
                <a:spcPts val="0"/>
              </a:spcAft>
              <a:buSzPts val="1800"/>
              <a:buChar char="●"/>
            </a:pPr>
            <a:r>
              <a:rPr lang="en" sz="1600" dirty="0"/>
              <a:t>Will you/others be able to easily find a file that you/they are looking for?</a:t>
            </a:r>
            <a:endParaRPr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Human Readable</a:t>
            </a:r>
            <a:endParaRPr/>
          </a:p>
        </p:txBody>
      </p:sp>
      <p:sp>
        <p:nvSpPr>
          <p:cNvPr id="171" name="Google Shape;171;p32"/>
          <p:cNvSpPr txBox="1">
            <a:spLocks noGrp="1"/>
          </p:cNvSpPr>
          <p:nvPr>
            <p:ph type="body" idx="1"/>
          </p:nvPr>
        </p:nvSpPr>
        <p:spPr>
          <a:xfrm>
            <a:off x="311700" y="1152475"/>
            <a:ext cx="4951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Short but complete names</a:t>
            </a:r>
            <a:endParaRPr sz="1600" dirty="0"/>
          </a:p>
          <a:p>
            <a:pPr marL="457200" lvl="0" indent="-342900" algn="l" rtl="0">
              <a:spcBef>
                <a:spcPts val="0"/>
              </a:spcBef>
              <a:spcAft>
                <a:spcPts val="0"/>
              </a:spcAft>
              <a:buSzPts val="1800"/>
              <a:buChar char="●"/>
            </a:pPr>
            <a:r>
              <a:rPr lang="en" sz="1600" dirty="0"/>
              <a:t>Ideally 3-5 conceptual elements</a:t>
            </a:r>
            <a:endParaRPr sz="1600" dirty="0"/>
          </a:p>
          <a:p>
            <a:pPr marL="457200" lvl="0" indent="-342900" algn="l" rtl="0">
              <a:spcBef>
                <a:spcPts val="0"/>
              </a:spcBef>
              <a:spcAft>
                <a:spcPts val="0"/>
              </a:spcAft>
              <a:buSzPts val="1800"/>
              <a:buChar char="●"/>
            </a:pPr>
            <a:r>
              <a:rPr lang="en" sz="1600" dirty="0"/>
              <a:t>Write down your naming conventions in a README file</a:t>
            </a:r>
            <a:endParaRPr sz="1600" dirty="0"/>
          </a:p>
          <a:p>
            <a:pPr marL="457200" lvl="0" indent="-342900" algn="l" rtl="0">
              <a:spcBef>
                <a:spcPts val="0"/>
              </a:spcBef>
              <a:spcAft>
                <a:spcPts val="0"/>
              </a:spcAft>
              <a:buSzPts val="1800"/>
              <a:buChar char="●"/>
            </a:pPr>
            <a:r>
              <a:rPr lang="en" sz="1600" dirty="0"/>
              <a:t>Define acronyms, abbreviations, codes, etc.</a:t>
            </a: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Human Readable</a:t>
            </a:r>
            <a:endParaRPr/>
          </a:p>
        </p:txBody>
      </p:sp>
      <p:sp>
        <p:nvSpPr>
          <p:cNvPr id="177" name="Google Shape;177;p33"/>
          <p:cNvSpPr txBox="1">
            <a:spLocks noGrp="1"/>
          </p:cNvSpPr>
          <p:nvPr>
            <p:ph type="body" idx="1"/>
          </p:nvPr>
        </p:nvSpPr>
        <p:spPr>
          <a:xfrm>
            <a:off x="311700" y="1152475"/>
            <a:ext cx="49512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Short but complete names</a:t>
            </a:r>
            <a:endParaRPr sz="1600" dirty="0"/>
          </a:p>
          <a:p>
            <a:pPr marL="457200" lvl="0" indent="-342900" algn="l" rtl="0">
              <a:spcBef>
                <a:spcPts val="0"/>
              </a:spcBef>
              <a:spcAft>
                <a:spcPts val="0"/>
              </a:spcAft>
              <a:buSzPts val="1800"/>
              <a:buChar char="●"/>
            </a:pPr>
            <a:r>
              <a:rPr lang="en" sz="1600" dirty="0"/>
              <a:t>Ideally 3-5 conceptual elements</a:t>
            </a:r>
            <a:endParaRPr sz="1600" dirty="0"/>
          </a:p>
          <a:p>
            <a:pPr marL="457200" lvl="0" indent="-342900" algn="l" rtl="0">
              <a:spcBef>
                <a:spcPts val="0"/>
              </a:spcBef>
              <a:spcAft>
                <a:spcPts val="0"/>
              </a:spcAft>
              <a:buSzPts val="1800"/>
              <a:buChar char="●"/>
            </a:pPr>
            <a:r>
              <a:rPr lang="en" sz="1600" dirty="0"/>
              <a:t>Write down your naming conventions in a README file</a:t>
            </a:r>
            <a:endParaRPr sz="1600" dirty="0"/>
          </a:p>
          <a:p>
            <a:pPr marL="457200" lvl="0" indent="-342900" algn="l" rtl="0">
              <a:spcBef>
                <a:spcPts val="0"/>
              </a:spcBef>
              <a:spcAft>
                <a:spcPts val="0"/>
              </a:spcAft>
              <a:buSzPts val="1800"/>
              <a:buChar char="●"/>
            </a:pPr>
            <a:r>
              <a:rPr lang="en" sz="1600" dirty="0"/>
              <a:t>Define acronyms, abbreviations, codes, etc.</a:t>
            </a:r>
            <a:endParaRPr sz="1600" dirty="0"/>
          </a:p>
        </p:txBody>
      </p:sp>
      <p:pic>
        <p:nvPicPr>
          <p:cNvPr id="178" name="Google Shape;178;p33"/>
          <p:cNvPicPr preferRelativeResize="0"/>
          <p:nvPr/>
        </p:nvPicPr>
        <p:blipFill>
          <a:blip r:embed="rId3">
            <a:alphaModFix/>
          </a:blip>
          <a:stretch>
            <a:fillRect/>
          </a:stretch>
        </p:blipFill>
        <p:spPr>
          <a:xfrm>
            <a:off x="5415300" y="1170125"/>
            <a:ext cx="3576301" cy="3008046"/>
          </a:xfrm>
          <a:prstGeom prst="rect">
            <a:avLst/>
          </a:prstGeom>
          <a:noFill/>
          <a:ln>
            <a:noFill/>
          </a:ln>
        </p:spPr>
      </p:pic>
      <p:sp>
        <p:nvSpPr>
          <p:cNvPr id="179" name="Google Shape;179;p33"/>
          <p:cNvSpPr txBox="1"/>
          <p:nvPr/>
        </p:nvSpPr>
        <p:spPr>
          <a:xfrm>
            <a:off x="5535925" y="1297450"/>
            <a:ext cx="3360900" cy="278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Elements to consider in file naming: </a:t>
            </a:r>
            <a:endParaRPr b="1">
              <a:solidFill>
                <a:schemeClr val="dk2"/>
              </a:solidFill>
            </a:endParaRPr>
          </a:p>
          <a:p>
            <a:pPr marL="0" lvl="0" indent="0" algn="l" rtl="0">
              <a:spcBef>
                <a:spcPts val="0"/>
              </a:spcBef>
              <a:spcAft>
                <a:spcPts val="0"/>
              </a:spcAft>
              <a:buNone/>
            </a:pPr>
            <a:endParaRPr b="1">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Date of creation/collection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Group/affiliation </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Activity</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Location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Editor/creator</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Version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Other relevant information</a:t>
            </a:r>
            <a:endParaRPr>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574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 Data Files</a:t>
            </a:r>
            <a:endParaRPr dirty="0"/>
          </a:p>
        </p:txBody>
      </p:sp>
      <p:sp>
        <p:nvSpPr>
          <p:cNvPr id="185" name="Google Shape;18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dirty="0"/>
              <a:t>Example: </a:t>
            </a:r>
            <a:r>
              <a:rPr lang="en" sz="1600" dirty="0"/>
              <a:t>lldr_mpp_2025-04-22.csv</a:t>
            </a:r>
            <a:endParaRPr sz="1600" dirty="0"/>
          </a:p>
          <a:p>
            <a:pPr marL="0" lvl="0" indent="0" algn="l" rtl="0">
              <a:spcBef>
                <a:spcPts val="1200"/>
              </a:spcBef>
              <a:spcAft>
                <a:spcPts val="0"/>
              </a:spcAft>
              <a:buNone/>
            </a:pPr>
            <a:r>
              <a:rPr lang="en" sz="1600" b="1" dirty="0"/>
              <a:t>Documentation:</a:t>
            </a:r>
            <a:endParaRPr sz="1600" b="1" dirty="0"/>
          </a:p>
          <a:p>
            <a:pPr marL="457200" lvl="0" indent="-342900" algn="l" rtl="0">
              <a:spcBef>
                <a:spcPts val="1200"/>
              </a:spcBef>
              <a:spcAft>
                <a:spcPts val="0"/>
              </a:spcAft>
              <a:buSzPts val="1800"/>
              <a:buChar char="●"/>
            </a:pPr>
            <a:r>
              <a:rPr lang="en" sz="1600" i="1" u="sng" dirty="0"/>
              <a:t>Convention:</a:t>
            </a:r>
            <a:r>
              <a:rPr lang="en" sz="1600" dirty="0"/>
              <a:t> description_location_collection-date.file-type</a:t>
            </a:r>
            <a:endParaRPr sz="1600" dirty="0"/>
          </a:p>
          <a:p>
            <a:pPr marL="457200" lvl="0" indent="-342900" algn="l" rtl="0">
              <a:spcBef>
                <a:spcPts val="0"/>
              </a:spcBef>
              <a:spcAft>
                <a:spcPts val="0"/>
              </a:spcAft>
              <a:buSzPts val="1800"/>
              <a:buChar char="●"/>
            </a:pPr>
            <a:r>
              <a:rPr lang="en" sz="1600" i="1" u="sng" dirty="0"/>
              <a:t>lldr:</a:t>
            </a:r>
            <a:r>
              <a:rPr lang="en" sz="1600" dirty="0"/>
              <a:t> leaf litter decomposition rate </a:t>
            </a:r>
            <a:endParaRPr sz="1600" dirty="0"/>
          </a:p>
          <a:p>
            <a:pPr marL="457200" lvl="0" indent="-342900" algn="l" rtl="0">
              <a:spcBef>
                <a:spcPts val="0"/>
              </a:spcBef>
              <a:spcAft>
                <a:spcPts val="0"/>
              </a:spcAft>
              <a:buSzPts val="1800"/>
              <a:buChar char="●"/>
            </a:pPr>
            <a:r>
              <a:rPr lang="en" sz="1600" i="1" u="sng" dirty="0"/>
              <a:t>mpp:</a:t>
            </a:r>
            <a:r>
              <a:rPr lang="en" sz="1600" dirty="0"/>
              <a:t> Monk Provincial Park</a:t>
            </a:r>
            <a:endParaRPr sz="1600" dirty="0"/>
          </a:p>
          <a:p>
            <a:pPr marL="0" lvl="0" indent="0" algn="l" rtl="0">
              <a:spcBef>
                <a:spcPts val="1200"/>
              </a:spcBef>
              <a:spcAft>
                <a:spcPts val="1200"/>
              </a:spcAft>
              <a:buNone/>
            </a:pPr>
            <a:endParaRPr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Readable</a:t>
            </a:r>
            <a:endParaRPr/>
          </a:p>
        </p:txBody>
      </p:sp>
      <p:sp>
        <p:nvSpPr>
          <p:cNvPr id="191" name="Google Shape;191;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How will a computer parse your file names?</a:t>
            </a:r>
            <a:endParaRPr sz="1600" dirty="0"/>
          </a:p>
          <a:p>
            <a:pPr marL="457200" lvl="0" indent="-342900" algn="l" rtl="0">
              <a:spcBef>
                <a:spcPts val="0"/>
              </a:spcBef>
              <a:spcAft>
                <a:spcPts val="0"/>
              </a:spcAft>
              <a:buSzPts val="1800"/>
              <a:buChar char="●"/>
            </a:pPr>
            <a:r>
              <a:rPr lang="en" sz="1600" dirty="0"/>
              <a:t>If a file moves from one computer / application / operating system to another, will they remain interpretable in the same way?</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1BEF-11F2-8D8B-6B7A-7F1CF312F95E}"/>
              </a:ext>
            </a:extLst>
          </p:cNvPr>
          <p:cNvSpPr>
            <a:spLocks noGrp="1"/>
          </p:cNvSpPr>
          <p:nvPr>
            <p:ph type="title"/>
          </p:nvPr>
        </p:nvSpPr>
        <p:spPr>
          <a:xfrm>
            <a:off x="729450" y="638166"/>
            <a:ext cx="7688700" cy="535200"/>
          </a:xfrm>
        </p:spPr>
        <p:txBody>
          <a:bodyPr>
            <a:normAutofit fontScale="90000"/>
          </a:bodyPr>
          <a:lstStyle/>
          <a:p>
            <a:r>
              <a:rPr lang="en-CA" dirty="0"/>
              <a:t>The key areas you need to plan for</a:t>
            </a:r>
          </a:p>
        </p:txBody>
      </p:sp>
      <p:sp>
        <p:nvSpPr>
          <p:cNvPr id="3" name="Text Placeholder 2">
            <a:extLst>
              <a:ext uri="{FF2B5EF4-FFF2-40B4-BE49-F238E27FC236}">
                <a16:creationId xmlns:a16="http://schemas.microsoft.com/office/drawing/2014/main" id="{EEF362D4-84EB-389B-816E-133A9A8D9822}"/>
              </a:ext>
            </a:extLst>
          </p:cNvPr>
          <p:cNvSpPr>
            <a:spLocks noGrp="1"/>
          </p:cNvSpPr>
          <p:nvPr>
            <p:ph type="body" idx="1"/>
          </p:nvPr>
        </p:nvSpPr>
        <p:spPr>
          <a:xfrm>
            <a:off x="779069" y="1441200"/>
            <a:ext cx="7688700" cy="2261100"/>
          </a:xfrm>
        </p:spPr>
        <p:txBody>
          <a:bodyPr/>
          <a:lstStyle/>
          <a:p>
            <a:pPr marL="488950" indent="-342900">
              <a:buFont typeface="+mj-lt"/>
              <a:buAutoNum type="arabicPeriod"/>
            </a:pPr>
            <a:r>
              <a:rPr lang="en-CA" sz="1800" dirty="0"/>
              <a:t>Ethical, legal and commercial issues </a:t>
            </a:r>
          </a:p>
          <a:p>
            <a:pPr marL="488950" indent="-342900">
              <a:buFont typeface="+mj-lt"/>
              <a:buAutoNum type="arabicPeriod"/>
            </a:pPr>
            <a:r>
              <a:rPr lang="en-CA" sz="1800" dirty="0"/>
              <a:t>Data collection</a:t>
            </a:r>
          </a:p>
          <a:p>
            <a:pPr marL="488950" indent="-342900">
              <a:buFont typeface="+mj-lt"/>
              <a:buAutoNum type="arabicPeriod"/>
            </a:pPr>
            <a:r>
              <a:rPr lang="en-CA" sz="1800" dirty="0"/>
              <a:t>Data documentation</a:t>
            </a:r>
          </a:p>
          <a:p>
            <a:pPr marL="488950" indent="-342900">
              <a:buFont typeface="+mj-lt"/>
              <a:buAutoNum type="arabicPeriod"/>
            </a:pPr>
            <a:r>
              <a:rPr lang="en-CA" sz="1800" dirty="0"/>
              <a:t>Storing, accessing and working with data</a:t>
            </a:r>
          </a:p>
          <a:p>
            <a:pPr marL="488950" indent="-342900">
              <a:buFont typeface="+mj-lt"/>
              <a:buAutoNum type="arabicPeriod"/>
            </a:pPr>
            <a:r>
              <a:rPr lang="en-CA" sz="1800" dirty="0"/>
              <a:t>Specifics of procedures/workflows</a:t>
            </a:r>
          </a:p>
          <a:p>
            <a:pPr marL="488950" indent="-342900">
              <a:buFont typeface="+mj-lt"/>
              <a:buAutoNum type="arabicPeriod"/>
            </a:pPr>
            <a:r>
              <a:rPr lang="en-CA" sz="1800" dirty="0"/>
              <a:t>Long-term data management, discoverability and access</a:t>
            </a:r>
          </a:p>
          <a:p>
            <a:endParaRPr lang="en-CA" dirty="0"/>
          </a:p>
        </p:txBody>
      </p:sp>
    </p:spTree>
    <p:extLst>
      <p:ext uri="{BB962C8B-B14F-4D97-AF65-F5344CB8AC3E}">
        <p14:creationId xmlns:p14="http://schemas.microsoft.com/office/powerpoint/2010/main" val="117739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Readable - Best Practices</a:t>
            </a:r>
            <a:endParaRPr/>
          </a:p>
        </p:txBody>
      </p:sp>
      <p:sp>
        <p:nvSpPr>
          <p:cNvPr id="197" name="Google Shape;197;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Only contain letters in the English alphabet, numbers 0-9, dashes -, and underscores _</a:t>
            </a:r>
            <a:endParaRPr sz="1600"/>
          </a:p>
          <a:p>
            <a:pPr marL="457200" lvl="0" indent="-330200" algn="l" rtl="0">
              <a:spcBef>
                <a:spcPts val="0"/>
              </a:spcBef>
              <a:spcAft>
                <a:spcPts val="0"/>
              </a:spcAft>
              <a:buSzPts val="1600"/>
              <a:buChar char="●"/>
            </a:pPr>
            <a:r>
              <a:rPr lang="en" sz="1600"/>
              <a:t>Do not use spaces or special characters such as ~!@#$%^&amp;*()_+{}|</a:t>
            </a:r>
            <a:endParaRPr sz="1600"/>
          </a:p>
          <a:p>
            <a:pPr marL="457200" lvl="0" indent="-330200" algn="l" rtl="0">
              <a:spcBef>
                <a:spcPts val="0"/>
              </a:spcBef>
              <a:spcAft>
                <a:spcPts val="0"/>
              </a:spcAft>
              <a:buSzPts val="1600"/>
              <a:buChar char="●"/>
            </a:pPr>
            <a:r>
              <a:rPr lang="en" sz="1600"/>
              <a:t>Separate naming elements with underscores and dashes</a:t>
            </a:r>
            <a:endParaRPr sz="1600"/>
          </a:p>
          <a:p>
            <a:pPr marL="457200" lvl="0" indent="-330200" algn="l" rtl="0">
              <a:spcBef>
                <a:spcPts val="0"/>
              </a:spcBef>
              <a:spcAft>
                <a:spcPts val="0"/>
              </a:spcAft>
              <a:buSzPts val="1600"/>
              <a:buChar char="●"/>
            </a:pPr>
            <a:r>
              <a:rPr lang="en" sz="1600"/>
              <a:t>Use date format: YYYYMMDD or YYYY-MM-DD</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Readable - Best Practices </a:t>
            </a:r>
            <a:endParaRPr/>
          </a:p>
        </p:txBody>
      </p:sp>
      <p:sp>
        <p:nvSpPr>
          <p:cNvPr id="203" name="Google Shape;203;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Only contain letters in the English alphabet, numbers 0-9, dashes -, and underscores _</a:t>
            </a:r>
            <a:endParaRPr sz="1600"/>
          </a:p>
          <a:p>
            <a:pPr marL="457200" lvl="0" indent="-330200" algn="l" rtl="0">
              <a:spcBef>
                <a:spcPts val="0"/>
              </a:spcBef>
              <a:spcAft>
                <a:spcPts val="0"/>
              </a:spcAft>
              <a:buSzPts val="1600"/>
              <a:buChar char="●"/>
            </a:pPr>
            <a:r>
              <a:rPr lang="en" sz="1600"/>
              <a:t>Do not use spaces or special characters such as ~!@#$%^&amp;*()+{}|</a:t>
            </a:r>
            <a:endParaRPr sz="1600"/>
          </a:p>
          <a:p>
            <a:pPr marL="457200" lvl="0" indent="-330200" algn="l" rtl="0">
              <a:spcBef>
                <a:spcPts val="0"/>
              </a:spcBef>
              <a:spcAft>
                <a:spcPts val="0"/>
              </a:spcAft>
              <a:buSzPts val="1600"/>
              <a:buChar char="●"/>
            </a:pPr>
            <a:r>
              <a:rPr lang="en" sz="1600"/>
              <a:t>Separate naming elements with underscores and dashes</a:t>
            </a:r>
            <a:endParaRPr sz="1600"/>
          </a:p>
          <a:p>
            <a:pPr marL="457200" lvl="0" indent="-330200" algn="l" rtl="0">
              <a:spcBef>
                <a:spcPts val="0"/>
              </a:spcBef>
              <a:spcAft>
                <a:spcPts val="0"/>
              </a:spcAft>
              <a:buSzPts val="1600"/>
              <a:buChar char="●"/>
            </a:pPr>
            <a:r>
              <a:rPr lang="en" sz="1600"/>
              <a:t>Use date format: YYYYMMDD or YYYY-MM-DD</a:t>
            </a:r>
            <a:endParaRPr sz="1600"/>
          </a:p>
          <a:p>
            <a:pPr marL="0" lvl="0" indent="0" algn="l" rtl="0">
              <a:spcBef>
                <a:spcPts val="1200"/>
              </a:spcBef>
              <a:spcAft>
                <a:spcPts val="0"/>
              </a:spcAft>
              <a:buNone/>
            </a:pPr>
            <a:endParaRPr sz="1600"/>
          </a:p>
          <a:p>
            <a:pPr marL="0" lvl="0" indent="0" algn="l" rtl="0">
              <a:spcBef>
                <a:spcPts val="1200"/>
              </a:spcBef>
              <a:spcAft>
                <a:spcPts val="1200"/>
              </a:spcAft>
              <a:buNone/>
            </a:pPr>
            <a:r>
              <a:rPr lang="en" sz="2100" b="1"/>
              <a:t>Does anybody know why these are considered best practices?</a:t>
            </a:r>
            <a:endParaRPr sz="21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Readable - Ordering</a:t>
            </a:r>
            <a:endParaRPr/>
          </a:p>
        </p:txBody>
      </p:sp>
      <p:sp>
        <p:nvSpPr>
          <p:cNvPr id="209" name="Google Shape;20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A big part of organizing files has to do with how machines order characters.</a:t>
            </a:r>
            <a:endParaRPr sz="1600" dirty="0"/>
          </a:p>
          <a:p>
            <a:pPr marL="457200" lvl="0" indent="-342900" algn="l" rtl="0">
              <a:spcBef>
                <a:spcPts val="0"/>
              </a:spcBef>
              <a:spcAft>
                <a:spcPts val="0"/>
              </a:spcAft>
              <a:buSzPts val="1800"/>
              <a:buChar char="●"/>
            </a:pPr>
            <a:r>
              <a:rPr lang="en" sz="1600" dirty="0"/>
              <a:t>There can be subtle differences across operating systems and applications that can be quite complicated as is beyond this series, but the following can be good general guidelines to follow for interoperable ordering:</a:t>
            </a:r>
            <a:endParaRPr sz="1600" dirty="0"/>
          </a:p>
          <a:p>
            <a:pPr marL="914400" lvl="1" indent="-317500" algn="l" rtl="0">
              <a:spcBef>
                <a:spcPts val="0"/>
              </a:spcBef>
              <a:spcAft>
                <a:spcPts val="0"/>
              </a:spcAft>
              <a:buSzPts val="1400"/>
              <a:buChar char="○"/>
            </a:pPr>
            <a:r>
              <a:rPr lang="en" sz="1400" dirty="0"/>
              <a:t>Ordering begins with the first character of a file name, and works its way from left to right.</a:t>
            </a:r>
            <a:endParaRPr sz="1400" dirty="0"/>
          </a:p>
          <a:p>
            <a:pPr marL="914400" lvl="1" indent="-317500" algn="l" rtl="0">
              <a:spcBef>
                <a:spcPts val="0"/>
              </a:spcBef>
              <a:spcAft>
                <a:spcPts val="0"/>
              </a:spcAft>
              <a:buSzPts val="1400"/>
              <a:buChar char="○"/>
            </a:pPr>
            <a:r>
              <a:rPr lang="en" sz="1400" dirty="0"/>
              <a:t>Numbers are ordered ahead of alphabetical characters.</a:t>
            </a:r>
            <a:endParaRPr sz="1400" dirty="0"/>
          </a:p>
          <a:p>
            <a:pPr marL="914400" lvl="1" indent="-317500" algn="l" rtl="0">
              <a:spcBef>
                <a:spcPts val="0"/>
              </a:spcBef>
              <a:spcAft>
                <a:spcPts val="0"/>
              </a:spcAft>
              <a:buSzPts val="1400"/>
              <a:buChar char="○"/>
            </a:pPr>
            <a:r>
              <a:rPr lang="en" sz="1400" dirty="0"/>
              <a:t>Dashes - are ordered ahead of underscores _, and both are ordered ahead of numbers.</a:t>
            </a:r>
            <a:endParaRPr sz="1400" dirty="0"/>
          </a:p>
          <a:p>
            <a:pPr marL="914400" lvl="1" indent="-317500" algn="l" rtl="0">
              <a:spcBef>
                <a:spcPts val="0"/>
              </a:spcBef>
              <a:spcAft>
                <a:spcPts val="0"/>
              </a:spcAft>
              <a:buSzPts val="1400"/>
              <a:buChar char="○"/>
            </a:pPr>
            <a:r>
              <a:rPr lang="en" sz="1400" dirty="0"/>
              <a:t>While some systems will position capital letters ahead of lowercase, it is not recommended to use letter casing as a way to order names.</a:t>
            </a:r>
            <a:endParaRPr sz="1400" dirty="0"/>
          </a:p>
          <a:p>
            <a:pPr marL="0" lvl="0" indent="0" algn="l" rtl="0">
              <a:spcBef>
                <a:spcPts val="1200"/>
              </a:spcBef>
              <a:spcAft>
                <a:spcPts val="1200"/>
              </a:spcAft>
              <a:buNone/>
            </a:pPr>
            <a:endParaRPr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Ordering - Test Yourself!</a:t>
            </a:r>
            <a:endParaRPr/>
          </a:p>
        </p:txBody>
      </p:sp>
      <p:sp>
        <p:nvSpPr>
          <p:cNvPr id="215" name="Google Shape;21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How would the following file names be ordered?</a:t>
            </a:r>
            <a:endParaRPr sz="1600" dirty="0"/>
          </a:p>
          <a:p>
            <a:pPr marL="457200" lvl="0" indent="-342900" algn="l" rtl="0">
              <a:spcBef>
                <a:spcPts val="1200"/>
              </a:spcBef>
              <a:spcAft>
                <a:spcPts val="0"/>
              </a:spcAft>
              <a:buSzPts val="1800"/>
              <a:buAutoNum type="arabicParenR"/>
            </a:pPr>
            <a:r>
              <a:rPr lang="en" sz="1600" dirty="0"/>
              <a:t>session-10_file-naming.pptx</a:t>
            </a:r>
            <a:endParaRPr sz="1600" dirty="0"/>
          </a:p>
          <a:p>
            <a:pPr marL="457200" lvl="0" indent="-342900" algn="l" rtl="0">
              <a:spcBef>
                <a:spcPts val="0"/>
              </a:spcBef>
              <a:spcAft>
                <a:spcPts val="0"/>
              </a:spcAft>
              <a:buSzPts val="1800"/>
              <a:buAutoNum type="arabicParenR"/>
            </a:pPr>
            <a:r>
              <a:rPr lang="en" sz="1600" dirty="0"/>
              <a:t>session-1_intro-to-rdm.pptx</a:t>
            </a:r>
            <a:endParaRPr sz="1600" dirty="0"/>
          </a:p>
          <a:p>
            <a:pPr marL="457200" lvl="0" indent="-342900" algn="l" rtl="0">
              <a:spcBef>
                <a:spcPts val="0"/>
              </a:spcBef>
              <a:spcAft>
                <a:spcPts val="0"/>
              </a:spcAft>
              <a:buSzPts val="1800"/>
              <a:buAutoNum type="arabicParenR"/>
            </a:pPr>
            <a:r>
              <a:rPr lang="en" sz="1600" dirty="0"/>
              <a:t>-README.txt</a:t>
            </a:r>
            <a:endParaRPr sz="1600" dirty="0"/>
          </a:p>
          <a:p>
            <a:pPr marL="457200" lvl="0" indent="-342900" algn="l" rtl="0">
              <a:spcBef>
                <a:spcPts val="0"/>
              </a:spcBef>
              <a:spcAft>
                <a:spcPts val="0"/>
              </a:spcAft>
              <a:buSzPts val="1800"/>
              <a:buAutoNum type="arabicParenR"/>
            </a:pPr>
            <a:r>
              <a:rPr lang="en" sz="1600" dirty="0"/>
              <a:t>session-10_file-naming.docx</a:t>
            </a:r>
            <a:endParaRPr sz="1600" dirty="0"/>
          </a:p>
          <a:p>
            <a:pPr marL="0" lvl="0" indent="0" algn="l" rtl="0">
              <a:spcBef>
                <a:spcPts val="1200"/>
              </a:spcBef>
              <a:spcAft>
                <a:spcPts val="12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Machine Ordering - Test Yourself!</a:t>
            </a:r>
            <a:endParaRPr/>
          </a:p>
        </p:txBody>
      </p:sp>
      <p:sp>
        <p:nvSpPr>
          <p:cNvPr id="221" name="Google Shape;22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dirty="0"/>
              <a:t>How would the following file names be ordered?</a:t>
            </a:r>
            <a:endParaRPr sz="1600" dirty="0"/>
          </a:p>
          <a:p>
            <a:pPr marL="457200" lvl="0" indent="-342900" algn="l" rtl="0">
              <a:spcBef>
                <a:spcPts val="1200"/>
              </a:spcBef>
              <a:spcAft>
                <a:spcPts val="0"/>
              </a:spcAft>
              <a:buSzPts val="1800"/>
              <a:buAutoNum type="arabicParenR"/>
            </a:pPr>
            <a:r>
              <a:rPr lang="en" sz="1600" dirty="0"/>
              <a:t>-README.txt</a:t>
            </a:r>
            <a:endParaRPr sz="1600" dirty="0"/>
          </a:p>
          <a:p>
            <a:pPr marL="457200" lvl="0" indent="-342900" algn="l" rtl="0">
              <a:spcBef>
                <a:spcPts val="0"/>
              </a:spcBef>
              <a:spcAft>
                <a:spcPts val="0"/>
              </a:spcAft>
              <a:buSzPts val="1800"/>
              <a:buAutoNum type="arabicParenR"/>
            </a:pPr>
            <a:r>
              <a:rPr lang="en" sz="1600" dirty="0"/>
              <a:t>*session-9_intro-to-osf.pptx</a:t>
            </a:r>
            <a:endParaRPr sz="1600" dirty="0"/>
          </a:p>
          <a:p>
            <a:pPr marL="457200" lvl="0" indent="-342900" algn="l" rtl="0">
              <a:spcBef>
                <a:spcPts val="0"/>
              </a:spcBef>
              <a:spcAft>
                <a:spcPts val="0"/>
              </a:spcAft>
              <a:buSzPts val="1800"/>
              <a:buAutoNum type="arabicParenR"/>
            </a:pPr>
            <a:r>
              <a:rPr lang="en" sz="1600" dirty="0"/>
              <a:t>session-10_file-naming.docx</a:t>
            </a:r>
            <a:endParaRPr sz="1600" dirty="0"/>
          </a:p>
          <a:p>
            <a:pPr marL="457200" lvl="0" indent="-342900" algn="l" rtl="0">
              <a:spcBef>
                <a:spcPts val="0"/>
              </a:spcBef>
              <a:spcAft>
                <a:spcPts val="0"/>
              </a:spcAft>
              <a:buSzPts val="1800"/>
              <a:buAutoNum type="arabicParenR"/>
            </a:pPr>
            <a:r>
              <a:rPr lang="en" sz="1600" dirty="0"/>
              <a:t>session-10_file-naming.pptx</a:t>
            </a:r>
            <a:endParaRPr sz="1600" dirty="0"/>
          </a:p>
          <a:p>
            <a:pPr marL="0" lvl="0" indent="0" algn="l" rtl="0">
              <a:spcBef>
                <a:spcPts val="1200"/>
              </a:spcBef>
              <a:spcAft>
                <a:spcPts val="0"/>
              </a:spcAft>
              <a:buNone/>
            </a:pPr>
            <a:endParaRPr dirty="0"/>
          </a:p>
          <a:p>
            <a:pPr marL="0" lvl="0" indent="0" algn="l" rtl="0">
              <a:spcBef>
                <a:spcPts val="1200"/>
              </a:spcBef>
              <a:spcAft>
                <a:spcPts val="0"/>
              </a:spcAft>
              <a:buNone/>
            </a:pPr>
            <a:r>
              <a:rPr lang="en" sz="1300" dirty="0"/>
              <a:t>*May not always happen! Some systems will prioritize the first number it sees, so 10 may appear higher than 9 because the system is looking at 1 vs. 9.  To avoid this, you may want to consider giving numbers in file names a numerical system like 01, 02… or 001, 002… </a:t>
            </a:r>
            <a:endParaRPr sz="1300" dirty="0"/>
          </a:p>
          <a:p>
            <a:pPr marL="0" lvl="0" indent="0" algn="l" rtl="0">
              <a:spcBef>
                <a:spcPts val="1200"/>
              </a:spcBef>
              <a:spcAft>
                <a:spcPts val="120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Likeness and Importance</a:t>
            </a:r>
            <a:endParaRPr/>
          </a:p>
        </p:txBody>
      </p:sp>
      <p:sp>
        <p:nvSpPr>
          <p:cNvPr id="227" name="Google Shape;227;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400" dirty="0"/>
              <a:t>When choosing file names, consider which elements are the most important, and how likeness/differences with play into how the names are sorted.</a:t>
            </a:r>
            <a:endParaRPr sz="1400" dirty="0"/>
          </a:p>
          <a:p>
            <a:pPr marL="457200" lvl="0" indent="-342900" algn="l" rtl="0">
              <a:spcBef>
                <a:spcPts val="0"/>
              </a:spcBef>
              <a:spcAft>
                <a:spcPts val="0"/>
              </a:spcAft>
              <a:buSzPts val="1800"/>
              <a:buChar char="●"/>
            </a:pPr>
            <a:r>
              <a:rPr lang="en" sz="1400" dirty="0"/>
              <a:t>Which element should come first? Second? Third? …</a:t>
            </a:r>
            <a:endParaRPr sz="1400" dirty="0"/>
          </a:p>
        </p:txBody>
      </p:sp>
      <p:pic>
        <p:nvPicPr>
          <p:cNvPr id="228" name="Google Shape;228;p41"/>
          <p:cNvPicPr preferRelativeResize="0"/>
          <p:nvPr/>
        </p:nvPicPr>
        <p:blipFill>
          <a:blip r:embed="rId3">
            <a:alphaModFix/>
          </a:blip>
          <a:stretch>
            <a:fillRect/>
          </a:stretch>
        </p:blipFill>
        <p:spPr>
          <a:xfrm>
            <a:off x="3078125" y="2363675"/>
            <a:ext cx="3745800" cy="2660399"/>
          </a:xfrm>
          <a:prstGeom prst="rect">
            <a:avLst/>
          </a:prstGeom>
          <a:noFill/>
          <a:ln>
            <a:noFill/>
          </a:ln>
        </p:spPr>
      </p:pic>
      <p:sp>
        <p:nvSpPr>
          <p:cNvPr id="229" name="Google Shape;229;p41"/>
          <p:cNvSpPr txBox="1"/>
          <p:nvPr/>
        </p:nvSpPr>
        <p:spPr>
          <a:xfrm>
            <a:off x="3274476" y="2460425"/>
            <a:ext cx="3353100" cy="246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2"/>
                </a:solidFill>
              </a:rPr>
              <a:t>Elements to consider in file naming: </a:t>
            </a:r>
            <a:endParaRPr b="1">
              <a:solidFill>
                <a:schemeClr val="dk2"/>
              </a:solidFill>
            </a:endParaRPr>
          </a:p>
          <a:p>
            <a:pPr marL="0" lvl="0" indent="0" algn="l" rtl="0">
              <a:spcBef>
                <a:spcPts val="0"/>
              </a:spcBef>
              <a:spcAft>
                <a:spcPts val="0"/>
              </a:spcAft>
              <a:buNone/>
            </a:pPr>
            <a:endParaRPr b="1">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Date of creation/collection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Group/affiliation </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Activity</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Location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Editor/creator</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Version</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Other relevant information</a:t>
            </a:r>
            <a:endParaRPr>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Version Control</a:t>
            </a:r>
            <a:endParaRPr/>
          </a:p>
        </p:txBody>
      </p:sp>
      <p:sp>
        <p:nvSpPr>
          <p:cNvPr id="235" name="Google Shape;235;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Version control refers to the systematic tracking of the various versions and growth of your files.</a:t>
            </a:r>
            <a:endParaRPr sz="1600" dirty="0"/>
          </a:p>
          <a:p>
            <a:pPr marL="457200" lvl="0" indent="-342900" algn="l" rtl="0">
              <a:spcBef>
                <a:spcPts val="0"/>
              </a:spcBef>
              <a:spcAft>
                <a:spcPts val="0"/>
              </a:spcAft>
              <a:buSzPts val="1800"/>
              <a:buChar char="●"/>
            </a:pPr>
            <a:r>
              <a:rPr lang="en" sz="1600" dirty="0"/>
              <a:t>There are 3 main ways this can be handled:</a:t>
            </a:r>
            <a:endParaRPr sz="1600" dirty="0"/>
          </a:p>
          <a:p>
            <a:pPr marL="914400" lvl="1" indent="-317500" algn="l" rtl="0">
              <a:spcBef>
                <a:spcPts val="0"/>
              </a:spcBef>
              <a:spcAft>
                <a:spcPts val="0"/>
              </a:spcAft>
              <a:buSzPts val="1400"/>
              <a:buChar char="○"/>
            </a:pPr>
            <a:r>
              <a:rPr lang="en" sz="1400" dirty="0"/>
              <a:t>Manual systems</a:t>
            </a:r>
            <a:endParaRPr sz="1400" dirty="0"/>
          </a:p>
          <a:p>
            <a:pPr marL="914400" lvl="1" indent="-317500" algn="l" rtl="0">
              <a:spcBef>
                <a:spcPts val="0"/>
              </a:spcBef>
              <a:spcAft>
                <a:spcPts val="0"/>
              </a:spcAft>
              <a:buSzPts val="1400"/>
              <a:buChar char="○"/>
            </a:pPr>
            <a:r>
              <a:rPr lang="en" sz="1400" dirty="0"/>
              <a:t>Automated systems</a:t>
            </a:r>
            <a:endParaRPr sz="1400" dirty="0"/>
          </a:p>
          <a:p>
            <a:pPr marL="914400" lvl="1" indent="-317500" algn="l" rtl="0">
              <a:spcBef>
                <a:spcPts val="0"/>
              </a:spcBef>
              <a:spcAft>
                <a:spcPts val="0"/>
              </a:spcAft>
              <a:buSzPts val="1400"/>
              <a:buChar char="○"/>
            </a:pPr>
            <a:r>
              <a:rPr lang="en" sz="1400" dirty="0"/>
              <a:t>Scripting</a:t>
            </a:r>
            <a:endParaRPr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Version Control - Manual Systems </a:t>
            </a:r>
            <a:endParaRPr/>
          </a:p>
        </p:txBody>
      </p:sp>
      <p:sp>
        <p:nvSpPr>
          <p:cNvPr id="241" name="Google Shape;241;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Manual version control is a way to track files via file naming, and lends itself well to administrative documents and manuscripts, but in the right context can be appropriate for data as well.</a:t>
            </a:r>
            <a:endParaRPr sz="1600" dirty="0"/>
          </a:p>
          <a:p>
            <a:pPr marL="457200" lvl="0" indent="-342900" algn="l" rtl="0">
              <a:spcBef>
                <a:spcPts val="0"/>
              </a:spcBef>
              <a:spcAft>
                <a:spcPts val="0"/>
              </a:spcAft>
              <a:buSzPts val="1800"/>
              <a:buChar char="●"/>
            </a:pPr>
            <a:r>
              <a:rPr lang="en" sz="1600" dirty="0"/>
              <a:t>Examples of manual version control:</a:t>
            </a:r>
            <a:endParaRPr sz="1600" dirty="0"/>
          </a:p>
          <a:p>
            <a:pPr marL="914400" lvl="1" indent="-317500" algn="l" rtl="0">
              <a:spcBef>
                <a:spcPts val="0"/>
              </a:spcBef>
              <a:spcAft>
                <a:spcPts val="0"/>
              </a:spcAft>
              <a:buSzPts val="1400"/>
              <a:buChar char="○"/>
            </a:pPr>
            <a:r>
              <a:rPr lang="en" sz="1400" dirty="0"/>
              <a:t>Version number: manuscript_v01.docx, manuscript_v02.docx, …</a:t>
            </a:r>
            <a:endParaRPr sz="1400" dirty="0"/>
          </a:p>
          <a:p>
            <a:pPr marL="914400" lvl="1" indent="-317500" algn="l" rtl="0">
              <a:spcBef>
                <a:spcPts val="0"/>
              </a:spcBef>
              <a:spcAft>
                <a:spcPts val="0"/>
              </a:spcAft>
              <a:buSzPts val="1400"/>
              <a:buChar char="○"/>
            </a:pPr>
            <a:r>
              <a:rPr lang="en" sz="1400" dirty="0"/>
              <a:t>Editor initials: manuscript_v01_NR.docx</a:t>
            </a:r>
            <a:endParaRPr sz="1400" dirty="0"/>
          </a:p>
          <a:p>
            <a:pPr marL="914400" lvl="1" indent="-317500" algn="l" rtl="0">
              <a:spcBef>
                <a:spcPts val="0"/>
              </a:spcBef>
              <a:spcAft>
                <a:spcPts val="0"/>
              </a:spcAft>
              <a:buSzPts val="1400"/>
              <a:buChar char="○"/>
            </a:pPr>
            <a:r>
              <a:rPr lang="en" sz="1400" dirty="0"/>
              <a:t>Stage/process of data: data_raw.csv, data_clean.csv</a:t>
            </a:r>
            <a:endParaRPr sz="1400" dirty="0"/>
          </a:p>
          <a:p>
            <a:pPr marL="457200" lvl="0" indent="-342900" algn="l" rtl="0">
              <a:spcBef>
                <a:spcPts val="0"/>
              </a:spcBef>
              <a:spcAft>
                <a:spcPts val="0"/>
              </a:spcAft>
              <a:buSzPts val="1800"/>
              <a:buChar char="●"/>
            </a:pPr>
            <a:r>
              <a:rPr lang="en" sz="1600" dirty="0"/>
              <a:t>For the purpose of the Jumpstart, we will not be using manual version control, but it’s worth knowing it exists as it may be valuable in your own research.</a:t>
            </a:r>
            <a:endParaRPr sz="1600" dirty="0"/>
          </a:p>
          <a:p>
            <a:pPr marL="457200" lvl="0" indent="-342900" algn="l" rtl="0">
              <a:spcBef>
                <a:spcPts val="0"/>
              </a:spcBef>
              <a:spcAft>
                <a:spcPts val="0"/>
              </a:spcAft>
              <a:buSzPts val="1800"/>
              <a:buChar char="●"/>
            </a:pPr>
            <a:r>
              <a:rPr lang="en" sz="1600" dirty="0"/>
              <a:t>Please ask if you’re interested in knowing more!</a:t>
            </a:r>
            <a:br>
              <a:rPr lang="en" dirty="0"/>
            </a:br>
            <a:r>
              <a:rPr lang="en" dirty="0"/>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Version Control - Automated Systems</a:t>
            </a:r>
            <a:endParaRPr/>
          </a:p>
        </p:txBody>
      </p:sp>
      <p:sp>
        <p:nvSpPr>
          <p:cNvPr id="247" name="Google Shape;247;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Automated version control systems are computer applications that employ metadata, similar to manual systems, that don’t require manual input.</a:t>
            </a:r>
            <a:endParaRPr sz="1600" dirty="0"/>
          </a:p>
          <a:p>
            <a:pPr marL="457200" lvl="0" indent="-342900" algn="l" rtl="0">
              <a:spcBef>
                <a:spcPts val="0"/>
              </a:spcBef>
              <a:spcAft>
                <a:spcPts val="0"/>
              </a:spcAft>
              <a:buSzPts val="1800"/>
              <a:buChar char="●"/>
            </a:pPr>
            <a:r>
              <a:rPr lang="en" sz="1600" dirty="0"/>
              <a:t>There are many different systems that can handle automated version control, and they vary widely in their abilities and complexity.</a:t>
            </a:r>
            <a:endParaRPr sz="1600" dirty="0"/>
          </a:p>
          <a:p>
            <a:pPr marL="457200" lvl="0" indent="-342900" algn="l" rtl="0">
              <a:spcBef>
                <a:spcPts val="0"/>
              </a:spcBef>
              <a:spcAft>
                <a:spcPts val="0"/>
              </a:spcAft>
              <a:buSzPts val="1800"/>
              <a:buChar char="●"/>
            </a:pPr>
            <a:r>
              <a:rPr lang="en" sz="1600" dirty="0"/>
              <a:t>For the purpose of the Jumpstart, we will be using OSF to handle some level of automated version control, but if you are interested in other systems, please ask! </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Version Control - Scripting</a:t>
            </a:r>
            <a:endParaRPr/>
          </a:p>
        </p:txBody>
      </p:sp>
      <p:sp>
        <p:nvSpPr>
          <p:cNvPr id="253" name="Google Shape;25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Scripting, which will be covered in detail over days 2-4, is a way to handle version control by providing a systematic list of all activities that were performed on a data file or files.</a:t>
            </a:r>
            <a:endParaRPr sz="1600" dirty="0"/>
          </a:p>
          <a:p>
            <a:pPr marL="457200" lvl="0" indent="-342900" algn="l" rtl="0">
              <a:spcBef>
                <a:spcPts val="0"/>
              </a:spcBef>
              <a:spcAft>
                <a:spcPts val="0"/>
              </a:spcAft>
              <a:buSzPts val="1800"/>
              <a:buChar char="●"/>
            </a:pPr>
            <a:r>
              <a:rPr lang="en" sz="1600" dirty="0"/>
              <a:t>It allows both you and others to be able to review and re-perform any changes or actions, and can be used to save files periodically (with file naming to denote different stages of the data).</a:t>
            </a:r>
            <a:endParaRPr sz="1600" dirty="0"/>
          </a:p>
          <a:p>
            <a:pPr marL="457200" lvl="0" indent="-342900" algn="l" rtl="0">
              <a:spcBef>
                <a:spcPts val="0"/>
              </a:spcBef>
              <a:spcAft>
                <a:spcPts val="0"/>
              </a:spcAft>
              <a:buSzPts val="1800"/>
              <a:buChar char="●"/>
            </a:pPr>
            <a:r>
              <a:rPr lang="en" sz="1600" dirty="0"/>
              <a:t>For the purposes of the Jumpstart, this will be our primary means of version control, but as you may see, there is generally crossover across version control systems.</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2269E1-42DF-FF8E-298A-44FBC29E2362}"/>
              </a:ext>
            </a:extLst>
          </p:cNvPr>
          <p:cNvSpPr>
            <a:spLocks noGrp="1"/>
          </p:cNvSpPr>
          <p:nvPr>
            <p:ph type="title"/>
          </p:nvPr>
        </p:nvSpPr>
        <p:spPr/>
        <p:txBody>
          <a:bodyPr>
            <a:normAutofit fontScale="90000"/>
          </a:bodyPr>
          <a:lstStyle/>
          <a:p>
            <a:r>
              <a:rPr lang="en-CA" dirty="0"/>
              <a:t>Ethical, legal and commercial issues</a:t>
            </a:r>
          </a:p>
        </p:txBody>
      </p:sp>
      <p:sp>
        <p:nvSpPr>
          <p:cNvPr id="5" name="Text Placeholder 4">
            <a:extLst>
              <a:ext uri="{FF2B5EF4-FFF2-40B4-BE49-F238E27FC236}">
                <a16:creationId xmlns:a16="http://schemas.microsoft.com/office/drawing/2014/main" id="{7F93655E-1CCA-F015-F2E3-8B5AED816FC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724204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Directory Structures</a:t>
            </a:r>
            <a:endParaRPr/>
          </a:p>
        </p:txBody>
      </p:sp>
      <p:sp>
        <p:nvSpPr>
          <p:cNvPr id="259" name="Google Shape;259;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Directories, AKA folders, are a way of keeping your files organized and easy to find.</a:t>
            </a:r>
            <a:endParaRPr sz="1600" dirty="0"/>
          </a:p>
          <a:p>
            <a:pPr marL="457200" lvl="0" indent="-342900" algn="l" rtl="0">
              <a:spcBef>
                <a:spcPts val="0"/>
              </a:spcBef>
              <a:spcAft>
                <a:spcPts val="0"/>
              </a:spcAft>
              <a:buSzPts val="1800"/>
              <a:buChar char="●"/>
            </a:pPr>
            <a:r>
              <a:rPr lang="en" sz="1600" dirty="0"/>
              <a:t>The same principles for file naming apply to directories.</a:t>
            </a:r>
            <a:endParaRPr sz="1600" dirty="0"/>
          </a:p>
          <a:p>
            <a:pPr marL="457200" lvl="0" indent="-342900" algn="l" rtl="0">
              <a:spcBef>
                <a:spcPts val="0"/>
              </a:spcBef>
              <a:spcAft>
                <a:spcPts val="0"/>
              </a:spcAft>
              <a:buSzPts val="1800"/>
              <a:buChar char="●"/>
            </a:pPr>
            <a:r>
              <a:rPr lang="en" sz="1600" dirty="0"/>
              <a:t>Developing a directory structure before you begin a project can help with managing all the files that will be collected or generated.</a:t>
            </a:r>
            <a:endParaRPr sz="1600" dirty="0"/>
          </a:p>
          <a:p>
            <a:pPr marL="0" lvl="0" indent="0" algn="l" rtl="0">
              <a:spcBef>
                <a:spcPts val="1200"/>
              </a:spcBef>
              <a:spcAft>
                <a:spcPts val="1200"/>
              </a:spcAft>
              <a:buNone/>
            </a:pP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 Example</a:t>
            </a:r>
            <a:endParaRPr/>
          </a:p>
        </p:txBody>
      </p:sp>
      <p:sp>
        <p:nvSpPr>
          <p:cNvPr id="265" name="Google Shape;265;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Mountain Legacy Project, 2024, "MountainScape Segmentation Dataset", </a:t>
            </a:r>
            <a:r>
              <a:rPr lang="en" sz="1600" u="sng" dirty="0">
                <a:solidFill>
                  <a:schemeClr val="hlink"/>
                </a:solidFill>
                <a:hlinkClick r:id="rId3"/>
              </a:rPr>
              <a:t>https://doi.org/10.5683/SP3/CEYU10</a:t>
            </a:r>
            <a:r>
              <a:rPr lang="en" sz="1600" dirty="0"/>
              <a:t>, Borealis, V2 </a:t>
            </a:r>
            <a:endParaRPr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File Naming for the Week</a:t>
            </a:r>
            <a:endParaRPr/>
          </a:p>
        </p:txBody>
      </p:sp>
      <p:sp>
        <p:nvSpPr>
          <p:cNvPr id="271" name="Google Shape;27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For the purpose of this workshop series, you will be working with 2 directories to save your files:</a:t>
            </a:r>
            <a:endParaRPr sz="1600" dirty="0"/>
          </a:p>
          <a:p>
            <a:pPr marL="914400" lvl="1" indent="-317500" algn="l" rtl="0">
              <a:spcBef>
                <a:spcPts val="0"/>
              </a:spcBef>
              <a:spcAft>
                <a:spcPts val="0"/>
              </a:spcAft>
              <a:buSzPts val="1400"/>
              <a:buChar char="○"/>
            </a:pPr>
            <a:r>
              <a:rPr lang="en" sz="1400" dirty="0"/>
              <a:t>Scripts → a place to save your code files</a:t>
            </a:r>
            <a:endParaRPr sz="1400" dirty="0"/>
          </a:p>
          <a:p>
            <a:pPr marL="914400" lvl="1" indent="-317500" algn="l" rtl="0">
              <a:spcBef>
                <a:spcPts val="0"/>
              </a:spcBef>
              <a:spcAft>
                <a:spcPts val="0"/>
              </a:spcAft>
              <a:buSzPts val="1400"/>
              <a:buChar char="○"/>
            </a:pPr>
            <a:r>
              <a:rPr lang="en" sz="1400" dirty="0"/>
              <a:t>Data → a place to save your data files</a:t>
            </a:r>
            <a:endParaRPr sz="1400" dirty="0"/>
          </a:p>
          <a:p>
            <a:pPr marL="457200" lvl="0" indent="-342900" algn="l" rtl="0">
              <a:spcBef>
                <a:spcPts val="0"/>
              </a:spcBef>
              <a:spcAft>
                <a:spcPts val="0"/>
              </a:spcAft>
              <a:buSzPts val="1800"/>
              <a:buChar char="●"/>
            </a:pPr>
            <a:r>
              <a:rPr lang="en" sz="1600" dirty="0"/>
              <a:t>You won’t be working with too many files this week, so you’re not at risk of making a huge mess, and you are free to name your files how you see fit.</a:t>
            </a:r>
            <a:endParaRPr sz="1600" dirty="0"/>
          </a:p>
          <a:p>
            <a:pPr marL="457200" lvl="0" indent="-342900" algn="l" rtl="0">
              <a:spcBef>
                <a:spcPts val="0"/>
              </a:spcBef>
              <a:spcAft>
                <a:spcPts val="0"/>
              </a:spcAft>
              <a:buSzPts val="1800"/>
              <a:buChar char="●"/>
            </a:pPr>
            <a:r>
              <a:rPr lang="en" sz="1600" dirty="0"/>
              <a:t>With that said, you can use this as an opportunity to play around with file naming conventions and to think about how things might work if there were many more files to deal with.</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9"/>
          <p:cNvSpPr txBox="1">
            <a:spLocks noGrp="1"/>
          </p:cNvSpPr>
          <p:nvPr>
            <p:ph type="title"/>
          </p:nvPr>
        </p:nvSpPr>
        <p:spPr>
          <a:xfrm>
            <a:off x="729450" y="733950"/>
            <a:ext cx="7688400" cy="1244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CA" sz="4400"/>
              <a:t>Questions on file naming?</a:t>
            </a:r>
          </a:p>
        </p:txBody>
      </p:sp>
      <p:sp>
        <p:nvSpPr>
          <p:cNvPr id="282" name="Text Placeholder 2">
            <a:extLst>
              <a:ext uri="{FF2B5EF4-FFF2-40B4-BE49-F238E27FC236}">
                <a16:creationId xmlns:a16="http://schemas.microsoft.com/office/drawing/2014/main" id="{4230FD4F-77AF-CA0D-8BC9-2E3787F3906B}"/>
              </a:ext>
            </a:extLst>
          </p:cNvPr>
          <p:cNvSpPr>
            <a:spLocks noGrp="1"/>
          </p:cNvSpPr>
          <p:nvPr>
            <p:ph type="body" idx="1"/>
          </p:nvPr>
        </p:nvSpPr>
        <p:spPr>
          <a:xfrm>
            <a:off x="729450" y="2272888"/>
            <a:ext cx="7688400" cy="1580400"/>
          </a:xfrm>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5">
          <a:extLst>
            <a:ext uri="{FF2B5EF4-FFF2-40B4-BE49-F238E27FC236}">
              <a16:creationId xmlns:a16="http://schemas.microsoft.com/office/drawing/2014/main" id="{D61B7A06-A468-10DD-2E74-A07B3D8DD617}"/>
            </a:ext>
          </a:extLst>
        </p:cNvPr>
        <p:cNvGrpSpPr/>
        <p:nvPr/>
      </p:nvGrpSpPr>
      <p:grpSpPr>
        <a:xfrm>
          <a:off x="0" y="0"/>
          <a:ext cx="0" cy="0"/>
          <a:chOff x="0" y="0"/>
          <a:chExt cx="0" cy="0"/>
        </a:xfrm>
      </p:grpSpPr>
      <p:sp>
        <p:nvSpPr>
          <p:cNvPr id="276" name="Google Shape;276;p49">
            <a:extLst>
              <a:ext uri="{FF2B5EF4-FFF2-40B4-BE49-F238E27FC236}">
                <a16:creationId xmlns:a16="http://schemas.microsoft.com/office/drawing/2014/main" id="{FB854DCE-4D94-A126-8D04-DEC1093C6FA3}"/>
              </a:ext>
            </a:extLst>
          </p:cNvPr>
          <p:cNvSpPr txBox="1">
            <a:spLocks noGrp="1"/>
          </p:cNvSpPr>
          <p:nvPr>
            <p:ph type="title"/>
          </p:nvPr>
        </p:nvSpPr>
        <p:spPr>
          <a:xfrm>
            <a:off x="729450" y="733950"/>
            <a:ext cx="7688400" cy="1244700"/>
          </a:xfr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CA" sz="6000" dirty="0"/>
              <a:t>Long-term data management, discoverability and access</a:t>
            </a:r>
          </a:p>
        </p:txBody>
      </p:sp>
      <p:sp>
        <p:nvSpPr>
          <p:cNvPr id="282" name="Text Placeholder 2">
            <a:extLst>
              <a:ext uri="{FF2B5EF4-FFF2-40B4-BE49-F238E27FC236}">
                <a16:creationId xmlns:a16="http://schemas.microsoft.com/office/drawing/2014/main" id="{386410C7-7DF4-B155-2253-17AB4CBF0066}"/>
              </a:ext>
            </a:extLst>
          </p:cNvPr>
          <p:cNvSpPr>
            <a:spLocks noGrp="1"/>
          </p:cNvSpPr>
          <p:nvPr>
            <p:ph type="body" idx="1"/>
          </p:nvPr>
        </p:nvSpPr>
        <p:spPr>
          <a:xfrm>
            <a:off x="729450" y="2272888"/>
            <a:ext cx="7688400" cy="1580400"/>
          </a:xfrm>
        </p:spPr>
        <p:txBody>
          <a:bodyPr/>
          <a:lstStyle/>
          <a:p>
            <a:endParaRPr lang="en-US"/>
          </a:p>
        </p:txBody>
      </p:sp>
    </p:spTree>
    <p:extLst>
      <p:ext uri="{BB962C8B-B14F-4D97-AF65-F5344CB8AC3E}">
        <p14:creationId xmlns:p14="http://schemas.microsoft.com/office/powerpoint/2010/main" val="428515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1C9B-2EA8-94CD-5C25-18C4A55A05A3}"/>
              </a:ext>
            </a:extLst>
          </p:cNvPr>
          <p:cNvSpPr>
            <a:spLocks noGrp="1"/>
          </p:cNvSpPr>
          <p:nvPr>
            <p:ph type="title"/>
          </p:nvPr>
        </p:nvSpPr>
        <p:spPr>
          <a:xfrm>
            <a:off x="727650" y="439692"/>
            <a:ext cx="7688700" cy="535200"/>
          </a:xfrm>
        </p:spPr>
        <p:txBody>
          <a:bodyPr>
            <a:normAutofit fontScale="90000"/>
          </a:bodyPr>
          <a:lstStyle/>
          <a:p>
            <a:r>
              <a:rPr lang="en-CA" dirty="0"/>
              <a:t>6. Long-term data management, discoverability and access</a:t>
            </a:r>
          </a:p>
        </p:txBody>
      </p:sp>
      <p:sp>
        <p:nvSpPr>
          <p:cNvPr id="3" name="Text Placeholder 2">
            <a:extLst>
              <a:ext uri="{FF2B5EF4-FFF2-40B4-BE49-F238E27FC236}">
                <a16:creationId xmlns:a16="http://schemas.microsoft.com/office/drawing/2014/main" id="{CF8F72D1-32D3-649B-13BE-AF514A21A6D3}"/>
              </a:ext>
            </a:extLst>
          </p:cNvPr>
          <p:cNvSpPr>
            <a:spLocks noGrp="1"/>
          </p:cNvSpPr>
          <p:nvPr>
            <p:ph type="body" idx="1"/>
          </p:nvPr>
        </p:nvSpPr>
        <p:spPr>
          <a:xfrm>
            <a:off x="727650" y="1441200"/>
            <a:ext cx="7688700" cy="2261100"/>
          </a:xfrm>
        </p:spPr>
        <p:txBody>
          <a:bodyPr/>
          <a:lstStyle/>
          <a:p>
            <a:pPr marL="146050" indent="0">
              <a:buNone/>
            </a:pPr>
            <a:r>
              <a:rPr lang="en-CA" sz="1600" dirty="0"/>
              <a:t>What happens to your data after the project is complete</a:t>
            </a:r>
          </a:p>
          <a:p>
            <a:endParaRPr lang="en-CA" sz="1600" dirty="0"/>
          </a:p>
          <a:p>
            <a:pPr marL="146050" indent="0">
              <a:buNone/>
            </a:pPr>
            <a:r>
              <a:rPr lang="en-CA" sz="1600" dirty="0"/>
              <a:t>Consider:</a:t>
            </a:r>
          </a:p>
          <a:p>
            <a:r>
              <a:rPr lang="en-CA" sz="1400" dirty="0"/>
              <a:t>What data you’ll keep, what you’ll destroy, and what you’ll share </a:t>
            </a:r>
          </a:p>
          <a:p>
            <a:r>
              <a:rPr lang="en-CA" sz="1400" dirty="0"/>
              <a:t>What you’ll need to do to allow you to keep/destroy/share the data </a:t>
            </a:r>
          </a:p>
          <a:p>
            <a:r>
              <a:rPr lang="en-CA" sz="1400" dirty="0"/>
              <a:t>All the software and platforms you’ll need to allow you to do this (e.g., long-term storage options, data repositories)</a:t>
            </a:r>
          </a:p>
          <a:p>
            <a:endParaRPr lang="en-CA" dirty="0"/>
          </a:p>
        </p:txBody>
      </p:sp>
    </p:spTree>
    <p:extLst>
      <p:ext uri="{BB962C8B-B14F-4D97-AF65-F5344CB8AC3E}">
        <p14:creationId xmlns:p14="http://schemas.microsoft.com/office/powerpoint/2010/main" val="348610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0A805-F8C7-FA0D-1C08-230DD1790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67FBF-E881-609B-2E39-7908223EC6F5}"/>
              </a:ext>
            </a:extLst>
          </p:cNvPr>
          <p:cNvSpPr>
            <a:spLocks noGrp="1"/>
          </p:cNvSpPr>
          <p:nvPr>
            <p:ph type="title"/>
          </p:nvPr>
        </p:nvSpPr>
        <p:spPr>
          <a:xfrm>
            <a:off x="727650" y="439692"/>
            <a:ext cx="7688700" cy="535200"/>
          </a:xfrm>
        </p:spPr>
        <p:txBody>
          <a:bodyPr>
            <a:normAutofit fontScale="90000"/>
          </a:bodyPr>
          <a:lstStyle/>
          <a:p>
            <a:r>
              <a:rPr lang="en-CA" dirty="0"/>
              <a:t>6. Long-term data management, discoverability and access</a:t>
            </a:r>
          </a:p>
        </p:txBody>
      </p:sp>
      <p:sp>
        <p:nvSpPr>
          <p:cNvPr id="3" name="Text Placeholder 2">
            <a:extLst>
              <a:ext uri="{FF2B5EF4-FFF2-40B4-BE49-F238E27FC236}">
                <a16:creationId xmlns:a16="http://schemas.microsoft.com/office/drawing/2014/main" id="{2D5F7042-8C2E-569F-F5E3-982E22CE129F}"/>
              </a:ext>
            </a:extLst>
          </p:cNvPr>
          <p:cNvSpPr>
            <a:spLocks noGrp="1"/>
          </p:cNvSpPr>
          <p:nvPr>
            <p:ph type="body" idx="1"/>
          </p:nvPr>
        </p:nvSpPr>
        <p:spPr>
          <a:xfrm>
            <a:off x="727650" y="1441200"/>
            <a:ext cx="7688700" cy="2719674"/>
          </a:xfrm>
        </p:spPr>
        <p:txBody>
          <a:bodyPr>
            <a:normAutofit/>
          </a:bodyPr>
          <a:lstStyle/>
          <a:p>
            <a:pPr marL="146050" indent="0">
              <a:buNone/>
            </a:pPr>
            <a:r>
              <a:rPr lang="en-CA" sz="1600" dirty="0"/>
              <a:t>Also consider:</a:t>
            </a:r>
          </a:p>
          <a:p>
            <a:pPr marL="146050" indent="0">
              <a:buNone/>
            </a:pPr>
            <a:endParaRPr lang="en-CA" sz="1600" dirty="0"/>
          </a:p>
          <a:p>
            <a:r>
              <a:rPr lang="en-CA" sz="1600" dirty="0"/>
              <a:t>What do your funders/publishers/regulators/partners/supervisors require you to do with the data? (see part 1)</a:t>
            </a:r>
          </a:p>
          <a:p>
            <a:r>
              <a:rPr lang="en-CA" sz="1600" dirty="0"/>
              <a:t>What scripts/software/code/metadata are necessary to allow continued access to/usability of the data? (see part 3)</a:t>
            </a:r>
          </a:p>
          <a:p>
            <a:r>
              <a:rPr lang="en-CA" sz="1600" dirty="0"/>
              <a:t>If you’re sharing data, how will you do that? What do you need to put in place at the beginning of your project so you can do that? (e.g., ethics approval, agreement with your supervisor, contracts, deciding on a data repository)</a:t>
            </a:r>
          </a:p>
          <a:p>
            <a:endParaRPr lang="en-CA" dirty="0"/>
          </a:p>
        </p:txBody>
      </p:sp>
    </p:spTree>
    <p:extLst>
      <p:ext uri="{BB962C8B-B14F-4D97-AF65-F5344CB8AC3E}">
        <p14:creationId xmlns:p14="http://schemas.microsoft.com/office/powerpoint/2010/main" val="214715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66799-49A6-D124-8E93-B3A52D761CBC}"/>
              </a:ext>
            </a:extLst>
          </p:cNvPr>
          <p:cNvSpPr>
            <a:spLocks noGrp="1"/>
          </p:cNvSpPr>
          <p:nvPr>
            <p:ph type="title"/>
          </p:nvPr>
        </p:nvSpPr>
        <p:spPr>
          <a:xfrm>
            <a:off x="727650" y="623990"/>
            <a:ext cx="7688700" cy="535200"/>
          </a:xfrm>
        </p:spPr>
        <p:txBody>
          <a:bodyPr>
            <a:normAutofit fontScale="90000"/>
          </a:bodyPr>
          <a:lstStyle/>
          <a:p>
            <a:r>
              <a:rPr lang="en-CA" dirty="0"/>
              <a:t>A preliminary note on data repositories</a:t>
            </a:r>
          </a:p>
        </p:txBody>
      </p:sp>
      <p:sp>
        <p:nvSpPr>
          <p:cNvPr id="3" name="Text Placeholder 2">
            <a:extLst>
              <a:ext uri="{FF2B5EF4-FFF2-40B4-BE49-F238E27FC236}">
                <a16:creationId xmlns:a16="http://schemas.microsoft.com/office/drawing/2014/main" id="{714ED273-9E26-5A43-8558-FCB66923D855}"/>
              </a:ext>
            </a:extLst>
          </p:cNvPr>
          <p:cNvSpPr>
            <a:spLocks noGrp="1"/>
          </p:cNvSpPr>
          <p:nvPr>
            <p:ph type="body" idx="1"/>
          </p:nvPr>
        </p:nvSpPr>
        <p:spPr>
          <a:xfrm>
            <a:off x="727650" y="1441199"/>
            <a:ext cx="7688700" cy="2918149"/>
          </a:xfrm>
        </p:spPr>
        <p:txBody>
          <a:bodyPr/>
          <a:lstStyle/>
          <a:p>
            <a:pPr marL="146050" indent="0">
              <a:buNone/>
            </a:pPr>
            <a:r>
              <a:rPr lang="en-CA" sz="1600" dirty="0"/>
              <a:t>Data repositories are one way that you can share your data.</a:t>
            </a:r>
          </a:p>
          <a:p>
            <a:r>
              <a:rPr lang="en-CA" sz="1600" dirty="0"/>
              <a:t>Online database services that provide long-term preservation for data and make them available for discovery and use</a:t>
            </a:r>
          </a:p>
          <a:p>
            <a:r>
              <a:rPr lang="en-CA" sz="1600" dirty="0"/>
              <a:t>Used after a project is complete and data won’t be changing on a regular basis</a:t>
            </a:r>
          </a:p>
          <a:p>
            <a:r>
              <a:rPr lang="en-CA" sz="1600" dirty="0"/>
              <a:t>Intended for sharing data, rather than just keeping it but having it inaccessible</a:t>
            </a:r>
          </a:p>
          <a:p>
            <a:endParaRPr lang="en-CA" sz="1600" dirty="0"/>
          </a:p>
          <a:p>
            <a:pPr marL="146050" indent="0">
              <a:buNone/>
            </a:pPr>
            <a:r>
              <a:rPr lang="en-CA" sz="1600" dirty="0"/>
              <a:t>We’ll go into more detail on repositories on Day 5.</a:t>
            </a:r>
          </a:p>
          <a:p>
            <a:r>
              <a:rPr lang="en-CA" sz="1600" dirty="0"/>
              <a:t>Make sure you sign up for a Borealis Demo account!</a:t>
            </a:r>
          </a:p>
          <a:p>
            <a:endParaRPr lang="en-CA" dirty="0"/>
          </a:p>
        </p:txBody>
      </p:sp>
    </p:spTree>
    <p:extLst>
      <p:ext uri="{BB962C8B-B14F-4D97-AF65-F5344CB8AC3E}">
        <p14:creationId xmlns:p14="http://schemas.microsoft.com/office/powerpoint/2010/main" val="387549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F2F4-05B8-ED6E-8158-B06378C2A130}"/>
              </a:ext>
            </a:extLst>
          </p:cNvPr>
          <p:cNvSpPr>
            <a:spLocks noGrp="1"/>
          </p:cNvSpPr>
          <p:nvPr>
            <p:ph type="title"/>
          </p:nvPr>
        </p:nvSpPr>
        <p:spPr/>
        <p:txBody>
          <a:bodyPr>
            <a:normAutofit fontScale="90000"/>
          </a:bodyPr>
          <a:lstStyle/>
          <a:p>
            <a:r>
              <a:rPr lang="en-CA" dirty="0"/>
              <a:t>Questions?</a:t>
            </a:r>
          </a:p>
        </p:txBody>
      </p:sp>
      <p:sp>
        <p:nvSpPr>
          <p:cNvPr id="4" name="Text Placeholder 3">
            <a:extLst>
              <a:ext uri="{FF2B5EF4-FFF2-40B4-BE49-F238E27FC236}">
                <a16:creationId xmlns:a16="http://schemas.microsoft.com/office/drawing/2014/main" id="{57FE9D75-210B-71B5-C99D-0057F66B2023}"/>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79359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5014-B56F-A3BA-DC3D-77630349FF4F}"/>
              </a:ext>
            </a:extLst>
          </p:cNvPr>
          <p:cNvSpPr>
            <a:spLocks noGrp="1"/>
          </p:cNvSpPr>
          <p:nvPr>
            <p:ph type="title"/>
          </p:nvPr>
        </p:nvSpPr>
        <p:spPr>
          <a:xfrm>
            <a:off x="729450" y="581231"/>
            <a:ext cx="7688700" cy="535200"/>
          </a:xfrm>
        </p:spPr>
        <p:txBody>
          <a:bodyPr>
            <a:normAutofit fontScale="90000"/>
          </a:bodyPr>
          <a:lstStyle/>
          <a:p>
            <a:r>
              <a:rPr lang="en-CA" dirty="0"/>
              <a:t>1. Ethical, Legal and Commercial Issues</a:t>
            </a:r>
          </a:p>
        </p:txBody>
      </p:sp>
      <p:sp>
        <p:nvSpPr>
          <p:cNvPr id="3" name="Text Placeholder 2">
            <a:extLst>
              <a:ext uri="{FF2B5EF4-FFF2-40B4-BE49-F238E27FC236}">
                <a16:creationId xmlns:a16="http://schemas.microsoft.com/office/drawing/2014/main" id="{3E5E04D9-89FB-F9C6-B99E-B98AE654B228}"/>
              </a:ext>
            </a:extLst>
          </p:cNvPr>
          <p:cNvSpPr>
            <a:spLocks noGrp="1"/>
          </p:cNvSpPr>
          <p:nvPr>
            <p:ph type="body" idx="1"/>
          </p:nvPr>
        </p:nvSpPr>
        <p:spPr>
          <a:xfrm>
            <a:off x="543140" y="1443909"/>
            <a:ext cx="7875010" cy="3500746"/>
          </a:xfrm>
        </p:spPr>
        <p:txBody>
          <a:bodyPr>
            <a:normAutofit lnSpcReduction="10000"/>
          </a:bodyPr>
          <a:lstStyle/>
          <a:p>
            <a:pPr marL="146050" indent="0">
              <a:buNone/>
            </a:pPr>
            <a:r>
              <a:rPr lang="en-CA" sz="1600" dirty="0"/>
              <a:t>It’s possible you’ll work on a project where none of these are relevant to your work. However, if you do research with </a:t>
            </a:r>
            <a:r>
              <a:rPr lang="en-CA" sz="1600" b="1" u="sng" dirty="0"/>
              <a:t>any</a:t>
            </a:r>
            <a:r>
              <a:rPr lang="en-CA" sz="1600" dirty="0"/>
              <a:t> of the following, they can be crucial:</a:t>
            </a:r>
          </a:p>
          <a:p>
            <a:pPr marL="146050" indent="0">
              <a:buNone/>
            </a:pPr>
            <a:endParaRPr lang="en-CA" sz="1600" dirty="0"/>
          </a:p>
          <a:p>
            <a:r>
              <a:rPr lang="en-CA" sz="1600" dirty="0"/>
              <a:t>Human participants in research (e.g., health research, behavioural research, surveys, user testing…) or personal information/personal health information</a:t>
            </a:r>
          </a:p>
          <a:p>
            <a:r>
              <a:rPr lang="en-CA" sz="1600" dirty="0"/>
              <a:t>Animals</a:t>
            </a:r>
          </a:p>
          <a:p>
            <a:r>
              <a:rPr lang="en-CA" sz="1600" dirty="0"/>
              <a:t>Researchers at other institutions, inside or outside of Canada</a:t>
            </a:r>
          </a:p>
          <a:p>
            <a:r>
              <a:rPr lang="en-CA" sz="1600" dirty="0"/>
              <a:t>Industry partners or community organizations (e.g., using a product that a company developed; surveying community service users)</a:t>
            </a:r>
          </a:p>
          <a:p>
            <a:r>
              <a:rPr lang="en-CA" sz="1600" dirty="0"/>
              <a:t>Data that someone else collected</a:t>
            </a:r>
          </a:p>
          <a:p>
            <a:r>
              <a:rPr lang="en-CA" sz="1600" dirty="0"/>
              <a:t>Indigenous communities and/or Traditional Knowledge</a:t>
            </a:r>
          </a:p>
          <a:p>
            <a:r>
              <a:rPr lang="en-CA" sz="1600" dirty="0"/>
              <a:t>Areas of research that a government has said are sensitive</a:t>
            </a:r>
          </a:p>
          <a:p>
            <a:endParaRPr lang="en-CA" dirty="0"/>
          </a:p>
        </p:txBody>
      </p:sp>
    </p:spTree>
    <p:extLst>
      <p:ext uri="{BB962C8B-B14F-4D97-AF65-F5344CB8AC3E}">
        <p14:creationId xmlns:p14="http://schemas.microsoft.com/office/powerpoint/2010/main" val="222973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94A2-8AE1-2B38-2B7B-DD72390E3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8329E-C7D7-FBE5-72D3-34ADE828C9DA}"/>
              </a:ext>
            </a:extLst>
          </p:cNvPr>
          <p:cNvSpPr>
            <a:spLocks noGrp="1"/>
          </p:cNvSpPr>
          <p:nvPr>
            <p:ph type="title"/>
          </p:nvPr>
        </p:nvSpPr>
        <p:spPr>
          <a:xfrm>
            <a:off x="729450" y="684469"/>
            <a:ext cx="7688700" cy="535200"/>
          </a:xfrm>
        </p:spPr>
        <p:txBody>
          <a:bodyPr>
            <a:normAutofit fontScale="90000"/>
          </a:bodyPr>
          <a:lstStyle/>
          <a:p>
            <a:r>
              <a:rPr lang="en-CA" dirty="0"/>
              <a:t>1. Ethical, Legal and Commercial Issues</a:t>
            </a:r>
          </a:p>
        </p:txBody>
      </p:sp>
      <p:sp>
        <p:nvSpPr>
          <p:cNvPr id="3" name="Text Placeholder 2">
            <a:extLst>
              <a:ext uri="{FF2B5EF4-FFF2-40B4-BE49-F238E27FC236}">
                <a16:creationId xmlns:a16="http://schemas.microsoft.com/office/drawing/2014/main" id="{F5559DC0-9E97-9389-6F01-AEAE077EB732}"/>
              </a:ext>
            </a:extLst>
          </p:cNvPr>
          <p:cNvSpPr>
            <a:spLocks noGrp="1"/>
          </p:cNvSpPr>
          <p:nvPr>
            <p:ph type="body" idx="1"/>
          </p:nvPr>
        </p:nvSpPr>
        <p:spPr>
          <a:xfrm>
            <a:off x="543140" y="1425215"/>
            <a:ext cx="7875010" cy="3301643"/>
          </a:xfrm>
        </p:spPr>
        <p:txBody>
          <a:bodyPr>
            <a:normAutofit/>
          </a:bodyPr>
          <a:lstStyle/>
          <a:p>
            <a:pPr marL="146050" indent="0">
              <a:buNone/>
            </a:pPr>
            <a:r>
              <a:rPr lang="en-CA" sz="1600" dirty="0"/>
              <a:t>What you need to consider:</a:t>
            </a:r>
          </a:p>
          <a:p>
            <a:pPr marL="146050" indent="0">
              <a:buNone/>
            </a:pPr>
            <a:endParaRPr lang="en-CA" sz="1200" dirty="0"/>
          </a:p>
          <a:p>
            <a:r>
              <a:rPr lang="en-CA" sz="1600" dirty="0"/>
              <a:t>Laws (e.g., privacy laws, copyright laws, laws around access to health data)</a:t>
            </a:r>
          </a:p>
          <a:p>
            <a:r>
              <a:rPr lang="en-CA" sz="1600" dirty="0"/>
              <a:t>Legal agreements and frameworks (e.g., contracts with partners, licenses for products or data, copyright)</a:t>
            </a:r>
          </a:p>
          <a:p>
            <a:r>
              <a:rPr lang="en-CA" sz="1600" dirty="0"/>
              <a:t>Ethical frameworks (for working with humans or animals)</a:t>
            </a:r>
          </a:p>
          <a:p>
            <a:r>
              <a:rPr lang="en-CA" sz="1600" dirty="0"/>
              <a:t>Federal or provincial policies (e.g., around research security)</a:t>
            </a:r>
          </a:p>
          <a:p>
            <a:r>
              <a:rPr lang="en-CA" sz="1600" dirty="0"/>
              <a:t>Funder policies (e.g., around sharing data)</a:t>
            </a:r>
          </a:p>
          <a:p>
            <a:r>
              <a:rPr lang="en-CA" sz="1600" dirty="0"/>
              <a:t>Institutional policies, procedures and standards (e.g., around privacy, intellectual property, cybersecurity, submitting theses/dissertations)</a:t>
            </a:r>
          </a:p>
          <a:p>
            <a:pPr lvl="1"/>
            <a:r>
              <a:rPr lang="en-CA" sz="1400" dirty="0"/>
              <a:t>Any specific guidelines around the student/supervisor relationship at your institution</a:t>
            </a:r>
          </a:p>
          <a:p>
            <a:endParaRPr lang="en-CA" dirty="0"/>
          </a:p>
        </p:txBody>
      </p:sp>
    </p:spTree>
    <p:extLst>
      <p:ext uri="{BB962C8B-B14F-4D97-AF65-F5344CB8AC3E}">
        <p14:creationId xmlns:p14="http://schemas.microsoft.com/office/powerpoint/2010/main" val="409916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36DF-63AB-45E6-F13F-08A94E2F0F6A}"/>
              </a:ext>
            </a:extLst>
          </p:cNvPr>
          <p:cNvSpPr>
            <a:spLocks noGrp="1"/>
          </p:cNvSpPr>
          <p:nvPr>
            <p:ph type="title"/>
          </p:nvPr>
        </p:nvSpPr>
        <p:spPr>
          <a:xfrm>
            <a:off x="729450" y="632850"/>
            <a:ext cx="7688700" cy="535200"/>
          </a:xfrm>
        </p:spPr>
        <p:txBody>
          <a:bodyPr>
            <a:normAutofit fontScale="90000"/>
          </a:bodyPr>
          <a:lstStyle/>
          <a:p>
            <a:r>
              <a:rPr lang="en-CA" dirty="0"/>
              <a:t>1. Ethical, Legal and Commercial Issues</a:t>
            </a:r>
          </a:p>
        </p:txBody>
      </p:sp>
      <p:sp>
        <p:nvSpPr>
          <p:cNvPr id="3" name="Text Placeholder 2">
            <a:extLst>
              <a:ext uri="{FF2B5EF4-FFF2-40B4-BE49-F238E27FC236}">
                <a16:creationId xmlns:a16="http://schemas.microsoft.com/office/drawing/2014/main" id="{0A30B51A-4628-4EA5-BE1D-36F826EE3F88}"/>
              </a:ext>
            </a:extLst>
          </p:cNvPr>
          <p:cNvSpPr>
            <a:spLocks noGrp="1"/>
          </p:cNvSpPr>
          <p:nvPr>
            <p:ph type="body" idx="1"/>
          </p:nvPr>
        </p:nvSpPr>
        <p:spPr>
          <a:xfrm>
            <a:off x="727650" y="1477765"/>
            <a:ext cx="7688700" cy="3300711"/>
          </a:xfrm>
        </p:spPr>
        <p:txBody>
          <a:bodyPr>
            <a:normAutofit/>
          </a:bodyPr>
          <a:lstStyle/>
          <a:p>
            <a:pPr marL="146050" indent="0">
              <a:buNone/>
            </a:pPr>
            <a:r>
              <a:rPr lang="en-CA" sz="1600" dirty="0"/>
              <a:t>You need to plan to meet whatever obligations you’re under. E.g.,</a:t>
            </a:r>
          </a:p>
          <a:p>
            <a:pPr marL="146050" indent="0">
              <a:buNone/>
            </a:pPr>
            <a:endParaRPr lang="en-CA" dirty="0"/>
          </a:p>
          <a:p>
            <a:r>
              <a:rPr lang="en-CA" sz="1400" dirty="0"/>
              <a:t>How you’ll ensure that data are safely and securely stored during the active phases of the project</a:t>
            </a:r>
          </a:p>
          <a:p>
            <a:r>
              <a:rPr lang="en-CA" sz="1400" dirty="0"/>
              <a:t>Who’ll have access to the data</a:t>
            </a:r>
          </a:p>
          <a:p>
            <a:r>
              <a:rPr lang="en-CA" sz="1400" dirty="0"/>
              <a:t>What will happen to the data after the project is complete</a:t>
            </a:r>
          </a:p>
          <a:p>
            <a:pPr lvl="1"/>
            <a:r>
              <a:rPr lang="en-CA" sz="1400" dirty="0"/>
              <a:t>Will you share any of it? If so, how and where, and what permissions/licenses will you apply?</a:t>
            </a:r>
          </a:p>
          <a:p>
            <a:pPr lvl="1"/>
            <a:r>
              <a:rPr lang="en-CA" sz="1400" dirty="0"/>
              <a:t>Do you have to keep any of it for a particular period of time?</a:t>
            </a:r>
          </a:p>
          <a:p>
            <a:pPr lvl="1"/>
            <a:r>
              <a:rPr lang="en-CA" sz="1400" dirty="0"/>
              <a:t>Will any of it have to be destroyed?</a:t>
            </a:r>
          </a:p>
          <a:p>
            <a:endParaRPr lang="en-CA" dirty="0"/>
          </a:p>
        </p:txBody>
      </p:sp>
    </p:spTree>
    <p:extLst>
      <p:ext uri="{BB962C8B-B14F-4D97-AF65-F5344CB8AC3E}">
        <p14:creationId xmlns:p14="http://schemas.microsoft.com/office/powerpoint/2010/main" val="95383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3F62-6082-E944-AA65-DE7715A05721}"/>
              </a:ext>
            </a:extLst>
          </p:cNvPr>
          <p:cNvSpPr>
            <a:spLocks noGrp="1"/>
          </p:cNvSpPr>
          <p:nvPr>
            <p:ph type="title"/>
          </p:nvPr>
        </p:nvSpPr>
        <p:spPr>
          <a:xfrm>
            <a:off x="727650" y="654973"/>
            <a:ext cx="7688700" cy="535200"/>
          </a:xfrm>
        </p:spPr>
        <p:txBody>
          <a:bodyPr>
            <a:normAutofit fontScale="90000"/>
          </a:bodyPr>
          <a:lstStyle/>
          <a:p>
            <a:r>
              <a:rPr lang="en-CA" dirty="0"/>
              <a:t>Sidebar: Assessing the Risk Level of Data</a:t>
            </a:r>
          </a:p>
        </p:txBody>
      </p:sp>
      <p:sp>
        <p:nvSpPr>
          <p:cNvPr id="3" name="Text Placeholder 2">
            <a:extLst>
              <a:ext uri="{FF2B5EF4-FFF2-40B4-BE49-F238E27FC236}">
                <a16:creationId xmlns:a16="http://schemas.microsoft.com/office/drawing/2014/main" id="{B6D51403-3A6C-D246-A6ED-159F73AF5FA4}"/>
              </a:ext>
            </a:extLst>
          </p:cNvPr>
          <p:cNvSpPr>
            <a:spLocks noGrp="1"/>
          </p:cNvSpPr>
          <p:nvPr>
            <p:ph type="body" idx="1"/>
          </p:nvPr>
        </p:nvSpPr>
        <p:spPr>
          <a:xfrm>
            <a:off x="727650" y="1315534"/>
            <a:ext cx="7688700" cy="3485066"/>
          </a:xfrm>
        </p:spPr>
        <p:txBody>
          <a:bodyPr>
            <a:normAutofit fontScale="92500" lnSpcReduction="10000"/>
          </a:bodyPr>
          <a:lstStyle/>
          <a:p>
            <a:pPr marL="146050" indent="0">
              <a:buNone/>
            </a:pPr>
            <a:r>
              <a:rPr lang="en-CA" sz="1600" dirty="0"/>
              <a:t>When you’re planning, it’s useful (and often essential) to assess the risk level of your data.</a:t>
            </a:r>
          </a:p>
          <a:p>
            <a:pPr marL="146050" indent="0">
              <a:buNone/>
            </a:pPr>
            <a:endParaRPr lang="en-CA" sz="1600" dirty="0"/>
          </a:p>
          <a:p>
            <a:pPr marL="146050" indent="0">
              <a:buNone/>
            </a:pPr>
            <a:r>
              <a:rPr lang="en-CA" sz="1600" dirty="0"/>
              <a:t>Ask yourself, “What would happen if someone other than a member of the research team had access to the data?”</a:t>
            </a:r>
          </a:p>
          <a:p>
            <a:pPr marL="146050" indent="0">
              <a:buNone/>
            </a:pPr>
            <a:endParaRPr lang="en-CA" sz="1600" dirty="0"/>
          </a:p>
          <a:p>
            <a:pPr marL="146050" indent="0">
              <a:buNone/>
            </a:pPr>
            <a:r>
              <a:rPr lang="en-CA" sz="1800" dirty="0"/>
              <a:t>Will release of any or all of the data:</a:t>
            </a:r>
          </a:p>
          <a:p>
            <a:pPr marL="146050" indent="0">
              <a:buNone/>
            </a:pPr>
            <a:endParaRPr lang="en-CA" sz="1800" dirty="0"/>
          </a:p>
          <a:p>
            <a:r>
              <a:rPr lang="en-CA" sz="1600" dirty="0"/>
              <a:t>harm my data sources?</a:t>
            </a:r>
          </a:p>
          <a:p>
            <a:r>
              <a:rPr lang="en-CA" sz="1600" dirty="0"/>
              <a:t>make me or my institution liable?</a:t>
            </a:r>
          </a:p>
          <a:p>
            <a:r>
              <a:rPr lang="en-CA" sz="1600" dirty="0"/>
              <a:t>adversely impact my collaborators?</a:t>
            </a:r>
          </a:p>
          <a:p>
            <a:r>
              <a:rPr lang="en-CA" sz="1600" dirty="0"/>
              <a:t>adversely impact by ability to share my findings?</a:t>
            </a:r>
          </a:p>
          <a:p>
            <a:r>
              <a:rPr lang="en-CA" sz="1600" dirty="0"/>
              <a:t>pose a security threat?</a:t>
            </a:r>
          </a:p>
          <a:p>
            <a:pPr marL="146050" indent="0">
              <a:buNone/>
            </a:pPr>
            <a:endParaRPr lang="en-CA" sz="1600" dirty="0"/>
          </a:p>
          <a:p>
            <a:pPr marL="146050" indent="0">
              <a:buNone/>
            </a:pPr>
            <a:endParaRPr lang="en-CA" sz="1600" dirty="0"/>
          </a:p>
          <a:p>
            <a:endParaRPr lang="en-CA" dirty="0"/>
          </a:p>
        </p:txBody>
      </p:sp>
    </p:spTree>
    <p:extLst>
      <p:ext uri="{BB962C8B-B14F-4D97-AF65-F5344CB8AC3E}">
        <p14:creationId xmlns:p14="http://schemas.microsoft.com/office/powerpoint/2010/main" val="34735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 Risk Categories for Human Participant Data</a:t>
            </a:r>
            <a:endParaRPr dirty="0"/>
          </a:p>
        </p:txBody>
      </p:sp>
      <p:sp>
        <p:nvSpPr>
          <p:cNvPr id="98" name="Google Shape;98;p20"/>
          <p:cNvSpPr txBox="1"/>
          <p:nvPr/>
        </p:nvSpPr>
        <p:spPr>
          <a:xfrm>
            <a:off x="311700" y="4020700"/>
            <a:ext cx="86991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dk2"/>
                </a:solidFill>
              </a:rPr>
              <a:t>Abbreviated form of:</a:t>
            </a:r>
            <a:endParaRPr sz="1200" dirty="0">
              <a:solidFill>
                <a:schemeClr val="dk2"/>
              </a:solidFill>
            </a:endParaRPr>
          </a:p>
          <a:p>
            <a:pPr marL="0" lvl="0" indent="0" algn="l" rtl="0">
              <a:spcBef>
                <a:spcPts val="0"/>
              </a:spcBef>
              <a:spcAft>
                <a:spcPts val="0"/>
              </a:spcAft>
              <a:buNone/>
            </a:pPr>
            <a:endParaRPr sz="1200" dirty="0">
              <a:solidFill>
                <a:schemeClr val="dk2"/>
              </a:solidFill>
            </a:endParaRPr>
          </a:p>
          <a:p>
            <a:pPr marL="0" lvl="0" indent="0" algn="l" rtl="0">
              <a:spcBef>
                <a:spcPts val="0"/>
              </a:spcBef>
              <a:spcAft>
                <a:spcPts val="0"/>
              </a:spcAft>
              <a:buNone/>
            </a:pPr>
            <a:r>
              <a:rPr lang="en" sz="1200" dirty="0">
                <a:solidFill>
                  <a:schemeClr val="dk2"/>
                </a:solidFill>
              </a:rPr>
              <a:t>Sensitive Data Expert Group. (2020). Sensitive Data Toolkit for Researchers Part 2: Human Participant Research Data Risk Matrix. Zenodo. </a:t>
            </a:r>
            <a:r>
              <a:rPr lang="en" sz="1200" u="sng" dirty="0">
                <a:solidFill>
                  <a:schemeClr val="hlink"/>
                </a:solidFill>
                <a:hlinkClick r:id="rId3"/>
              </a:rPr>
              <a:t>https://doi.org/10.5281/zenodo.4060449</a:t>
            </a:r>
            <a:r>
              <a:rPr lang="en" sz="1200" dirty="0">
                <a:solidFill>
                  <a:schemeClr val="dk2"/>
                </a:solidFill>
              </a:rPr>
              <a:t> </a:t>
            </a:r>
            <a:endParaRPr sz="1200" dirty="0">
              <a:solidFill>
                <a:schemeClr val="dk2"/>
              </a:solidFill>
            </a:endParaRPr>
          </a:p>
        </p:txBody>
      </p:sp>
      <p:graphicFrame>
        <p:nvGraphicFramePr>
          <p:cNvPr id="97" name="Google Shape;97;p20"/>
          <p:cNvGraphicFramePr/>
          <p:nvPr>
            <p:extLst>
              <p:ext uri="{D42A27DB-BD31-4B8C-83A1-F6EECF244321}">
                <p14:modId xmlns:p14="http://schemas.microsoft.com/office/powerpoint/2010/main" val="3560358676"/>
              </p:ext>
            </p:extLst>
          </p:nvPr>
        </p:nvGraphicFramePr>
        <p:xfrm>
          <a:off x="311700" y="1017725"/>
          <a:ext cx="8699100" cy="3020160"/>
        </p:xfrm>
        <a:graphic>
          <a:graphicData uri="http://schemas.openxmlformats.org/drawingml/2006/table">
            <a:tbl>
              <a:tblPr>
                <a:noFill/>
              </a:tblPr>
              <a:tblGrid>
                <a:gridCol w="1163075">
                  <a:extLst>
                    <a:ext uri="{9D8B030D-6E8A-4147-A177-3AD203B41FA5}">
                      <a16:colId xmlns:a16="http://schemas.microsoft.com/office/drawing/2014/main" val="20000"/>
                    </a:ext>
                  </a:extLst>
                </a:gridCol>
                <a:gridCol w="1962825">
                  <a:extLst>
                    <a:ext uri="{9D8B030D-6E8A-4147-A177-3AD203B41FA5}">
                      <a16:colId xmlns:a16="http://schemas.microsoft.com/office/drawing/2014/main" val="20001"/>
                    </a:ext>
                  </a:extLst>
                </a:gridCol>
                <a:gridCol w="1809025">
                  <a:extLst>
                    <a:ext uri="{9D8B030D-6E8A-4147-A177-3AD203B41FA5}">
                      <a16:colId xmlns:a16="http://schemas.microsoft.com/office/drawing/2014/main" val="20002"/>
                    </a:ext>
                  </a:extLst>
                </a:gridCol>
                <a:gridCol w="1909000">
                  <a:extLst>
                    <a:ext uri="{9D8B030D-6E8A-4147-A177-3AD203B41FA5}">
                      <a16:colId xmlns:a16="http://schemas.microsoft.com/office/drawing/2014/main" val="20003"/>
                    </a:ext>
                  </a:extLst>
                </a:gridCol>
                <a:gridCol w="1855175">
                  <a:extLst>
                    <a:ext uri="{9D8B030D-6E8A-4147-A177-3AD203B41FA5}">
                      <a16:colId xmlns:a16="http://schemas.microsoft.com/office/drawing/2014/main" val="20004"/>
                    </a:ext>
                  </a:extLst>
                </a:gridCol>
              </a:tblGrid>
              <a:tr h="379025">
                <a:tc>
                  <a:txBody>
                    <a:bodyPr/>
                    <a:lstStyle/>
                    <a:p>
                      <a:pPr marL="0" lvl="0" indent="0" algn="l" rtl="0">
                        <a:spcBef>
                          <a:spcPts val="0"/>
                        </a:spcBef>
                        <a:spcAft>
                          <a:spcPts val="0"/>
                        </a:spcAft>
                        <a:buNone/>
                      </a:pPr>
                      <a:endParaRPr dirty="0"/>
                    </a:p>
                  </a:txBody>
                  <a:tcPr marL="91425" marR="91425" marT="91425" marB="91425">
                    <a:lnR w="9525" cap="flat" cmpd="sng">
                      <a:solidFill>
                        <a:srgbClr val="9E9E9E">
                          <a:alpha val="0"/>
                        </a:srgbClr>
                      </a:solidFill>
                      <a:prstDash val="solid"/>
                      <a:round/>
                      <a:headEnd type="none" w="sm" len="sm"/>
                      <a:tailEnd type="none" w="sm" len="sm"/>
                    </a:lnR>
                  </a:tcPr>
                </a:tc>
                <a:tc>
                  <a:txBody>
                    <a:bodyPr/>
                    <a:lstStyle/>
                    <a:p>
                      <a:pPr marL="0" lvl="0" indent="0" algn="l" rtl="0">
                        <a:spcBef>
                          <a:spcPts val="0"/>
                        </a:spcBef>
                        <a:spcAft>
                          <a:spcPts val="0"/>
                        </a:spcAft>
                        <a:buNone/>
                      </a:pPr>
                      <a:r>
                        <a:rPr lang="en" dirty="0">
                          <a:solidFill>
                            <a:schemeClr val="lt1"/>
                          </a:solidFill>
                          <a:latin typeface="Lato" panose="020F0502020204030203" pitchFamily="34" charset="0"/>
                          <a:ea typeface="Lato" panose="020F0502020204030203" pitchFamily="34" charset="0"/>
                          <a:cs typeface="Lato" panose="020F0502020204030203" pitchFamily="34" charset="0"/>
                        </a:rPr>
                        <a:t>Low Risk</a:t>
                      </a:r>
                      <a:endParaRPr dirty="0">
                        <a:solidFill>
                          <a:schemeClr val="lt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38761D"/>
                    </a:solidFill>
                  </a:tcPr>
                </a:tc>
                <a:tc>
                  <a:txBody>
                    <a:bodyPr/>
                    <a:lstStyle/>
                    <a:p>
                      <a:pPr marL="0" lvl="0" indent="0" algn="l" rtl="0">
                        <a:spcBef>
                          <a:spcPts val="0"/>
                        </a:spcBef>
                        <a:spcAft>
                          <a:spcPts val="0"/>
                        </a:spcAft>
                        <a:buNone/>
                      </a:pPr>
                      <a:r>
                        <a:rPr lang="en" dirty="0">
                          <a:solidFill>
                            <a:schemeClr val="bg2"/>
                          </a:solidFill>
                          <a:latin typeface="Lato" panose="020F0502020204030203" pitchFamily="34" charset="0"/>
                          <a:ea typeface="Lato" panose="020F0502020204030203" pitchFamily="34" charset="0"/>
                          <a:cs typeface="Lato" panose="020F0502020204030203" pitchFamily="34" charset="0"/>
                        </a:rPr>
                        <a:t>Medium Risk</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lnL w="9525" cap="flat" cmpd="sng">
                      <a:solidFill>
                        <a:srgbClr val="9E9E9E">
                          <a:alpha val="0"/>
                        </a:srgbClr>
                      </a:solidFill>
                      <a:prstDash val="solid"/>
                      <a:round/>
                      <a:headEnd type="none" w="sm" len="sm"/>
                      <a:tailEnd type="none" w="sm" len="sm"/>
                    </a:lnL>
                    <a:solidFill>
                      <a:srgbClr val="FFFF00"/>
                    </a:solidFill>
                  </a:tcPr>
                </a:tc>
                <a:tc>
                  <a:txBody>
                    <a:bodyPr/>
                    <a:lstStyle/>
                    <a:p>
                      <a:pPr marL="0" lvl="0" indent="0" algn="l" rtl="0">
                        <a:spcBef>
                          <a:spcPts val="0"/>
                        </a:spcBef>
                        <a:spcAft>
                          <a:spcPts val="0"/>
                        </a:spcAft>
                        <a:buNone/>
                      </a:pPr>
                      <a:r>
                        <a:rPr lang="en">
                          <a:solidFill>
                            <a:schemeClr val="lt1"/>
                          </a:solidFill>
                          <a:latin typeface="Lato" panose="020F0502020204030203" pitchFamily="34" charset="0"/>
                          <a:ea typeface="Lato" panose="020F0502020204030203" pitchFamily="34" charset="0"/>
                          <a:cs typeface="Lato" panose="020F0502020204030203" pitchFamily="34" charset="0"/>
                        </a:rPr>
                        <a:t>High Risk</a:t>
                      </a:r>
                      <a:endParaRPr>
                        <a:solidFill>
                          <a:schemeClr val="lt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rgbClr val="FF9900"/>
                    </a:solidFill>
                  </a:tcPr>
                </a:tc>
                <a:tc>
                  <a:txBody>
                    <a:bodyPr/>
                    <a:lstStyle/>
                    <a:p>
                      <a:pPr marL="0" lvl="0" indent="0" algn="l" rtl="0">
                        <a:spcBef>
                          <a:spcPts val="0"/>
                        </a:spcBef>
                        <a:spcAft>
                          <a:spcPts val="0"/>
                        </a:spcAft>
                        <a:buNone/>
                      </a:pPr>
                      <a:r>
                        <a:rPr lang="en">
                          <a:solidFill>
                            <a:schemeClr val="lt1"/>
                          </a:solidFill>
                          <a:latin typeface="Lato" panose="020F0502020204030203" pitchFamily="34" charset="0"/>
                          <a:ea typeface="Lato" panose="020F0502020204030203" pitchFamily="34" charset="0"/>
                          <a:cs typeface="Lato" panose="020F0502020204030203" pitchFamily="34" charset="0"/>
                        </a:rPr>
                        <a:t>Extreme Risk</a:t>
                      </a:r>
                      <a:endParaRPr>
                        <a:solidFill>
                          <a:schemeClr val="lt1"/>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rgbClr val="990000"/>
                    </a:solidFill>
                  </a:tcPr>
                </a:tc>
                <a:extLst>
                  <a:ext uri="{0D108BD9-81ED-4DB2-BD59-A6C34878D82A}">
                    <a16:rowId xmlns:a16="http://schemas.microsoft.com/office/drawing/2014/main" val="10000"/>
                  </a:ext>
                </a:extLst>
              </a:tr>
              <a:tr h="2623950">
                <a:tc>
                  <a:txBody>
                    <a:bodyPr/>
                    <a:lstStyle/>
                    <a:p>
                      <a:pPr marL="0" lvl="0" indent="0" algn="l" rtl="0">
                        <a:spcBef>
                          <a:spcPts val="0"/>
                        </a:spcBef>
                        <a:spcAft>
                          <a:spcPts val="0"/>
                        </a:spcAft>
                        <a:buNone/>
                      </a:pPr>
                      <a:r>
                        <a:rPr lang="en" b="1" dirty="0">
                          <a:solidFill>
                            <a:schemeClr val="bg2"/>
                          </a:solidFill>
                          <a:latin typeface="Lato" panose="020F0502020204030203" pitchFamily="34" charset="0"/>
                          <a:ea typeface="Lato" panose="020F0502020204030203" pitchFamily="34" charset="0"/>
                          <a:cs typeface="Lato" panose="020F0502020204030203" pitchFamily="34" charset="0"/>
                        </a:rPr>
                        <a:t>Risk Level Definitions</a:t>
                      </a:r>
                      <a:endParaRPr b="1"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spcBef>
                          <a:spcPts val="0"/>
                        </a:spcBef>
                        <a:spcAft>
                          <a:spcPts val="0"/>
                        </a:spcAft>
                        <a:buNone/>
                      </a:pPr>
                      <a:r>
                        <a:rPr lang="en" dirty="0">
                          <a:solidFill>
                            <a:schemeClr val="bg2"/>
                          </a:solidFill>
                          <a:latin typeface="Lato" panose="020F0502020204030203" pitchFamily="34" charset="0"/>
                          <a:ea typeface="Lato" panose="020F0502020204030203" pitchFamily="34" charset="0"/>
                          <a:cs typeface="Lato" panose="020F0502020204030203" pitchFamily="34" charset="0"/>
                        </a:rPr>
                        <a:t>Publicly available data where there is no reasonable expectation of privacy, regardless of sensitivity or identifiability.</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lnT w="9525" cap="flat" cmpd="sng">
                      <a:solidFill>
                        <a:srgbClr val="9E9E9E">
                          <a:alpha val="0"/>
                        </a:srgbClr>
                      </a:solidFill>
                      <a:prstDash val="solid"/>
                      <a:round/>
                      <a:headEnd type="none" w="sm" len="sm"/>
                      <a:tailEnd type="none" w="sm" len="sm"/>
                    </a:lnT>
                  </a:tcPr>
                </a:tc>
                <a:tc>
                  <a:txBody>
                    <a:bodyPr/>
                    <a:lstStyle/>
                    <a:p>
                      <a:pPr marL="0" lvl="0" indent="0" algn="l" rtl="0">
                        <a:spcBef>
                          <a:spcPts val="0"/>
                        </a:spcBef>
                        <a:spcAft>
                          <a:spcPts val="0"/>
                        </a:spcAft>
                        <a:buNone/>
                      </a:pPr>
                      <a:r>
                        <a:rPr lang="en" dirty="0">
                          <a:solidFill>
                            <a:schemeClr val="bg2"/>
                          </a:solidFill>
                          <a:latin typeface="Lato" panose="020F0502020204030203" pitchFamily="34" charset="0"/>
                          <a:ea typeface="Lato" panose="020F0502020204030203" pitchFamily="34" charset="0"/>
                          <a:cs typeface="Lato" panose="020F0502020204030203" pitchFamily="34" charset="0"/>
                        </a:rPr>
                        <a:t>All identifiers collected have been stripped so that data to be deposited has no information that could reasonably identify individuals or groups.</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spcBef>
                          <a:spcPts val="0"/>
                        </a:spcBef>
                        <a:spcAft>
                          <a:spcPts val="0"/>
                        </a:spcAft>
                        <a:buNone/>
                      </a:pPr>
                      <a:r>
                        <a:rPr lang="en" dirty="0">
                          <a:solidFill>
                            <a:schemeClr val="bg2"/>
                          </a:solidFill>
                          <a:latin typeface="Lato" panose="020F0502020204030203" pitchFamily="34" charset="0"/>
                          <a:ea typeface="Lato" panose="020F0502020204030203" pitchFamily="34" charset="0"/>
                          <a:cs typeface="Lato" panose="020F0502020204030203" pitchFamily="34" charset="0"/>
                        </a:rPr>
                        <a:t>Identifiers remain and/or (re)-identification is possible or probable.</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 dirty="0">
                          <a:solidFill>
                            <a:schemeClr val="bg2"/>
                          </a:solidFill>
                          <a:latin typeface="Lato" panose="020F0502020204030203" pitchFamily="34" charset="0"/>
                          <a:ea typeface="Lato" panose="020F0502020204030203" pitchFamily="34" charset="0"/>
                          <a:cs typeface="Lato" panose="020F0502020204030203" pitchFamily="34" charset="0"/>
                        </a:rPr>
                        <a:t>Data subjects may be vulnerable in the context of the research and may be harmed if a breach were to occur.</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spcBef>
                          <a:spcPts val="0"/>
                        </a:spcBef>
                        <a:spcAft>
                          <a:spcPts val="0"/>
                        </a:spcAft>
                        <a:buNone/>
                      </a:pPr>
                      <a:r>
                        <a:rPr lang="en" dirty="0">
                          <a:solidFill>
                            <a:schemeClr val="bg2"/>
                          </a:solidFill>
                          <a:latin typeface="Lato" panose="020F0502020204030203" pitchFamily="34" charset="0"/>
                          <a:ea typeface="Lato" panose="020F0502020204030203" pitchFamily="34" charset="0"/>
                          <a:cs typeface="Lato" panose="020F0502020204030203" pitchFamily="34" charset="0"/>
                        </a:rPr>
                        <a:t>Data acquired through an agreement (formal or informal) with a custodian, barring further use or retention.</a:t>
                      </a:r>
                      <a:endParaRPr dirty="0">
                        <a:solidFill>
                          <a:schemeClr val="bg2"/>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3028</Words>
  <Application>Microsoft Office PowerPoint</Application>
  <PresentationFormat>On-screen Show (16:9)</PresentationFormat>
  <Paragraphs>292</Paragraphs>
  <Slides>48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Raleway</vt:lpstr>
      <vt:lpstr>Lato</vt:lpstr>
      <vt:lpstr>Arial</vt:lpstr>
      <vt:lpstr>Streamline</vt:lpstr>
      <vt:lpstr>Planning for Data Management With some best practice tips</vt:lpstr>
      <vt:lpstr>Why you need to plan for data management</vt:lpstr>
      <vt:lpstr>The key areas you need to plan for</vt:lpstr>
      <vt:lpstr>Ethical, legal and commercial issues</vt:lpstr>
      <vt:lpstr>1. Ethical, Legal and Commercial Issues</vt:lpstr>
      <vt:lpstr>1. Ethical, Legal and Commercial Issues</vt:lpstr>
      <vt:lpstr>1. Ethical, Legal and Commercial Issues</vt:lpstr>
      <vt:lpstr>Sidebar: Assessing the Risk Level of Data</vt:lpstr>
      <vt:lpstr>Example: Risk Categories for Human Participant Data</vt:lpstr>
      <vt:lpstr>Example: Federal Research Security Guidelines</vt:lpstr>
      <vt:lpstr>Data Collection</vt:lpstr>
      <vt:lpstr>2. Data collection</vt:lpstr>
      <vt:lpstr>A note on file formats: Proprietary vs. non-proprietary</vt:lpstr>
      <vt:lpstr>A note on versions of data</vt:lpstr>
      <vt:lpstr>Data Documentation</vt:lpstr>
      <vt:lpstr>3. Data Documentation</vt:lpstr>
      <vt:lpstr>Data dictionaries, codebooks and readmes</vt:lpstr>
      <vt:lpstr>Storing, Accessing and Working with Data</vt:lpstr>
      <vt:lpstr>4. Storing, accessing and working with data</vt:lpstr>
      <vt:lpstr>Notes on storage and backup</vt:lpstr>
      <vt:lpstr>Specifics of Procedures/ Workflows</vt:lpstr>
      <vt:lpstr>5. Specifics of procedures/workflows</vt:lpstr>
      <vt:lpstr>A Specific Specific: File Naming Best Practices</vt:lpstr>
      <vt:lpstr>File Naming Best Practices</vt:lpstr>
      <vt:lpstr>Human Readable</vt:lpstr>
      <vt:lpstr>Human Readable</vt:lpstr>
      <vt:lpstr>Human Readable</vt:lpstr>
      <vt:lpstr>Example: Data Files</vt:lpstr>
      <vt:lpstr>Machine Readable</vt:lpstr>
      <vt:lpstr>Machine Readable - Best Practices</vt:lpstr>
      <vt:lpstr>Machine Readable - Best Practices </vt:lpstr>
      <vt:lpstr>Machine Readable - Ordering</vt:lpstr>
      <vt:lpstr>Machine Ordering - Test Yourself!</vt:lpstr>
      <vt:lpstr>Machine Ordering - Test Yourself!</vt:lpstr>
      <vt:lpstr>Likeness and Importance</vt:lpstr>
      <vt:lpstr>Version Control</vt:lpstr>
      <vt:lpstr>Version Control - Manual Systems </vt:lpstr>
      <vt:lpstr>Version Control - Automated Systems</vt:lpstr>
      <vt:lpstr>Version Control - Scripting</vt:lpstr>
      <vt:lpstr>Directory Structures</vt:lpstr>
      <vt:lpstr>An Example</vt:lpstr>
      <vt:lpstr>File Naming for the Week</vt:lpstr>
      <vt:lpstr>Questions on file naming?</vt:lpstr>
      <vt:lpstr>Long-term data management, discoverability and access</vt:lpstr>
      <vt:lpstr>6. Long-term data management, discoverability and access</vt:lpstr>
      <vt:lpstr>6. Long-term data management, discoverability and access</vt:lpstr>
      <vt:lpstr>A preliminary note on data repositories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in the Canadian Context An overview with case studies</dc:title>
  <cp:lastModifiedBy>Jennifer Abel</cp:lastModifiedBy>
  <cp:revision>5</cp:revision>
  <dcterms:modified xsi:type="dcterms:W3CDTF">2025-05-07T16:26:30Z</dcterms:modified>
</cp:coreProperties>
</file>