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  <p:sldId id="259" r:id="rId4"/>
    <p:sldId id="265" r:id="rId5"/>
    <p:sldId id="260" r:id="rId6"/>
    <p:sldId id="266" r:id="rId7"/>
    <p:sldId id="261" r:id="rId8"/>
    <p:sldId id="269" r:id="rId9"/>
    <p:sldId id="262" r:id="rId10"/>
    <p:sldId id="267" r:id="rId11"/>
    <p:sldId id="268" r:id="rId12"/>
    <p:sldId id="270" r:id="rId13"/>
    <p:sldId id="26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51" autoAdjust="0"/>
    <p:restoredTop sz="94660"/>
  </p:normalViewPr>
  <p:slideViewPr>
    <p:cSldViewPr snapToGrid="0">
      <p:cViewPr varScale="1">
        <p:scale>
          <a:sx n="82" d="100"/>
          <a:sy n="82" d="100"/>
        </p:scale>
        <p:origin x="677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12/11/2018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12/11/2018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12/11/2018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12/11/2018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12/11/2018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12/11/2018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12/11/2018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12/11/2018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AE93C-2FA4-4734-9065-CC7A49077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839" y="1647767"/>
            <a:ext cx="10178322" cy="1270924"/>
          </a:xfrm>
        </p:spPr>
        <p:txBody>
          <a:bodyPr>
            <a:noAutofit/>
          </a:bodyPr>
          <a:lstStyle/>
          <a:p>
            <a:pPr algn="ctr"/>
            <a:r>
              <a:rPr lang="en-IN" sz="4400" dirty="0"/>
              <a:t>SIMULATED ANNEALING for tsp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5DA764-D9BE-4B1C-B7CB-BBA0D34B0F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6839" y="3429000"/>
            <a:ext cx="10178322" cy="2157337"/>
          </a:xfrm>
        </p:spPr>
        <p:txBody>
          <a:bodyPr/>
          <a:lstStyle/>
          <a:p>
            <a:pPr marL="0" indent="0" algn="ctr">
              <a:buNone/>
            </a:pPr>
            <a:r>
              <a:rPr lang="en-IN" sz="2800" b="1" dirty="0"/>
              <a:t>Nasser Alghamdi,  Anjal Doshi, Nick Rohde</a:t>
            </a:r>
          </a:p>
          <a:p>
            <a:pPr marL="0" indent="0" algn="ctr">
              <a:buNone/>
            </a:pPr>
            <a:r>
              <a:rPr lang="en-IN" dirty="0"/>
              <a:t>CSS 534: Parallel Programming in Grid and Cloud</a:t>
            </a:r>
          </a:p>
          <a:p>
            <a:pPr marL="0" indent="0" algn="ctr">
              <a:buNone/>
            </a:pPr>
            <a:r>
              <a:rPr lang="en-IN" dirty="0"/>
              <a:t>Computing and Software System</a:t>
            </a:r>
          </a:p>
          <a:p>
            <a:pPr marL="0" indent="0" algn="ctr">
              <a:buNone/>
            </a:pPr>
            <a:r>
              <a:rPr lang="en-IN" dirty="0"/>
              <a:t>University of Washington, Bothell</a:t>
            </a:r>
          </a:p>
        </p:txBody>
      </p:sp>
    </p:spTree>
    <p:extLst>
      <p:ext uri="{BB962C8B-B14F-4D97-AF65-F5344CB8AC3E}">
        <p14:creationId xmlns:p14="http://schemas.microsoft.com/office/powerpoint/2010/main" val="11939180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AE93C-2FA4-4734-9065-CC7A49077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6835" y="280785"/>
            <a:ext cx="6243783" cy="652088"/>
          </a:xfrm>
        </p:spPr>
        <p:txBody>
          <a:bodyPr>
            <a:noAutofit/>
          </a:bodyPr>
          <a:lstStyle/>
          <a:p>
            <a:r>
              <a:rPr lang="en-IN" sz="4400" dirty="0"/>
              <a:t>MASS Execution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A6F299-C5F7-4A01-8CC9-0DFB968A18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061" y="4311256"/>
            <a:ext cx="10935478" cy="154734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071D0EA-61FF-482D-8984-56DB926938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061" y="1234701"/>
            <a:ext cx="10936428" cy="110670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A406EE9-5F22-42FE-9E12-C1DC16DA58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3061" y="2768696"/>
            <a:ext cx="10935478" cy="1124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0525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AE93C-2FA4-4734-9065-CC7A49077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6835" y="280785"/>
            <a:ext cx="6243783" cy="652088"/>
          </a:xfrm>
        </p:spPr>
        <p:txBody>
          <a:bodyPr>
            <a:noAutofit/>
          </a:bodyPr>
          <a:lstStyle/>
          <a:p>
            <a:r>
              <a:rPr lang="en-IN" sz="4400" dirty="0"/>
              <a:t>Performance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3310A79-D8AC-4E3F-8DCE-0C18CA373E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835" y="1485525"/>
            <a:ext cx="4918849" cy="379571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FEC888A-16EB-40C7-A780-B55294D13A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1238" y="1485526"/>
            <a:ext cx="4918849" cy="3795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471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AE93C-2FA4-4734-9065-CC7A49077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6835" y="280785"/>
            <a:ext cx="6243783" cy="652088"/>
          </a:xfrm>
        </p:spPr>
        <p:txBody>
          <a:bodyPr>
            <a:noAutofit/>
          </a:bodyPr>
          <a:lstStyle/>
          <a:p>
            <a:r>
              <a:rPr lang="en-IN" sz="4400" dirty="0"/>
              <a:t>Programmability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B3CD3D8-241A-4A2C-86AA-40594BC34E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5046368"/>
              </p:ext>
            </p:extLst>
          </p:nvPr>
        </p:nvGraphicFramePr>
        <p:xfrm>
          <a:off x="2032000" y="2316480"/>
          <a:ext cx="8128000" cy="22250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51612503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209717373"/>
                    </a:ext>
                  </a:extLst>
                </a:gridCol>
                <a:gridCol w="2171959">
                  <a:extLst>
                    <a:ext uri="{9D8B030D-6E8A-4147-A177-3AD203B41FA5}">
                      <a16:colId xmlns:a16="http://schemas.microsoft.com/office/drawing/2014/main" val="367202967"/>
                    </a:ext>
                  </a:extLst>
                </a:gridCol>
                <a:gridCol w="1079241">
                  <a:extLst>
                    <a:ext uri="{9D8B030D-6E8A-4147-A177-3AD203B41FA5}">
                      <a16:colId xmlns:a16="http://schemas.microsoft.com/office/drawing/2014/main" val="206061562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8350105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Version</a:t>
                      </a: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# of Classes</a:t>
                      </a: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# Boilerplate Calls</a:t>
                      </a: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TLOC</a:t>
                      </a: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Boilerplate %</a:t>
                      </a: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2189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Sequential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8488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MPI JAVA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13.14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554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MapReduce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13.48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413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Spark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3.13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1136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34.81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57335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921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AE93C-2FA4-4734-9065-CC7A49077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4108" y="2999509"/>
            <a:ext cx="6243783" cy="858982"/>
          </a:xfrm>
        </p:spPr>
        <p:txBody>
          <a:bodyPr>
            <a:noAutofit/>
          </a:bodyPr>
          <a:lstStyle/>
          <a:p>
            <a:pPr algn="ctr"/>
            <a:r>
              <a:rPr lang="en-IN" sz="60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764515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AE93C-2FA4-4734-9065-CC7A49077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6835" y="280785"/>
            <a:ext cx="6243783" cy="652088"/>
          </a:xfrm>
        </p:spPr>
        <p:txBody>
          <a:bodyPr>
            <a:noAutofit/>
          </a:bodyPr>
          <a:lstStyle/>
          <a:p>
            <a:r>
              <a:rPr lang="en-IN" sz="4400" dirty="0"/>
              <a:t>Application Overview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5DA764-D9BE-4B1C-B7CB-BBA0D34B0F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6839" y="2044309"/>
            <a:ext cx="6363779" cy="1864687"/>
          </a:xfrm>
        </p:spPr>
        <p:txBody>
          <a:bodyPr>
            <a:normAutofit/>
          </a:bodyPr>
          <a:lstStyle/>
          <a:p>
            <a:r>
              <a:rPr lang="en-US" sz="2400" dirty="0"/>
              <a:t>Consists of two nested loops:</a:t>
            </a:r>
          </a:p>
          <a:p>
            <a:pPr marL="457200" lvl="1" indent="0">
              <a:buNone/>
            </a:pPr>
            <a:r>
              <a:rPr lang="en-US" dirty="0"/>
              <a:t>while heat &gt; </a:t>
            </a:r>
            <a:r>
              <a:rPr lang="en-US" dirty="0" err="1"/>
              <a:t>min_heat</a:t>
            </a:r>
            <a:endParaRPr lang="en-US" sz="2000" dirty="0"/>
          </a:p>
          <a:p>
            <a:pPr marL="914400" lvl="2" indent="0">
              <a:buNone/>
            </a:pPr>
            <a:r>
              <a:rPr lang="en-US" sz="1800" dirty="0"/>
              <a:t>for i in range(0, </a:t>
            </a:r>
            <a:r>
              <a:rPr lang="en-US" sz="1800" dirty="0" err="1"/>
              <a:t>max_iterations</a:t>
            </a:r>
            <a:r>
              <a:rPr lang="en-US" sz="1800" dirty="0"/>
              <a:t>)</a:t>
            </a:r>
            <a:endParaRPr lang="en-US" sz="2000" dirty="0"/>
          </a:p>
          <a:p>
            <a:r>
              <a:rPr lang="en-US" sz="2400" dirty="0"/>
              <a:t>Parallelization applied in the inner loop</a:t>
            </a:r>
            <a:endParaRPr lang="en-US" dirty="0"/>
          </a:p>
        </p:txBody>
      </p:sp>
      <p:sp>
        <p:nvSpPr>
          <p:cNvPr id="5" name="TextShape 3">
            <a:extLst>
              <a:ext uri="{FF2B5EF4-FFF2-40B4-BE49-F238E27FC236}">
                <a16:creationId xmlns:a16="http://schemas.microsoft.com/office/drawing/2014/main" id="{7473CCEA-05E9-4238-9325-67A61D784422}"/>
              </a:ext>
            </a:extLst>
          </p:cNvPr>
          <p:cNvSpPr txBox="1"/>
          <p:nvPr/>
        </p:nvSpPr>
        <p:spPr>
          <a:xfrm>
            <a:off x="950040" y="6199575"/>
            <a:ext cx="7827120" cy="377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 dirty="0">
                <a:uFill>
                  <a:solidFill>
                    <a:srgbClr val="FFFFFF"/>
                  </a:solidFill>
                </a:uFill>
                <a:latin typeface="Calibri"/>
              </a:rPr>
              <a:t>Source: https://en.wikipedia.org/wiki/File:Travelling_salesman_problem_solved_with_simulated_annealing.gif</a:t>
            </a:r>
            <a:endParaRPr lang="en-US" sz="1400" b="0" strike="noStrike" spc="-1" dirty="0"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4D8F11-A986-420D-B0EB-B1564321BE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1951" y="1265048"/>
            <a:ext cx="3423210" cy="3423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822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AE93C-2FA4-4734-9065-CC7A49077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6835" y="280785"/>
            <a:ext cx="6243783" cy="652088"/>
          </a:xfrm>
        </p:spPr>
        <p:txBody>
          <a:bodyPr>
            <a:noAutofit/>
          </a:bodyPr>
          <a:lstStyle/>
          <a:p>
            <a:r>
              <a:rPr lang="en-IN" sz="4400" dirty="0" err="1"/>
              <a:t>Mpi</a:t>
            </a:r>
            <a:r>
              <a:rPr lang="en-IN" sz="4400" dirty="0"/>
              <a:t>-java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612EDD-9D43-4AC2-895C-A2C73D7052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750" y="1083225"/>
            <a:ext cx="7810500" cy="540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131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AE93C-2FA4-4734-9065-CC7A49077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6835" y="280785"/>
            <a:ext cx="6243783" cy="652088"/>
          </a:xfrm>
        </p:spPr>
        <p:txBody>
          <a:bodyPr>
            <a:noAutofit/>
          </a:bodyPr>
          <a:lstStyle/>
          <a:p>
            <a:r>
              <a:rPr lang="en-IN" sz="4400" dirty="0" err="1"/>
              <a:t>Mpi</a:t>
            </a:r>
            <a:r>
              <a:rPr lang="en-IN" sz="4400" dirty="0"/>
              <a:t>-java Execution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5DA764-D9BE-4B1C-B7CB-BBA0D34B0F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6835" y="2013528"/>
            <a:ext cx="5689525" cy="4200882"/>
          </a:xfrm>
        </p:spPr>
        <p:txBody>
          <a:bodyPr>
            <a:normAutofit/>
          </a:bodyPr>
          <a:lstStyle/>
          <a:p>
            <a:pPr marL="285750" indent="-285750"/>
            <a:r>
              <a:rPr lang="en-US" sz="2400" dirty="0">
                <a:solidFill>
                  <a:schemeClr val="tx1"/>
                </a:solidFill>
              </a:rPr>
              <a:t>Improvement: </a:t>
            </a:r>
          </a:p>
          <a:p>
            <a:pPr lvl="1">
              <a:buFont typeface="Gill Sans MT" panose="020B0502020104020203" pitchFamily="34" charset="0"/>
              <a:buChar char="&gt;"/>
            </a:pPr>
            <a:r>
              <a:rPr lang="en-US" sz="2400" dirty="0">
                <a:solidFill>
                  <a:schemeClr val="tx1"/>
                </a:solidFill>
              </a:rPr>
              <a:t>31070/7898 = 3.93 times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285750" indent="-285750"/>
            <a:endParaRPr lang="en-US" sz="2400" dirty="0">
              <a:solidFill>
                <a:schemeClr val="tx1"/>
              </a:solidFill>
            </a:endParaRPr>
          </a:p>
          <a:p>
            <a:pPr marL="285750" indent="-285750"/>
            <a:endParaRPr lang="en-US" sz="2400" dirty="0">
              <a:solidFill>
                <a:schemeClr val="tx1"/>
              </a:solidFill>
            </a:endParaRPr>
          </a:p>
          <a:p>
            <a:pPr marL="285750" indent="-285750"/>
            <a:endParaRPr lang="en-US" sz="2400" dirty="0">
              <a:solidFill>
                <a:schemeClr val="tx1"/>
              </a:solidFill>
            </a:endParaRPr>
          </a:p>
          <a:p>
            <a:pPr marL="285750" indent="-285750"/>
            <a:endParaRPr lang="en-US" sz="2400" dirty="0">
              <a:solidFill>
                <a:schemeClr val="tx1"/>
              </a:solidFill>
            </a:endParaRPr>
          </a:p>
          <a:p>
            <a:pPr marL="285750" indent="-285750"/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5" name="Content Placeholder 6">
            <a:extLst>
              <a:ext uri="{FF2B5EF4-FFF2-40B4-BE49-F238E27FC236}">
                <a16:creationId xmlns:a16="http://schemas.microsoft.com/office/drawing/2014/main" id="{A8DA9D34-6CD9-4563-BAD5-DFF7FE3749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0073" y="3788064"/>
            <a:ext cx="6154009" cy="9621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1F9246F-0098-44A0-AFDE-74736E0EB8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0073" y="2735089"/>
            <a:ext cx="6163535" cy="92405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6B12A3B-06DD-4DBA-BD89-6E8ED6A176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0073" y="1644073"/>
            <a:ext cx="6087325" cy="93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591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AE93C-2FA4-4734-9065-CC7A49077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6835" y="280785"/>
            <a:ext cx="6243783" cy="652088"/>
          </a:xfrm>
        </p:spPr>
        <p:txBody>
          <a:bodyPr>
            <a:noAutofit/>
          </a:bodyPr>
          <a:lstStyle/>
          <a:p>
            <a:r>
              <a:rPr lang="en-IN" sz="4400" dirty="0"/>
              <a:t>MapReduce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A35F849-A852-4068-A17D-49307F8EEC61}"/>
              </a:ext>
            </a:extLst>
          </p:cNvPr>
          <p:cNvSpPr/>
          <p:nvPr/>
        </p:nvSpPr>
        <p:spPr>
          <a:xfrm>
            <a:off x="1031585" y="2090172"/>
            <a:ext cx="10345624" cy="267765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C792EA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C792EA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2AAFF"/>
                </a:solidFill>
                <a:latin typeface="Consolas" panose="020B0609020204030204" pitchFamily="49" charset="0"/>
              </a:rPr>
              <a:t>map</a:t>
            </a:r>
            <a:r>
              <a:rPr lang="en-US" sz="1200" dirty="0">
                <a:solidFill>
                  <a:srgbClr val="89DDFF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C792EA"/>
                </a:solidFill>
                <a:latin typeface="Consolas" panose="020B0609020204030204" pitchFamily="49" charset="0"/>
              </a:rPr>
              <a:t>LongWritable</a:t>
            </a:r>
            <a:r>
              <a:rPr lang="en-US" sz="12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5370"/>
                </a:solidFill>
                <a:latin typeface="Consolas" panose="020B0609020204030204" pitchFamily="49" charset="0"/>
              </a:rPr>
              <a:t>key</a:t>
            </a:r>
            <a:r>
              <a:rPr lang="en-US" sz="1200" dirty="0">
                <a:solidFill>
                  <a:srgbClr val="89DDFF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C792EA"/>
                </a:solidFill>
                <a:latin typeface="Consolas" panose="020B0609020204030204" pitchFamily="49" charset="0"/>
              </a:rPr>
              <a:t>Text</a:t>
            </a:r>
            <a:r>
              <a:rPr lang="en-US" sz="12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5370"/>
                </a:solidFill>
                <a:latin typeface="Consolas" panose="020B0609020204030204" pitchFamily="49" charset="0"/>
              </a:rPr>
              <a:t>value</a:t>
            </a:r>
            <a:r>
              <a:rPr lang="en-US" sz="1200" dirty="0">
                <a:solidFill>
                  <a:srgbClr val="89DDFF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C792EA"/>
                </a:solidFill>
                <a:latin typeface="Consolas" panose="020B0609020204030204" pitchFamily="49" charset="0"/>
              </a:rPr>
              <a:t>OutputCollector</a:t>
            </a:r>
            <a:r>
              <a:rPr lang="en-US" sz="1200" dirty="0">
                <a:solidFill>
                  <a:srgbClr val="89DDFF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C792EA"/>
                </a:solidFill>
                <a:latin typeface="Consolas" panose="020B0609020204030204" pitchFamily="49" charset="0"/>
              </a:rPr>
              <a:t>Text</a:t>
            </a:r>
            <a:r>
              <a:rPr lang="en-US" sz="1200" dirty="0">
                <a:solidFill>
                  <a:srgbClr val="89DDFF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C792EA"/>
                </a:solidFill>
                <a:latin typeface="Consolas" panose="020B0609020204030204" pitchFamily="49" charset="0"/>
              </a:rPr>
              <a:t>Text</a:t>
            </a:r>
            <a:r>
              <a:rPr lang="en-US" sz="1200" dirty="0">
                <a:solidFill>
                  <a:srgbClr val="89DDFF"/>
                </a:solidFill>
                <a:latin typeface="Consolas" panose="020B0609020204030204" pitchFamily="49" charset="0"/>
              </a:rPr>
              <a:t>&gt;</a:t>
            </a:r>
            <a:r>
              <a:rPr lang="en-US" sz="12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5370"/>
                </a:solidFill>
                <a:latin typeface="Consolas" panose="020B0609020204030204" pitchFamily="49" charset="0"/>
              </a:rPr>
              <a:t>output</a:t>
            </a:r>
            <a:r>
              <a:rPr lang="en-US" sz="1200" dirty="0">
                <a:solidFill>
                  <a:srgbClr val="89DDFF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C792EA"/>
                </a:solidFill>
                <a:latin typeface="Consolas" panose="020B0609020204030204" pitchFamily="49" charset="0"/>
              </a:rPr>
              <a:t>Reporter</a:t>
            </a:r>
            <a:r>
              <a:rPr lang="en-US" sz="12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5370"/>
                </a:solidFill>
                <a:latin typeface="Consolas" panose="020B0609020204030204" pitchFamily="49" charset="0"/>
              </a:rPr>
              <a:t>reporter</a:t>
            </a:r>
            <a:r>
              <a:rPr lang="en-US" sz="1200" dirty="0">
                <a:solidFill>
                  <a:srgbClr val="89DDFF"/>
                </a:solidFill>
                <a:latin typeface="Consolas" panose="020B0609020204030204" pitchFamily="49" charset="0"/>
              </a:rPr>
              <a:t>)</a:t>
            </a:r>
            <a:r>
              <a:rPr lang="en-US" sz="12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C792EA"/>
                </a:solidFill>
                <a:latin typeface="Consolas" panose="020B0609020204030204" pitchFamily="49" charset="0"/>
              </a:rPr>
              <a:t>throws</a:t>
            </a:r>
            <a:r>
              <a:rPr lang="en-US" sz="12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C792EA"/>
                </a:solidFill>
                <a:latin typeface="Consolas" panose="020B0609020204030204" pitchFamily="49" charset="0"/>
              </a:rPr>
              <a:t>IOException</a:t>
            </a:r>
            <a:r>
              <a:rPr lang="en-US" sz="12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9DDFF"/>
                </a:solidFill>
                <a:latin typeface="Consolas" panose="020B0609020204030204" pitchFamily="49" charset="0"/>
              </a:rPr>
              <a:t>{</a:t>
            </a:r>
            <a:endParaRPr lang="en-US" sz="1200" dirty="0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89DDFF"/>
                </a:solidFill>
                <a:latin typeface="Consolas" panose="020B0609020204030204" pitchFamily="49" charset="0"/>
              </a:rPr>
              <a:t>       </a:t>
            </a:r>
            <a:r>
              <a:rPr lang="en-US" sz="1200" i="1" dirty="0">
                <a:solidFill>
                  <a:srgbClr val="546E7A"/>
                </a:solidFill>
                <a:latin typeface="Consolas" panose="020B0609020204030204" pitchFamily="49" charset="0"/>
              </a:rPr>
              <a:t>//get the number of iterations to </a:t>
            </a:r>
            <a:r>
              <a:rPr lang="en-US" sz="1200" i="1" dirty="0" err="1">
                <a:solidFill>
                  <a:srgbClr val="546E7A"/>
                </a:solidFill>
                <a:latin typeface="Consolas" panose="020B0609020204030204" pitchFamily="49" charset="0"/>
              </a:rPr>
              <a:t>ber</a:t>
            </a:r>
            <a:r>
              <a:rPr lang="en-US" sz="1200" i="1" dirty="0">
                <a:solidFill>
                  <a:srgbClr val="546E7A"/>
                </a:solidFill>
                <a:latin typeface="Consolas" panose="020B0609020204030204" pitchFamily="49" charset="0"/>
              </a:rPr>
              <a:t> performed for SA</a:t>
            </a:r>
            <a:endParaRPr lang="en-US" sz="1200" dirty="0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EEFFFF"/>
                </a:solidFill>
                <a:latin typeface="Consolas" panose="020B0609020204030204" pitchFamily="49" charset="0"/>
              </a:rPr>
              <a:t>       </a:t>
            </a:r>
            <a:r>
              <a:rPr lang="en-US" sz="1200" dirty="0">
                <a:solidFill>
                  <a:srgbClr val="C792EA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EEFFFF"/>
                </a:solidFill>
                <a:latin typeface="Consolas" panose="020B0609020204030204" pitchFamily="49" charset="0"/>
              </a:rPr>
              <a:t> n </a:t>
            </a:r>
            <a:r>
              <a:rPr lang="en-US" sz="1200" dirty="0">
                <a:solidFill>
                  <a:srgbClr val="C792EA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EEFFFF"/>
                </a:solidFill>
                <a:latin typeface="Consolas" panose="020B0609020204030204" pitchFamily="49" charset="0"/>
              </a:rPr>
              <a:t>Integer</a:t>
            </a:r>
            <a:r>
              <a:rPr lang="en-US" sz="1200" dirty="0" err="1">
                <a:solidFill>
                  <a:srgbClr val="89DDFF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82AAFF"/>
                </a:solidFill>
                <a:latin typeface="Consolas" panose="020B0609020204030204" pitchFamily="49" charset="0"/>
              </a:rPr>
              <a:t>parseInt</a:t>
            </a:r>
            <a:r>
              <a:rPr lang="en-US" sz="1200" dirty="0">
                <a:solidFill>
                  <a:srgbClr val="89DDFF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EEFFFF"/>
                </a:solidFill>
                <a:latin typeface="Consolas" panose="020B0609020204030204" pitchFamily="49" charset="0"/>
              </a:rPr>
              <a:t>conf</a:t>
            </a:r>
            <a:r>
              <a:rPr lang="en-US" sz="1200" dirty="0" err="1">
                <a:solidFill>
                  <a:srgbClr val="89DDFF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82AAFF"/>
                </a:solidFill>
                <a:latin typeface="Consolas" panose="020B0609020204030204" pitchFamily="49" charset="0"/>
              </a:rPr>
              <a:t>get</a:t>
            </a:r>
            <a:r>
              <a:rPr lang="en-US" sz="1200" dirty="0">
                <a:solidFill>
                  <a:srgbClr val="89DDFF"/>
                </a:solidFill>
                <a:latin typeface="Consolas" panose="020B0609020204030204" pitchFamily="49" charset="0"/>
              </a:rPr>
              <a:t>("</a:t>
            </a:r>
            <a:r>
              <a:rPr lang="en-US" sz="1200" dirty="0">
                <a:solidFill>
                  <a:srgbClr val="C3E88D"/>
                </a:solidFill>
                <a:latin typeface="Consolas" panose="020B0609020204030204" pitchFamily="49" charset="0"/>
              </a:rPr>
              <a:t>iterations</a:t>
            </a:r>
            <a:r>
              <a:rPr lang="en-US" sz="1200" dirty="0">
                <a:solidFill>
                  <a:srgbClr val="89DDFF"/>
                </a:solidFill>
                <a:latin typeface="Consolas" panose="020B0609020204030204" pitchFamily="49" charset="0"/>
              </a:rPr>
              <a:t>"));</a:t>
            </a:r>
            <a:endParaRPr lang="en-US" sz="1200" dirty="0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br>
              <a:rPr lang="en-US" sz="1200" dirty="0">
                <a:solidFill>
                  <a:srgbClr val="EEFFFF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89DDFF"/>
                </a:solidFill>
                <a:latin typeface="Consolas" panose="020B0609020204030204" pitchFamily="49" charset="0"/>
              </a:rPr>
              <a:t>       </a:t>
            </a:r>
            <a:r>
              <a:rPr lang="en-US" sz="1200" i="1" dirty="0">
                <a:solidFill>
                  <a:srgbClr val="546E7A"/>
                </a:solidFill>
                <a:latin typeface="Consolas" panose="020B0609020204030204" pitchFamily="49" charset="0"/>
              </a:rPr>
              <a:t>//create a graph of all city coordinate pairs from the input file</a:t>
            </a:r>
            <a:endParaRPr lang="en-US" sz="1200" dirty="0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EEFFFF"/>
                </a:solidFill>
                <a:latin typeface="Consolas" panose="020B0609020204030204" pitchFamily="49" charset="0"/>
              </a:rPr>
              <a:t>       </a:t>
            </a:r>
            <a:r>
              <a:rPr lang="en-US" sz="1200" dirty="0">
                <a:solidFill>
                  <a:srgbClr val="C792EA"/>
                </a:solidFill>
                <a:latin typeface="Consolas" panose="020B0609020204030204" pitchFamily="49" charset="0"/>
              </a:rPr>
              <a:t>Graph</a:t>
            </a:r>
            <a:r>
              <a:rPr lang="en-US" sz="1200" dirty="0">
                <a:solidFill>
                  <a:srgbClr val="EEFFFF"/>
                </a:solidFill>
                <a:latin typeface="Consolas" panose="020B0609020204030204" pitchFamily="49" charset="0"/>
              </a:rPr>
              <a:t> g </a:t>
            </a:r>
            <a:r>
              <a:rPr lang="en-US" sz="1200" dirty="0">
                <a:solidFill>
                  <a:srgbClr val="C792EA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 sz="1200" i="1" dirty="0">
                <a:solidFill>
                  <a:srgbClr val="89DDFF"/>
                </a:solidFill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2AAFF"/>
                </a:solidFill>
                <a:latin typeface="Consolas" panose="020B0609020204030204" pitchFamily="49" charset="0"/>
              </a:rPr>
              <a:t>Graph</a:t>
            </a:r>
            <a:r>
              <a:rPr lang="en-US" sz="1200" dirty="0">
                <a:solidFill>
                  <a:srgbClr val="89DDFF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EEFFFF"/>
                </a:solidFill>
                <a:latin typeface="Consolas" panose="020B0609020204030204" pitchFamily="49" charset="0"/>
              </a:rPr>
              <a:t>value</a:t>
            </a:r>
            <a:r>
              <a:rPr lang="en-US" sz="1200" dirty="0" err="1">
                <a:solidFill>
                  <a:srgbClr val="89DDFF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82AAFF"/>
                </a:solidFill>
                <a:latin typeface="Consolas" panose="020B0609020204030204" pitchFamily="49" charset="0"/>
              </a:rPr>
              <a:t>toString</a:t>
            </a:r>
            <a:r>
              <a:rPr lang="en-US" sz="1200" dirty="0">
                <a:solidFill>
                  <a:srgbClr val="89DDFF"/>
                </a:solidFill>
                <a:latin typeface="Consolas" panose="020B0609020204030204" pitchFamily="49" charset="0"/>
              </a:rPr>
              <a:t>());</a:t>
            </a:r>
            <a:endParaRPr lang="en-US" sz="1200" dirty="0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br>
              <a:rPr lang="en-US" sz="1200" dirty="0">
                <a:solidFill>
                  <a:srgbClr val="EEFFFF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89DDFF"/>
                </a:solidFill>
                <a:latin typeface="Consolas" panose="020B0609020204030204" pitchFamily="49" charset="0"/>
              </a:rPr>
              <a:t>       </a:t>
            </a:r>
            <a:r>
              <a:rPr lang="en-US" sz="1200" i="1" dirty="0">
                <a:solidFill>
                  <a:srgbClr val="546E7A"/>
                </a:solidFill>
                <a:latin typeface="Consolas" panose="020B0609020204030204" pitchFamily="49" charset="0"/>
              </a:rPr>
              <a:t>//run </a:t>
            </a:r>
            <a:r>
              <a:rPr lang="en-US" sz="1200" i="1" dirty="0" err="1">
                <a:solidFill>
                  <a:srgbClr val="546E7A"/>
                </a:solidFill>
                <a:latin typeface="Consolas" panose="020B0609020204030204" pitchFamily="49" charset="0"/>
              </a:rPr>
              <a:t>simmulated</a:t>
            </a:r>
            <a:r>
              <a:rPr lang="en-US" sz="1200" i="1" dirty="0">
                <a:solidFill>
                  <a:srgbClr val="546E7A"/>
                </a:solidFill>
                <a:latin typeface="Consolas" panose="020B0609020204030204" pitchFamily="49" charset="0"/>
              </a:rPr>
              <a:t> annealing on the input graph on each mapper and generate the best solution</a:t>
            </a:r>
            <a:endParaRPr lang="en-US" sz="1200" dirty="0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EEFFFF"/>
                </a:solidFill>
                <a:latin typeface="Consolas" panose="020B0609020204030204" pitchFamily="49" charset="0"/>
              </a:rPr>
              <a:t>       </a:t>
            </a:r>
            <a:r>
              <a:rPr lang="en-US" sz="1200" dirty="0">
                <a:solidFill>
                  <a:srgbClr val="C792EA"/>
                </a:solidFill>
                <a:latin typeface="Consolas" panose="020B0609020204030204" pitchFamily="49" charset="0"/>
              </a:rPr>
              <a:t>Solution</a:t>
            </a:r>
            <a:r>
              <a:rPr lang="en-US" sz="1200" dirty="0">
                <a:solidFill>
                  <a:srgbClr val="EEFFFF"/>
                </a:solidFill>
                <a:latin typeface="Consolas" panose="020B0609020204030204" pitchFamily="49" charset="0"/>
              </a:rPr>
              <a:t> x </a:t>
            </a:r>
            <a:r>
              <a:rPr lang="en-US" sz="1200" dirty="0">
                <a:solidFill>
                  <a:srgbClr val="C792EA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82AAFF"/>
                </a:solidFill>
                <a:latin typeface="Consolas" panose="020B0609020204030204" pitchFamily="49" charset="0"/>
              </a:rPr>
              <a:t>simulated_annealing</a:t>
            </a:r>
            <a:r>
              <a:rPr lang="en-US" sz="1200" dirty="0">
                <a:solidFill>
                  <a:srgbClr val="89DDFF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82AAFF"/>
                </a:solidFill>
                <a:latin typeface="Consolas" panose="020B0609020204030204" pitchFamily="49" charset="0"/>
              </a:rPr>
              <a:t>g</a:t>
            </a:r>
            <a:r>
              <a:rPr lang="en-US" sz="1200" dirty="0">
                <a:solidFill>
                  <a:srgbClr val="89DDFF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82AAFF"/>
                </a:solidFill>
                <a:latin typeface="Consolas" panose="020B0609020204030204" pitchFamily="49" charset="0"/>
              </a:rPr>
              <a:t> n</a:t>
            </a:r>
            <a:r>
              <a:rPr lang="en-US" sz="1200" dirty="0">
                <a:solidFill>
                  <a:srgbClr val="89DDFF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82AAFF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82AAFF"/>
                </a:solidFill>
                <a:latin typeface="Consolas" panose="020B0609020204030204" pitchFamily="49" charset="0"/>
              </a:rPr>
              <a:t>rng</a:t>
            </a:r>
            <a:r>
              <a:rPr lang="en-US" sz="1200" dirty="0">
                <a:solidFill>
                  <a:srgbClr val="89DDFF"/>
                </a:solidFill>
                <a:latin typeface="Consolas" panose="020B0609020204030204" pitchFamily="49" charset="0"/>
              </a:rPr>
              <a:t>);</a:t>
            </a:r>
            <a:endParaRPr lang="en-US" sz="1200" dirty="0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br>
              <a:rPr lang="en-US" sz="1200" dirty="0">
                <a:solidFill>
                  <a:srgbClr val="EEFFFF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89DDFF"/>
                </a:solidFill>
                <a:latin typeface="Consolas" panose="020B0609020204030204" pitchFamily="49" charset="0"/>
              </a:rPr>
              <a:t>       </a:t>
            </a:r>
            <a:r>
              <a:rPr lang="en-US" sz="1200" i="1" dirty="0">
                <a:solidFill>
                  <a:srgbClr val="546E7A"/>
                </a:solidFill>
                <a:latin typeface="Consolas" panose="020B0609020204030204" pitchFamily="49" charset="0"/>
              </a:rPr>
              <a:t>//assign the same key to each map output and collect the &lt;key, value&gt; output </a:t>
            </a:r>
            <a:endParaRPr lang="en-US" sz="1200" dirty="0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EEFFFF"/>
                </a:solidFill>
                <a:latin typeface="Consolas" panose="020B0609020204030204" pitchFamily="49" charset="0"/>
              </a:rPr>
              <a:t>       </a:t>
            </a:r>
            <a:r>
              <a:rPr lang="en-US" sz="1200" dirty="0" err="1">
                <a:solidFill>
                  <a:srgbClr val="EEFFFF"/>
                </a:solidFill>
                <a:latin typeface="Consolas" panose="020B0609020204030204" pitchFamily="49" charset="0"/>
              </a:rPr>
              <a:t>output</a:t>
            </a:r>
            <a:r>
              <a:rPr lang="en-US" sz="1200" dirty="0" err="1">
                <a:solidFill>
                  <a:srgbClr val="89DDFF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82AAFF"/>
                </a:solidFill>
                <a:latin typeface="Consolas" panose="020B0609020204030204" pitchFamily="49" charset="0"/>
              </a:rPr>
              <a:t>collect</a:t>
            </a:r>
            <a:r>
              <a:rPr lang="en-US" sz="1200" dirty="0">
                <a:solidFill>
                  <a:srgbClr val="89DDFF"/>
                </a:solidFill>
                <a:latin typeface="Consolas" panose="020B0609020204030204" pitchFamily="49" charset="0"/>
              </a:rPr>
              <a:t>(</a:t>
            </a:r>
            <a:r>
              <a:rPr lang="en-US" sz="1200" i="1" dirty="0">
                <a:solidFill>
                  <a:srgbClr val="89DDFF"/>
                </a:solidFill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2AAFF"/>
                </a:solidFill>
                <a:latin typeface="Consolas" panose="020B0609020204030204" pitchFamily="49" charset="0"/>
              </a:rPr>
              <a:t>Text</a:t>
            </a:r>
            <a:r>
              <a:rPr lang="en-US" sz="1200" dirty="0">
                <a:solidFill>
                  <a:srgbClr val="89DDFF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EEFFFF"/>
                </a:solidFill>
                <a:latin typeface="Consolas" panose="020B0609020204030204" pitchFamily="49" charset="0"/>
              </a:rPr>
              <a:t>one</a:t>
            </a:r>
            <a:r>
              <a:rPr lang="en-US" sz="1200" dirty="0" err="1">
                <a:solidFill>
                  <a:srgbClr val="89DDFF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82AAFF"/>
                </a:solidFill>
                <a:latin typeface="Consolas" panose="020B0609020204030204" pitchFamily="49" charset="0"/>
              </a:rPr>
              <a:t>toString</a:t>
            </a:r>
            <a:r>
              <a:rPr lang="en-US" sz="1200" dirty="0">
                <a:solidFill>
                  <a:srgbClr val="89DDFF"/>
                </a:solidFill>
                <a:latin typeface="Consolas" panose="020B0609020204030204" pitchFamily="49" charset="0"/>
              </a:rPr>
              <a:t>()),</a:t>
            </a:r>
            <a:r>
              <a:rPr lang="en-US" sz="12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 sz="1200" i="1" dirty="0">
                <a:solidFill>
                  <a:srgbClr val="89DDFF"/>
                </a:solidFill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2AAFF"/>
                </a:solidFill>
                <a:latin typeface="Consolas" panose="020B0609020204030204" pitchFamily="49" charset="0"/>
              </a:rPr>
              <a:t>Text</a:t>
            </a:r>
            <a:r>
              <a:rPr lang="en-US" sz="1200" dirty="0">
                <a:solidFill>
                  <a:srgbClr val="89DDFF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EEFFFF"/>
                </a:solidFill>
                <a:latin typeface="Consolas" panose="020B0609020204030204" pitchFamily="49" charset="0"/>
              </a:rPr>
              <a:t>x</a:t>
            </a:r>
            <a:r>
              <a:rPr lang="en-US" sz="1200" dirty="0" err="1">
                <a:solidFill>
                  <a:srgbClr val="89DDFF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82AAFF"/>
                </a:solidFill>
                <a:latin typeface="Consolas" panose="020B0609020204030204" pitchFamily="49" charset="0"/>
              </a:rPr>
              <a:t>toString</a:t>
            </a:r>
            <a:r>
              <a:rPr lang="en-US" sz="1200" dirty="0">
                <a:solidFill>
                  <a:srgbClr val="89DDFF"/>
                </a:solidFill>
                <a:latin typeface="Consolas" panose="020B0609020204030204" pitchFamily="49" charset="0"/>
              </a:rPr>
              <a:t>()));</a:t>
            </a:r>
            <a:endParaRPr lang="en-US" sz="1200" dirty="0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89DDFF"/>
                </a:solidFill>
                <a:latin typeface="Consolas" panose="020B0609020204030204" pitchFamily="49" charset="0"/>
              </a:rPr>
              <a:t>}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028E72-B079-43C5-B502-B364099956ED}"/>
              </a:ext>
            </a:extLst>
          </p:cNvPr>
          <p:cNvSpPr/>
          <p:nvPr/>
        </p:nvSpPr>
        <p:spPr>
          <a:xfrm>
            <a:off x="1031585" y="1442315"/>
            <a:ext cx="10345624" cy="433965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IN" sz="1200" dirty="0">
                <a:solidFill>
                  <a:srgbClr val="C792EA"/>
                </a:solidFill>
                <a:latin typeface="Consolas" panose="020B0609020204030204" pitchFamily="49" charset="0"/>
              </a:rPr>
              <a:t>public</a:t>
            </a:r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200" dirty="0">
                <a:solidFill>
                  <a:srgbClr val="C792EA"/>
                </a:solidFill>
                <a:latin typeface="Consolas" panose="020B0609020204030204" pitchFamily="49" charset="0"/>
              </a:rPr>
              <a:t>void</a:t>
            </a:r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200" dirty="0">
                <a:solidFill>
                  <a:srgbClr val="82AAFF"/>
                </a:solidFill>
                <a:latin typeface="Consolas" panose="020B0609020204030204" pitchFamily="49" charset="0"/>
              </a:rPr>
              <a:t>reduce</a:t>
            </a:r>
            <a:r>
              <a:rPr lang="en-IN" sz="1200" dirty="0">
                <a:solidFill>
                  <a:srgbClr val="89DDFF"/>
                </a:solidFill>
                <a:latin typeface="Consolas" panose="020B0609020204030204" pitchFamily="49" charset="0"/>
              </a:rPr>
              <a:t>(</a:t>
            </a:r>
            <a:r>
              <a:rPr lang="en-IN" sz="1200" dirty="0">
                <a:solidFill>
                  <a:srgbClr val="C792EA"/>
                </a:solidFill>
                <a:latin typeface="Consolas" panose="020B0609020204030204" pitchFamily="49" charset="0"/>
              </a:rPr>
              <a:t>Text</a:t>
            </a:r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200" dirty="0">
                <a:solidFill>
                  <a:srgbClr val="FF5370"/>
                </a:solidFill>
                <a:latin typeface="Consolas" panose="020B0609020204030204" pitchFamily="49" charset="0"/>
              </a:rPr>
              <a:t>key</a:t>
            </a:r>
            <a:r>
              <a:rPr lang="en-IN" sz="1200" dirty="0">
                <a:solidFill>
                  <a:srgbClr val="89DDFF"/>
                </a:solidFill>
                <a:latin typeface="Consolas" panose="020B0609020204030204" pitchFamily="49" charset="0"/>
              </a:rPr>
              <a:t>,</a:t>
            </a:r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200" dirty="0">
                <a:solidFill>
                  <a:srgbClr val="C792EA"/>
                </a:solidFill>
                <a:latin typeface="Consolas" panose="020B0609020204030204" pitchFamily="49" charset="0"/>
              </a:rPr>
              <a:t>Iterator</a:t>
            </a:r>
            <a:r>
              <a:rPr lang="en-IN" sz="1200" dirty="0">
                <a:solidFill>
                  <a:srgbClr val="89DDFF"/>
                </a:solidFill>
                <a:latin typeface="Consolas" panose="020B0609020204030204" pitchFamily="49" charset="0"/>
              </a:rPr>
              <a:t>&lt;</a:t>
            </a:r>
            <a:r>
              <a:rPr lang="en-IN" sz="1200" dirty="0">
                <a:solidFill>
                  <a:srgbClr val="C792EA"/>
                </a:solidFill>
                <a:latin typeface="Consolas" panose="020B0609020204030204" pitchFamily="49" charset="0"/>
              </a:rPr>
              <a:t>Text</a:t>
            </a:r>
            <a:r>
              <a:rPr lang="en-IN" sz="1200" dirty="0">
                <a:solidFill>
                  <a:srgbClr val="89DDFF"/>
                </a:solidFill>
                <a:latin typeface="Consolas" panose="020B0609020204030204" pitchFamily="49" charset="0"/>
              </a:rPr>
              <a:t>&gt;</a:t>
            </a:r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200" dirty="0">
                <a:solidFill>
                  <a:srgbClr val="FF5370"/>
                </a:solidFill>
                <a:latin typeface="Consolas" panose="020B0609020204030204" pitchFamily="49" charset="0"/>
              </a:rPr>
              <a:t>values</a:t>
            </a:r>
            <a:r>
              <a:rPr lang="en-IN" sz="1200" dirty="0">
                <a:solidFill>
                  <a:srgbClr val="89DDFF"/>
                </a:solidFill>
                <a:latin typeface="Consolas" panose="020B0609020204030204" pitchFamily="49" charset="0"/>
              </a:rPr>
              <a:t>,</a:t>
            </a:r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200" dirty="0" err="1">
                <a:solidFill>
                  <a:srgbClr val="C792EA"/>
                </a:solidFill>
                <a:latin typeface="Consolas" panose="020B0609020204030204" pitchFamily="49" charset="0"/>
              </a:rPr>
              <a:t>OutputCollector</a:t>
            </a:r>
            <a:r>
              <a:rPr lang="en-IN" sz="1200" dirty="0">
                <a:solidFill>
                  <a:srgbClr val="89DDFF"/>
                </a:solidFill>
                <a:latin typeface="Consolas" panose="020B0609020204030204" pitchFamily="49" charset="0"/>
              </a:rPr>
              <a:t>&lt;</a:t>
            </a:r>
            <a:r>
              <a:rPr lang="en-IN" sz="1200" dirty="0">
                <a:solidFill>
                  <a:srgbClr val="C792EA"/>
                </a:solidFill>
                <a:latin typeface="Consolas" panose="020B0609020204030204" pitchFamily="49" charset="0"/>
              </a:rPr>
              <a:t>Text</a:t>
            </a:r>
            <a:r>
              <a:rPr lang="en-IN" sz="1200" dirty="0">
                <a:solidFill>
                  <a:srgbClr val="89DDFF"/>
                </a:solidFill>
                <a:latin typeface="Consolas" panose="020B0609020204030204" pitchFamily="49" charset="0"/>
              </a:rPr>
              <a:t>,</a:t>
            </a:r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200" dirty="0">
                <a:solidFill>
                  <a:srgbClr val="C792EA"/>
                </a:solidFill>
                <a:latin typeface="Consolas" panose="020B0609020204030204" pitchFamily="49" charset="0"/>
              </a:rPr>
              <a:t>Text</a:t>
            </a:r>
            <a:r>
              <a:rPr lang="en-IN" sz="1200" dirty="0">
                <a:solidFill>
                  <a:srgbClr val="89DDFF"/>
                </a:solidFill>
                <a:latin typeface="Consolas" panose="020B0609020204030204" pitchFamily="49" charset="0"/>
              </a:rPr>
              <a:t>&gt;</a:t>
            </a:r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200" dirty="0">
                <a:solidFill>
                  <a:srgbClr val="FF5370"/>
                </a:solidFill>
                <a:latin typeface="Consolas" panose="020B0609020204030204" pitchFamily="49" charset="0"/>
              </a:rPr>
              <a:t>output</a:t>
            </a:r>
            <a:r>
              <a:rPr lang="en-IN" sz="1200" dirty="0">
                <a:solidFill>
                  <a:srgbClr val="89DDFF"/>
                </a:solidFill>
                <a:latin typeface="Consolas" panose="020B0609020204030204" pitchFamily="49" charset="0"/>
              </a:rPr>
              <a:t>,</a:t>
            </a:r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200" dirty="0">
                <a:solidFill>
                  <a:srgbClr val="C792EA"/>
                </a:solidFill>
                <a:latin typeface="Consolas" panose="020B0609020204030204" pitchFamily="49" charset="0"/>
              </a:rPr>
              <a:t>Reporter</a:t>
            </a:r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200" dirty="0">
                <a:solidFill>
                  <a:srgbClr val="FF5370"/>
                </a:solidFill>
                <a:latin typeface="Consolas" panose="020B0609020204030204" pitchFamily="49" charset="0"/>
              </a:rPr>
              <a:t>reporter</a:t>
            </a:r>
            <a:r>
              <a:rPr lang="en-IN" sz="1200" dirty="0">
                <a:solidFill>
                  <a:srgbClr val="89DDFF"/>
                </a:solidFill>
                <a:latin typeface="Consolas" panose="020B0609020204030204" pitchFamily="49" charset="0"/>
              </a:rPr>
              <a:t>)</a:t>
            </a:r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200" dirty="0">
                <a:solidFill>
                  <a:srgbClr val="C792EA"/>
                </a:solidFill>
                <a:latin typeface="Consolas" panose="020B0609020204030204" pitchFamily="49" charset="0"/>
              </a:rPr>
              <a:t>throws</a:t>
            </a:r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200" dirty="0" err="1">
                <a:solidFill>
                  <a:srgbClr val="C792EA"/>
                </a:solidFill>
                <a:latin typeface="Consolas" panose="020B0609020204030204" pitchFamily="49" charset="0"/>
              </a:rPr>
              <a:t>IOException</a:t>
            </a:r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200" dirty="0">
                <a:solidFill>
                  <a:srgbClr val="89DDFF"/>
                </a:solidFill>
                <a:latin typeface="Consolas" panose="020B0609020204030204" pitchFamily="49" charset="0"/>
              </a:rPr>
              <a:t>{</a:t>
            </a:r>
            <a:endParaRPr lang="en-IN" sz="1200" dirty="0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en-IN" sz="1200" dirty="0">
                <a:solidFill>
                  <a:srgbClr val="89DDFF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IN" sz="1200" i="1" dirty="0">
                <a:solidFill>
                  <a:srgbClr val="546E7A"/>
                </a:solidFill>
                <a:latin typeface="Consolas" panose="020B0609020204030204" pitchFamily="49" charset="0"/>
              </a:rPr>
              <a:t>//select the first reducer input and set it as the best solution</a:t>
            </a:r>
            <a:endParaRPr lang="en-IN" sz="1200" dirty="0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       </a:t>
            </a:r>
            <a:r>
              <a:rPr lang="en-IN" sz="1200" dirty="0">
                <a:solidFill>
                  <a:srgbClr val="C792EA"/>
                </a:solidFill>
                <a:latin typeface="Consolas" panose="020B0609020204030204" pitchFamily="49" charset="0"/>
              </a:rPr>
              <a:t>String</a:t>
            </a:r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200" dirty="0" err="1">
                <a:solidFill>
                  <a:srgbClr val="EEFFFF"/>
                </a:solidFill>
                <a:latin typeface="Consolas" panose="020B0609020204030204" pitchFamily="49" charset="0"/>
              </a:rPr>
              <a:t>found_best</a:t>
            </a:r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200" dirty="0">
                <a:solidFill>
                  <a:srgbClr val="C792EA"/>
                </a:solidFill>
                <a:latin typeface="Consolas" panose="020B0609020204030204" pitchFamily="49" charset="0"/>
              </a:rPr>
              <a:t>=</a:t>
            </a:r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200" dirty="0" err="1">
                <a:solidFill>
                  <a:srgbClr val="EEFFFF"/>
                </a:solidFill>
                <a:latin typeface="Consolas" panose="020B0609020204030204" pitchFamily="49" charset="0"/>
              </a:rPr>
              <a:t>values</a:t>
            </a:r>
            <a:r>
              <a:rPr lang="en-IN" sz="1200" dirty="0" err="1">
                <a:solidFill>
                  <a:srgbClr val="89DDFF"/>
                </a:solidFill>
                <a:latin typeface="Consolas" panose="020B0609020204030204" pitchFamily="49" charset="0"/>
              </a:rPr>
              <a:t>.</a:t>
            </a:r>
            <a:r>
              <a:rPr lang="en-IN" sz="1200" dirty="0" err="1">
                <a:solidFill>
                  <a:srgbClr val="82AAFF"/>
                </a:solidFill>
                <a:latin typeface="Consolas" panose="020B0609020204030204" pitchFamily="49" charset="0"/>
              </a:rPr>
              <a:t>next</a:t>
            </a:r>
            <a:r>
              <a:rPr lang="en-IN" sz="1200" dirty="0">
                <a:solidFill>
                  <a:srgbClr val="89DDFF"/>
                </a:solidFill>
                <a:latin typeface="Consolas" panose="020B0609020204030204" pitchFamily="49" charset="0"/>
              </a:rPr>
              <a:t>().</a:t>
            </a:r>
            <a:r>
              <a:rPr lang="en-IN" sz="1200" dirty="0" err="1">
                <a:solidFill>
                  <a:srgbClr val="82AAFF"/>
                </a:solidFill>
                <a:latin typeface="Consolas" panose="020B0609020204030204" pitchFamily="49" charset="0"/>
              </a:rPr>
              <a:t>toString</a:t>
            </a:r>
            <a:r>
              <a:rPr lang="en-IN" sz="1200" dirty="0">
                <a:solidFill>
                  <a:srgbClr val="89DDFF"/>
                </a:solidFill>
                <a:latin typeface="Consolas" panose="020B0609020204030204" pitchFamily="49" charset="0"/>
              </a:rPr>
              <a:t>();</a:t>
            </a:r>
            <a:endParaRPr lang="en-IN" sz="1200" dirty="0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       </a:t>
            </a:r>
            <a:r>
              <a:rPr lang="en-IN" sz="1200" dirty="0">
                <a:solidFill>
                  <a:srgbClr val="C792EA"/>
                </a:solidFill>
                <a:latin typeface="Consolas" panose="020B0609020204030204" pitchFamily="49" charset="0"/>
              </a:rPr>
              <a:t>Matcher</a:t>
            </a:r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200" dirty="0" err="1">
                <a:solidFill>
                  <a:srgbClr val="EEFFFF"/>
                </a:solidFill>
                <a:latin typeface="Consolas" panose="020B0609020204030204" pitchFamily="49" charset="0"/>
              </a:rPr>
              <a:t>dist_match</a:t>
            </a:r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200" dirty="0">
                <a:solidFill>
                  <a:srgbClr val="C792EA"/>
                </a:solidFill>
                <a:latin typeface="Consolas" panose="020B0609020204030204" pitchFamily="49" charset="0"/>
              </a:rPr>
              <a:t>=</a:t>
            </a:r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200" dirty="0" err="1">
                <a:solidFill>
                  <a:srgbClr val="EEFFFF"/>
                </a:solidFill>
                <a:latin typeface="Consolas" panose="020B0609020204030204" pitchFamily="49" charset="0"/>
              </a:rPr>
              <a:t>p</a:t>
            </a:r>
            <a:r>
              <a:rPr lang="en-IN" sz="1200" dirty="0" err="1">
                <a:solidFill>
                  <a:srgbClr val="89DDFF"/>
                </a:solidFill>
                <a:latin typeface="Consolas" panose="020B0609020204030204" pitchFamily="49" charset="0"/>
              </a:rPr>
              <a:t>.</a:t>
            </a:r>
            <a:r>
              <a:rPr lang="en-IN" sz="1200" dirty="0" err="1">
                <a:solidFill>
                  <a:srgbClr val="82AAFF"/>
                </a:solidFill>
                <a:latin typeface="Consolas" panose="020B0609020204030204" pitchFamily="49" charset="0"/>
              </a:rPr>
              <a:t>matcher</a:t>
            </a:r>
            <a:r>
              <a:rPr lang="en-IN" sz="1200" dirty="0">
                <a:solidFill>
                  <a:srgbClr val="89DDFF"/>
                </a:solidFill>
                <a:latin typeface="Consolas" panose="020B0609020204030204" pitchFamily="49" charset="0"/>
              </a:rPr>
              <a:t>(</a:t>
            </a:r>
            <a:r>
              <a:rPr lang="en-IN" sz="1200" dirty="0" err="1">
                <a:solidFill>
                  <a:srgbClr val="EEFFFF"/>
                </a:solidFill>
                <a:latin typeface="Consolas" panose="020B0609020204030204" pitchFamily="49" charset="0"/>
              </a:rPr>
              <a:t>found_best</a:t>
            </a:r>
            <a:r>
              <a:rPr lang="en-IN" sz="1200" dirty="0">
                <a:solidFill>
                  <a:srgbClr val="89DDFF"/>
                </a:solidFill>
                <a:latin typeface="Consolas" panose="020B0609020204030204" pitchFamily="49" charset="0"/>
              </a:rPr>
              <a:t>);</a:t>
            </a:r>
            <a:endParaRPr lang="en-IN" sz="1200" dirty="0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       </a:t>
            </a:r>
            <a:r>
              <a:rPr lang="en-IN" sz="1200" dirty="0" err="1">
                <a:solidFill>
                  <a:srgbClr val="C792EA"/>
                </a:solidFill>
                <a:latin typeface="Consolas" panose="020B0609020204030204" pitchFamily="49" charset="0"/>
              </a:rPr>
              <a:t>boolean</a:t>
            </a:r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 found </a:t>
            </a:r>
            <a:r>
              <a:rPr lang="en-IN" sz="1200" dirty="0">
                <a:solidFill>
                  <a:srgbClr val="C792EA"/>
                </a:solidFill>
                <a:latin typeface="Consolas" panose="020B0609020204030204" pitchFamily="49" charset="0"/>
              </a:rPr>
              <a:t>=</a:t>
            </a:r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200" dirty="0" err="1">
                <a:solidFill>
                  <a:srgbClr val="EEFFFF"/>
                </a:solidFill>
                <a:latin typeface="Consolas" panose="020B0609020204030204" pitchFamily="49" charset="0"/>
              </a:rPr>
              <a:t>dist_match</a:t>
            </a:r>
            <a:r>
              <a:rPr lang="en-IN" sz="1200" dirty="0" err="1">
                <a:solidFill>
                  <a:srgbClr val="89DDFF"/>
                </a:solidFill>
                <a:latin typeface="Consolas" panose="020B0609020204030204" pitchFamily="49" charset="0"/>
              </a:rPr>
              <a:t>.</a:t>
            </a:r>
            <a:r>
              <a:rPr lang="en-IN" sz="1200" dirty="0" err="1">
                <a:solidFill>
                  <a:srgbClr val="82AAFF"/>
                </a:solidFill>
                <a:latin typeface="Consolas" panose="020B0609020204030204" pitchFamily="49" charset="0"/>
              </a:rPr>
              <a:t>find</a:t>
            </a:r>
            <a:r>
              <a:rPr lang="en-IN" sz="1200" dirty="0">
                <a:solidFill>
                  <a:srgbClr val="89DDFF"/>
                </a:solidFill>
                <a:latin typeface="Consolas" panose="020B0609020204030204" pitchFamily="49" charset="0"/>
              </a:rPr>
              <a:t>();</a:t>
            </a:r>
            <a:endParaRPr lang="en-IN" sz="1200" dirty="0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       </a:t>
            </a:r>
            <a:r>
              <a:rPr lang="en-IN" sz="1200" dirty="0">
                <a:solidFill>
                  <a:srgbClr val="C792EA"/>
                </a:solidFill>
                <a:latin typeface="Consolas" panose="020B0609020204030204" pitchFamily="49" charset="0"/>
              </a:rPr>
              <a:t>float</a:t>
            </a:r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 min </a:t>
            </a:r>
            <a:r>
              <a:rPr lang="en-IN" sz="1200" dirty="0">
                <a:solidFill>
                  <a:srgbClr val="C792EA"/>
                </a:solidFill>
                <a:latin typeface="Consolas" panose="020B0609020204030204" pitchFamily="49" charset="0"/>
              </a:rPr>
              <a:t>=</a:t>
            </a:r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200" dirty="0" err="1">
                <a:solidFill>
                  <a:srgbClr val="EEFFFF"/>
                </a:solidFill>
                <a:latin typeface="Consolas" panose="020B0609020204030204" pitchFamily="49" charset="0"/>
              </a:rPr>
              <a:t>Float</a:t>
            </a:r>
            <a:r>
              <a:rPr lang="en-IN" sz="1200" dirty="0" err="1">
                <a:solidFill>
                  <a:srgbClr val="89DDFF"/>
                </a:solidFill>
                <a:latin typeface="Consolas" panose="020B0609020204030204" pitchFamily="49" charset="0"/>
              </a:rPr>
              <a:t>.</a:t>
            </a:r>
            <a:r>
              <a:rPr lang="en-IN" sz="1200" dirty="0" err="1">
                <a:solidFill>
                  <a:srgbClr val="82AAFF"/>
                </a:solidFill>
                <a:latin typeface="Consolas" panose="020B0609020204030204" pitchFamily="49" charset="0"/>
              </a:rPr>
              <a:t>parseFloat</a:t>
            </a:r>
            <a:r>
              <a:rPr lang="en-IN" sz="1200" dirty="0">
                <a:solidFill>
                  <a:srgbClr val="89DDFF"/>
                </a:solidFill>
                <a:latin typeface="Consolas" panose="020B0609020204030204" pitchFamily="49" charset="0"/>
              </a:rPr>
              <a:t>(</a:t>
            </a:r>
            <a:r>
              <a:rPr lang="en-IN" sz="1200" dirty="0" err="1">
                <a:solidFill>
                  <a:srgbClr val="EEFFFF"/>
                </a:solidFill>
                <a:latin typeface="Consolas" panose="020B0609020204030204" pitchFamily="49" charset="0"/>
              </a:rPr>
              <a:t>dist_match</a:t>
            </a:r>
            <a:r>
              <a:rPr lang="en-IN" sz="1200" dirty="0" err="1">
                <a:solidFill>
                  <a:srgbClr val="89DDFF"/>
                </a:solidFill>
                <a:latin typeface="Consolas" panose="020B0609020204030204" pitchFamily="49" charset="0"/>
              </a:rPr>
              <a:t>.</a:t>
            </a:r>
            <a:r>
              <a:rPr lang="en-IN" sz="1200" dirty="0" err="1">
                <a:solidFill>
                  <a:srgbClr val="82AAFF"/>
                </a:solidFill>
                <a:latin typeface="Consolas" panose="020B0609020204030204" pitchFamily="49" charset="0"/>
              </a:rPr>
              <a:t>group</a:t>
            </a:r>
            <a:r>
              <a:rPr lang="en-IN" sz="1200" dirty="0">
                <a:solidFill>
                  <a:srgbClr val="89DDFF"/>
                </a:solidFill>
                <a:latin typeface="Consolas" panose="020B0609020204030204" pitchFamily="49" charset="0"/>
              </a:rPr>
              <a:t>(</a:t>
            </a:r>
            <a:r>
              <a:rPr lang="en-IN" sz="1200" dirty="0">
                <a:solidFill>
                  <a:srgbClr val="F78C6C"/>
                </a:solidFill>
                <a:latin typeface="Consolas" panose="020B0609020204030204" pitchFamily="49" charset="0"/>
              </a:rPr>
              <a:t>0</a:t>
            </a:r>
            <a:r>
              <a:rPr lang="en-IN" sz="1200" dirty="0">
                <a:solidFill>
                  <a:srgbClr val="89DDFF"/>
                </a:solidFill>
                <a:latin typeface="Consolas" panose="020B0609020204030204" pitchFamily="49" charset="0"/>
              </a:rPr>
              <a:t>));</a:t>
            </a:r>
            <a:endParaRPr lang="en-IN" sz="1200" dirty="0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       </a:t>
            </a:r>
            <a:r>
              <a:rPr lang="en-IN" sz="1200" dirty="0">
                <a:solidFill>
                  <a:srgbClr val="C792EA"/>
                </a:solidFill>
                <a:latin typeface="Consolas" panose="020B0609020204030204" pitchFamily="49" charset="0"/>
              </a:rPr>
              <a:t>String</a:t>
            </a:r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 temp </a:t>
            </a:r>
            <a:r>
              <a:rPr lang="en-IN" sz="1200" dirty="0">
                <a:solidFill>
                  <a:srgbClr val="C792EA"/>
                </a:solidFill>
                <a:latin typeface="Consolas" panose="020B0609020204030204" pitchFamily="49" charset="0"/>
              </a:rPr>
              <a:t>=</a:t>
            </a:r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200" dirty="0" err="1">
                <a:solidFill>
                  <a:srgbClr val="EEFFFF"/>
                </a:solidFill>
                <a:latin typeface="Consolas" panose="020B0609020204030204" pitchFamily="49" charset="0"/>
              </a:rPr>
              <a:t>found_best</a:t>
            </a:r>
            <a:r>
              <a:rPr lang="en-IN" sz="1200" dirty="0">
                <a:solidFill>
                  <a:srgbClr val="89DDFF"/>
                </a:solidFill>
                <a:latin typeface="Consolas" panose="020B0609020204030204" pitchFamily="49" charset="0"/>
              </a:rPr>
              <a:t>;</a:t>
            </a:r>
            <a:endParaRPr lang="en-IN" sz="1200" dirty="0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b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</a:br>
            <a:r>
              <a:rPr lang="en-IN" sz="1200" dirty="0">
                <a:solidFill>
                  <a:srgbClr val="89DDFF"/>
                </a:solidFill>
                <a:latin typeface="Consolas" panose="020B0609020204030204" pitchFamily="49" charset="0"/>
              </a:rPr>
              <a:t>       </a:t>
            </a:r>
            <a:r>
              <a:rPr lang="en-IN" sz="1200" i="1" dirty="0">
                <a:solidFill>
                  <a:srgbClr val="546E7A"/>
                </a:solidFill>
                <a:latin typeface="Consolas" panose="020B0609020204030204" pitchFamily="49" charset="0"/>
              </a:rPr>
              <a:t>//iterate through all the outputs and select the one with minimum distance</a:t>
            </a:r>
            <a:endParaRPr lang="en-IN" sz="1200" dirty="0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       </a:t>
            </a:r>
            <a:r>
              <a:rPr lang="en-IN" sz="1200" i="1" dirty="0">
                <a:solidFill>
                  <a:srgbClr val="89DDFF"/>
                </a:solidFill>
                <a:latin typeface="Consolas" panose="020B0609020204030204" pitchFamily="49" charset="0"/>
              </a:rPr>
              <a:t>while</a:t>
            </a:r>
            <a:r>
              <a:rPr lang="en-IN" sz="1200" dirty="0">
                <a:solidFill>
                  <a:srgbClr val="89DDFF"/>
                </a:solidFill>
                <a:latin typeface="Consolas" panose="020B0609020204030204" pitchFamily="49" charset="0"/>
              </a:rPr>
              <a:t>(</a:t>
            </a:r>
            <a:r>
              <a:rPr lang="en-IN" sz="1200" dirty="0" err="1">
                <a:solidFill>
                  <a:srgbClr val="EEFFFF"/>
                </a:solidFill>
                <a:latin typeface="Consolas" panose="020B0609020204030204" pitchFamily="49" charset="0"/>
              </a:rPr>
              <a:t>values</a:t>
            </a:r>
            <a:r>
              <a:rPr lang="en-IN" sz="1200" dirty="0" err="1">
                <a:solidFill>
                  <a:srgbClr val="89DDFF"/>
                </a:solidFill>
                <a:latin typeface="Consolas" panose="020B0609020204030204" pitchFamily="49" charset="0"/>
              </a:rPr>
              <a:t>.</a:t>
            </a:r>
            <a:r>
              <a:rPr lang="en-IN" sz="1200" dirty="0" err="1">
                <a:solidFill>
                  <a:srgbClr val="82AAFF"/>
                </a:solidFill>
                <a:latin typeface="Consolas" panose="020B0609020204030204" pitchFamily="49" charset="0"/>
              </a:rPr>
              <a:t>hasNext</a:t>
            </a:r>
            <a:r>
              <a:rPr lang="en-IN" sz="1200" dirty="0">
                <a:solidFill>
                  <a:srgbClr val="89DDFF"/>
                </a:solidFill>
                <a:latin typeface="Consolas" panose="020B0609020204030204" pitchFamily="49" charset="0"/>
              </a:rPr>
              <a:t>()){</a:t>
            </a:r>
            <a:endParaRPr lang="en-IN" sz="1200" dirty="0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           temp </a:t>
            </a:r>
            <a:r>
              <a:rPr lang="en-IN" sz="1200" dirty="0">
                <a:solidFill>
                  <a:srgbClr val="C792EA"/>
                </a:solidFill>
                <a:latin typeface="Consolas" panose="020B0609020204030204" pitchFamily="49" charset="0"/>
              </a:rPr>
              <a:t>=</a:t>
            </a:r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200" dirty="0" err="1">
                <a:solidFill>
                  <a:srgbClr val="EEFFFF"/>
                </a:solidFill>
                <a:latin typeface="Consolas" panose="020B0609020204030204" pitchFamily="49" charset="0"/>
              </a:rPr>
              <a:t>values</a:t>
            </a:r>
            <a:r>
              <a:rPr lang="en-IN" sz="1200" dirty="0" err="1">
                <a:solidFill>
                  <a:srgbClr val="89DDFF"/>
                </a:solidFill>
                <a:latin typeface="Consolas" panose="020B0609020204030204" pitchFamily="49" charset="0"/>
              </a:rPr>
              <a:t>.</a:t>
            </a:r>
            <a:r>
              <a:rPr lang="en-IN" sz="1200" dirty="0" err="1">
                <a:solidFill>
                  <a:srgbClr val="82AAFF"/>
                </a:solidFill>
                <a:latin typeface="Consolas" panose="020B0609020204030204" pitchFamily="49" charset="0"/>
              </a:rPr>
              <a:t>next</a:t>
            </a:r>
            <a:r>
              <a:rPr lang="en-IN" sz="1200" dirty="0">
                <a:solidFill>
                  <a:srgbClr val="89DDFF"/>
                </a:solidFill>
                <a:latin typeface="Consolas" panose="020B0609020204030204" pitchFamily="49" charset="0"/>
              </a:rPr>
              <a:t>().</a:t>
            </a:r>
            <a:r>
              <a:rPr lang="en-IN" sz="1200" dirty="0" err="1">
                <a:solidFill>
                  <a:srgbClr val="82AAFF"/>
                </a:solidFill>
                <a:latin typeface="Consolas" panose="020B0609020204030204" pitchFamily="49" charset="0"/>
              </a:rPr>
              <a:t>toString</a:t>
            </a:r>
            <a:r>
              <a:rPr lang="en-IN" sz="1200" dirty="0">
                <a:solidFill>
                  <a:srgbClr val="89DDFF"/>
                </a:solidFill>
                <a:latin typeface="Consolas" panose="020B0609020204030204" pitchFamily="49" charset="0"/>
              </a:rPr>
              <a:t>();</a:t>
            </a:r>
            <a:endParaRPr lang="en-IN" sz="1200" dirty="0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           </a:t>
            </a:r>
            <a:r>
              <a:rPr lang="en-IN" sz="1200" dirty="0" err="1">
                <a:solidFill>
                  <a:srgbClr val="EEFFFF"/>
                </a:solidFill>
                <a:latin typeface="Consolas" panose="020B0609020204030204" pitchFamily="49" charset="0"/>
              </a:rPr>
              <a:t>dist_match</a:t>
            </a:r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200" dirty="0">
                <a:solidFill>
                  <a:srgbClr val="C792EA"/>
                </a:solidFill>
                <a:latin typeface="Consolas" panose="020B0609020204030204" pitchFamily="49" charset="0"/>
              </a:rPr>
              <a:t>=</a:t>
            </a:r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200" dirty="0" err="1">
                <a:solidFill>
                  <a:srgbClr val="EEFFFF"/>
                </a:solidFill>
                <a:latin typeface="Consolas" panose="020B0609020204030204" pitchFamily="49" charset="0"/>
              </a:rPr>
              <a:t>p</a:t>
            </a:r>
            <a:r>
              <a:rPr lang="en-IN" sz="1200" dirty="0" err="1">
                <a:solidFill>
                  <a:srgbClr val="89DDFF"/>
                </a:solidFill>
                <a:latin typeface="Consolas" panose="020B0609020204030204" pitchFamily="49" charset="0"/>
              </a:rPr>
              <a:t>.</a:t>
            </a:r>
            <a:r>
              <a:rPr lang="en-IN" sz="1200" dirty="0" err="1">
                <a:solidFill>
                  <a:srgbClr val="82AAFF"/>
                </a:solidFill>
                <a:latin typeface="Consolas" panose="020B0609020204030204" pitchFamily="49" charset="0"/>
              </a:rPr>
              <a:t>matcher</a:t>
            </a:r>
            <a:r>
              <a:rPr lang="en-IN" sz="1200" dirty="0">
                <a:solidFill>
                  <a:srgbClr val="89DDFF"/>
                </a:solidFill>
                <a:latin typeface="Consolas" panose="020B0609020204030204" pitchFamily="49" charset="0"/>
              </a:rPr>
              <a:t>(</a:t>
            </a:r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temp</a:t>
            </a:r>
            <a:r>
              <a:rPr lang="en-IN" sz="1200" dirty="0">
                <a:solidFill>
                  <a:srgbClr val="89DDFF"/>
                </a:solidFill>
                <a:latin typeface="Consolas" panose="020B0609020204030204" pitchFamily="49" charset="0"/>
              </a:rPr>
              <a:t>);</a:t>
            </a:r>
            <a:endParaRPr lang="en-IN" sz="1200" dirty="0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           found </a:t>
            </a:r>
            <a:r>
              <a:rPr lang="en-IN" sz="1200" dirty="0">
                <a:solidFill>
                  <a:srgbClr val="C792EA"/>
                </a:solidFill>
                <a:latin typeface="Consolas" panose="020B0609020204030204" pitchFamily="49" charset="0"/>
              </a:rPr>
              <a:t>=</a:t>
            </a:r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200" dirty="0" err="1">
                <a:solidFill>
                  <a:srgbClr val="EEFFFF"/>
                </a:solidFill>
                <a:latin typeface="Consolas" panose="020B0609020204030204" pitchFamily="49" charset="0"/>
              </a:rPr>
              <a:t>dist_match</a:t>
            </a:r>
            <a:r>
              <a:rPr lang="en-IN" sz="1200" dirty="0" err="1">
                <a:solidFill>
                  <a:srgbClr val="89DDFF"/>
                </a:solidFill>
                <a:latin typeface="Consolas" panose="020B0609020204030204" pitchFamily="49" charset="0"/>
              </a:rPr>
              <a:t>.</a:t>
            </a:r>
            <a:r>
              <a:rPr lang="en-IN" sz="1200" dirty="0" err="1">
                <a:solidFill>
                  <a:srgbClr val="82AAFF"/>
                </a:solidFill>
                <a:latin typeface="Consolas" panose="020B0609020204030204" pitchFamily="49" charset="0"/>
              </a:rPr>
              <a:t>find</a:t>
            </a:r>
            <a:r>
              <a:rPr lang="en-IN" sz="1200" dirty="0">
                <a:solidFill>
                  <a:srgbClr val="89DDFF"/>
                </a:solidFill>
                <a:latin typeface="Consolas" panose="020B0609020204030204" pitchFamily="49" charset="0"/>
              </a:rPr>
              <a:t>();</a:t>
            </a:r>
            <a:endParaRPr lang="en-IN" sz="1200" dirty="0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           </a:t>
            </a:r>
            <a:r>
              <a:rPr lang="en-IN" sz="1200" i="1" dirty="0">
                <a:solidFill>
                  <a:srgbClr val="89DDFF"/>
                </a:solidFill>
                <a:latin typeface="Consolas" panose="020B0609020204030204" pitchFamily="49" charset="0"/>
              </a:rPr>
              <a:t>if</a:t>
            </a:r>
            <a:r>
              <a:rPr lang="en-IN" sz="1200" dirty="0">
                <a:solidFill>
                  <a:srgbClr val="89DDFF"/>
                </a:solidFill>
                <a:latin typeface="Consolas" panose="020B0609020204030204" pitchFamily="49" charset="0"/>
              </a:rPr>
              <a:t>(</a:t>
            </a:r>
            <a:r>
              <a:rPr lang="en-IN" sz="1200" dirty="0" err="1">
                <a:solidFill>
                  <a:srgbClr val="EEFFFF"/>
                </a:solidFill>
                <a:latin typeface="Consolas" panose="020B0609020204030204" pitchFamily="49" charset="0"/>
              </a:rPr>
              <a:t>Float</a:t>
            </a:r>
            <a:r>
              <a:rPr lang="en-IN" sz="1200" dirty="0" err="1">
                <a:solidFill>
                  <a:srgbClr val="89DDFF"/>
                </a:solidFill>
                <a:latin typeface="Consolas" panose="020B0609020204030204" pitchFamily="49" charset="0"/>
              </a:rPr>
              <a:t>.</a:t>
            </a:r>
            <a:r>
              <a:rPr lang="en-IN" sz="1200" dirty="0" err="1">
                <a:solidFill>
                  <a:srgbClr val="82AAFF"/>
                </a:solidFill>
                <a:latin typeface="Consolas" panose="020B0609020204030204" pitchFamily="49" charset="0"/>
              </a:rPr>
              <a:t>parseFloat</a:t>
            </a:r>
            <a:r>
              <a:rPr lang="en-IN" sz="1200" dirty="0">
                <a:solidFill>
                  <a:srgbClr val="89DDFF"/>
                </a:solidFill>
                <a:latin typeface="Consolas" panose="020B0609020204030204" pitchFamily="49" charset="0"/>
              </a:rPr>
              <a:t>(</a:t>
            </a:r>
            <a:r>
              <a:rPr lang="en-IN" sz="1200" dirty="0" err="1">
                <a:solidFill>
                  <a:srgbClr val="EEFFFF"/>
                </a:solidFill>
                <a:latin typeface="Consolas" panose="020B0609020204030204" pitchFamily="49" charset="0"/>
              </a:rPr>
              <a:t>dist_match</a:t>
            </a:r>
            <a:r>
              <a:rPr lang="en-IN" sz="1200" dirty="0" err="1">
                <a:solidFill>
                  <a:srgbClr val="89DDFF"/>
                </a:solidFill>
                <a:latin typeface="Consolas" panose="020B0609020204030204" pitchFamily="49" charset="0"/>
              </a:rPr>
              <a:t>.</a:t>
            </a:r>
            <a:r>
              <a:rPr lang="en-IN" sz="1200" dirty="0" err="1">
                <a:solidFill>
                  <a:srgbClr val="82AAFF"/>
                </a:solidFill>
                <a:latin typeface="Consolas" panose="020B0609020204030204" pitchFamily="49" charset="0"/>
              </a:rPr>
              <a:t>group</a:t>
            </a:r>
            <a:r>
              <a:rPr lang="en-IN" sz="1200" dirty="0">
                <a:solidFill>
                  <a:srgbClr val="89DDFF"/>
                </a:solidFill>
                <a:latin typeface="Consolas" panose="020B0609020204030204" pitchFamily="49" charset="0"/>
              </a:rPr>
              <a:t>(</a:t>
            </a:r>
            <a:r>
              <a:rPr lang="en-IN" sz="1200" dirty="0">
                <a:solidFill>
                  <a:srgbClr val="F78C6C"/>
                </a:solidFill>
                <a:latin typeface="Consolas" panose="020B0609020204030204" pitchFamily="49" charset="0"/>
              </a:rPr>
              <a:t>0</a:t>
            </a:r>
            <a:r>
              <a:rPr lang="en-IN" sz="1200" dirty="0">
                <a:solidFill>
                  <a:srgbClr val="89DDFF"/>
                </a:solidFill>
                <a:latin typeface="Consolas" panose="020B0609020204030204" pitchFamily="49" charset="0"/>
              </a:rPr>
              <a:t>))</a:t>
            </a:r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200" dirty="0">
                <a:solidFill>
                  <a:srgbClr val="C792EA"/>
                </a:solidFill>
                <a:latin typeface="Consolas" panose="020B0609020204030204" pitchFamily="49" charset="0"/>
              </a:rPr>
              <a:t>&lt;</a:t>
            </a:r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 min</a:t>
            </a:r>
            <a:r>
              <a:rPr lang="en-IN" sz="1200" dirty="0">
                <a:solidFill>
                  <a:srgbClr val="89DDFF"/>
                </a:solidFill>
                <a:latin typeface="Consolas" panose="020B0609020204030204" pitchFamily="49" charset="0"/>
              </a:rPr>
              <a:t>){</a:t>
            </a:r>
            <a:endParaRPr lang="en-IN" sz="1200" dirty="0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               min </a:t>
            </a:r>
            <a:r>
              <a:rPr lang="en-IN" sz="1200" dirty="0">
                <a:solidFill>
                  <a:srgbClr val="C792EA"/>
                </a:solidFill>
                <a:latin typeface="Consolas" panose="020B0609020204030204" pitchFamily="49" charset="0"/>
              </a:rPr>
              <a:t>=</a:t>
            </a:r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200" dirty="0" err="1">
                <a:solidFill>
                  <a:srgbClr val="EEFFFF"/>
                </a:solidFill>
                <a:latin typeface="Consolas" panose="020B0609020204030204" pitchFamily="49" charset="0"/>
              </a:rPr>
              <a:t>Float</a:t>
            </a:r>
            <a:r>
              <a:rPr lang="en-IN" sz="1200" dirty="0" err="1">
                <a:solidFill>
                  <a:srgbClr val="89DDFF"/>
                </a:solidFill>
                <a:latin typeface="Consolas" panose="020B0609020204030204" pitchFamily="49" charset="0"/>
              </a:rPr>
              <a:t>.</a:t>
            </a:r>
            <a:r>
              <a:rPr lang="en-IN" sz="1200" dirty="0" err="1">
                <a:solidFill>
                  <a:srgbClr val="82AAFF"/>
                </a:solidFill>
                <a:latin typeface="Consolas" panose="020B0609020204030204" pitchFamily="49" charset="0"/>
              </a:rPr>
              <a:t>parseFloat</a:t>
            </a:r>
            <a:r>
              <a:rPr lang="en-IN" sz="1200" dirty="0">
                <a:solidFill>
                  <a:srgbClr val="89DDFF"/>
                </a:solidFill>
                <a:latin typeface="Consolas" panose="020B0609020204030204" pitchFamily="49" charset="0"/>
              </a:rPr>
              <a:t>(</a:t>
            </a:r>
            <a:r>
              <a:rPr lang="en-IN" sz="1200" dirty="0" err="1">
                <a:solidFill>
                  <a:srgbClr val="EEFFFF"/>
                </a:solidFill>
                <a:latin typeface="Consolas" panose="020B0609020204030204" pitchFamily="49" charset="0"/>
              </a:rPr>
              <a:t>dist_match</a:t>
            </a:r>
            <a:r>
              <a:rPr lang="en-IN" sz="1200" dirty="0" err="1">
                <a:solidFill>
                  <a:srgbClr val="89DDFF"/>
                </a:solidFill>
                <a:latin typeface="Consolas" panose="020B0609020204030204" pitchFamily="49" charset="0"/>
              </a:rPr>
              <a:t>.</a:t>
            </a:r>
            <a:r>
              <a:rPr lang="en-IN" sz="1200" dirty="0" err="1">
                <a:solidFill>
                  <a:srgbClr val="82AAFF"/>
                </a:solidFill>
                <a:latin typeface="Consolas" panose="020B0609020204030204" pitchFamily="49" charset="0"/>
              </a:rPr>
              <a:t>group</a:t>
            </a:r>
            <a:r>
              <a:rPr lang="en-IN" sz="1200" dirty="0">
                <a:solidFill>
                  <a:srgbClr val="89DDFF"/>
                </a:solidFill>
                <a:latin typeface="Consolas" panose="020B0609020204030204" pitchFamily="49" charset="0"/>
              </a:rPr>
              <a:t>(</a:t>
            </a:r>
            <a:r>
              <a:rPr lang="en-IN" sz="1200" dirty="0">
                <a:solidFill>
                  <a:srgbClr val="F78C6C"/>
                </a:solidFill>
                <a:latin typeface="Consolas" panose="020B0609020204030204" pitchFamily="49" charset="0"/>
              </a:rPr>
              <a:t>0</a:t>
            </a:r>
            <a:r>
              <a:rPr lang="en-IN" sz="1200" dirty="0">
                <a:solidFill>
                  <a:srgbClr val="89DDFF"/>
                </a:solidFill>
                <a:latin typeface="Consolas" panose="020B0609020204030204" pitchFamily="49" charset="0"/>
              </a:rPr>
              <a:t>));</a:t>
            </a:r>
            <a:endParaRPr lang="en-IN" sz="1200" dirty="0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               </a:t>
            </a:r>
            <a:r>
              <a:rPr lang="en-IN" sz="1200" dirty="0" err="1">
                <a:solidFill>
                  <a:srgbClr val="EEFFFF"/>
                </a:solidFill>
                <a:latin typeface="Consolas" panose="020B0609020204030204" pitchFamily="49" charset="0"/>
              </a:rPr>
              <a:t>found_best</a:t>
            </a:r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200" dirty="0">
                <a:solidFill>
                  <a:srgbClr val="C792EA"/>
                </a:solidFill>
                <a:latin typeface="Consolas" panose="020B0609020204030204" pitchFamily="49" charset="0"/>
              </a:rPr>
              <a:t>=</a:t>
            </a:r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 temp</a:t>
            </a:r>
            <a:r>
              <a:rPr lang="en-IN" sz="1200" dirty="0">
                <a:solidFill>
                  <a:srgbClr val="89DDFF"/>
                </a:solidFill>
                <a:latin typeface="Consolas" panose="020B0609020204030204" pitchFamily="49" charset="0"/>
              </a:rPr>
              <a:t>;</a:t>
            </a:r>
            <a:endParaRPr lang="en-IN" sz="1200" dirty="0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           </a:t>
            </a:r>
            <a:r>
              <a:rPr lang="en-IN" sz="1200" dirty="0">
                <a:solidFill>
                  <a:srgbClr val="89DDFF"/>
                </a:solidFill>
                <a:latin typeface="Consolas" panose="020B0609020204030204" pitchFamily="49" charset="0"/>
              </a:rPr>
              <a:t>}</a:t>
            </a:r>
            <a:endParaRPr lang="en-IN" sz="1200" dirty="0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       </a:t>
            </a:r>
            <a:r>
              <a:rPr lang="en-IN" sz="1200" dirty="0">
                <a:solidFill>
                  <a:srgbClr val="89DDFF"/>
                </a:solidFill>
                <a:latin typeface="Consolas" panose="020B0609020204030204" pitchFamily="49" charset="0"/>
              </a:rPr>
              <a:t>}</a:t>
            </a:r>
          </a:p>
          <a:p>
            <a:endParaRPr lang="en-IN" sz="1200" dirty="0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en-IN" sz="1200" dirty="0">
                <a:solidFill>
                  <a:srgbClr val="89DDFF"/>
                </a:solidFill>
                <a:latin typeface="Consolas" panose="020B0609020204030204" pitchFamily="49" charset="0"/>
              </a:rPr>
              <a:t>       </a:t>
            </a:r>
            <a:r>
              <a:rPr lang="en-IN" sz="1200" i="1" dirty="0">
                <a:solidFill>
                  <a:srgbClr val="546E7A"/>
                </a:solidFill>
                <a:latin typeface="Consolas" panose="020B0609020204030204" pitchFamily="49" charset="0"/>
              </a:rPr>
              <a:t>//collect the best solution</a:t>
            </a:r>
            <a:endParaRPr lang="en-IN" sz="1200" dirty="0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       </a:t>
            </a:r>
            <a:r>
              <a:rPr lang="en-IN" sz="1200" dirty="0" err="1">
                <a:solidFill>
                  <a:srgbClr val="EEFFFF"/>
                </a:solidFill>
                <a:latin typeface="Consolas" panose="020B0609020204030204" pitchFamily="49" charset="0"/>
              </a:rPr>
              <a:t>output</a:t>
            </a:r>
            <a:r>
              <a:rPr lang="en-IN" sz="1200" dirty="0" err="1">
                <a:solidFill>
                  <a:srgbClr val="89DDFF"/>
                </a:solidFill>
                <a:latin typeface="Consolas" panose="020B0609020204030204" pitchFamily="49" charset="0"/>
              </a:rPr>
              <a:t>.</a:t>
            </a:r>
            <a:r>
              <a:rPr lang="en-IN" sz="1200" dirty="0" err="1">
                <a:solidFill>
                  <a:srgbClr val="82AAFF"/>
                </a:solidFill>
                <a:latin typeface="Consolas" panose="020B0609020204030204" pitchFamily="49" charset="0"/>
              </a:rPr>
              <a:t>collect</a:t>
            </a:r>
            <a:r>
              <a:rPr lang="en-IN" sz="1200" dirty="0">
                <a:solidFill>
                  <a:srgbClr val="89DDFF"/>
                </a:solidFill>
                <a:latin typeface="Consolas" panose="020B0609020204030204" pitchFamily="49" charset="0"/>
              </a:rPr>
              <a:t>(</a:t>
            </a:r>
            <a:r>
              <a:rPr lang="en-IN" sz="1200" i="1" dirty="0">
                <a:solidFill>
                  <a:srgbClr val="89DDFF"/>
                </a:solidFill>
                <a:latin typeface="Consolas" panose="020B0609020204030204" pitchFamily="49" charset="0"/>
              </a:rPr>
              <a:t>new</a:t>
            </a:r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200" dirty="0">
                <a:solidFill>
                  <a:srgbClr val="82AAFF"/>
                </a:solidFill>
                <a:latin typeface="Consolas" panose="020B0609020204030204" pitchFamily="49" charset="0"/>
              </a:rPr>
              <a:t>Text</a:t>
            </a:r>
            <a:r>
              <a:rPr lang="en-IN" sz="1200" dirty="0">
                <a:solidFill>
                  <a:srgbClr val="89DDFF"/>
                </a:solidFill>
                <a:latin typeface="Consolas" panose="020B0609020204030204" pitchFamily="49" charset="0"/>
              </a:rPr>
              <a:t>("</a:t>
            </a:r>
            <a:r>
              <a:rPr lang="en-IN" sz="1200" dirty="0">
                <a:solidFill>
                  <a:srgbClr val="C3E88D"/>
                </a:solidFill>
                <a:latin typeface="Consolas" panose="020B0609020204030204" pitchFamily="49" charset="0"/>
              </a:rPr>
              <a:t>Best Solution Found:</a:t>
            </a:r>
            <a:r>
              <a:rPr lang="en-IN" sz="1200" dirty="0">
                <a:solidFill>
                  <a:srgbClr val="89DDFF"/>
                </a:solidFill>
                <a:latin typeface="Consolas" panose="020B0609020204030204" pitchFamily="49" charset="0"/>
              </a:rPr>
              <a:t>"),</a:t>
            </a:r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200" i="1" dirty="0">
                <a:solidFill>
                  <a:srgbClr val="89DDFF"/>
                </a:solidFill>
                <a:latin typeface="Consolas" panose="020B0609020204030204" pitchFamily="49" charset="0"/>
              </a:rPr>
              <a:t>new</a:t>
            </a:r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200" dirty="0">
                <a:solidFill>
                  <a:srgbClr val="82AAFF"/>
                </a:solidFill>
                <a:latin typeface="Consolas" panose="020B0609020204030204" pitchFamily="49" charset="0"/>
              </a:rPr>
              <a:t>Text</a:t>
            </a:r>
            <a:r>
              <a:rPr lang="en-IN" sz="1200" dirty="0">
                <a:solidFill>
                  <a:srgbClr val="89DDFF"/>
                </a:solidFill>
                <a:latin typeface="Consolas" panose="020B0609020204030204" pitchFamily="49" charset="0"/>
              </a:rPr>
              <a:t>(</a:t>
            </a:r>
            <a:r>
              <a:rPr lang="en-IN" sz="1200" dirty="0" err="1">
                <a:solidFill>
                  <a:srgbClr val="82AAFF"/>
                </a:solidFill>
                <a:latin typeface="Consolas" panose="020B0609020204030204" pitchFamily="49" charset="0"/>
              </a:rPr>
              <a:t>found_best</a:t>
            </a:r>
            <a:r>
              <a:rPr lang="en-IN" sz="1200" dirty="0">
                <a:solidFill>
                  <a:srgbClr val="89DDFF"/>
                </a:solidFill>
                <a:latin typeface="Consolas" panose="020B0609020204030204" pitchFamily="49" charset="0"/>
              </a:rPr>
              <a:t>));</a:t>
            </a:r>
            <a:endParaRPr lang="en-IN" sz="1200" dirty="0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   </a:t>
            </a:r>
            <a:r>
              <a:rPr lang="en-IN" sz="1200" dirty="0">
                <a:solidFill>
                  <a:srgbClr val="89DDFF"/>
                </a:solidFill>
                <a:latin typeface="Consolas" panose="020B0609020204030204" pitchFamily="49" charset="0"/>
              </a:rPr>
              <a:t>}</a:t>
            </a:r>
            <a:endParaRPr lang="en-IN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1599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AE93C-2FA4-4734-9065-CC7A49077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6835" y="280785"/>
            <a:ext cx="7074773" cy="652088"/>
          </a:xfrm>
        </p:spPr>
        <p:txBody>
          <a:bodyPr>
            <a:noAutofit/>
          </a:bodyPr>
          <a:lstStyle/>
          <a:p>
            <a:r>
              <a:rPr lang="en-IN" sz="4400" dirty="0"/>
              <a:t>MapReduce Execution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058EFE-DF2E-41EF-BB15-FCFAA7C1CB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384" y="1253309"/>
            <a:ext cx="10857079" cy="4966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154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AE93C-2FA4-4734-9065-CC7A49077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6835" y="280785"/>
            <a:ext cx="6243783" cy="652088"/>
          </a:xfrm>
        </p:spPr>
        <p:txBody>
          <a:bodyPr>
            <a:noAutofit/>
          </a:bodyPr>
          <a:lstStyle/>
          <a:p>
            <a:r>
              <a:rPr lang="en-IN" sz="4400" dirty="0"/>
              <a:t>SPARK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C1F362D-A3A3-4079-A15C-77E713D012D5}"/>
              </a:ext>
            </a:extLst>
          </p:cNvPr>
          <p:cNvSpPr/>
          <p:nvPr/>
        </p:nvSpPr>
        <p:spPr>
          <a:xfrm>
            <a:off x="1224336" y="1057965"/>
            <a:ext cx="9743328" cy="5339923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IN" sz="1100" dirty="0">
                <a:solidFill>
                  <a:srgbClr val="EEFFFF"/>
                </a:solidFill>
                <a:latin typeface="Consolas" panose="020B0609020204030204" pitchFamily="49" charset="0"/>
              </a:rPr>
              <a:t>    </a:t>
            </a:r>
            <a:r>
              <a:rPr lang="en-IN" sz="1100" dirty="0">
                <a:solidFill>
                  <a:srgbClr val="C792EA"/>
                </a:solidFill>
                <a:latin typeface="Consolas" panose="020B0609020204030204" pitchFamily="49" charset="0"/>
              </a:rPr>
              <a:t>public</a:t>
            </a:r>
            <a:r>
              <a:rPr lang="en-IN" sz="11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100" dirty="0">
                <a:solidFill>
                  <a:srgbClr val="C792EA"/>
                </a:solidFill>
                <a:latin typeface="Consolas" panose="020B0609020204030204" pitchFamily="49" charset="0"/>
              </a:rPr>
              <a:t>static</a:t>
            </a:r>
            <a:r>
              <a:rPr lang="en-IN" sz="11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100" dirty="0">
                <a:solidFill>
                  <a:srgbClr val="C792EA"/>
                </a:solidFill>
                <a:latin typeface="Consolas" panose="020B0609020204030204" pitchFamily="49" charset="0"/>
              </a:rPr>
              <a:t>Solution</a:t>
            </a:r>
            <a:r>
              <a:rPr lang="en-IN" sz="11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100" dirty="0" err="1">
                <a:solidFill>
                  <a:srgbClr val="82AAFF"/>
                </a:solidFill>
                <a:latin typeface="Consolas" panose="020B0609020204030204" pitchFamily="49" charset="0"/>
              </a:rPr>
              <a:t>simulated_annealing</a:t>
            </a:r>
            <a:r>
              <a:rPr lang="en-IN" sz="1100" dirty="0">
                <a:solidFill>
                  <a:srgbClr val="89DDFF"/>
                </a:solidFill>
                <a:latin typeface="Consolas" panose="020B0609020204030204" pitchFamily="49" charset="0"/>
              </a:rPr>
              <a:t>(</a:t>
            </a:r>
            <a:r>
              <a:rPr lang="en-IN" sz="1100" dirty="0">
                <a:solidFill>
                  <a:srgbClr val="C792EA"/>
                </a:solidFill>
                <a:latin typeface="Consolas" panose="020B0609020204030204" pitchFamily="49" charset="0"/>
              </a:rPr>
              <a:t>Graph</a:t>
            </a:r>
            <a:r>
              <a:rPr lang="en-IN" sz="11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100" dirty="0">
                <a:solidFill>
                  <a:srgbClr val="FF5370"/>
                </a:solidFill>
                <a:latin typeface="Consolas" panose="020B0609020204030204" pitchFamily="49" charset="0"/>
              </a:rPr>
              <a:t>g</a:t>
            </a:r>
            <a:r>
              <a:rPr lang="en-IN" sz="1100" dirty="0">
                <a:solidFill>
                  <a:srgbClr val="89DDFF"/>
                </a:solidFill>
                <a:latin typeface="Consolas" panose="020B0609020204030204" pitchFamily="49" charset="0"/>
              </a:rPr>
              <a:t>,</a:t>
            </a:r>
            <a:r>
              <a:rPr lang="en-IN" sz="11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100" dirty="0" err="1">
                <a:solidFill>
                  <a:srgbClr val="C792EA"/>
                </a:solidFill>
                <a:latin typeface="Consolas" panose="020B0609020204030204" pitchFamily="49" charset="0"/>
              </a:rPr>
              <a:t>int</a:t>
            </a:r>
            <a:r>
              <a:rPr lang="en-IN" sz="11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100" dirty="0">
                <a:solidFill>
                  <a:srgbClr val="FF5370"/>
                </a:solidFill>
                <a:latin typeface="Consolas" panose="020B0609020204030204" pitchFamily="49" charset="0"/>
              </a:rPr>
              <a:t>iterations</a:t>
            </a:r>
            <a:r>
              <a:rPr lang="en-IN" sz="1100" dirty="0">
                <a:solidFill>
                  <a:srgbClr val="89DDFF"/>
                </a:solidFill>
                <a:latin typeface="Consolas" panose="020B0609020204030204" pitchFamily="49" charset="0"/>
              </a:rPr>
              <a:t>,</a:t>
            </a:r>
            <a:r>
              <a:rPr lang="en-IN" sz="11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100" dirty="0" err="1">
                <a:solidFill>
                  <a:srgbClr val="C792EA"/>
                </a:solidFill>
                <a:latin typeface="Consolas" panose="020B0609020204030204" pitchFamily="49" charset="0"/>
              </a:rPr>
              <a:t>RandomDataGenerator</a:t>
            </a:r>
            <a:r>
              <a:rPr lang="en-IN" sz="11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100" dirty="0" err="1">
                <a:solidFill>
                  <a:srgbClr val="FF5370"/>
                </a:solidFill>
                <a:latin typeface="Consolas" panose="020B0609020204030204" pitchFamily="49" charset="0"/>
              </a:rPr>
              <a:t>rng</a:t>
            </a:r>
            <a:r>
              <a:rPr lang="en-IN" sz="1100" dirty="0">
                <a:solidFill>
                  <a:srgbClr val="89DDFF"/>
                </a:solidFill>
                <a:latin typeface="Consolas" panose="020B0609020204030204" pitchFamily="49" charset="0"/>
              </a:rPr>
              <a:t>)</a:t>
            </a:r>
            <a:r>
              <a:rPr lang="en-IN" sz="11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100" dirty="0">
                <a:solidFill>
                  <a:srgbClr val="89DDFF"/>
                </a:solidFill>
                <a:latin typeface="Consolas" panose="020B0609020204030204" pitchFamily="49" charset="0"/>
              </a:rPr>
              <a:t>{</a:t>
            </a:r>
            <a:r>
              <a:rPr lang="en-IN" sz="1100" dirty="0">
                <a:solidFill>
                  <a:srgbClr val="EEFFFF"/>
                </a:solidFill>
                <a:latin typeface="Consolas" panose="020B0609020204030204" pitchFamily="49" charset="0"/>
              </a:rPr>
              <a:t>	</a:t>
            </a:r>
          </a:p>
          <a:p>
            <a:r>
              <a:rPr lang="en-IN" sz="1100" dirty="0">
                <a:solidFill>
                  <a:srgbClr val="EEFFFF"/>
                </a:solidFill>
                <a:latin typeface="Consolas" panose="020B0609020204030204" pitchFamily="49" charset="0"/>
              </a:rPr>
              <a:t>	  ... Generate initial solution</a:t>
            </a:r>
          </a:p>
          <a:p>
            <a:r>
              <a:rPr lang="en-IN" sz="1100" dirty="0">
                <a:solidFill>
                  <a:srgbClr val="EEFFFF"/>
                </a:solidFill>
                <a:latin typeface="Consolas" panose="020B0609020204030204" pitchFamily="49" charset="0"/>
              </a:rPr>
              <a:t>        </a:t>
            </a:r>
            <a:r>
              <a:rPr lang="en-IN" sz="1100" dirty="0">
                <a:solidFill>
                  <a:srgbClr val="C792EA"/>
                </a:solidFill>
                <a:latin typeface="Consolas" panose="020B0609020204030204" pitchFamily="49" charset="0"/>
              </a:rPr>
              <a:t>Broadcast</a:t>
            </a:r>
            <a:r>
              <a:rPr lang="en-IN" sz="1100" dirty="0">
                <a:solidFill>
                  <a:srgbClr val="89DDFF"/>
                </a:solidFill>
                <a:latin typeface="Consolas" panose="020B0609020204030204" pitchFamily="49" charset="0"/>
              </a:rPr>
              <a:t>&lt;</a:t>
            </a:r>
            <a:r>
              <a:rPr lang="en-IN" sz="1100" dirty="0">
                <a:solidFill>
                  <a:srgbClr val="C792EA"/>
                </a:solidFill>
                <a:latin typeface="Consolas" panose="020B0609020204030204" pitchFamily="49" charset="0"/>
              </a:rPr>
              <a:t>Solution</a:t>
            </a:r>
            <a:r>
              <a:rPr lang="en-IN" sz="1100" dirty="0">
                <a:solidFill>
                  <a:srgbClr val="89DDFF"/>
                </a:solidFill>
                <a:latin typeface="Consolas" panose="020B0609020204030204" pitchFamily="49" charset="0"/>
              </a:rPr>
              <a:t>&gt;</a:t>
            </a:r>
            <a:r>
              <a:rPr lang="en-IN" sz="11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100" dirty="0" err="1">
                <a:solidFill>
                  <a:srgbClr val="EEFFFF"/>
                </a:solidFill>
                <a:latin typeface="Consolas" panose="020B0609020204030204" pitchFamily="49" charset="0"/>
              </a:rPr>
              <a:t>best_broadcast</a:t>
            </a:r>
            <a:r>
              <a:rPr lang="en-IN" sz="11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100" dirty="0">
                <a:solidFill>
                  <a:srgbClr val="C792EA"/>
                </a:solidFill>
                <a:latin typeface="Consolas" panose="020B0609020204030204" pitchFamily="49" charset="0"/>
              </a:rPr>
              <a:t>=</a:t>
            </a:r>
            <a:r>
              <a:rPr lang="en-IN" sz="11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100" dirty="0" err="1">
                <a:solidFill>
                  <a:srgbClr val="EEFFFF"/>
                </a:solidFill>
                <a:latin typeface="Consolas" panose="020B0609020204030204" pitchFamily="49" charset="0"/>
              </a:rPr>
              <a:t>jsc</a:t>
            </a:r>
            <a:r>
              <a:rPr lang="en-IN" sz="1100" dirty="0" err="1">
                <a:solidFill>
                  <a:srgbClr val="89DDFF"/>
                </a:solidFill>
                <a:latin typeface="Consolas" panose="020B0609020204030204" pitchFamily="49" charset="0"/>
              </a:rPr>
              <a:t>.</a:t>
            </a:r>
            <a:r>
              <a:rPr lang="en-IN" sz="1100" dirty="0" err="1">
                <a:solidFill>
                  <a:srgbClr val="82AAFF"/>
                </a:solidFill>
                <a:latin typeface="Consolas" panose="020B0609020204030204" pitchFamily="49" charset="0"/>
              </a:rPr>
              <a:t>broadcast</a:t>
            </a:r>
            <a:r>
              <a:rPr lang="en-IN" sz="1100" dirty="0">
                <a:solidFill>
                  <a:srgbClr val="89DDFF"/>
                </a:solidFill>
                <a:latin typeface="Consolas" panose="020B0609020204030204" pitchFamily="49" charset="0"/>
              </a:rPr>
              <a:t>(</a:t>
            </a:r>
            <a:r>
              <a:rPr lang="en-IN" sz="1100" dirty="0">
                <a:solidFill>
                  <a:srgbClr val="EEFFFF"/>
                </a:solidFill>
                <a:latin typeface="Consolas" panose="020B0609020204030204" pitchFamily="49" charset="0"/>
              </a:rPr>
              <a:t>best</a:t>
            </a:r>
            <a:r>
              <a:rPr lang="en-IN" sz="1100" dirty="0">
                <a:solidFill>
                  <a:srgbClr val="89DDFF"/>
                </a:solidFill>
                <a:latin typeface="Consolas" panose="020B0609020204030204" pitchFamily="49" charset="0"/>
              </a:rPr>
              <a:t>);</a:t>
            </a:r>
            <a:r>
              <a:rPr lang="en-IN" sz="11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100" i="1" dirty="0">
                <a:solidFill>
                  <a:srgbClr val="546E7A"/>
                </a:solidFill>
                <a:latin typeface="Consolas" panose="020B0609020204030204" pitchFamily="49" charset="0"/>
              </a:rPr>
              <a:t>// for broadcasting best found solution</a:t>
            </a:r>
            <a:endParaRPr lang="en-IN" sz="1100" dirty="0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en-IN" sz="1100" dirty="0">
                <a:solidFill>
                  <a:srgbClr val="EEFFFF"/>
                </a:solidFill>
                <a:latin typeface="Consolas" panose="020B0609020204030204" pitchFamily="49" charset="0"/>
              </a:rPr>
              <a:t>        </a:t>
            </a:r>
            <a:r>
              <a:rPr lang="en-IN" sz="1100" dirty="0">
                <a:solidFill>
                  <a:srgbClr val="C792EA"/>
                </a:solidFill>
                <a:latin typeface="Consolas" panose="020B0609020204030204" pitchFamily="49" charset="0"/>
              </a:rPr>
              <a:t>Broadcast</a:t>
            </a:r>
            <a:r>
              <a:rPr lang="en-IN" sz="1100" dirty="0">
                <a:solidFill>
                  <a:srgbClr val="89DDFF"/>
                </a:solidFill>
                <a:latin typeface="Consolas" panose="020B0609020204030204" pitchFamily="49" charset="0"/>
              </a:rPr>
              <a:t>&lt;</a:t>
            </a:r>
            <a:r>
              <a:rPr lang="en-IN" sz="1100" dirty="0" err="1">
                <a:solidFill>
                  <a:srgbClr val="C792EA"/>
                </a:solidFill>
                <a:latin typeface="Consolas" panose="020B0609020204030204" pitchFamily="49" charset="0"/>
              </a:rPr>
              <a:t>RandomDataGenerator</a:t>
            </a:r>
            <a:r>
              <a:rPr lang="en-IN" sz="1100" dirty="0">
                <a:solidFill>
                  <a:srgbClr val="89DDFF"/>
                </a:solidFill>
                <a:latin typeface="Consolas" panose="020B0609020204030204" pitchFamily="49" charset="0"/>
              </a:rPr>
              <a:t>[]&gt;</a:t>
            </a:r>
            <a:r>
              <a:rPr lang="en-IN" sz="11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100" dirty="0" err="1">
                <a:solidFill>
                  <a:srgbClr val="EEFFFF"/>
                </a:solidFill>
                <a:latin typeface="Consolas" panose="020B0609020204030204" pitchFamily="49" charset="0"/>
              </a:rPr>
              <a:t>rng_broadcast</a:t>
            </a:r>
            <a:r>
              <a:rPr lang="en-IN" sz="11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100" dirty="0">
                <a:solidFill>
                  <a:srgbClr val="C792EA"/>
                </a:solidFill>
                <a:latin typeface="Consolas" panose="020B0609020204030204" pitchFamily="49" charset="0"/>
              </a:rPr>
              <a:t>=</a:t>
            </a:r>
            <a:r>
              <a:rPr lang="en-IN" sz="11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100" dirty="0" err="1">
                <a:solidFill>
                  <a:srgbClr val="EEFFFF"/>
                </a:solidFill>
                <a:latin typeface="Consolas" panose="020B0609020204030204" pitchFamily="49" charset="0"/>
              </a:rPr>
              <a:t>jsc</a:t>
            </a:r>
            <a:r>
              <a:rPr lang="en-IN" sz="1100" dirty="0" err="1">
                <a:solidFill>
                  <a:srgbClr val="89DDFF"/>
                </a:solidFill>
                <a:latin typeface="Consolas" panose="020B0609020204030204" pitchFamily="49" charset="0"/>
              </a:rPr>
              <a:t>.</a:t>
            </a:r>
            <a:r>
              <a:rPr lang="en-IN" sz="1100" dirty="0" err="1">
                <a:solidFill>
                  <a:srgbClr val="82AAFF"/>
                </a:solidFill>
                <a:latin typeface="Consolas" panose="020B0609020204030204" pitchFamily="49" charset="0"/>
              </a:rPr>
              <a:t>broadcast</a:t>
            </a:r>
            <a:r>
              <a:rPr lang="en-IN" sz="1100" dirty="0">
                <a:solidFill>
                  <a:srgbClr val="89DDFF"/>
                </a:solidFill>
                <a:latin typeface="Consolas" panose="020B0609020204030204" pitchFamily="49" charset="0"/>
              </a:rPr>
              <a:t>(</a:t>
            </a:r>
            <a:r>
              <a:rPr lang="en-IN" sz="1100" dirty="0" err="1">
                <a:solidFill>
                  <a:srgbClr val="EEFFFF"/>
                </a:solidFill>
                <a:latin typeface="Consolas" panose="020B0609020204030204" pitchFamily="49" charset="0"/>
              </a:rPr>
              <a:t>rngs</a:t>
            </a:r>
            <a:r>
              <a:rPr lang="en-IN" sz="1100" dirty="0">
                <a:solidFill>
                  <a:srgbClr val="89DDFF"/>
                </a:solidFill>
                <a:latin typeface="Consolas" panose="020B0609020204030204" pitchFamily="49" charset="0"/>
              </a:rPr>
              <a:t>);</a:t>
            </a:r>
            <a:r>
              <a:rPr lang="en-IN" sz="11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100" i="1" dirty="0">
                <a:solidFill>
                  <a:srgbClr val="546E7A"/>
                </a:solidFill>
                <a:latin typeface="Consolas" panose="020B0609020204030204" pitchFamily="49" charset="0"/>
              </a:rPr>
              <a:t>// broadcast random </a:t>
            </a:r>
            <a:r>
              <a:rPr lang="en-IN" sz="1100" i="1">
                <a:solidFill>
                  <a:srgbClr val="546E7A"/>
                </a:solidFill>
                <a:latin typeface="Consolas" panose="020B0609020204030204" pitchFamily="49" charset="0"/>
              </a:rPr>
              <a:t>generator once</a:t>
            </a:r>
          </a:p>
          <a:p>
            <a:endParaRPr lang="en-IN" sz="1100" i="1" dirty="0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en-IN" sz="1100" i="1" dirty="0">
                <a:solidFill>
                  <a:srgbClr val="EEFFFF"/>
                </a:solidFill>
                <a:latin typeface="Consolas" panose="020B0609020204030204" pitchFamily="49" charset="0"/>
              </a:rPr>
              <a:t>	  ... Initialize RDD contains initial solution ad many as the number of intended partitions</a:t>
            </a:r>
            <a:br>
              <a:rPr lang="en-IN" sz="1100" dirty="0">
                <a:solidFill>
                  <a:srgbClr val="EEFFFF"/>
                </a:solidFill>
                <a:latin typeface="Consolas" panose="020B0609020204030204" pitchFamily="49" charset="0"/>
              </a:rPr>
            </a:br>
            <a:r>
              <a:rPr lang="en-IN" sz="1100" dirty="0">
                <a:solidFill>
                  <a:srgbClr val="EEFFFF"/>
                </a:solidFill>
                <a:latin typeface="Consolas" panose="020B0609020204030204" pitchFamily="49" charset="0"/>
              </a:rPr>
              <a:t>        </a:t>
            </a:r>
            <a:r>
              <a:rPr lang="en-IN" sz="1100" dirty="0">
                <a:solidFill>
                  <a:srgbClr val="C792EA"/>
                </a:solidFill>
                <a:latin typeface="Consolas" panose="020B0609020204030204" pitchFamily="49" charset="0"/>
              </a:rPr>
              <a:t>List</a:t>
            </a:r>
            <a:r>
              <a:rPr lang="en-IN" sz="1100" dirty="0">
                <a:solidFill>
                  <a:srgbClr val="89DDFF"/>
                </a:solidFill>
                <a:latin typeface="Consolas" panose="020B0609020204030204" pitchFamily="49" charset="0"/>
              </a:rPr>
              <a:t>&lt;</a:t>
            </a:r>
            <a:r>
              <a:rPr lang="en-IN" sz="1100" dirty="0">
                <a:solidFill>
                  <a:srgbClr val="C792EA"/>
                </a:solidFill>
                <a:latin typeface="Consolas" panose="020B0609020204030204" pitchFamily="49" charset="0"/>
              </a:rPr>
              <a:t>Solution</a:t>
            </a:r>
            <a:r>
              <a:rPr lang="en-IN" sz="1100" dirty="0">
                <a:solidFill>
                  <a:srgbClr val="89DDFF"/>
                </a:solidFill>
                <a:latin typeface="Consolas" panose="020B0609020204030204" pitchFamily="49" charset="0"/>
              </a:rPr>
              <a:t>&gt;</a:t>
            </a:r>
            <a:r>
              <a:rPr lang="en-IN" sz="11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100" dirty="0" err="1">
                <a:solidFill>
                  <a:srgbClr val="EEFFFF"/>
                </a:solidFill>
                <a:latin typeface="Consolas" panose="020B0609020204030204" pitchFamily="49" charset="0"/>
              </a:rPr>
              <a:t>candidatesList</a:t>
            </a:r>
            <a:r>
              <a:rPr lang="en-IN" sz="11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100" dirty="0">
                <a:solidFill>
                  <a:srgbClr val="C792EA"/>
                </a:solidFill>
                <a:latin typeface="Consolas" panose="020B0609020204030204" pitchFamily="49" charset="0"/>
              </a:rPr>
              <a:t>=</a:t>
            </a:r>
            <a:r>
              <a:rPr lang="en-IN" sz="11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100" dirty="0" err="1">
                <a:solidFill>
                  <a:srgbClr val="EEFFFF"/>
                </a:solidFill>
                <a:latin typeface="Consolas" panose="020B0609020204030204" pitchFamily="49" charset="0"/>
              </a:rPr>
              <a:t>Collections</a:t>
            </a:r>
            <a:r>
              <a:rPr lang="en-IN" sz="1100" dirty="0" err="1">
                <a:solidFill>
                  <a:srgbClr val="89DDFF"/>
                </a:solidFill>
                <a:latin typeface="Consolas" panose="020B0609020204030204" pitchFamily="49" charset="0"/>
              </a:rPr>
              <a:t>.</a:t>
            </a:r>
            <a:r>
              <a:rPr lang="en-IN" sz="1100" dirty="0" err="1">
                <a:solidFill>
                  <a:srgbClr val="82AAFF"/>
                </a:solidFill>
                <a:latin typeface="Consolas" panose="020B0609020204030204" pitchFamily="49" charset="0"/>
              </a:rPr>
              <a:t>nCopies</a:t>
            </a:r>
            <a:r>
              <a:rPr lang="en-IN" sz="1100" dirty="0">
                <a:solidFill>
                  <a:srgbClr val="89DDFF"/>
                </a:solidFill>
                <a:latin typeface="Consolas" panose="020B0609020204030204" pitchFamily="49" charset="0"/>
              </a:rPr>
              <a:t>(</a:t>
            </a:r>
            <a:r>
              <a:rPr lang="en-IN" sz="1100" dirty="0">
                <a:solidFill>
                  <a:srgbClr val="EEFFFF"/>
                </a:solidFill>
                <a:latin typeface="Consolas" panose="020B0609020204030204" pitchFamily="49" charset="0"/>
              </a:rPr>
              <a:t>NUM_PARTITIONS</a:t>
            </a:r>
            <a:r>
              <a:rPr lang="en-IN" sz="1100" dirty="0">
                <a:solidFill>
                  <a:srgbClr val="89DDFF"/>
                </a:solidFill>
                <a:latin typeface="Consolas" panose="020B0609020204030204" pitchFamily="49" charset="0"/>
              </a:rPr>
              <a:t>,</a:t>
            </a:r>
            <a:r>
              <a:rPr lang="en-IN" sz="1100" dirty="0">
                <a:solidFill>
                  <a:srgbClr val="EEFFFF"/>
                </a:solidFill>
                <a:latin typeface="Consolas" panose="020B0609020204030204" pitchFamily="49" charset="0"/>
              </a:rPr>
              <a:t> candidate</a:t>
            </a:r>
            <a:r>
              <a:rPr lang="en-IN" sz="1100" dirty="0">
                <a:solidFill>
                  <a:srgbClr val="89DDFF"/>
                </a:solidFill>
                <a:latin typeface="Consolas" panose="020B0609020204030204" pitchFamily="49" charset="0"/>
              </a:rPr>
              <a:t>);</a:t>
            </a:r>
            <a:endParaRPr lang="en-IN" sz="1100" dirty="0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en-IN" sz="1100" dirty="0">
                <a:solidFill>
                  <a:srgbClr val="EEFFFF"/>
                </a:solidFill>
                <a:latin typeface="Consolas" panose="020B0609020204030204" pitchFamily="49" charset="0"/>
              </a:rPr>
              <a:t>        </a:t>
            </a:r>
            <a:r>
              <a:rPr lang="en-IN" sz="1100" dirty="0" err="1">
                <a:solidFill>
                  <a:srgbClr val="C792EA"/>
                </a:solidFill>
                <a:latin typeface="Consolas" panose="020B0609020204030204" pitchFamily="49" charset="0"/>
              </a:rPr>
              <a:t>JavaRDD</a:t>
            </a:r>
            <a:r>
              <a:rPr lang="en-IN" sz="1100" dirty="0">
                <a:solidFill>
                  <a:srgbClr val="89DDFF"/>
                </a:solidFill>
                <a:latin typeface="Consolas" panose="020B0609020204030204" pitchFamily="49" charset="0"/>
              </a:rPr>
              <a:t>&lt;</a:t>
            </a:r>
            <a:r>
              <a:rPr lang="en-IN" sz="1100" dirty="0">
                <a:solidFill>
                  <a:srgbClr val="C792EA"/>
                </a:solidFill>
                <a:latin typeface="Consolas" panose="020B0609020204030204" pitchFamily="49" charset="0"/>
              </a:rPr>
              <a:t>Solution</a:t>
            </a:r>
            <a:r>
              <a:rPr lang="en-IN" sz="1100" dirty="0">
                <a:solidFill>
                  <a:srgbClr val="89DDFF"/>
                </a:solidFill>
                <a:latin typeface="Consolas" panose="020B0609020204030204" pitchFamily="49" charset="0"/>
              </a:rPr>
              <a:t>&gt;</a:t>
            </a:r>
            <a:r>
              <a:rPr lang="en-IN" sz="1100" dirty="0">
                <a:solidFill>
                  <a:srgbClr val="EEFFFF"/>
                </a:solidFill>
                <a:latin typeface="Consolas" panose="020B0609020204030204" pitchFamily="49" charset="0"/>
              </a:rPr>
              <a:t> candidates </a:t>
            </a:r>
            <a:r>
              <a:rPr lang="en-IN" sz="1100" dirty="0">
                <a:solidFill>
                  <a:srgbClr val="C792EA"/>
                </a:solidFill>
                <a:latin typeface="Consolas" panose="020B0609020204030204" pitchFamily="49" charset="0"/>
              </a:rPr>
              <a:t>=</a:t>
            </a:r>
            <a:r>
              <a:rPr lang="en-IN" sz="11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100" dirty="0" err="1">
                <a:solidFill>
                  <a:srgbClr val="EEFFFF"/>
                </a:solidFill>
                <a:latin typeface="Consolas" panose="020B0609020204030204" pitchFamily="49" charset="0"/>
              </a:rPr>
              <a:t>jsc</a:t>
            </a:r>
            <a:r>
              <a:rPr lang="en-IN" sz="1100" dirty="0" err="1">
                <a:solidFill>
                  <a:srgbClr val="89DDFF"/>
                </a:solidFill>
                <a:latin typeface="Consolas" panose="020B0609020204030204" pitchFamily="49" charset="0"/>
              </a:rPr>
              <a:t>.</a:t>
            </a:r>
            <a:r>
              <a:rPr lang="en-IN" sz="1100" dirty="0" err="1">
                <a:solidFill>
                  <a:srgbClr val="82AAFF"/>
                </a:solidFill>
                <a:latin typeface="Consolas" panose="020B0609020204030204" pitchFamily="49" charset="0"/>
              </a:rPr>
              <a:t>parallelize</a:t>
            </a:r>
            <a:r>
              <a:rPr lang="en-IN" sz="1100" dirty="0">
                <a:solidFill>
                  <a:srgbClr val="89DDFF"/>
                </a:solidFill>
                <a:latin typeface="Consolas" panose="020B0609020204030204" pitchFamily="49" charset="0"/>
              </a:rPr>
              <a:t>(</a:t>
            </a:r>
            <a:r>
              <a:rPr lang="en-IN" sz="1100" dirty="0" err="1">
                <a:solidFill>
                  <a:srgbClr val="EEFFFF"/>
                </a:solidFill>
                <a:latin typeface="Consolas" panose="020B0609020204030204" pitchFamily="49" charset="0"/>
              </a:rPr>
              <a:t>candidatesList</a:t>
            </a:r>
            <a:r>
              <a:rPr lang="en-IN" sz="1100" dirty="0">
                <a:solidFill>
                  <a:srgbClr val="89DDFF"/>
                </a:solidFill>
                <a:latin typeface="Consolas" panose="020B0609020204030204" pitchFamily="49" charset="0"/>
              </a:rPr>
              <a:t>,</a:t>
            </a:r>
            <a:r>
              <a:rPr lang="en-IN" sz="1100" dirty="0">
                <a:solidFill>
                  <a:srgbClr val="EEFFFF"/>
                </a:solidFill>
                <a:latin typeface="Consolas" panose="020B0609020204030204" pitchFamily="49" charset="0"/>
              </a:rPr>
              <a:t> NUM_PARTITIONS</a:t>
            </a:r>
            <a:r>
              <a:rPr lang="en-IN" sz="1100" dirty="0">
                <a:solidFill>
                  <a:srgbClr val="89DDFF"/>
                </a:solidFill>
                <a:latin typeface="Consolas" panose="020B0609020204030204" pitchFamily="49" charset="0"/>
              </a:rPr>
              <a:t>);</a:t>
            </a:r>
            <a:endParaRPr lang="en-IN" sz="1100" dirty="0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br>
              <a:rPr lang="en-IN" sz="1100" dirty="0">
                <a:solidFill>
                  <a:srgbClr val="EEFFFF"/>
                </a:solidFill>
                <a:latin typeface="Consolas" panose="020B0609020204030204" pitchFamily="49" charset="0"/>
              </a:rPr>
            </a:br>
            <a:r>
              <a:rPr lang="en-IN" sz="1100" dirty="0">
                <a:solidFill>
                  <a:srgbClr val="EEFFFF"/>
                </a:solidFill>
                <a:latin typeface="Consolas" panose="020B0609020204030204" pitchFamily="49" charset="0"/>
              </a:rPr>
              <a:t>        </a:t>
            </a:r>
            <a:r>
              <a:rPr lang="en-IN" sz="1100" dirty="0">
                <a:solidFill>
                  <a:srgbClr val="C792EA"/>
                </a:solidFill>
                <a:latin typeface="Consolas" panose="020B0609020204030204" pitchFamily="49" charset="0"/>
              </a:rPr>
              <a:t>Annealing</a:t>
            </a:r>
            <a:r>
              <a:rPr lang="en-IN" sz="11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100" dirty="0" err="1">
                <a:solidFill>
                  <a:srgbClr val="EEFFFF"/>
                </a:solidFill>
                <a:latin typeface="Consolas" panose="020B0609020204030204" pitchFamily="49" charset="0"/>
              </a:rPr>
              <a:t>annealingProcess</a:t>
            </a:r>
            <a:r>
              <a:rPr lang="en-IN" sz="11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100" dirty="0">
                <a:solidFill>
                  <a:srgbClr val="C792EA"/>
                </a:solidFill>
                <a:latin typeface="Consolas" panose="020B0609020204030204" pitchFamily="49" charset="0"/>
              </a:rPr>
              <a:t>=</a:t>
            </a:r>
            <a:r>
              <a:rPr lang="en-IN" sz="11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100" i="1" dirty="0">
                <a:solidFill>
                  <a:srgbClr val="89DDFF"/>
                </a:solidFill>
                <a:latin typeface="Consolas" panose="020B0609020204030204" pitchFamily="49" charset="0"/>
              </a:rPr>
              <a:t>new</a:t>
            </a:r>
            <a:r>
              <a:rPr lang="en-IN" sz="11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100" dirty="0">
                <a:solidFill>
                  <a:srgbClr val="82AAFF"/>
                </a:solidFill>
                <a:latin typeface="Consolas" panose="020B0609020204030204" pitchFamily="49" charset="0"/>
              </a:rPr>
              <a:t>Annealing</a:t>
            </a:r>
            <a:r>
              <a:rPr lang="en-IN" sz="1100" dirty="0">
                <a:solidFill>
                  <a:srgbClr val="89DDFF"/>
                </a:solidFill>
                <a:latin typeface="Consolas" panose="020B0609020204030204" pitchFamily="49" charset="0"/>
              </a:rPr>
              <a:t>(</a:t>
            </a:r>
            <a:r>
              <a:rPr lang="en-IN" sz="1100" dirty="0">
                <a:solidFill>
                  <a:srgbClr val="82AAFF"/>
                </a:solidFill>
                <a:latin typeface="Consolas" panose="020B0609020204030204" pitchFamily="49" charset="0"/>
              </a:rPr>
              <a:t>heat</a:t>
            </a:r>
            <a:r>
              <a:rPr lang="en-IN" sz="1100" dirty="0">
                <a:solidFill>
                  <a:srgbClr val="89DDFF"/>
                </a:solidFill>
                <a:latin typeface="Consolas" panose="020B0609020204030204" pitchFamily="49" charset="0"/>
              </a:rPr>
              <a:t>,</a:t>
            </a:r>
            <a:r>
              <a:rPr lang="en-IN" sz="1100" dirty="0">
                <a:solidFill>
                  <a:srgbClr val="82AAFF"/>
                </a:solidFill>
                <a:latin typeface="Consolas" panose="020B0609020204030204" pitchFamily="49" charset="0"/>
              </a:rPr>
              <a:t> </a:t>
            </a:r>
            <a:r>
              <a:rPr lang="en-IN" sz="1100" dirty="0">
                <a:solidFill>
                  <a:srgbClr val="FF5370"/>
                </a:solidFill>
                <a:latin typeface="Consolas" panose="020B0609020204030204" pitchFamily="49" charset="0"/>
              </a:rPr>
              <a:t>iterations</a:t>
            </a:r>
            <a:r>
              <a:rPr lang="en-IN" sz="1100" dirty="0">
                <a:solidFill>
                  <a:srgbClr val="82AAFF"/>
                </a:solidFill>
                <a:latin typeface="Consolas" panose="020B0609020204030204" pitchFamily="49" charset="0"/>
              </a:rPr>
              <a:t> </a:t>
            </a:r>
            <a:r>
              <a:rPr lang="en-IN" sz="1100" dirty="0">
                <a:solidFill>
                  <a:srgbClr val="C792EA"/>
                </a:solidFill>
                <a:latin typeface="Consolas" panose="020B0609020204030204" pitchFamily="49" charset="0"/>
              </a:rPr>
              <a:t>/</a:t>
            </a:r>
            <a:r>
              <a:rPr lang="en-IN" sz="1100" dirty="0">
                <a:solidFill>
                  <a:srgbClr val="82AAFF"/>
                </a:solidFill>
                <a:latin typeface="Consolas" panose="020B0609020204030204" pitchFamily="49" charset="0"/>
              </a:rPr>
              <a:t> NUM_PARTITIONS</a:t>
            </a:r>
            <a:r>
              <a:rPr lang="en-IN" sz="1100" dirty="0">
                <a:solidFill>
                  <a:srgbClr val="89DDFF"/>
                </a:solidFill>
                <a:latin typeface="Consolas" panose="020B0609020204030204" pitchFamily="49" charset="0"/>
              </a:rPr>
              <a:t>,</a:t>
            </a:r>
            <a:r>
              <a:rPr lang="en-IN" sz="1100" dirty="0">
                <a:solidFill>
                  <a:srgbClr val="82AAFF"/>
                </a:solidFill>
                <a:latin typeface="Consolas" panose="020B0609020204030204" pitchFamily="49" charset="0"/>
              </a:rPr>
              <a:t> NUM_SWAPS</a:t>
            </a:r>
            <a:r>
              <a:rPr lang="en-IN" sz="1100" dirty="0">
                <a:solidFill>
                  <a:srgbClr val="89DDFF"/>
                </a:solidFill>
                <a:latin typeface="Consolas" panose="020B0609020204030204" pitchFamily="49" charset="0"/>
              </a:rPr>
              <a:t>,</a:t>
            </a:r>
            <a:r>
              <a:rPr lang="en-IN" sz="1100" dirty="0">
                <a:solidFill>
                  <a:srgbClr val="82AAFF"/>
                </a:solidFill>
                <a:latin typeface="Consolas" panose="020B0609020204030204" pitchFamily="49" charset="0"/>
              </a:rPr>
              <a:t> </a:t>
            </a:r>
            <a:r>
              <a:rPr lang="en-IN" sz="1100" dirty="0" err="1">
                <a:solidFill>
                  <a:srgbClr val="82AAFF"/>
                </a:solidFill>
                <a:latin typeface="Consolas" panose="020B0609020204030204" pitchFamily="49" charset="0"/>
              </a:rPr>
              <a:t>best_broadcast</a:t>
            </a:r>
            <a:r>
              <a:rPr lang="en-IN" sz="1100" dirty="0">
                <a:solidFill>
                  <a:srgbClr val="89DDFF"/>
                </a:solidFill>
                <a:latin typeface="Consolas" panose="020B0609020204030204" pitchFamily="49" charset="0"/>
              </a:rPr>
              <a:t>,</a:t>
            </a:r>
            <a:r>
              <a:rPr lang="en-IN" sz="1100" dirty="0">
                <a:solidFill>
                  <a:srgbClr val="82AAFF"/>
                </a:solidFill>
                <a:latin typeface="Consolas" panose="020B0609020204030204" pitchFamily="49" charset="0"/>
              </a:rPr>
              <a:t> </a:t>
            </a:r>
            <a:r>
              <a:rPr lang="en-IN" sz="1100" dirty="0" err="1">
                <a:solidFill>
                  <a:srgbClr val="82AAFF"/>
                </a:solidFill>
                <a:latin typeface="Consolas" panose="020B0609020204030204" pitchFamily="49" charset="0"/>
              </a:rPr>
              <a:t>rng_broadcast</a:t>
            </a:r>
            <a:r>
              <a:rPr lang="en-IN" sz="1100" dirty="0">
                <a:solidFill>
                  <a:srgbClr val="89DDFF"/>
                </a:solidFill>
                <a:latin typeface="Consolas" panose="020B0609020204030204" pitchFamily="49" charset="0"/>
              </a:rPr>
              <a:t>);</a:t>
            </a:r>
            <a:endParaRPr lang="en-IN" sz="1100" dirty="0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br>
              <a:rPr lang="en-IN" sz="1100" dirty="0">
                <a:solidFill>
                  <a:srgbClr val="EEFFFF"/>
                </a:solidFill>
                <a:latin typeface="Consolas" panose="020B0609020204030204" pitchFamily="49" charset="0"/>
              </a:rPr>
            </a:br>
            <a:r>
              <a:rPr lang="en-IN" sz="1100" dirty="0">
                <a:solidFill>
                  <a:srgbClr val="EEFFFF"/>
                </a:solidFill>
                <a:latin typeface="Consolas" panose="020B0609020204030204" pitchFamily="49" charset="0"/>
              </a:rPr>
              <a:t>        </a:t>
            </a:r>
            <a:r>
              <a:rPr lang="en-IN" sz="1100" i="1" dirty="0">
                <a:solidFill>
                  <a:srgbClr val="89DDFF"/>
                </a:solidFill>
                <a:latin typeface="Consolas" panose="020B0609020204030204" pitchFamily="49" charset="0"/>
              </a:rPr>
              <a:t>do</a:t>
            </a:r>
            <a:r>
              <a:rPr lang="en-IN" sz="11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100" dirty="0">
                <a:solidFill>
                  <a:srgbClr val="89DDFF"/>
                </a:solidFill>
                <a:latin typeface="Consolas" panose="020B0609020204030204" pitchFamily="49" charset="0"/>
              </a:rPr>
              <a:t>{</a:t>
            </a:r>
            <a:r>
              <a:rPr lang="en-IN" sz="11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br>
              <a:rPr lang="en-IN" sz="1100" dirty="0">
                <a:solidFill>
                  <a:srgbClr val="EEFFFF"/>
                </a:solidFill>
                <a:latin typeface="Consolas" panose="020B0609020204030204" pitchFamily="49" charset="0"/>
              </a:rPr>
            </a:br>
            <a:r>
              <a:rPr lang="en-IN" sz="1100" dirty="0">
                <a:solidFill>
                  <a:srgbClr val="89DDFF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IN" sz="1100" i="1" dirty="0">
                <a:solidFill>
                  <a:srgbClr val="546E7A"/>
                </a:solidFill>
                <a:latin typeface="Consolas" panose="020B0609020204030204" pitchFamily="49" charset="0"/>
              </a:rPr>
              <a:t>// start annealing process -&gt; see Annealing.java</a:t>
            </a:r>
            <a:endParaRPr lang="en-IN" sz="1100" dirty="0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en-IN" sz="1100" dirty="0">
                <a:solidFill>
                  <a:srgbClr val="EEFFFF"/>
                </a:solidFill>
                <a:latin typeface="Consolas" panose="020B0609020204030204" pitchFamily="49" charset="0"/>
              </a:rPr>
              <a:t>            candidates </a:t>
            </a:r>
            <a:r>
              <a:rPr lang="en-IN" sz="1100" dirty="0">
                <a:solidFill>
                  <a:srgbClr val="C792EA"/>
                </a:solidFill>
                <a:latin typeface="Consolas" panose="020B0609020204030204" pitchFamily="49" charset="0"/>
              </a:rPr>
              <a:t>=</a:t>
            </a:r>
            <a:r>
              <a:rPr lang="en-IN" sz="11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100" dirty="0" err="1">
                <a:solidFill>
                  <a:srgbClr val="EEFFFF"/>
                </a:solidFill>
                <a:latin typeface="Consolas" panose="020B0609020204030204" pitchFamily="49" charset="0"/>
              </a:rPr>
              <a:t>candidates</a:t>
            </a:r>
            <a:r>
              <a:rPr lang="en-IN" sz="1100" dirty="0" err="1">
                <a:solidFill>
                  <a:srgbClr val="89DDFF"/>
                </a:solidFill>
                <a:latin typeface="Consolas" panose="020B0609020204030204" pitchFamily="49" charset="0"/>
              </a:rPr>
              <a:t>.</a:t>
            </a:r>
            <a:r>
              <a:rPr lang="en-IN" sz="1100" dirty="0" err="1">
                <a:solidFill>
                  <a:srgbClr val="82AAFF"/>
                </a:solidFill>
                <a:latin typeface="Consolas" panose="020B0609020204030204" pitchFamily="49" charset="0"/>
              </a:rPr>
              <a:t>map</a:t>
            </a:r>
            <a:r>
              <a:rPr lang="en-IN" sz="1100" dirty="0">
                <a:solidFill>
                  <a:srgbClr val="89DDFF"/>
                </a:solidFill>
                <a:latin typeface="Consolas" panose="020B0609020204030204" pitchFamily="49" charset="0"/>
              </a:rPr>
              <a:t>(</a:t>
            </a:r>
            <a:r>
              <a:rPr lang="en-IN" sz="1100" dirty="0" err="1">
                <a:solidFill>
                  <a:srgbClr val="EEFFFF"/>
                </a:solidFill>
                <a:latin typeface="Consolas" panose="020B0609020204030204" pitchFamily="49" charset="0"/>
              </a:rPr>
              <a:t>annealingProcess</a:t>
            </a:r>
            <a:r>
              <a:rPr lang="en-IN" sz="1100" dirty="0">
                <a:solidFill>
                  <a:srgbClr val="89DDFF"/>
                </a:solidFill>
                <a:latin typeface="Consolas" panose="020B0609020204030204" pitchFamily="49" charset="0"/>
              </a:rPr>
              <a:t>).</a:t>
            </a:r>
            <a:r>
              <a:rPr lang="en-IN" sz="1100" dirty="0">
                <a:solidFill>
                  <a:srgbClr val="82AAFF"/>
                </a:solidFill>
                <a:latin typeface="Consolas" panose="020B0609020204030204" pitchFamily="49" charset="0"/>
              </a:rPr>
              <a:t>repartition</a:t>
            </a:r>
            <a:r>
              <a:rPr lang="en-IN" sz="1100" dirty="0">
                <a:solidFill>
                  <a:srgbClr val="89DDFF"/>
                </a:solidFill>
                <a:latin typeface="Consolas" panose="020B0609020204030204" pitchFamily="49" charset="0"/>
              </a:rPr>
              <a:t>(</a:t>
            </a:r>
            <a:r>
              <a:rPr lang="en-IN" sz="1100" dirty="0">
                <a:solidFill>
                  <a:srgbClr val="EEFFFF"/>
                </a:solidFill>
                <a:latin typeface="Consolas" panose="020B0609020204030204" pitchFamily="49" charset="0"/>
              </a:rPr>
              <a:t>NUM_PARTITIONS</a:t>
            </a:r>
            <a:r>
              <a:rPr lang="en-IN" sz="1100" dirty="0">
                <a:solidFill>
                  <a:srgbClr val="89DDFF"/>
                </a:solidFill>
                <a:latin typeface="Consolas" panose="020B0609020204030204" pitchFamily="49" charset="0"/>
              </a:rPr>
              <a:t>);</a:t>
            </a:r>
            <a:endParaRPr lang="en-IN" sz="1100" dirty="0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br>
              <a:rPr lang="en-IN" sz="1100" dirty="0">
                <a:solidFill>
                  <a:srgbClr val="EEFFFF"/>
                </a:solidFill>
                <a:latin typeface="Consolas" panose="020B0609020204030204" pitchFamily="49" charset="0"/>
              </a:rPr>
            </a:br>
            <a:r>
              <a:rPr lang="en-IN" sz="1100" dirty="0">
                <a:solidFill>
                  <a:srgbClr val="89DDFF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IN" sz="1100" i="1" dirty="0">
                <a:solidFill>
                  <a:srgbClr val="546E7A"/>
                </a:solidFill>
                <a:latin typeface="Consolas" panose="020B0609020204030204" pitchFamily="49" charset="0"/>
              </a:rPr>
              <a:t>// reduce to best solution</a:t>
            </a:r>
            <a:endParaRPr lang="en-IN" sz="1100" dirty="0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en-IN" sz="1100" dirty="0">
                <a:solidFill>
                  <a:srgbClr val="EEFFFF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IN" sz="1100" dirty="0">
                <a:solidFill>
                  <a:srgbClr val="C792EA"/>
                </a:solidFill>
                <a:latin typeface="Consolas" panose="020B0609020204030204" pitchFamily="49" charset="0"/>
              </a:rPr>
              <a:t>Solution</a:t>
            </a:r>
            <a:r>
              <a:rPr lang="en-IN" sz="11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100" dirty="0" err="1">
                <a:solidFill>
                  <a:srgbClr val="EEFFFF"/>
                </a:solidFill>
                <a:latin typeface="Consolas" panose="020B0609020204030204" pitchFamily="49" charset="0"/>
              </a:rPr>
              <a:t>a_best</a:t>
            </a:r>
            <a:r>
              <a:rPr lang="en-IN" sz="11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100" dirty="0">
                <a:solidFill>
                  <a:srgbClr val="C792EA"/>
                </a:solidFill>
                <a:latin typeface="Consolas" panose="020B0609020204030204" pitchFamily="49" charset="0"/>
              </a:rPr>
              <a:t>=</a:t>
            </a:r>
            <a:r>
              <a:rPr lang="en-IN" sz="11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100" dirty="0" err="1">
                <a:solidFill>
                  <a:srgbClr val="EEFFFF"/>
                </a:solidFill>
                <a:latin typeface="Consolas" panose="020B0609020204030204" pitchFamily="49" charset="0"/>
              </a:rPr>
              <a:t>candidates</a:t>
            </a:r>
            <a:r>
              <a:rPr lang="en-IN" sz="1100" dirty="0" err="1">
                <a:solidFill>
                  <a:srgbClr val="89DDFF"/>
                </a:solidFill>
                <a:latin typeface="Consolas" panose="020B0609020204030204" pitchFamily="49" charset="0"/>
              </a:rPr>
              <a:t>.</a:t>
            </a:r>
            <a:r>
              <a:rPr lang="en-IN" sz="1100" dirty="0" err="1">
                <a:solidFill>
                  <a:srgbClr val="82AAFF"/>
                </a:solidFill>
                <a:latin typeface="Consolas" panose="020B0609020204030204" pitchFamily="49" charset="0"/>
              </a:rPr>
              <a:t>reduce</a:t>
            </a:r>
            <a:r>
              <a:rPr lang="en-IN" sz="1100" dirty="0">
                <a:solidFill>
                  <a:srgbClr val="89DDFF"/>
                </a:solidFill>
                <a:latin typeface="Consolas" panose="020B0609020204030204" pitchFamily="49" charset="0"/>
              </a:rPr>
              <a:t>((</a:t>
            </a:r>
            <a:r>
              <a:rPr lang="en-IN" sz="1100" dirty="0" err="1">
                <a:solidFill>
                  <a:srgbClr val="EEFFFF"/>
                </a:solidFill>
                <a:latin typeface="Consolas" panose="020B0609020204030204" pitchFamily="49" charset="0"/>
              </a:rPr>
              <a:t>acc</a:t>
            </a:r>
            <a:r>
              <a:rPr lang="en-IN" sz="1100" dirty="0">
                <a:solidFill>
                  <a:srgbClr val="89DDFF"/>
                </a:solidFill>
                <a:latin typeface="Consolas" panose="020B0609020204030204" pitchFamily="49" charset="0"/>
              </a:rPr>
              <a:t>,</a:t>
            </a:r>
            <a:r>
              <a:rPr lang="en-IN" sz="1100" dirty="0">
                <a:solidFill>
                  <a:srgbClr val="EEFFFF"/>
                </a:solidFill>
                <a:latin typeface="Consolas" panose="020B0609020204030204" pitchFamily="49" charset="0"/>
              </a:rPr>
              <a:t> next</a:t>
            </a:r>
            <a:r>
              <a:rPr lang="en-IN" sz="1100" dirty="0">
                <a:solidFill>
                  <a:srgbClr val="89DDFF"/>
                </a:solidFill>
                <a:latin typeface="Consolas" panose="020B0609020204030204" pitchFamily="49" charset="0"/>
              </a:rPr>
              <a:t>)</a:t>
            </a:r>
            <a:r>
              <a:rPr lang="en-IN" sz="11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100" dirty="0">
                <a:solidFill>
                  <a:srgbClr val="C792EA"/>
                </a:solidFill>
                <a:latin typeface="Consolas" panose="020B0609020204030204" pitchFamily="49" charset="0"/>
              </a:rPr>
              <a:t>-&gt;</a:t>
            </a:r>
            <a:r>
              <a:rPr lang="en-IN" sz="11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100" dirty="0" err="1">
                <a:solidFill>
                  <a:srgbClr val="EEFFFF"/>
                </a:solidFill>
                <a:latin typeface="Consolas" panose="020B0609020204030204" pitchFamily="49" charset="0"/>
              </a:rPr>
              <a:t>acc</a:t>
            </a:r>
            <a:r>
              <a:rPr lang="en-IN" sz="1100" dirty="0" err="1">
                <a:solidFill>
                  <a:srgbClr val="89DDFF"/>
                </a:solidFill>
                <a:latin typeface="Consolas" panose="020B0609020204030204" pitchFamily="49" charset="0"/>
              </a:rPr>
              <a:t>.</a:t>
            </a:r>
            <a:r>
              <a:rPr lang="en-IN" sz="1100" dirty="0" err="1">
                <a:solidFill>
                  <a:srgbClr val="82AAFF"/>
                </a:solidFill>
                <a:latin typeface="Consolas" panose="020B0609020204030204" pitchFamily="49" charset="0"/>
              </a:rPr>
              <a:t>Reduce</a:t>
            </a:r>
            <a:r>
              <a:rPr lang="en-IN" sz="1100" dirty="0">
                <a:solidFill>
                  <a:srgbClr val="89DDFF"/>
                </a:solidFill>
                <a:latin typeface="Consolas" panose="020B0609020204030204" pitchFamily="49" charset="0"/>
              </a:rPr>
              <a:t>(</a:t>
            </a:r>
            <a:r>
              <a:rPr lang="en-IN" sz="1100" dirty="0">
                <a:solidFill>
                  <a:srgbClr val="EEFFFF"/>
                </a:solidFill>
                <a:latin typeface="Consolas" panose="020B0609020204030204" pitchFamily="49" charset="0"/>
              </a:rPr>
              <a:t>next</a:t>
            </a:r>
            <a:r>
              <a:rPr lang="en-IN" sz="1100" dirty="0">
                <a:solidFill>
                  <a:srgbClr val="89DDFF"/>
                </a:solidFill>
                <a:latin typeface="Consolas" panose="020B0609020204030204" pitchFamily="49" charset="0"/>
              </a:rPr>
              <a:t>));</a:t>
            </a:r>
            <a:endParaRPr lang="en-IN" sz="1100" dirty="0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en-IN" sz="1100" dirty="0">
                <a:solidFill>
                  <a:srgbClr val="EEFFFF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IN" sz="1100" i="1" dirty="0">
                <a:solidFill>
                  <a:srgbClr val="89DDFF"/>
                </a:solidFill>
                <a:latin typeface="Consolas" panose="020B0609020204030204" pitchFamily="49" charset="0"/>
              </a:rPr>
              <a:t>if</a:t>
            </a:r>
            <a:r>
              <a:rPr lang="en-IN" sz="1100" dirty="0">
                <a:solidFill>
                  <a:srgbClr val="89DDFF"/>
                </a:solidFill>
                <a:latin typeface="Consolas" panose="020B0609020204030204" pitchFamily="49" charset="0"/>
              </a:rPr>
              <a:t>(</a:t>
            </a:r>
            <a:r>
              <a:rPr lang="en-IN" sz="1100" dirty="0" err="1">
                <a:solidFill>
                  <a:srgbClr val="EEFFFF"/>
                </a:solidFill>
                <a:latin typeface="Consolas" panose="020B0609020204030204" pitchFamily="49" charset="0"/>
              </a:rPr>
              <a:t>best</a:t>
            </a:r>
            <a:r>
              <a:rPr lang="en-IN" sz="1100" dirty="0" err="1">
                <a:solidFill>
                  <a:srgbClr val="89DDFF"/>
                </a:solidFill>
                <a:latin typeface="Consolas" panose="020B0609020204030204" pitchFamily="49" charset="0"/>
              </a:rPr>
              <a:t>.</a:t>
            </a:r>
            <a:r>
              <a:rPr lang="en-IN" sz="1100" dirty="0" err="1">
                <a:solidFill>
                  <a:srgbClr val="82AAFF"/>
                </a:solidFill>
                <a:latin typeface="Consolas" panose="020B0609020204030204" pitchFamily="49" charset="0"/>
              </a:rPr>
              <a:t>GetDistance</a:t>
            </a:r>
            <a:r>
              <a:rPr lang="en-IN" sz="1100" dirty="0">
                <a:solidFill>
                  <a:srgbClr val="89DDFF"/>
                </a:solidFill>
                <a:latin typeface="Consolas" panose="020B0609020204030204" pitchFamily="49" charset="0"/>
              </a:rPr>
              <a:t>()</a:t>
            </a:r>
            <a:r>
              <a:rPr lang="en-IN" sz="11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100" dirty="0">
                <a:solidFill>
                  <a:srgbClr val="C792EA"/>
                </a:solidFill>
                <a:latin typeface="Consolas" panose="020B0609020204030204" pitchFamily="49" charset="0"/>
              </a:rPr>
              <a:t>&gt;</a:t>
            </a:r>
            <a:r>
              <a:rPr lang="en-IN" sz="11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100" dirty="0" err="1">
                <a:solidFill>
                  <a:srgbClr val="EEFFFF"/>
                </a:solidFill>
                <a:latin typeface="Consolas" panose="020B0609020204030204" pitchFamily="49" charset="0"/>
              </a:rPr>
              <a:t>a_best</a:t>
            </a:r>
            <a:r>
              <a:rPr lang="en-IN" sz="1100" dirty="0" err="1">
                <a:solidFill>
                  <a:srgbClr val="89DDFF"/>
                </a:solidFill>
                <a:latin typeface="Consolas" panose="020B0609020204030204" pitchFamily="49" charset="0"/>
              </a:rPr>
              <a:t>.</a:t>
            </a:r>
            <a:r>
              <a:rPr lang="en-IN" sz="1100" dirty="0" err="1">
                <a:solidFill>
                  <a:srgbClr val="82AAFF"/>
                </a:solidFill>
                <a:latin typeface="Consolas" panose="020B0609020204030204" pitchFamily="49" charset="0"/>
              </a:rPr>
              <a:t>GetDistance</a:t>
            </a:r>
            <a:r>
              <a:rPr lang="en-IN" sz="1100" dirty="0">
                <a:solidFill>
                  <a:srgbClr val="89DDFF"/>
                </a:solidFill>
                <a:latin typeface="Consolas" panose="020B0609020204030204" pitchFamily="49" charset="0"/>
              </a:rPr>
              <a:t>()){</a:t>
            </a:r>
            <a:endParaRPr lang="en-IN" sz="1100" dirty="0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en-IN" sz="1100" dirty="0">
                <a:solidFill>
                  <a:srgbClr val="EEFFFF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IN" sz="1100" dirty="0" err="1">
                <a:solidFill>
                  <a:srgbClr val="EEFFFF"/>
                </a:solidFill>
                <a:latin typeface="Consolas" panose="020B0609020204030204" pitchFamily="49" charset="0"/>
              </a:rPr>
              <a:t>annealingProcess</a:t>
            </a:r>
            <a:r>
              <a:rPr lang="en-IN" sz="1100" dirty="0" err="1">
                <a:solidFill>
                  <a:srgbClr val="89DDFF"/>
                </a:solidFill>
                <a:latin typeface="Consolas" panose="020B0609020204030204" pitchFamily="49" charset="0"/>
              </a:rPr>
              <a:t>.</a:t>
            </a:r>
            <a:r>
              <a:rPr lang="en-IN" sz="1100" dirty="0" err="1">
                <a:solidFill>
                  <a:srgbClr val="82AAFF"/>
                </a:solidFill>
                <a:latin typeface="Consolas" panose="020B0609020204030204" pitchFamily="49" charset="0"/>
              </a:rPr>
              <a:t>UpdateBroadcast</a:t>
            </a:r>
            <a:r>
              <a:rPr lang="en-IN" sz="1100" dirty="0">
                <a:solidFill>
                  <a:srgbClr val="89DDFF"/>
                </a:solidFill>
                <a:latin typeface="Consolas" panose="020B0609020204030204" pitchFamily="49" charset="0"/>
              </a:rPr>
              <a:t>(</a:t>
            </a:r>
            <a:r>
              <a:rPr lang="en-IN" sz="1100" dirty="0" err="1">
                <a:solidFill>
                  <a:srgbClr val="EEFFFF"/>
                </a:solidFill>
                <a:latin typeface="Consolas" panose="020B0609020204030204" pitchFamily="49" charset="0"/>
              </a:rPr>
              <a:t>jsc</a:t>
            </a:r>
            <a:r>
              <a:rPr lang="en-IN" sz="1100" dirty="0" err="1">
                <a:solidFill>
                  <a:srgbClr val="89DDFF"/>
                </a:solidFill>
                <a:latin typeface="Consolas" panose="020B0609020204030204" pitchFamily="49" charset="0"/>
              </a:rPr>
              <a:t>.</a:t>
            </a:r>
            <a:r>
              <a:rPr lang="en-IN" sz="1100" dirty="0" err="1">
                <a:solidFill>
                  <a:srgbClr val="82AAFF"/>
                </a:solidFill>
                <a:latin typeface="Consolas" panose="020B0609020204030204" pitchFamily="49" charset="0"/>
              </a:rPr>
              <a:t>broadcast</a:t>
            </a:r>
            <a:r>
              <a:rPr lang="en-IN" sz="1100" dirty="0">
                <a:solidFill>
                  <a:srgbClr val="89DDFF"/>
                </a:solidFill>
                <a:latin typeface="Consolas" panose="020B0609020204030204" pitchFamily="49" charset="0"/>
              </a:rPr>
              <a:t>(</a:t>
            </a:r>
            <a:r>
              <a:rPr lang="en-IN" sz="1100" dirty="0" err="1">
                <a:solidFill>
                  <a:srgbClr val="EEFFFF"/>
                </a:solidFill>
                <a:latin typeface="Consolas" panose="020B0609020204030204" pitchFamily="49" charset="0"/>
              </a:rPr>
              <a:t>a_best</a:t>
            </a:r>
            <a:r>
              <a:rPr lang="en-IN" sz="1100" dirty="0">
                <a:solidFill>
                  <a:srgbClr val="89DDFF"/>
                </a:solidFill>
                <a:latin typeface="Consolas" panose="020B0609020204030204" pitchFamily="49" charset="0"/>
              </a:rPr>
              <a:t>));</a:t>
            </a:r>
            <a:endParaRPr lang="en-IN" sz="1100" dirty="0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en-IN" sz="1100" dirty="0">
                <a:solidFill>
                  <a:srgbClr val="EEFFFF"/>
                </a:solidFill>
                <a:latin typeface="Consolas" panose="020B0609020204030204" pitchFamily="49" charset="0"/>
              </a:rPr>
              <a:t>                best </a:t>
            </a:r>
            <a:r>
              <a:rPr lang="en-IN" sz="1100" dirty="0">
                <a:solidFill>
                  <a:srgbClr val="C792EA"/>
                </a:solidFill>
                <a:latin typeface="Consolas" panose="020B0609020204030204" pitchFamily="49" charset="0"/>
              </a:rPr>
              <a:t>=</a:t>
            </a:r>
            <a:r>
              <a:rPr lang="en-IN" sz="11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100" dirty="0" err="1">
                <a:solidFill>
                  <a:srgbClr val="EEFFFF"/>
                </a:solidFill>
                <a:latin typeface="Consolas" panose="020B0609020204030204" pitchFamily="49" charset="0"/>
              </a:rPr>
              <a:t>a_best</a:t>
            </a:r>
            <a:r>
              <a:rPr lang="en-IN" sz="1100" dirty="0">
                <a:solidFill>
                  <a:srgbClr val="89DDFF"/>
                </a:solidFill>
                <a:latin typeface="Consolas" panose="020B0609020204030204" pitchFamily="49" charset="0"/>
              </a:rPr>
              <a:t>;</a:t>
            </a:r>
            <a:endParaRPr lang="en-IN" sz="1100" dirty="0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en-IN" sz="1100" dirty="0">
                <a:solidFill>
                  <a:srgbClr val="EEFFFF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IN" sz="1100" dirty="0">
                <a:solidFill>
                  <a:srgbClr val="89DDFF"/>
                </a:solidFill>
                <a:latin typeface="Consolas" panose="020B0609020204030204" pitchFamily="49" charset="0"/>
              </a:rPr>
              <a:t>}</a:t>
            </a:r>
            <a:br>
              <a:rPr lang="en-IN" sz="1100" dirty="0">
                <a:solidFill>
                  <a:srgbClr val="EEFFFF"/>
                </a:solidFill>
                <a:latin typeface="Consolas" panose="020B0609020204030204" pitchFamily="49" charset="0"/>
              </a:rPr>
            </a:br>
            <a:r>
              <a:rPr lang="en-IN" sz="1100" dirty="0">
                <a:solidFill>
                  <a:srgbClr val="89DDFF"/>
                </a:solidFill>
                <a:latin typeface="Consolas" panose="020B0609020204030204" pitchFamily="49" charset="0"/>
              </a:rPr>
              <a:t>      </a:t>
            </a:r>
            <a:endParaRPr lang="en-IN" sz="1100" dirty="0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en-IN" sz="1100" dirty="0">
                <a:solidFill>
                  <a:srgbClr val="EEFFFF"/>
                </a:solidFill>
                <a:latin typeface="Consolas" panose="020B0609020204030204" pitchFamily="49" charset="0"/>
              </a:rPr>
              <a:t>            heat </a:t>
            </a:r>
            <a:r>
              <a:rPr lang="en-IN" sz="1100" dirty="0">
                <a:solidFill>
                  <a:srgbClr val="C792EA"/>
                </a:solidFill>
                <a:latin typeface="Consolas" panose="020B0609020204030204" pitchFamily="49" charset="0"/>
              </a:rPr>
              <a:t>=</a:t>
            </a:r>
            <a:r>
              <a:rPr lang="en-IN" sz="11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100" dirty="0">
                <a:solidFill>
                  <a:srgbClr val="82AAFF"/>
                </a:solidFill>
                <a:latin typeface="Consolas" panose="020B0609020204030204" pitchFamily="49" charset="0"/>
              </a:rPr>
              <a:t>temperature</a:t>
            </a:r>
            <a:r>
              <a:rPr lang="en-IN" sz="1100" dirty="0">
                <a:solidFill>
                  <a:srgbClr val="89DDFF"/>
                </a:solidFill>
                <a:latin typeface="Consolas" panose="020B0609020204030204" pitchFamily="49" charset="0"/>
              </a:rPr>
              <a:t>(</a:t>
            </a:r>
            <a:r>
              <a:rPr lang="en-IN" sz="1100" dirty="0">
                <a:solidFill>
                  <a:srgbClr val="82AAFF"/>
                </a:solidFill>
                <a:latin typeface="Consolas" panose="020B0609020204030204" pitchFamily="49" charset="0"/>
              </a:rPr>
              <a:t>heat</a:t>
            </a:r>
            <a:r>
              <a:rPr lang="en-IN" sz="1100" dirty="0">
                <a:solidFill>
                  <a:srgbClr val="89DDFF"/>
                </a:solidFill>
                <a:latin typeface="Consolas" panose="020B0609020204030204" pitchFamily="49" charset="0"/>
              </a:rPr>
              <a:t>,</a:t>
            </a:r>
            <a:r>
              <a:rPr lang="en-IN" sz="1100" dirty="0">
                <a:solidFill>
                  <a:srgbClr val="82AAFF"/>
                </a:solidFill>
                <a:latin typeface="Consolas" panose="020B0609020204030204" pitchFamily="49" charset="0"/>
              </a:rPr>
              <a:t> step</a:t>
            </a:r>
            <a:r>
              <a:rPr lang="en-IN" sz="1100" dirty="0">
                <a:solidFill>
                  <a:srgbClr val="89DDFF"/>
                </a:solidFill>
                <a:latin typeface="Consolas" panose="020B0609020204030204" pitchFamily="49" charset="0"/>
              </a:rPr>
              <a:t>);</a:t>
            </a:r>
            <a:endParaRPr lang="en-IN" sz="1100" dirty="0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en-IN" sz="1100" dirty="0">
                <a:solidFill>
                  <a:srgbClr val="EEFFFF"/>
                </a:solidFill>
                <a:latin typeface="Consolas" panose="020B0609020204030204" pitchFamily="49" charset="0"/>
              </a:rPr>
              <a:t>            step </a:t>
            </a:r>
            <a:r>
              <a:rPr lang="en-IN" sz="1100" dirty="0">
                <a:solidFill>
                  <a:srgbClr val="C792EA"/>
                </a:solidFill>
                <a:latin typeface="Consolas" panose="020B0609020204030204" pitchFamily="49" charset="0"/>
              </a:rPr>
              <a:t>+=</a:t>
            </a:r>
            <a:r>
              <a:rPr lang="en-IN" sz="11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100" dirty="0">
                <a:solidFill>
                  <a:srgbClr val="F78C6C"/>
                </a:solidFill>
                <a:latin typeface="Consolas" panose="020B0609020204030204" pitchFamily="49" charset="0"/>
              </a:rPr>
              <a:t>1</a:t>
            </a:r>
            <a:r>
              <a:rPr lang="en-IN" sz="1100" dirty="0">
                <a:solidFill>
                  <a:srgbClr val="89DDFF"/>
                </a:solidFill>
                <a:latin typeface="Consolas" panose="020B0609020204030204" pitchFamily="49" charset="0"/>
              </a:rPr>
              <a:t>;</a:t>
            </a:r>
            <a:endParaRPr lang="en-IN" sz="1100" dirty="0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en-IN" sz="1100" dirty="0">
                <a:solidFill>
                  <a:srgbClr val="EEFFFF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IN" sz="1100" dirty="0" err="1">
                <a:solidFill>
                  <a:srgbClr val="EEFFFF"/>
                </a:solidFill>
                <a:latin typeface="Consolas" panose="020B0609020204030204" pitchFamily="49" charset="0"/>
              </a:rPr>
              <a:t>annealingProcess</a:t>
            </a:r>
            <a:r>
              <a:rPr lang="en-IN" sz="1100" dirty="0" err="1">
                <a:solidFill>
                  <a:srgbClr val="89DDFF"/>
                </a:solidFill>
                <a:latin typeface="Consolas" panose="020B0609020204030204" pitchFamily="49" charset="0"/>
              </a:rPr>
              <a:t>.</a:t>
            </a:r>
            <a:r>
              <a:rPr lang="en-IN" sz="1100" dirty="0" err="1">
                <a:solidFill>
                  <a:srgbClr val="82AAFF"/>
                </a:solidFill>
                <a:latin typeface="Consolas" panose="020B0609020204030204" pitchFamily="49" charset="0"/>
              </a:rPr>
              <a:t>UpdateHeat</a:t>
            </a:r>
            <a:r>
              <a:rPr lang="en-IN" sz="1100" dirty="0">
                <a:solidFill>
                  <a:srgbClr val="89DDFF"/>
                </a:solidFill>
                <a:latin typeface="Consolas" panose="020B0609020204030204" pitchFamily="49" charset="0"/>
              </a:rPr>
              <a:t>(</a:t>
            </a:r>
            <a:r>
              <a:rPr lang="en-IN" sz="1100" dirty="0">
                <a:solidFill>
                  <a:srgbClr val="EEFFFF"/>
                </a:solidFill>
                <a:latin typeface="Consolas" panose="020B0609020204030204" pitchFamily="49" charset="0"/>
              </a:rPr>
              <a:t>heat</a:t>
            </a:r>
            <a:r>
              <a:rPr lang="en-IN" sz="1100" dirty="0">
                <a:solidFill>
                  <a:srgbClr val="89DDFF"/>
                </a:solidFill>
                <a:latin typeface="Consolas" panose="020B0609020204030204" pitchFamily="49" charset="0"/>
              </a:rPr>
              <a:t>);</a:t>
            </a:r>
            <a:endParaRPr lang="en-IN" sz="1100" dirty="0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br>
              <a:rPr lang="en-IN" sz="1100" dirty="0">
                <a:solidFill>
                  <a:srgbClr val="EEFFFF"/>
                </a:solidFill>
                <a:latin typeface="Consolas" panose="020B0609020204030204" pitchFamily="49" charset="0"/>
              </a:rPr>
            </a:br>
            <a:r>
              <a:rPr lang="en-IN" sz="1100" dirty="0">
                <a:solidFill>
                  <a:srgbClr val="EEFFFF"/>
                </a:solidFill>
                <a:latin typeface="Consolas" panose="020B0609020204030204" pitchFamily="49" charset="0"/>
              </a:rPr>
              <a:t>        </a:t>
            </a:r>
            <a:r>
              <a:rPr lang="en-IN" sz="1100" dirty="0">
                <a:solidFill>
                  <a:srgbClr val="89DDFF"/>
                </a:solidFill>
                <a:latin typeface="Consolas" panose="020B0609020204030204" pitchFamily="49" charset="0"/>
              </a:rPr>
              <a:t>}</a:t>
            </a:r>
            <a:r>
              <a:rPr lang="en-IN" sz="11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100" i="1" dirty="0">
                <a:solidFill>
                  <a:srgbClr val="89DDFF"/>
                </a:solidFill>
                <a:latin typeface="Consolas" panose="020B0609020204030204" pitchFamily="49" charset="0"/>
              </a:rPr>
              <a:t>while</a:t>
            </a:r>
            <a:r>
              <a:rPr lang="en-IN" sz="11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100" dirty="0">
                <a:solidFill>
                  <a:srgbClr val="89DDFF"/>
                </a:solidFill>
                <a:latin typeface="Consolas" panose="020B0609020204030204" pitchFamily="49" charset="0"/>
              </a:rPr>
              <a:t>(</a:t>
            </a:r>
            <a:r>
              <a:rPr lang="en-IN" sz="1100" dirty="0">
                <a:solidFill>
                  <a:srgbClr val="EEFFFF"/>
                </a:solidFill>
                <a:latin typeface="Consolas" panose="020B0609020204030204" pitchFamily="49" charset="0"/>
              </a:rPr>
              <a:t>heat </a:t>
            </a:r>
            <a:r>
              <a:rPr lang="en-IN" sz="1100" dirty="0">
                <a:solidFill>
                  <a:srgbClr val="C792EA"/>
                </a:solidFill>
                <a:latin typeface="Consolas" panose="020B0609020204030204" pitchFamily="49" charset="0"/>
              </a:rPr>
              <a:t>&gt;</a:t>
            </a:r>
            <a:r>
              <a:rPr lang="en-IN" sz="1100" dirty="0">
                <a:solidFill>
                  <a:srgbClr val="EEFFFF"/>
                </a:solidFill>
                <a:latin typeface="Consolas" panose="020B0609020204030204" pitchFamily="49" charset="0"/>
              </a:rPr>
              <a:t> MIN_HEAT</a:t>
            </a:r>
            <a:r>
              <a:rPr lang="en-IN" sz="1100" dirty="0">
                <a:solidFill>
                  <a:srgbClr val="89DDFF"/>
                </a:solidFill>
                <a:latin typeface="Consolas" panose="020B0609020204030204" pitchFamily="49" charset="0"/>
              </a:rPr>
              <a:t>);</a:t>
            </a:r>
            <a:endParaRPr lang="en-IN" sz="1100" dirty="0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br>
              <a:rPr lang="en-IN" sz="1100" dirty="0">
                <a:solidFill>
                  <a:srgbClr val="EEFFFF"/>
                </a:solidFill>
                <a:latin typeface="Consolas" panose="020B0609020204030204" pitchFamily="49" charset="0"/>
              </a:rPr>
            </a:br>
            <a:r>
              <a:rPr lang="en-IN" sz="1100" dirty="0">
                <a:solidFill>
                  <a:srgbClr val="EEFFFF"/>
                </a:solidFill>
                <a:latin typeface="Consolas" panose="020B0609020204030204" pitchFamily="49" charset="0"/>
              </a:rPr>
              <a:t>        </a:t>
            </a:r>
            <a:r>
              <a:rPr lang="en-IN" sz="1100" i="1" dirty="0">
                <a:solidFill>
                  <a:srgbClr val="89DDFF"/>
                </a:solidFill>
                <a:latin typeface="Consolas" panose="020B0609020204030204" pitchFamily="49" charset="0"/>
              </a:rPr>
              <a:t>return</a:t>
            </a:r>
            <a:r>
              <a:rPr lang="en-IN" sz="1100" dirty="0">
                <a:solidFill>
                  <a:srgbClr val="EEFFFF"/>
                </a:solidFill>
                <a:latin typeface="Consolas" panose="020B0609020204030204" pitchFamily="49" charset="0"/>
              </a:rPr>
              <a:t> best</a:t>
            </a:r>
            <a:r>
              <a:rPr lang="en-IN" sz="1100" dirty="0">
                <a:solidFill>
                  <a:srgbClr val="89DDFF"/>
                </a:solidFill>
                <a:latin typeface="Consolas" panose="020B0609020204030204" pitchFamily="49" charset="0"/>
              </a:rPr>
              <a:t>;</a:t>
            </a:r>
            <a:br>
              <a:rPr lang="en-IN" sz="1100" dirty="0">
                <a:solidFill>
                  <a:srgbClr val="EEFFFF"/>
                </a:solidFill>
                <a:latin typeface="Consolas" panose="020B0609020204030204" pitchFamily="49" charset="0"/>
              </a:rPr>
            </a:br>
            <a:r>
              <a:rPr lang="en-IN" sz="1100" dirty="0">
                <a:solidFill>
                  <a:srgbClr val="EEFFFF"/>
                </a:solidFill>
                <a:latin typeface="Consolas" panose="020B0609020204030204" pitchFamily="49" charset="0"/>
              </a:rPr>
              <a:t>    </a:t>
            </a:r>
            <a:r>
              <a:rPr lang="en-IN" sz="1100" dirty="0">
                <a:solidFill>
                  <a:srgbClr val="89DDFF"/>
                </a:solidFill>
                <a:latin typeface="Consolas" panose="020B0609020204030204" pitchFamily="49" charset="0"/>
              </a:rPr>
              <a:t>}</a:t>
            </a:r>
            <a:r>
              <a:rPr lang="en-IN" sz="11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100" i="1" dirty="0">
                <a:solidFill>
                  <a:srgbClr val="546E7A"/>
                </a:solidFill>
                <a:latin typeface="Consolas" panose="020B0609020204030204" pitchFamily="49" charset="0"/>
              </a:rPr>
              <a:t>// end method </a:t>
            </a:r>
            <a:r>
              <a:rPr lang="en-IN" sz="1100" i="1" dirty="0" err="1">
                <a:solidFill>
                  <a:srgbClr val="546E7A"/>
                </a:solidFill>
                <a:latin typeface="Consolas" panose="020B0609020204030204" pitchFamily="49" charset="0"/>
              </a:rPr>
              <a:t>simulated_annealing</a:t>
            </a:r>
            <a:endParaRPr lang="en-IN" sz="11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8033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AE93C-2FA4-4734-9065-CC7A49077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6835" y="280785"/>
            <a:ext cx="6243783" cy="652088"/>
          </a:xfrm>
        </p:spPr>
        <p:txBody>
          <a:bodyPr>
            <a:noAutofit/>
          </a:bodyPr>
          <a:lstStyle/>
          <a:p>
            <a:r>
              <a:rPr lang="en-IN" sz="4400" dirty="0"/>
              <a:t>SPARK Execution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1E6F8A-A3DE-4D1A-80C9-97AA02747E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3072" r="48788"/>
          <a:stretch/>
        </p:blipFill>
        <p:spPr>
          <a:xfrm>
            <a:off x="1126835" y="1295399"/>
            <a:ext cx="10331740" cy="4923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7160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AE93C-2FA4-4734-9065-CC7A49077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6835" y="280785"/>
            <a:ext cx="6243783" cy="652088"/>
          </a:xfrm>
        </p:spPr>
        <p:txBody>
          <a:bodyPr>
            <a:noAutofit/>
          </a:bodyPr>
          <a:lstStyle/>
          <a:p>
            <a:r>
              <a:rPr lang="en-IN" sz="4400" dirty="0"/>
              <a:t>MASS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2B0625F-4CA3-4033-9E9F-8DAB564DF7F4}"/>
              </a:ext>
            </a:extLst>
          </p:cNvPr>
          <p:cNvSpPr/>
          <p:nvPr/>
        </p:nvSpPr>
        <p:spPr>
          <a:xfrm>
            <a:off x="1126835" y="1336389"/>
            <a:ext cx="10648398" cy="4708981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IN" sz="1200" dirty="0">
                <a:solidFill>
                  <a:srgbClr val="C792EA"/>
                </a:solidFill>
                <a:latin typeface="Consolas" panose="020B0609020204030204" pitchFamily="49" charset="0"/>
              </a:rPr>
              <a:t>Places</a:t>
            </a:r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200" dirty="0" err="1">
                <a:solidFill>
                  <a:srgbClr val="EEFFFF"/>
                </a:solidFill>
                <a:latin typeface="Consolas" panose="020B0609020204030204" pitchFamily="49" charset="0"/>
              </a:rPr>
              <a:t>places</a:t>
            </a:r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200" dirty="0">
                <a:solidFill>
                  <a:srgbClr val="C792EA"/>
                </a:solidFill>
                <a:latin typeface="Consolas" panose="020B0609020204030204" pitchFamily="49" charset="0"/>
              </a:rPr>
              <a:t>=</a:t>
            </a:r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200" i="1" dirty="0">
                <a:solidFill>
                  <a:srgbClr val="89DDFF"/>
                </a:solidFill>
                <a:latin typeface="Consolas" panose="020B0609020204030204" pitchFamily="49" charset="0"/>
              </a:rPr>
              <a:t>new</a:t>
            </a:r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200" dirty="0">
                <a:solidFill>
                  <a:srgbClr val="82AAFF"/>
                </a:solidFill>
                <a:latin typeface="Consolas" panose="020B0609020204030204" pitchFamily="49" charset="0"/>
              </a:rPr>
              <a:t>Places</a:t>
            </a:r>
            <a:r>
              <a:rPr lang="en-IN" sz="1200" dirty="0">
                <a:solidFill>
                  <a:srgbClr val="89DDFF"/>
                </a:solidFill>
                <a:latin typeface="Consolas" panose="020B0609020204030204" pitchFamily="49" charset="0"/>
              </a:rPr>
              <a:t>(</a:t>
            </a:r>
            <a:r>
              <a:rPr lang="en-IN" sz="1200" dirty="0">
                <a:solidFill>
                  <a:srgbClr val="82AAFF"/>
                </a:solidFill>
                <a:latin typeface="Consolas" panose="020B0609020204030204" pitchFamily="49" charset="0"/>
              </a:rPr>
              <a:t> </a:t>
            </a:r>
            <a:r>
              <a:rPr lang="en-IN" sz="1200" dirty="0">
                <a:solidFill>
                  <a:srgbClr val="F78C6C"/>
                </a:solidFill>
                <a:latin typeface="Consolas" panose="020B0609020204030204" pitchFamily="49" charset="0"/>
              </a:rPr>
              <a:t>1</a:t>
            </a:r>
            <a:r>
              <a:rPr lang="en-IN" sz="1200" dirty="0">
                <a:solidFill>
                  <a:srgbClr val="89DDFF"/>
                </a:solidFill>
                <a:latin typeface="Consolas" panose="020B0609020204030204" pitchFamily="49" charset="0"/>
              </a:rPr>
              <a:t>,</a:t>
            </a:r>
            <a:r>
              <a:rPr lang="en-IN" sz="1200" dirty="0">
                <a:solidFill>
                  <a:srgbClr val="82AAFF"/>
                </a:solidFill>
                <a:latin typeface="Consolas" panose="020B0609020204030204" pitchFamily="49" charset="0"/>
              </a:rPr>
              <a:t> </a:t>
            </a:r>
            <a:r>
              <a:rPr lang="en-IN" sz="1200" dirty="0" err="1">
                <a:solidFill>
                  <a:srgbClr val="EEFFFF"/>
                </a:solidFill>
                <a:latin typeface="Consolas" panose="020B0609020204030204" pitchFamily="49" charset="0"/>
              </a:rPr>
              <a:t>Annealing</a:t>
            </a:r>
            <a:r>
              <a:rPr lang="en-IN" sz="1200" dirty="0" err="1">
                <a:solidFill>
                  <a:srgbClr val="89DDFF"/>
                </a:solidFill>
                <a:latin typeface="Consolas" panose="020B0609020204030204" pitchFamily="49" charset="0"/>
              </a:rPr>
              <a:t>.</a:t>
            </a:r>
            <a:r>
              <a:rPr lang="en-IN" sz="1200" dirty="0" err="1">
                <a:solidFill>
                  <a:srgbClr val="EEFFFF"/>
                </a:solidFill>
                <a:latin typeface="Consolas" panose="020B0609020204030204" pitchFamily="49" charset="0"/>
              </a:rPr>
              <a:t>class</a:t>
            </a:r>
            <a:r>
              <a:rPr lang="en-IN" sz="1200" dirty="0" err="1">
                <a:solidFill>
                  <a:srgbClr val="89DDFF"/>
                </a:solidFill>
                <a:latin typeface="Consolas" panose="020B0609020204030204" pitchFamily="49" charset="0"/>
              </a:rPr>
              <a:t>.</a:t>
            </a:r>
            <a:r>
              <a:rPr lang="en-IN" sz="1200" dirty="0" err="1">
                <a:solidFill>
                  <a:srgbClr val="82AAFF"/>
                </a:solidFill>
                <a:latin typeface="Consolas" panose="020B0609020204030204" pitchFamily="49" charset="0"/>
              </a:rPr>
              <a:t>getName</a:t>
            </a:r>
            <a:r>
              <a:rPr lang="en-IN" sz="1200" dirty="0">
                <a:solidFill>
                  <a:srgbClr val="89DDFF"/>
                </a:solidFill>
                <a:latin typeface="Consolas" panose="020B0609020204030204" pitchFamily="49" charset="0"/>
              </a:rPr>
              <a:t>(),</a:t>
            </a:r>
            <a:r>
              <a:rPr lang="en-IN" sz="1200" dirty="0">
                <a:solidFill>
                  <a:srgbClr val="82AAFF"/>
                </a:solidFill>
                <a:latin typeface="Consolas" panose="020B0609020204030204" pitchFamily="49" charset="0"/>
              </a:rPr>
              <a:t> </a:t>
            </a:r>
            <a:r>
              <a:rPr lang="en-IN" sz="1200" dirty="0">
                <a:solidFill>
                  <a:srgbClr val="89DDFF"/>
                </a:solidFill>
                <a:latin typeface="Consolas" panose="020B0609020204030204" pitchFamily="49" charset="0"/>
              </a:rPr>
              <a:t>(</a:t>
            </a:r>
            <a:r>
              <a:rPr lang="en-IN" sz="1200" dirty="0">
                <a:solidFill>
                  <a:srgbClr val="82AAFF"/>
                </a:solidFill>
                <a:latin typeface="Consolas" panose="020B0609020204030204" pitchFamily="49" charset="0"/>
              </a:rPr>
              <a:t>Object</a:t>
            </a:r>
            <a:r>
              <a:rPr lang="en-IN" sz="1200" dirty="0">
                <a:solidFill>
                  <a:srgbClr val="89DDFF"/>
                </a:solidFill>
                <a:latin typeface="Consolas" panose="020B0609020204030204" pitchFamily="49" charset="0"/>
              </a:rPr>
              <a:t>)</a:t>
            </a:r>
            <a:r>
              <a:rPr lang="en-IN" sz="1200" dirty="0">
                <a:solidFill>
                  <a:srgbClr val="82AAFF"/>
                </a:solidFill>
                <a:latin typeface="Consolas" panose="020B0609020204030204" pitchFamily="49" charset="0"/>
              </a:rPr>
              <a:t> </a:t>
            </a:r>
            <a:r>
              <a:rPr lang="en-IN" sz="1200" i="1" dirty="0">
                <a:solidFill>
                  <a:srgbClr val="89DDFF"/>
                </a:solidFill>
                <a:latin typeface="Consolas" panose="020B0609020204030204" pitchFamily="49" charset="0"/>
              </a:rPr>
              <a:t>new</a:t>
            </a:r>
            <a:r>
              <a:rPr lang="en-IN" sz="1200" dirty="0">
                <a:solidFill>
                  <a:srgbClr val="82AAFF"/>
                </a:solidFill>
                <a:latin typeface="Consolas" panose="020B0609020204030204" pitchFamily="49" charset="0"/>
              </a:rPr>
              <a:t> Integer</a:t>
            </a:r>
            <a:r>
              <a:rPr lang="en-IN" sz="1200" dirty="0">
                <a:solidFill>
                  <a:srgbClr val="89DDFF"/>
                </a:solidFill>
                <a:latin typeface="Consolas" panose="020B0609020204030204" pitchFamily="49" charset="0"/>
              </a:rPr>
              <a:t>(</a:t>
            </a:r>
            <a:r>
              <a:rPr lang="en-IN" sz="1200" dirty="0">
                <a:solidFill>
                  <a:srgbClr val="82AAFF"/>
                </a:solidFill>
                <a:latin typeface="Consolas" panose="020B0609020204030204" pitchFamily="49" charset="0"/>
              </a:rPr>
              <a:t>n</a:t>
            </a:r>
            <a:r>
              <a:rPr lang="en-IN" sz="1200" dirty="0">
                <a:solidFill>
                  <a:srgbClr val="C792EA"/>
                </a:solidFill>
                <a:latin typeface="Consolas" panose="020B0609020204030204" pitchFamily="49" charset="0"/>
              </a:rPr>
              <a:t>/</a:t>
            </a:r>
            <a:r>
              <a:rPr lang="en-IN" sz="1200" dirty="0" err="1">
                <a:solidFill>
                  <a:srgbClr val="82AAFF"/>
                </a:solidFill>
                <a:latin typeface="Consolas" panose="020B0609020204030204" pitchFamily="49" charset="0"/>
              </a:rPr>
              <a:t>num_nodes</a:t>
            </a:r>
            <a:r>
              <a:rPr lang="en-IN" sz="1200" dirty="0">
                <a:solidFill>
                  <a:srgbClr val="89DDFF"/>
                </a:solidFill>
                <a:latin typeface="Consolas" panose="020B0609020204030204" pitchFamily="49" charset="0"/>
              </a:rPr>
              <a:t>),</a:t>
            </a:r>
            <a:r>
              <a:rPr lang="en-IN" sz="1200" dirty="0">
                <a:solidFill>
                  <a:srgbClr val="82AAFF"/>
                </a:solidFill>
                <a:latin typeface="Consolas" panose="020B0609020204030204" pitchFamily="49" charset="0"/>
              </a:rPr>
              <a:t> </a:t>
            </a:r>
            <a:r>
              <a:rPr lang="en-IN" sz="1200" dirty="0" err="1">
                <a:solidFill>
                  <a:srgbClr val="82AAFF"/>
                </a:solidFill>
                <a:latin typeface="Consolas" panose="020B0609020204030204" pitchFamily="49" charset="0"/>
              </a:rPr>
              <a:t>num_places</a:t>
            </a:r>
            <a:r>
              <a:rPr lang="en-IN" sz="1200" dirty="0">
                <a:solidFill>
                  <a:srgbClr val="89DDFF"/>
                </a:solidFill>
                <a:latin typeface="Consolas" panose="020B0609020204030204" pitchFamily="49" charset="0"/>
              </a:rPr>
              <a:t>);</a:t>
            </a:r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200" i="1" dirty="0">
                <a:solidFill>
                  <a:srgbClr val="546E7A"/>
                </a:solidFill>
                <a:latin typeface="Consolas" panose="020B0609020204030204" pitchFamily="49" charset="0"/>
              </a:rPr>
              <a:t>// creating places</a:t>
            </a:r>
            <a:endParaRPr lang="en-IN" sz="1200" i="1" dirty="0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b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</a:br>
            <a:r>
              <a:rPr lang="en-IN" sz="1200" dirty="0">
                <a:solidFill>
                  <a:srgbClr val="C792EA"/>
                </a:solidFill>
                <a:latin typeface="Consolas" panose="020B0609020204030204" pitchFamily="49" charset="0"/>
              </a:rPr>
              <a:t>double</a:t>
            </a:r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 heat </a:t>
            </a:r>
            <a:r>
              <a:rPr lang="en-IN" sz="1200" dirty="0">
                <a:solidFill>
                  <a:srgbClr val="C792EA"/>
                </a:solidFill>
                <a:latin typeface="Consolas" panose="020B0609020204030204" pitchFamily="49" charset="0"/>
              </a:rPr>
              <a:t>=</a:t>
            </a:r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 INITIAL_HEAT</a:t>
            </a:r>
            <a:r>
              <a:rPr lang="en-IN" sz="1200" dirty="0">
                <a:solidFill>
                  <a:srgbClr val="89DDFF"/>
                </a:solidFill>
                <a:latin typeface="Consolas" panose="020B0609020204030204" pitchFamily="49" charset="0"/>
              </a:rPr>
              <a:t>;</a:t>
            </a:r>
            <a:endParaRPr lang="en-IN" sz="1200" dirty="0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en-IN" sz="1200" dirty="0">
                <a:solidFill>
                  <a:srgbClr val="C792EA"/>
                </a:solidFill>
                <a:latin typeface="Consolas" panose="020B0609020204030204" pitchFamily="49" charset="0"/>
              </a:rPr>
              <a:t>int</a:t>
            </a:r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 step </a:t>
            </a:r>
            <a:r>
              <a:rPr lang="en-IN" sz="1200" dirty="0">
                <a:solidFill>
                  <a:srgbClr val="C792EA"/>
                </a:solidFill>
                <a:latin typeface="Consolas" panose="020B0609020204030204" pitchFamily="49" charset="0"/>
              </a:rPr>
              <a:t>=</a:t>
            </a:r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200" dirty="0">
                <a:solidFill>
                  <a:srgbClr val="F78C6C"/>
                </a:solidFill>
                <a:latin typeface="Consolas" panose="020B0609020204030204" pitchFamily="49" charset="0"/>
              </a:rPr>
              <a:t>2</a:t>
            </a:r>
            <a:r>
              <a:rPr lang="en-IN" sz="1200" dirty="0">
                <a:solidFill>
                  <a:srgbClr val="89DDFF"/>
                </a:solidFill>
                <a:latin typeface="Consolas" panose="020B0609020204030204" pitchFamily="49" charset="0"/>
              </a:rPr>
              <a:t>;</a:t>
            </a:r>
            <a:endParaRPr lang="en-IN" sz="1200" dirty="0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b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</a:br>
            <a:r>
              <a:rPr lang="en-IN" sz="1200" i="1" dirty="0">
                <a:solidFill>
                  <a:srgbClr val="546E7A"/>
                </a:solidFill>
                <a:latin typeface="Consolas" panose="020B0609020204030204" pitchFamily="49" charset="0"/>
              </a:rPr>
              <a:t>//</a:t>
            </a:r>
            <a:r>
              <a:rPr lang="en-IN" sz="1200" i="1" dirty="0" err="1">
                <a:solidFill>
                  <a:srgbClr val="546E7A"/>
                </a:solidFill>
                <a:latin typeface="Consolas" panose="020B0609020204030204" pitchFamily="49" charset="0"/>
              </a:rPr>
              <a:t>initalize</a:t>
            </a:r>
            <a:r>
              <a:rPr lang="en-IN" sz="1200" i="1" dirty="0">
                <a:solidFill>
                  <a:srgbClr val="546E7A"/>
                </a:solidFill>
                <a:latin typeface="Consolas" panose="020B0609020204030204" pitchFamily="49" charset="0"/>
              </a:rPr>
              <a:t> the best solution</a:t>
            </a:r>
            <a:endParaRPr lang="en-IN" sz="1200" dirty="0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en-IN" sz="1200" dirty="0">
                <a:solidFill>
                  <a:srgbClr val="C792EA"/>
                </a:solidFill>
                <a:latin typeface="Consolas" panose="020B0609020204030204" pitchFamily="49" charset="0"/>
              </a:rPr>
              <a:t>Solution</a:t>
            </a:r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 best </a:t>
            </a:r>
            <a:r>
              <a:rPr lang="en-IN" sz="1200" dirty="0">
                <a:solidFill>
                  <a:srgbClr val="C792EA"/>
                </a:solidFill>
                <a:latin typeface="Consolas" panose="020B0609020204030204" pitchFamily="49" charset="0"/>
              </a:rPr>
              <a:t>=</a:t>
            </a:r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200" i="1" dirty="0">
                <a:solidFill>
                  <a:srgbClr val="89DDFF"/>
                </a:solidFill>
                <a:latin typeface="Consolas" panose="020B0609020204030204" pitchFamily="49" charset="0"/>
              </a:rPr>
              <a:t>new</a:t>
            </a:r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200" dirty="0">
                <a:solidFill>
                  <a:srgbClr val="82AAFF"/>
                </a:solidFill>
                <a:latin typeface="Consolas" panose="020B0609020204030204" pitchFamily="49" charset="0"/>
              </a:rPr>
              <a:t>Solution</a:t>
            </a:r>
            <a:r>
              <a:rPr lang="en-IN" sz="1200" dirty="0">
                <a:solidFill>
                  <a:srgbClr val="89DDFF"/>
                </a:solidFill>
                <a:latin typeface="Consolas" panose="020B0609020204030204" pitchFamily="49" charset="0"/>
              </a:rPr>
              <a:t>();</a:t>
            </a:r>
            <a:endParaRPr lang="en-IN" sz="1200" dirty="0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en-IN" sz="1200" dirty="0" err="1">
                <a:solidFill>
                  <a:srgbClr val="EEFFFF"/>
                </a:solidFill>
                <a:latin typeface="Consolas" panose="020B0609020204030204" pitchFamily="49" charset="0"/>
              </a:rPr>
              <a:t>best</a:t>
            </a:r>
            <a:r>
              <a:rPr lang="en-IN" sz="1200" dirty="0" err="1">
                <a:solidFill>
                  <a:srgbClr val="89DDFF"/>
                </a:solidFill>
                <a:latin typeface="Consolas" panose="020B0609020204030204" pitchFamily="49" charset="0"/>
              </a:rPr>
              <a:t>.</a:t>
            </a:r>
            <a:r>
              <a:rPr lang="en-IN" sz="1200" dirty="0" err="1">
                <a:solidFill>
                  <a:srgbClr val="82AAFF"/>
                </a:solidFill>
                <a:latin typeface="Consolas" panose="020B0609020204030204" pitchFamily="49" charset="0"/>
              </a:rPr>
              <a:t>init</a:t>
            </a:r>
            <a:r>
              <a:rPr lang="en-IN" sz="1200" dirty="0">
                <a:solidFill>
                  <a:srgbClr val="89DDFF"/>
                </a:solidFill>
                <a:latin typeface="Consolas" panose="020B0609020204030204" pitchFamily="49" charset="0"/>
              </a:rPr>
              <a:t>(</a:t>
            </a:r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g</a:t>
            </a:r>
            <a:r>
              <a:rPr lang="en-IN" sz="1200" dirty="0">
                <a:solidFill>
                  <a:srgbClr val="89DDFF"/>
                </a:solidFill>
                <a:latin typeface="Consolas" panose="020B0609020204030204" pitchFamily="49" charset="0"/>
              </a:rPr>
              <a:t>);</a:t>
            </a:r>
            <a:endParaRPr lang="en-IN" sz="1200" dirty="0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b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</a:br>
            <a:r>
              <a:rPr lang="en-IN" sz="1200" i="1" dirty="0">
                <a:solidFill>
                  <a:srgbClr val="89DDFF"/>
                </a:solidFill>
                <a:latin typeface="Consolas" panose="020B0609020204030204" pitchFamily="49" charset="0"/>
              </a:rPr>
              <a:t>while</a:t>
            </a:r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200" dirty="0">
                <a:solidFill>
                  <a:srgbClr val="89DDFF"/>
                </a:solidFill>
                <a:latin typeface="Consolas" panose="020B0609020204030204" pitchFamily="49" charset="0"/>
              </a:rPr>
              <a:t>(</a:t>
            </a:r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heat </a:t>
            </a:r>
            <a:r>
              <a:rPr lang="en-IN" sz="1200" dirty="0">
                <a:solidFill>
                  <a:srgbClr val="C792EA"/>
                </a:solidFill>
                <a:latin typeface="Consolas" panose="020B0609020204030204" pitchFamily="49" charset="0"/>
              </a:rPr>
              <a:t>&gt;</a:t>
            </a:r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 MIN_HEAT</a:t>
            </a:r>
            <a:r>
              <a:rPr lang="en-IN" sz="1200" dirty="0">
                <a:solidFill>
                  <a:srgbClr val="89DDFF"/>
                </a:solidFill>
                <a:latin typeface="Consolas" panose="020B0609020204030204" pitchFamily="49" charset="0"/>
              </a:rPr>
              <a:t>){</a:t>
            </a:r>
            <a:b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</a:br>
            <a:r>
              <a:rPr lang="en-IN" sz="1200" dirty="0">
                <a:solidFill>
                  <a:srgbClr val="89DDFF"/>
                </a:solidFill>
                <a:latin typeface="Consolas" panose="020B0609020204030204" pitchFamily="49" charset="0"/>
              </a:rPr>
              <a:t>     </a:t>
            </a:r>
            <a:r>
              <a:rPr lang="en-IN" sz="1200" i="1" dirty="0">
                <a:solidFill>
                  <a:srgbClr val="546E7A"/>
                </a:solidFill>
                <a:latin typeface="Consolas" panose="020B0609020204030204" pitchFamily="49" charset="0"/>
              </a:rPr>
              <a:t>//Run and store the output of the annealing method for each place</a:t>
            </a:r>
            <a:endParaRPr lang="en-IN" sz="1200" dirty="0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     </a:t>
            </a:r>
            <a:r>
              <a:rPr lang="en-IN" sz="1200" dirty="0">
                <a:solidFill>
                  <a:srgbClr val="C792EA"/>
                </a:solidFill>
                <a:latin typeface="Consolas" panose="020B0609020204030204" pitchFamily="49" charset="0"/>
              </a:rPr>
              <a:t>Object</a:t>
            </a:r>
            <a:r>
              <a:rPr lang="en-IN" sz="1200" dirty="0">
                <a:solidFill>
                  <a:srgbClr val="89DDFF"/>
                </a:solidFill>
                <a:latin typeface="Consolas" panose="020B0609020204030204" pitchFamily="49" charset="0"/>
              </a:rPr>
              <a:t>[]</a:t>
            </a:r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200" dirty="0" err="1">
                <a:solidFill>
                  <a:srgbClr val="EEFFFF"/>
                </a:solidFill>
                <a:latin typeface="Consolas" panose="020B0609020204030204" pitchFamily="49" charset="0"/>
              </a:rPr>
              <a:t>calledPlacesResults</a:t>
            </a:r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200" dirty="0">
                <a:solidFill>
                  <a:srgbClr val="C792EA"/>
                </a:solidFill>
                <a:latin typeface="Consolas" panose="020B0609020204030204" pitchFamily="49" charset="0"/>
              </a:rPr>
              <a:t>=</a:t>
            </a:r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200" dirty="0">
                <a:solidFill>
                  <a:srgbClr val="89DDFF"/>
                </a:solidFill>
                <a:latin typeface="Consolas" panose="020B0609020204030204" pitchFamily="49" charset="0"/>
              </a:rPr>
              <a:t>(</a:t>
            </a:r>
            <a:r>
              <a:rPr lang="en-IN" sz="1200" dirty="0">
                <a:solidFill>
                  <a:srgbClr val="C792EA"/>
                </a:solidFill>
                <a:latin typeface="Consolas" panose="020B0609020204030204" pitchFamily="49" charset="0"/>
              </a:rPr>
              <a:t>Object</a:t>
            </a:r>
            <a:r>
              <a:rPr lang="en-IN" sz="1200" dirty="0">
                <a:solidFill>
                  <a:srgbClr val="89DDFF"/>
                </a:solidFill>
                <a:latin typeface="Consolas" panose="020B0609020204030204" pitchFamily="49" charset="0"/>
              </a:rPr>
              <a:t>[])</a:t>
            </a:r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200" dirty="0" err="1">
                <a:solidFill>
                  <a:srgbClr val="EEFFFF"/>
                </a:solidFill>
                <a:latin typeface="Consolas" panose="020B0609020204030204" pitchFamily="49" charset="0"/>
              </a:rPr>
              <a:t>places</a:t>
            </a:r>
            <a:r>
              <a:rPr lang="en-IN" sz="1200" dirty="0" err="1">
                <a:solidFill>
                  <a:srgbClr val="89DDFF"/>
                </a:solidFill>
                <a:latin typeface="Consolas" panose="020B0609020204030204" pitchFamily="49" charset="0"/>
              </a:rPr>
              <a:t>.</a:t>
            </a:r>
            <a:r>
              <a:rPr lang="en-IN" sz="1200" dirty="0" err="1">
                <a:solidFill>
                  <a:srgbClr val="82AAFF"/>
                </a:solidFill>
                <a:latin typeface="Consolas" panose="020B0609020204030204" pitchFamily="49" charset="0"/>
              </a:rPr>
              <a:t>callAll</a:t>
            </a:r>
            <a:r>
              <a:rPr lang="en-IN" sz="1200" dirty="0">
                <a:solidFill>
                  <a:srgbClr val="89DDFF"/>
                </a:solidFill>
                <a:latin typeface="Consolas" panose="020B0609020204030204" pitchFamily="49" charset="0"/>
              </a:rPr>
              <a:t>(</a:t>
            </a:r>
            <a:r>
              <a:rPr lang="en-IN" sz="1200" dirty="0" err="1">
                <a:solidFill>
                  <a:srgbClr val="EEFFFF"/>
                </a:solidFill>
                <a:latin typeface="Consolas" panose="020B0609020204030204" pitchFamily="49" charset="0"/>
              </a:rPr>
              <a:t>Annealing</a:t>
            </a:r>
            <a:r>
              <a:rPr lang="en-IN" sz="1200" dirty="0" err="1">
                <a:solidFill>
                  <a:srgbClr val="89DDFF"/>
                </a:solidFill>
                <a:latin typeface="Consolas" panose="020B0609020204030204" pitchFamily="49" charset="0"/>
              </a:rPr>
              <a:t>.</a:t>
            </a:r>
            <a:r>
              <a:rPr lang="en-IN" sz="1200" dirty="0" err="1">
                <a:solidFill>
                  <a:srgbClr val="EEFFFF"/>
                </a:solidFill>
                <a:latin typeface="Consolas" panose="020B0609020204030204" pitchFamily="49" charset="0"/>
              </a:rPr>
              <a:t>START_ANNEALING</a:t>
            </a:r>
            <a:r>
              <a:rPr lang="en-IN" sz="1200" dirty="0">
                <a:solidFill>
                  <a:srgbClr val="89DDFF"/>
                </a:solidFill>
                <a:latin typeface="Consolas" panose="020B0609020204030204" pitchFamily="49" charset="0"/>
              </a:rPr>
              <a:t>,</a:t>
            </a:r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200" dirty="0" err="1">
                <a:solidFill>
                  <a:srgbClr val="EEFFFF"/>
                </a:solidFill>
                <a:latin typeface="Consolas" panose="020B0609020204030204" pitchFamily="49" charset="0"/>
              </a:rPr>
              <a:t>arguements</a:t>
            </a:r>
            <a:r>
              <a:rPr lang="en-IN" sz="1200" dirty="0">
                <a:solidFill>
                  <a:srgbClr val="89DDFF"/>
                </a:solidFill>
                <a:latin typeface="Consolas" panose="020B0609020204030204" pitchFamily="49" charset="0"/>
              </a:rPr>
              <a:t>);</a:t>
            </a:r>
            <a:endParaRPr lang="en-IN" sz="1200" dirty="0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b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</a:br>
            <a:r>
              <a:rPr lang="en-IN" sz="1200" dirty="0">
                <a:solidFill>
                  <a:srgbClr val="89DDFF"/>
                </a:solidFill>
                <a:latin typeface="Consolas" panose="020B0609020204030204" pitchFamily="49" charset="0"/>
              </a:rPr>
              <a:t>     </a:t>
            </a:r>
            <a:r>
              <a:rPr lang="en-IN" sz="1200" i="1" dirty="0">
                <a:solidFill>
                  <a:srgbClr val="546E7A"/>
                </a:solidFill>
                <a:latin typeface="Consolas" panose="020B0609020204030204" pitchFamily="49" charset="0"/>
              </a:rPr>
              <a:t>//From all the places select the solution with the minimum distance</a:t>
            </a:r>
            <a:endParaRPr lang="en-IN" sz="1200" dirty="0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     </a:t>
            </a:r>
            <a:r>
              <a:rPr lang="en-IN" sz="1200" i="1" dirty="0">
                <a:solidFill>
                  <a:srgbClr val="89DDFF"/>
                </a:solidFill>
                <a:latin typeface="Consolas" panose="020B0609020204030204" pitchFamily="49" charset="0"/>
              </a:rPr>
              <a:t>for</a:t>
            </a:r>
            <a:r>
              <a:rPr lang="en-IN" sz="1200" dirty="0">
                <a:solidFill>
                  <a:srgbClr val="89DDFF"/>
                </a:solidFill>
                <a:latin typeface="Consolas" panose="020B0609020204030204" pitchFamily="49" charset="0"/>
              </a:rPr>
              <a:t>(</a:t>
            </a:r>
            <a:r>
              <a:rPr lang="en-IN" sz="1200" dirty="0">
                <a:solidFill>
                  <a:srgbClr val="C792EA"/>
                </a:solidFill>
                <a:latin typeface="Consolas" panose="020B0609020204030204" pitchFamily="49" charset="0"/>
              </a:rPr>
              <a:t>int</a:t>
            </a:r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 j</a:t>
            </a:r>
            <a:r>
              <a:rPr lang="en-IN" sz="1200" dirty="0">
                <a:solidFill>
                  <a:srgbClr val="C792EA"/>
                </a:solidFill>
                <a:latin typeface="Consolas" panose="020B0609020204030204" pitchFamily="49" charset="0"/>
              </a:rPr>
              <a:t>=</a:t>
            </a:r>
            <a:r>
              <a:rPr lang="en-IN" sz="1200" dirty="0">
                <a:solidFill>
                  <a:srgbClr val="F78C6C"/>
                </a:solidFill>
                <a:latin typeface="Consolas" panose="020B0609020204030204" pitchFamily="49" charset="0"/>
              </a:rPr>
              <a:t>1</a:t>
            </a:r>
            <a:r>
              <a:rPr lang="en-IN" sz="1200" dirty="0">
                <a:solidFill>
                  <a:srgbClr val="89DDFF"/>
                </a:solidFill>
                <a:latin typeface="Consolas" panose="020B0609020204030204" pitchFamily="49" charset="0"/>
              </a:rPr>
              <a:t>;</a:t>
            </a:r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 j</a:t>
            </a:r>
            <a:r>
              <a:rPr lang="en-IN" sz="1200" dirty="0">
                <a:solidFill>
                  <a:srgbClr val="C792EA"/>
                </a:solidFill>
                <a:latin typeface="Consolas" panose="020B0609020204030204" pitchFamily="49" charset="0"/>
              </a:rPr>
              <a:t>&lt;</a:t>
            </a:r>
            <a:r>
              <a:rPr lang="en-IN" sz="1200" dirty="0" err="1">
                <a:solidFill>
                  <a:srgbClr val="EEFFFF"/>
                </a:solidFill>
                <a:latin typeface="Consolas" panose="020B0609020204030204" pitchFamily="49" charset="0"/>
              </a:rPr>
              <a:t>calledPlacesResults</a:t>
            </a:r>
            <a:r>
              <a:rPr lang="en-IN" sz="1200" dirty="0" err="1">
                <a:solidFill>
                  <a:srgbClr val="89DDFF"/>
                </a:solidFill>
                <a:latin typeface="Consolas" panose="020B0609020204030204" pitchFamily="49" charset="0"/>
              </a:rPr>
              <a:t>.</a:t>
            </a:r>
            <a:r>
              <a:rPr lang="en-IN" sz="1200" dirty="0" err="1">
                <a:solidFill>
                  <a:srgbClr val="EEFFFF"/>
                </a:solidFill>
                <a:latin typeface="Consolas" panose="020B0609020204030204" pitchFamily="49" charset="0"/>
              </a:rPr>
              <a:t>length</a:t>
            </a:r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200" dirty="0">
                <a:solidFill>
                  <a:srgbClr val="89DDFF"/>
                </a:solidFill>
                <a:latin typeface="Consolas" panose="020B0609020204030204" pitchFamily="49" charset="0"/>
              </a:rPr>
              <a:t>;</a:t>
            </a:r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200" dirty="0" err="1">
                <a:solidFill>
                  <a:srgbClr val="EEFFFF"/>
                </a:solidFill>
                <a:latin typeface="Consolas" panose="020B0609020204030204" pitchFamily="49" charset="0"/>
              </a:rPr>
              <a:t>j</a:t>
            </a:r>
            <a:r>
              <a:rPr lang="en-IN" sz="1200" dirty="0" err="1">
                <a:solidFill>
                  <a:srgbClr val="C792EA"/>
                </a:solidFill>
                <a:latin typeface="Consolas" panose="020B0609020204030204" pitchFamily="49" charset="0"/>
              </a:rPr>
              <a:t>++</a:t>
            </a:r>
            <a:r>
              <a:rPr lang="en-IN" sz="1200" dirty="0">
                <a:solidFill>
                  <a:srgbClr val="89DDFF"/>
                </a:solidFill>
                <a:latin typeface="Consolas" panose="020B0609020204030204" pitchFamily="49" charset="0"/>
              </a:rPr>
              <a:t>){</a:t>
            </a:r>
            <a:endParaRPr lang="en-IN" sz="1200" dirty="0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     		. . .</a:t>
            </a:r>
          </a:p>
          <a:p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     </a:t>
            </a:r>
            <a:r>
              <a:rPr lang="en-IN" sz="1200" dirty="0">
                <a:solidFill>
                  <a:srgbClr val="89DDFF"/>
                </a:solidFill>
                <a:latin typeface="Consolas" panose="020B0609020204030204" pitchFamily="49" charset="0"/>
              </a:rPr>
              <a:t>}</a:t>
            </a:r>
            <a:endParaRPr lang="en-IN" sz="1200" dirty="0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b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</a:br>
            <a:r>
              <a:rPr lang="en-IN" sz="1200" dirty="0">
                <a:solidFill>
                  <a:srgbClr val="89DDFF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IN" sz="1200" i="1" dirty="0">
                <a:solidFill>
                  <a:srgbClr val="546E7A"/>
                </a:solidFill>
                <a:latin typeface="Consolas" panose="020B0609020204030204" pitchFamily="49" charset="0"/>
              </a:rPr>
              <a:t>//set the best solution obtained from above as the new best solution</a:t>
            </a:r>
            <a:endParaRPr lang="en-IN" sz="1200" dirty="0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     best </a:t>
            </a:r>
            <a:r>
              <a:rPr lang="en-IN" sz="1200" dirty="0">
                <a:solidFill>
                  <a:srgbClr val="C792EA"/>
                </a:solidFill>
                <a:latin typeface="Consolas" panose="020B0609020204030204" pitchFamily="49" charset="0"/>
              </a:rPr>
              <a:t>=</a:t>
            </a:r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200" i="1" dirty="0">
                <a:solidFill>
                  <a:srgbClr val="89DDFF"/>
                </a:solidFill>
                <a:latin typeface="Consolas" panose="020B0609020204030204" pitchFamily="49" charset="0"/>
              </a:rPr>
              <a:t>new</a:t>
            </a:r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200" dirty="0">
                <a:solidFill>
                  <a:srgbClr val="82AAFF"/>
                </a:solidFill>
                <a:latin typeface="Consolas" panose="020B0609020204030204" pitchFamily="49" charset="0"/>
              </a:rPr>
              <a:t>Solution</a:t>
            </a:r>
            <a:r>
              <a:rPr lang="en-IN" sz="1200" dirty="0">
                <a:solidFill>
                  <a:srgbClr val="89DDFF"/>
                </a:solidFill>
                <a:latin typeface="Consolas" panose="020B0609020204030204" pitchFamily="49" charset="0"/>
              </a:rPr>
              <a:t>(</a:t>
            </a:r>
            <a:r>
              <a:rPr lang="en-IN" sz="1200" dirty="0">
                <a:solidFill>
                  <a:srgbClr val="82AAFF"/>
                </a:solidFill>
                <a:latin typeface="Consolas" panose="020B0609020204030204" pitchFamily="49" charset="0"/>
              </a:rPr>
              <a:t> </a:t>
            </a:r>
            <a:r>
              <a:rPr lang="en-IN" sz="1200" dirty="0">
                <a:solidFill>
                  <a:srgbClr val="89DDFF"/>
                </a:solidFill>
                <a:latin typeface="Consolas" panose="020B0609020204030204" pitchFamily="49" charset="0"/>
              </a:rPr>
              <a:t>(</a:t>
            </a:r>
            <a:r>
              <a:rPr lang="en-IN" sz="1200" dirty="0">
                <a:solidFill>
                  <a:srgbClr val="82AAFF"/>
                </a:solidFill>
                <a:latin typeface="Consolas" panose="020B0609020204030204" pitchFamily="49" charset="0"/>
              </a:rPr>
              <a:t>Solution</a:t>
            </a:r>
            <a:r>
              <a:rPr lang="en-IN" sz="1200" dirty="0">
                <a:solidFill>
                  <a:srgbClr val="89DDFF"/>
                </a:solidFill>
                <a:latin typeface="Consolas" panose="020B0609020204030204" pitchFamily="49" charset="0"/>
              </a:rPr>
              <a:t>)</a:t>
            </a:r>
            <a:r>
              <a:rPr lang="en-IN" sz="1200" dirty="0" err="1">
                <a:solidFill>
                  <a:srgbClr val="82AAFF"/>
                </a:solidFill>
                <a:latin typeface="Consolas" panose="020B0609020204030204" pitchFamily="49" charset="0"/>
              </a:rPr>
              <a:t>calledPlacesResults</a:t>
            </a:r>
            <a:r>
              <a:rPr lang="en-IN" sz="1200" dirty="0">
                <a:solidFill>
                  <a:srgbClr val="89DDFF"/>
                </a:solidFill>
                <a:latin typeface="Consolas" panose="020B0609020204030204" pitchFamily="49" charset="0"/>
              </a:rPr>
              <a:t>[</a:t>
            </a:r>
            <a:r>
              <a:rPr lang="en-IN" sz="1200" dirty="0" err="1">
                <a:solidFill>
                  <a:srgbClr val="82AAFF"/>
                </a:solidFill>
                <a:latin typeface="Consolas" panose="020B0609020204030204" pitchFamily="49" charset="0"/>
              </a:rPr>
              <a:t>best_index</a:t>
            </a:r>
            <a:r>
              <a:rPr lang="en-IN" sz="1200" dirty="0">
                <a:solidFill>
                  <a:srgbClr val="89DDFF"/>
                </a:solidFill>
                <a:latin typeface="Consolas" panose="020B0609020204030204" pitchFamily="49" charset="0"/>
              </a:rPr>
              <a:t>]</a:t>
            </a:r>
            <a:r>
              <a:rPr lang="en-IN" sz="1200" dirty="0">
                <a:solidFill>
                  <a:srgbClr val="82AAFF"/>
                </a:solidFill>
                <a:latin typeface="Consolas" panose="020B0609020204030204" pitchFamily="49" charset="0"/>
              </a:rPr>
              <a:t> </a:t>
            </a:r>
            <a:r>
              <a:rPr lang="en-IN" sz="1200" dirty="0">
                <a:solidFill>
                  <a:srgbClr val="89DDFF"/>
                </a:solidFill>
                <a:latin typeface="Consolas" panose="020B0609020204030204" pitchFamily="49" charset="0"/>
              </a:rPr>
              <a:t>);</a:t>
            </a:r>
            <a:endParaRPr lang="en-IN" sz="1200" dirty="0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         </a:t>
            </a:r>
          </a:p>
          <a:p>
            <a:r>
              <a:rPr lang="en-IN" sz="1200" dirty="0">
                <a:solidFill>
                  <a:srgbClr val="89DDFF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IN" sz="1200" i="1" dirty="0">
                <a:solidFill>
                  <a:srgbClr val="546E7A"/>
                </a:solidFill>
                <a:latin typeface="Consolas" panose="020B0609020204030204" pitchFamily="49" charset="0"/>
              </a:rPr>
              <a:t>// update system entropy and annealing step counter</a:t>
            </a:r>
            <a:endParaRPr lang="en-IN" sz="1200" dirty="0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	heat </a:t>
            </a:r>
            <a:r>
              <a:rPr lang="en-IN" sz="1200" dirty="0">
                <a:solidFill>
                  <a:srgbClr val="C792EA"/>
                </a:solidFill>
                <a:latin typeface="Consolas" panose="020B0609020204030204" pitchFamily="49" charset="0"/>
              </a:rPr>
              <a:t>=</a:t>
            </a:r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200" dirty="0">
                <a:solidFill>
                  <a:srgbClr val="82AAFF"/>
                </a:solidFill>
                <a:latin typeface="Consolas" panose="020B0609020204030204" pitchFamily="49" charset="0"/>
              </a:rPr>
              <a:t>temperature</a:t>
            </a:r>
            <a:r>
              <a:rPr lang="en-IN" sz="1200" dirty="0">
                <a:solidFill>
                  <a:srgbClr val="89DDFF"/>
                </a:solidFill>
                <a:latin typeface="Consolas" panose="020B0609020204030204" pitchFamily="49" charset="0"/>
              </a:rPr>
              <a:t>(</a:t>
            </a:r>
            <a:r>
              <a:rPr lang="en-IN" sz="1200" dirty="0">
                <a:solidFill>
                  <a:srgbClr val="82AAFF"/>
                </a:solidFill>
                <a:latin typeface="Consolas" panose="020B0609020204030204" pitchFamily="49" charset="0"/>
              </a:rPr>
              <a:t>heat</a:t>
            </a:r>
            <a:r>
              <a:rPr lang="en-IN" sz="1200" dirty="0">
                <a:solidFill>
                  <a:srgbClr val="89DDFF"/>
                </a:solidFill>
                <a:latin typeface="Consolas" panose="020B0609020204030204" pitchFamily="49" charset="0"/>
              </a:rPr>
              <a:t>,</a:t>
            </a:r>
            <a:r>
              <a:rPr lang="en-IN" sz="1200" dirty="0">
                <a:solidFill>
                  <a:srgbClr val="82AAFF"/>
                </a:solidFill>
                <a:latin typeface="Consolas" panose="020B0609020204030204" pitchFamily="49" charset="0"/>
              </a:rPr>
              <a:t> step</a:t>
            </a:r>
            <a:r>
              <a:rPr lang="en-IN" sz="1200" dirty="0">
                <a:solidFill>
                  <a:srgbClr val="89DDFF"/>
                </a:solidFill>
                <a:latin typeface="Consolas" panose="020B0609020204030204" pitchFamily="49" charset="0"/>
              </a:rPr>
              <a:t>);</a:t>
            </a:r>
            <a:endParaRPr lang="en-IN" sz="1200" dirty="0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	step </a:t>
            </a:r>
            <a:r>
              <a:rPr lang="en-IN" sz="1200" dirty="0">
                <a:solidFill>
                  <a:srgbClr val="C792EA"/>
                </a:solidFill>
                <a:latin typeface="Consolas" panose="020B0609020204030204" pitchFamily="49" charset="0"/>
              </a:rPr>
              <a:t>+=</a:t>
            </a:r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200" dirty="0">
                <a:solidFill>
                  <a:srgbClr val="F78C6C"/>
                </a:solidFill>
                <a:latin typeface="Consolas" panose="020B0609020204030204" pitchFamily="49" charset="0"/>
              </a:rPr>
              <a:t>1</a:t>
            </a:r>
            <a:r>
              <a:rPr lang="en-IN" sz="1200" dirty="0">
                <a:solidFill>
                  <a:srgbClr val="89DDFF"/>
                </a:solidFill>
                <a:latin typeface="Consolas" panose="020B0609020204030204" pitchFamily="49" charset="0"/>
              </a:rPr>
              <a:t>;</a:t>
            </a:r>
            <a:endParaRPr lang="en-IN" sz="1200" dirty="0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en-IN" sz="1200" dirty="0">
                <a:solidFill>
                  <a:srgbClr val="89DDFF"/>
                </a:solidFill>
                <a:latin typeface="Consolas" panose="020B0609020204030204" pitchFamily="49" charset="0"/>
              </a:rPr>
              <a:t>}</a:t>
            </a:r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200" i="1" dirty="0">
                <a:solidFill>
                  <a:srgbClr val="546E7A"/>
                </a:solidFill>
                <a:latin typeface="Consolas" panose="020B0609020204030204" pitchFamily="49" charset="0"/>
              </a:rPr>
              <a:t>// end while</a:t>
            </a:r>
            <a:endParaRPr lang="en-IN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4743658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0B082E"/>
      </a:dk2>
      <a:lt2>
        <a:srgbClr val="F3F3F2"/>
      </a:lt2>
      <a:accent1>
        <a:srgbClr val="62B4C6"/>
      </a:accent1>
      <a:accent2>
        <a:srgbClr val="1B376E"/>
      </a:accent2>
      <a:accent3>
        <a:srgbClr val="9EBE55"/>
      </a:accent3>
      <a:accent4>
        <a:srgbClr val="C65E5E"/>
      </a:accent4>
      <a:accent5>
        <a:srgbClr val="D3BA55"/>
      </a:accent5>
      <a:accent6>
        <a:srgbClr val="96648A"/>
      </a:accent6>
      <a:hlink>
        <a:srgbClr val="62B4C6"/>
      </a:hlink>
      <a:folHlink>
        <a:srgbClr val="96648A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D71F8F05-6246-47AF-9E68-E57F6C93F79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317</TotalTime>
  <Words>236</Words>
  <Application>Microsoft Office PowerPoint</Application>
  <PresentationFormat>Widescreen</PresentationFormat>
  <Paragraphs>129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Consolas</vt:lpstr>
      <vt:lpstr>Gill Sans MT</vt:lpstr>
      <vt:lpstr>Impact</vt:lpstr>
      <vt:lpstr>Times New Roman</vt:lpstr>
      <vt:lpstr>Badge</vt:lpstr>
      <vt:lpstr>SIMULATED ANNEALING for tsp</vt:lpstr>
      <vt:lpstr>Application Overview</vt:lpstr>
      <vt:lpstr>Mpi-java</vt:lpstr>
      <vt:lpstr>Mpi-java Execution</vt:lpstr>
      <vt:lpstr>MapReduce</vt:lpstr>
      <vt:lpstr>MapReduce Execution</vt:lpstr>
      <vt:lpstr>SPARK</vt:lpstr>
      <vt:lpstr>SPARK Execution</vt:lpstr>
      <vt:lpstr>MASS</vt:lpstr>
      <vt:lpstr>MASS Execution</vt:lpstr>
      <vt:lpstr>Performance</vt:lpstr>
      <vt:lpstr>Programmability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Evaluation of Software Architecture Quality Using Model Clone Detection</dc:title>
  <dc:creator>Anjal Doshi</dc:creator>
  <cp:lastModifiedBy>Anjal Doshi</cp:lastModifiedBy>
  <cp:revision>35</cp:revision>
  <dcterms:created xsi:type="dcterms:W3CDTF">2018-04-30T21:54:14Z</dcterms:created>
  <dcterms:modified xsi:type="dcterms:W3CDTF">2018-12-12T01:20:38Z</dcterms:modified>
</cp:coreProperties>
</file>