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9" r:id="rId9"/>
    <p:sldId id="262" r:id="rId10"/>
    <p:sldId id="267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647767"/>
            <a:ext cx="10178322" cy="127092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SIMULATED ANNEALING for tsp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429000"/>
            <a:ext cx="10178322" cy="215733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Nasser Alghamdi,  Anjal Doshi, Nick Rohde</a:t>
            </a:r>
          </a:p>
          <a:p>
            <a:pPr marL="0" indent="0" algn="ctr">
              <a:buNone/>
            </a:pPr>
            <a:r>
              <a:rPr lang="en-IN" dirty="0"/>
              <a:t>CSS 534: Parallel Programming in Grid and Cloud</a:t>
            </a:r>
          </a:p>
          <a:p>
            <a:pPr marL="0" indent="0" algn="ctr">
              <a:buNone/>
            </a:pPr>
            <a:r>
              <a:rPr lang="en-IN" dirty="0"/>
              <a:t>Computing and Software System</a:t>
            </a:r>
          </a:p>
          <a:p>
            <a:pPr marL="0" indent="0" algn="ctr">
              <a:buNone/>
            </a:pPr>
            <a:r>
              <a:rPr lang="en-IN" dirty="0"/>
              <a:t>University of Washington, Bothell</a:t>
            </a:r>
          </a:p>
        </p:txBody>
      </p:sp>
    </p:spTree>
    <p:extLst>
      <p:ext uri="{BB962C8B-B14F-4D97-AF65-F5344CB8AC3E}">
        <p14:creationId xmlns:p14="http://schemas.microsoft.com/office/powerpoint/2010/main" val="119391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F299-C5F7-4A01-8CC9-0DFB968A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4311256"/>
            <a:ext cx="10935478" cy="154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1D0EA-61FF-482D-8984-56DB9269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1234701"/>
            <a:ext cx="10936428" cy="110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06EE9-5F22-42FE-9E12-C1DC16D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1" y="2768696"/>
            <a:ext cx="10935478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E9B34-3DD3-4889-B529-1EB68596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56" y="1289275"/>
            <a:ext cx="4810280" cy="371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24233-B650-4AD7-8A84-2476272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5" y="1289276"/>
            <a:ext cx="4810279" cy="37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340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08" y="2999509"/>
            <a:ext cx="6243783" cy="858982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45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Application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44309"/>
            <a:ext cx="6363779" cy="1864687"/>
          </a:xfrm>
        </p:spPr>
        <p:txBody>
          <a:bodyPr>
            <a:normAutofit/>
          </a:bodyPr>
          <a:lstStyle/>
          <a:p>
            <a:r>
              <a:rPr lang="en-US" sz="2400" dirty="0"/>
              <a:t>Consists of two nested loops:</a:t>
            </a:r>
          </a:p>
          <a:p>
            <a:pPr marL="457200" lvl="1" indent="0">
              <a:buNone/>
            </a:pPr>
            <a:r>
              <a:rPr lang="en-US" dirty="0"/>
              <a:t>while heat &gt; </a:t>
            </a:r>
            <a:r>
              <a:rPr lang="en-US" dirty="0" err="1"/>
              <a:t>min_heat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for i in range(0, </a:t>
            </a:r>
            <a:r>
              <a:rPr lang="en-US" sz="1800" dirty="0" err="1"/>
              <a:t>max_iterations</a:t>
            </a:r>
            <a:r>
              <a:rPr lang="en-US" sz="1800" dirty="0"/>
              <a:t>)</a:t>
            </a:r>
            <a:endParaRPr lang="en-US" sz="2000" dirty="0"/>
          </a:p>
          <a:p>
            <a:r>
              <a:rPr lang="en-US" sz="2400" dirty="0"/>
              <a:t>Parallelization applied in the inner loop</a:t>
            </a:r>
            <a:endParaRPr lang="en-US" dirty="0"/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7473CCEA-05E9-4238-9325-67A61D784422}"/>
              </a:ext>
            </a:extLst>
          </p:cNvPr>
          <p:cNvSpPr txBox="1"/>
          <p:nvPr/>
        </p:nvSpPr>
        <p:spPr>
          <a:xfrm>
            <a:off x="950040" y="6199575"/>
            <a:ext cx="782712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Source: https://en.wikipedia.org/wiki/File:Travelling_salesman_problem_solved_with_simulated_annealing.gif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D8F11-A986-420D-B0EB-B1564321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51" y="1265048"/>
            <a:ext cx="3423210" cy="34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5B424-6D4D-49D2-976C-29D9D4D1E072}"/>
              </a:ext>
            </a:extLst>
          </p:cNvPr>
          <p:cNvSpPr/>
          <p:nvPr/>
        </p:nvSpPr>
        <p:spPr>
          <a:xfrm>
            <a:off x="1412033" y="1259175"/>
            <a:ext cx="9878008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private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run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FF5370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MPIException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time to wait during annealing steps for the system to stabilize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make_graph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argv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input graph file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mt19937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MersenneTwister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60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random engine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mt19937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RNG used by annealing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SA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SA_MPI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long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SA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rng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currentTimeMillis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//Solution res =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compare_solutions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(x,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MPI.COMM_WORLD.Rank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(), 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MPI.COMM_WORLD.Size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Communicator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get_best_solution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Size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MPI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COMM_WORLD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Rank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Solution is: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res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System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println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Execution time: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time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3E88D"/>
                </a:solidFill>
                <a:latin typeface="Consolas" panose="020B0609020204030204" pitchFamily="49" charset="0"/>
              </a:rPr>
              <a:t>ms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lvl="1"/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if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 err="1"/>
              <a:t>Mpi</a:t>
            </a:r>
            <a:r>
              <a:rPr lang="en-IN" sz="4400" dirty="0"/>
              <a:t>-java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A764-D9BE-4B1C-B7CB-BBA0D34B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35" y="2013528"/>
            <a:ext cx="5689525" cy="420088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Improvement: </a:t>
            </a:r>
          </a:p>
          <a:p>
            <a:pPr lvl="1">
              <a:buFont typeface="Gill Sans MT" panose="020B0502020104020203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</a:rPr>
              <a:t>31070/7898 = 3.93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DA9D34-6CD9-4563-BAD5-DFF7FE3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73" y="3788064"/>
            <a:ext cx="615400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246F-0098-44A0-AFDE-74736E0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73" y="2735089"/>
            <a:ext cx="6163535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12A3B-06DD-4DBA-BD89-6E8ED6A1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73" y="1644073"/>
            <a:ext cx="60873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F849-A852-4068-A17D-49307F8EEC61}"/>
              </a:ext>
            </a:extLst>
          </p:cNvPr>
          <p:cNvSpPr/>
          <p:nvPr/>
        </p:nvSpPr>
        <p:spPr>
          <a:xfrm>
            <a:off x="1031585" y="2090172"/>
            <a:ext cx="10345624" cy="26776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LongWritable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//get the number of iterations to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ber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performed for SA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n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conf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C3E88D"/>
                </a:solidFill>
                <a:latin typeface="Consolas" panose="020B0609020204030204" pitchFamily="49" charset="0"/>
              </a:rPr>
              <a:t>iterations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"));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 a graph of all city coordinate pairs from the input file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g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Graph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simmulated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annealing on the input graph on each mapper and generate the best solution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x </a:t>
            </a:r>
            <a:r>
              <a:rPr lang="en-US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rng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//assign the same key to each map output and collect the &lt;key, value&gt; output 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one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()),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()));</a:t>
            </a:r>
            <a:endParaRPr lang="en-US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8E72-B079-43C5-B502-B364099956ED}"/>
              </a:ext>
            </a:extLst>
          </p:cNvPr>
          <p:cNvSpPr/>
          <p:nvPr/>
        </p:nvSpPr>
        <p:spPr>
          <a:xfrm>
            <a:off x="1031585" y="1442315"/>
            <a:ext cx="10345624" cy="43396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key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Iterator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OutputCollector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5370"/>
                </a:solidFill>
                <a:latin typeface="Consolas" panose="020B0609020204030204" pitchFamily="49" charset="0"/>
              </a:rPr>
              <a:t>reporter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throws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IOException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//select the first reducer input and set it as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boolean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//iterate through all the outputs and select the one with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hasNext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temp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values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toString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matcher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found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min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Float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parseFloat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dist_match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temp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//collect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collect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("</a:t>
            </a:r>
            <a:r>
              <a:rPr lang="en-IN" sz="1200" dirty="0">
                <a:solidFill>
                  <a:srgbClr val="C3E88D"/>
                </a:solidFill>
                <a:latin typeface="Consolas" panose="020B0609020204030204" pitchFamily="49" charset="0"/>
              </a:rPr>
              <a:t>Best Solution Found: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"),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Text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found_best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7074773" cy="652088"/>
          </a:xfrm>
        </p:spPr>
        <p:txBody>
          <a:bodyPr>
            <a:noAutofit/>
          </a:bodyPr>
          <a:lstStyle/>
          <a:p>
            <a:r>
              <a:rPr lang="en-IN" sz="4400" dirty="0"/>
              <a:t>MapReduce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8EFE-DF2E-41EF-BB15-FCFAA7C1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253309"/>
            <a:ext cx="10857079" cy="4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F362D-A3A3-4079-A15C-77E713D012D5}"/>
              </a:ext>
            </a:extLst>
          </p:cNvPr>
          <p:cNvSpPr/>
          <p:nvPr/>
        </p:nvSpPr>
        <p:spPr>
          <a:xfrm>
            <a:off x="1224336" y="1057965"/>
            <a:ext cx="9743328" cy="5509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simulated_annealing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Graph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F5370"/>
                </a:solidFill>
                <a:latin typeface="Consolas" panose="020B0609020204030204" pitchFamily="49" charset="0"/>
              </a:rPr>
              <a:t>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FF5370"/>
                </a:solidFill>
                <a:latin typeface="Consolas" panose="020B0609020204030204" pitchFamily="49" charset="0"/>
              </a:rPr>
              <a:t>rng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for broadcasting best found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RandomDataGenerator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[]&gt;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rngs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broadcast random generator once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Collections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nCopies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 err="1">
                <a:solidFill>
                  <a:srgbClr val="C792EA"/>
                </a:solidFill>
                <a:latin typeface="Consolas" panose="020B0609020204030204" pitchFamily="49" charset="0"/>
              </a:rPr>
              <a:t>JavaRDD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parallelize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candidatesList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Annealing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NUM_SWAPS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rng_broadcast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do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start annealing process -&gt; see Annealing.java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candidates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map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).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repartition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NUM_PARTITIONS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reduce to best solution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candidates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-&gt;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acc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Reduce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next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if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GetDistance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()){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jsc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broadcast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    best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a_best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1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step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1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annealingProcess</a:t>
            </a:r>
            <a:r>
              <a:rPr lang="en-IN" sz="11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82AAFF"/>
                </a:solidFill>
                <a:latin typeface="Consolas" panose="020B0609020204030204" pitchFamily="49" charset="0"/>
              </a:rPr>
              <a:t>UpdateHeat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1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1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best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b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1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method </a:t>
            </a:r>
            <a:r>
              <a:rPr lang="en-IN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simulated_annealing</a:t>
            </a:r>
            <a:endParaRPr lang="en-IN" sz="11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SPARK Execution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16B3085-70C6-4B05-875E-329D6EED6FA0}"/>
              </a:ext>
            </a:extLst>
          </p:cNvPr>
          <p:cNvSpPr txBox="1">
            <a:spLocks/>
          </p:cNvSpPr>
          <p:nvPr/>
        </p:nvSpPr>
        <p:spPr>
          <a:xfrm>
            <a:off x="1126835" y="1226959"/>
            <a:ext cx="10178322" cy="42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Broadcasting:</a:t>
            </a:r>
          </a:p>
          <a:p>
            <a:pPr marL="0" indent="0">
              <a:buNone/>
            </a:pPr>
            <a:r>
              <a:rPr lang="en-US" dirty="0"/>
              <a:t>	Array of Random-Generators each with different seed</a:t>
            </a:r>
          </a:p>
          <a:p>
            <a:pPr marL="0" indent="0">
              <a:buNone/>
            </a:pPr>
            <a:r>
              <a:rPr lang="en-US" dirty="0"/>
              <a:t>	Best solution</a:t>
            </a:r>
          </a:p>
          <a:p>
            <a:pPr marL="0" indent="0">
              <a:buNone/>
            </a:pPr>
            <a:r>
              <a:rPr lang="en-US" dirty="0"/>
              <a:t>RDD: </a:t>
            </a:r>
          </a:p>
          <a:p>
            <a:pPr marL="0" indent="0">
              <a:buNone/>
            </a:pPr>
            <a:r>
              <a:rPr lang="en-US" dirty="0"/>
              <a:t>	Contain initial solutions as many as the number of partitions</a:t>
            </a:r>
          </a:p>
          <a:p>
            <a:pPr marL="0" indent="0">
              <a:buNone/>
            </a:pPr>
            <a:r>
              <a:rPr lang="en-US" dirty="0"/>
              <a:t>Technique:</a:t>
            </a:r>
          </a:p>
          <a:p>
            <a:pPr marL="0" indent="0">
              <a:buNone/>
            </a:pPr>
            <a:r>
              <a:rPr lang="en-US" dirty="0"/>
              <a:t>	Map transformation to execute the inner loop</a:t>
            </a:r>
          </a:p>
          <a:p>
            <a:pPr marL="0" indent="0">
              <a:buNone/>
            </a:pPr>
            <a:r>
              <a:rPr lang="en-US" dirty="0"/>
              <a:t>	Reduce for best solution</a:t>
            </a:r>
          </a:p>
          <a:p>
            <a:pPr marL="0" indent="0">
              <a:buNone/>
            </a:pPr>
            <a:r>
              <a:rPr lang="en-US" dirty="0"/>
              <a:t>	Broadcast the best solution and repeat until outer loop’s condition is satisfied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47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93C-2FA4-4734-9065-CC7A490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280785"/>
            <a:ext cx="6243783" cy="652088"/>
          </a:xfrm>
        </p:spPr>
        <p:txBody>
          <a:bodyPr>
            <a:noAutofit/>
          </a:bodyPr>
          <a:lstStyle/>
          <a:p>
            <a:r>
              <a:rPr lang="en-IN" sz="4400" dirty="0"/>
              <a:t>MASS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0625F-4CA3-4033-9E9F-8DAB564DF7F4}"/>
              </a:ext>
            </a:extLst>
          </p:cNvPr>
          <p:cNvSpPr/>
          <p:nvPr/>
        </p:nvSpPr>
        <p:spPr>
          <a:xfrm>
            <a:off x="1126835" y="1336389"/>
            <a:ext cx="10648398" cy="470898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getName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Integer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n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num_nodes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num_places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creating places</a:t>
            </a:r>
            <a:endParaRPr lang="en-IN" sz="1200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double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INITIAL_HEAT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</a:t>
            </a:r>
            <a:r>
              <a:rPr lang="en-IN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initalize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 the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while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MIN_HEAT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//Run and store the output of the annealing method for each place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Object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[])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places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callAll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Annealing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START_ANNEALING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arguements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//From all the places select the solution with the minimum distance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for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j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length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EEFFFF"/>
                </a:solidFill>
                <a:latin typeface="Consolas" panose="020B0609020204030204" pitchFamily="49" charset="0"/>
              </a:rPr>
              <a:t>j</a:t>
            </a:r>
            <a:r>
              <a:rPr lang="en-IN" sz="1200" dirty="0" err="1">
                <a:solidFill>
                  <a:srgbClr val="C792EA"/>
                </a:solidFill>
                <a:latin typeface="Consolas" panose="020B0609020204030204" pitchFamily="49" charset="0"/>
              </a:rPr>
              <a:t>++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){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		. . .</a:t>
            </a: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//set the best solution obtained from above as the new best solution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best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Solution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calledPlacesResults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82AAFF"/>
                </a:solidFill>
                <a:latin typeface="Consolas" panose="020B0609020204030204" pitchFamily="49" charset="0"/>
              </a:rPr>
              <a:t>best_index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]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 </a:t>
            </a: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update system entropy and annealing step counter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heat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temperature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heat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82AAFF"/>
                </a:solidFill>
                <a:latin typeface="Consolas" panose="020B0609020204030204" pitchFamily="49" charset="0"/>
              </a:rPr>
              <a:t> step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	step </a:t>
            </a:r>
            <a:r>
              <a:rPr lang="en-IN" sz="1200" dirty="0">
                <a:solidFill>
                  <a:srgbClr val="C792EA"/>
                </a:solidFill>
                <a:latin typeface="Consolas" panose="020B0609020204030204" pitchFamily="49" charset="0"/>
              </a:rPr>
              <a:t>+=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IN" sz="12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 end while</a:t>
            </a:r>
            <a:endParaRPr lang="en-IN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436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284</TotalTime>
  <Words>248</Words>
  <Application>Microsoft Macintosh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Impact</vt:lpstr>
      <vt:lpstr>Times New Roman</vt:lpstr>
      <vt:lpstr>Badge</vt:lpstr>
      <vt:lpstr>SIMULATED ANNEALING for tsp</vt:lpstr>
      <vt:lpstr>Application Overview</vt:lpstr>
      <vt:lpstr>Mpi-java</vt:lpstr>
      <vt:lpstr>Mpi-java Execution</vt:lpstr>
      <vt:lpstr>MapReduce</vt:lpstr>
      <vt:lpstr>MapReduce Execution</vt:lpstr>
      <vt:lpstr>SPARK</vt:lpstr>
      <vt:lpstr>SPARK Execution</vt:lpstr>
      <vt:lpstr>MASS</vt:lpstr>
      <vt:lpstr>MASS Execution</vt:lpstr>
      <vt:lpstr>Performance</vt:lpstr>
      <vt:lpstr>Programmability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Software Architecture Quality Using Model Clone Detection</dc:title>
  <dc:creator>Anjal Doshi</dc:creator>
  <cp:lastModifiedBy>Nasser Al-Ghmadi</cp:lastModifiedBy>
  <cp:revision>30</cp:revision>
  <dcterms:created xsi:type="dcterms:W3CDTF">2018-04-30T21:54:14Z</dcterms:created>
  <dcterms:modified xsi:type="dcterms:W3CDTF">2018-12-11T22:20:36Z</dcterms:modified>
</cp:coreProperties>
</file>