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0B4222-D113-4136-B381-EB5CF2EA62FE}"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4019C-BA48-4157-A828-17D40CF8C054}" type="slidenum">
              <a:rPr lang="en-US" smtClean="0"/>
              <a:pPr/>
              <a:t>‹#›</a:t>
            </a:fld>
            <a:endParaRPr lang="en-US"/>
          </a:p>
        </p:txBody>
      </p:sp>
    </p:spTree>
    <p:extLst>
      <p:ext uri="{BB962C8B-B14F-4D97-AF65-F5344CB8AC3E}">
        <p14:creationId xmlns:p14="http://schemas.microsoft.com/office/powerpoint/2010/main" val="53175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B4222-D113-4136-B381-EB5CF2EA62FE}"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4019C-BA48-4157-A828-17D40CF8C054}" type="slidenum">
              <a:rPr lang="en-US" smtClean="0"/>
              <a:pPr/>
              <a:t>‹#›</a:t>
            </a:fld>
            <a:endParaRPr lang="en-US"/>
          </a:p>
        </p:txBody>
      </p:sp>
    </p:spTree>
    <p:extLst>
      <p:ext uri="{BB962C8B-B14F-4D97-AF65-F5344CB8AC3E}">
        <p14:creationId xmlns:p14="http://schemas.microsoft.com/office/powerpoint/2010/main" val="404702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B4222-D113-4136-B381-EB5CF2EA62FE}"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4019C-BA48-4157-A828-17D40CF8C054}" type="slidenum">
              <a:rPr lang="en-US" smtClean="0"/>
              <a:pPr/>
              <a:t>‹#›</a:t>
            </a:fld>
            <a:endParaRPr lang="en-US"/>
          </a:p>
        </p:txBody>
      </p:sp>
    </p:spTree>
    <p:extLst>
      <p:ext uri="{BB962C8B-B14F-4D97-AF65-F5344CB8AC3E}">
        <p14:creationId xmlns:p14="http://schemas.microsoft.com/office/powerpoint/2010/main" val="37743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B4222-D113-4136-B381-EB5CF2EA62FE}"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4019C-BA48-4157-A828-17D40CF8C054}" type="slidenum">
              <a:rPr lang="en-US" smtClean="0"/>
              <a:pPr/>
              <a:t>‹#›</a:t>
            </a:fld>
            <a:endParaRPr lang="en-US"/>
          </a:p>
        </p:txBody>
      </p:sp>
    </p:spTree>
    <p:extLst>
      <p:ext uri="{BB962C8B-B14F-4D97-AF65-F5344CB8AC3E}">
        <p14:creationId xmlns:p14="http://schemas.microsoft.com/office/powerpoint/2010/main" val="3782390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0B4222-D113-4136-B381-EB5CF2EA62FE}" type="datetimeFigureOut">
              <a:rPr lang="en-US" smtClean="0"/>
              <a:pPr/>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4019C-BA48-4157-A828-17D40CF8C054}" type="slidenum">
              <a:rPr lang="en-US" smtClean="0"/>
              <a:pPr/>
              <a:t>‹#›</a:t>
            </a:fld>
            <a:endParaRPr lang="en-US"/>
          </a:p>
        </p:txBody>
      </p:sp>
    </p:spTree>
    <p:extLst>
      <p:ext uri="{BB962C8B-B14F-4D97-AF65-F5344CB8AC3E}">
        <p14:creationId xmlns:p14="http://schemas.microsoft.com/office/powerpoint/2010/main" val="346605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0B4222-D113-4136-B381-EB5CF2EA62FE}"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4019C-BA48-4157-A828-17D40CF8C054}" type="slidenum">
              <a:rPr lang="en-US" smtClean="0"/>
              <a:pPr/>
              <a:t>‹#›</a:t>
            </a:fld>
            <a:endParaRPr lang="en-US"/>
          </a:p>
        </p:txBody>
      </p:sp>
    </p:spTree>
    <p:extLst>
      <p:ext uri="{BB962C8B-B14F-4D97-AF65-F5344CB8AC3E}">
        <p14:creationId xmlns:p14="http://schemas.microsoft.com/office/powerpoint/2010/main" val="1033502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0B4222-D113-4136-B381-EB5CF2EA62FE}" type="datetimeFigureOut">
              <a:rPr lang="en-US" smtClean="0"/>
              <a:pPr/>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4019C-BA48-4157-A828-17D40CF8C054}" type="slidenum">
              <a:rPr lang="en-US" smtClean="0"/>
              <a:pPr/>
              <a:t>‹#›</a:t>
            </a:fld>
            <a:endParaRPr lang="en-US"/>
          </a:p>
        </p:txBody>
      </p:sp>
    </p:spTree>
    <p:extLst>
      <p:ext uri="{BB962C8B-B14F-4D97-AF65-F5344CB8AC3E}">
        <p14:creationId xmlns:p14="http://schemas.microsoft.com/office/powerpoint/2010/main" val="201755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0B4222-D113-4136-B381-EB5CF2EA62FE}" type="datetimeFigureOut">
              <a:rPr lang="en-US" smtClean="0"/>
              <a:pPr/>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4019C-BA48-4157-A828-17D40CF8C054}" type="slidenum">
              <a:rPr lang="en-US" smtClean="0"/>
              <a:pPr/>
              <a:t>‹#›</a:t>
            </a:fld>
            <a:endParaRPr lang="en-US"/>
          </a:p>
        </p:txBody>
      </p:sp>
    </p:spTree>
    <p:extLst>
      <p:ext uri="{BB962C8B-B14F-4D97-AF65-F5344CB8AC3E}">
        <p14:creationId xmlns:p14="http://schemas.microsoft.com/office/powerpoint/2010/main" val="308222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B4222-D113-4136-B381-EB5CF2EA62FE}" type="datetimeFigureOut">
              <a:rPr lang="en-US" smtClean="0"/>
              <a:pPr/>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4019C-BA48-4157-A828-17D40CF8C054}" type="slidenum">
              <a:rPr lang="en-US" smtClean="0"/>
              <a:pPr/>
              <a:t>‹#›</a:t>
            </a:fld>
            <a:endParaRPr lang="en-US"/>
          </a:p>
        </p:txBody>
      </p:sp>
    </p:spTree>
    <p:extLst>
      <p:ext uri="{BB962C8B-B14F-4D97-AF65-F5344CB8AC3E}">
        <p14:creationId xmlns:p14="http://schemas.microsoft.com/office/powerpoint/2010/main" val="12522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B4222-D113-4136-B381-EB5CF2EA62FE}"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4019C-BA48-4157-A828-17D40CF8C054}" type="slidenum">
              <a:rPr lang="en-US" smtClean="0"/>
              <a:pPr/>
              <a:t>‹#›</a:t>
            </a:fld>
            <a:endParaRPr lang="en-US"/>
          </a:p>
        </p:txBody>
      </p:sp>
    </p:spTree>
    <p:extLst>
      <p:ext uri="{BB962C8B-B14F-4D97-AF65-F5344CB8AC3E}">
        <p14:creationId xmlns:p14="http://schemas.microsoft.com/office/powerpoint/2010/main" val="287355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0B4222-D113-4136-B381-EB5CF2EA62FE}" type="datetimeFigureOut">
              <a:rPr lang="en-US" smtClean="0"/>
              <a:pPr/>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4019C-BA48-4157-A828-17D40CF8C054}" type="slidenum">
              <a:rPr lang="en-US" smtClean="0"/>
              <a:pPr/>
              <a:t>‹#›</a:t>
            </a:fld>
            <a:endParaRPr lang="en-US"/>
          </a:p>
        </p:txBody>
      </p:sp>
    </p:spTree>
    <p:extLst>
      <p:ext uri="{BB962C8B-B14F-4D97-AF65-F5344CB8AC3E}">
        <p14:creationId xmlns:p14="http://schemas.microsoft.com/office/powerpoint/2010/main" val="90119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0B4222-D113-4136-B381-EB5CF2EA62FE}" type="datetimeFigureOut">
              <a:rPr lang="en-US" smtClean="0"/>
              <a:pPr/>
              <a:t>3/4/2021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4019C-BA48-4157-A828-17D40CF8C054}" type="slidenum">
              <a:rPr lang="en-US" smtClean="0"/>
              <a:pPr/>
              <a:t>‹#›</a:t>
            </a:fld>
            <a:endParaRPr lang="en-US"/>
          </a:p>
        </p:txBody>
      </p:sp>
    </p:spTree>
    <p:extLst>
      <p:ext uri="{BB962C8B-B14F-4D97-AF65-F5344CB8AC3E}">
        <p14:creationId xmlns:p14="http://schemas.microsoft.com/office/powerpoint/2010/main" val="1783072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Friendship and Inheritance</a:t>
            </a:r>
            <a:br>
              <a:rPr lang="en-US" dirty="0" smtClean="0"/>
            </a:br>
            <a:r>
              <a:rPr lang="en-US" dirty="0" smtClean="0"/>
              <a:t>and intro to Polymorphism</a:t>
            </a:r>
            <a:endParaRPr lang="en-US" dirty="0"/>
          </a:p>
        </p:txBody>
      </p:sp>
    </p:spTree>
    <p:extLst>
      <p:ext uri="{BB962C8B-B14F-4D97-AF65-F5344CB8AC3E}">
        <p14:creationId xmlns:p14="http://schemas.microsoft.com/office/powerpoint/2010/main" val="2892632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dirty="0" smtClean="0">
                <a:solidFill>
                  <a:schemeClr val="bg1"/>
                </a:solidFill>
              </a:rPr>
              <a:t>Multiple </a:t>
            </a:r>
            <a:r>
              <a:rPr lang="en-US" dirty="0" err="1" smtClean="0">
                <a:solidFill>
                  <a:schemeClr val="bg1"/>
                </a:solidFill>
              </a:rPr>
              <a:t>inheritence</a:t>
            </a:r>
            <a:endParaRPr lang="en-US" dirty="0">
              <a:solidFill>
                <a:schemeClr val="bg1"/>
              </a:solidFill>
            </a:endParaRPr>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3360806700"/>
              </p:ext>
            </p:extLst>
          </p:nvPr>
        </p:nvGraphicFramePr>
        <p:xfrm>
          <a:off x="0" y="614016"/>
          <a:ext cx="12192000" cy="8046720"/>
        </p:xfrm>
        <a:graphic>
          <a:graphicData uri="http://schemas.openxmlformats.org/drawingml/2006/table">
            <a:tbl>
              <a:tblPr/>
              <a:tblGrid>
                <a:gridCol w="12192000"/>
              </a:tblGrid>
              <a:tr h="6243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mn-lt"/>
                          <a:ea typeface="+mn-ea"/>
                          <a:cs typeface="+mn-cs"/>
                        </a:rPr>
                        <a:t>A class may inherit from more than one class by simply specifying more base classes, separated by commas, in the list of a class's base classes (i.e., after the colon). For example, if the program had a specific class to print on screen called </a:t>
                      </a:r>
                      <a:r>
                        <a:rPr lang="en-US" sz="1600" dirty="0" smtClean="0"/>
                        <a:t>Output</a:t>
                      </a:r>
                      <a:r>
                        <a:rPr lang="en-US" sz="1800" b="0" i="0" kern="1200" dirty="0" smtClean="0">
                          <a:solidFill>
                            <a:schemeClr val="tx1"/>
                          </a:solidFill>
                          <a:latin typeface="+mn-lt"/>
                          <a:ea typeface="+mn-ea"/>
                          <a:cs typeface="+mn-cs"/>
                        </a:rPr>
                        <a:t>, and we wanted our classes </a:t>
                      </a:r>
                      <a:r>
                        <a:rPr lang="en-US" sz="1600" dirty="0" smtClean="0"/>
                        <a:t>Rectangle</a:t>
                      </a:r>
                      <a:r>
                        <a:rPr lang="en-US" sz="1800" b="0" i="0" kern="1200" dirty="0" smtClean="0">
                          <a:solidFill>
                            <a:schemeClr val="tx1"/>
                          </a:solidFill>
                          <a:latin typeface="+mn-lt"/>
                          <a:ea typeface="+mn-ea"/>
                          <a:cs typeface="+mn-cs"/>
                        </a:rPr>
                        <a:t> and </a:t>
                      </a:r>
                      <a:r>
                        <a:rPr lang="en-US" sz="1600" dirty="0" smtClean="0"/>
                        <a:t>Triangle</a:t>
                      </a:r>
                      <a:r>
                        <a:rPr lang="en-US" sz="1800" b="0" i="0" kern="1200" dirty="0" smtClean="0">
                          <a:solidFill>
                            <a:schemeClr val="tx1"/>
                          </a:solidFill>
                          <a:latin typeface="+mn-lt"/>
                          <a:ea typeface="+mn-ea"/>
                          <a:cs typeface="+mn-cs"/>
                        </a:rPr>
                        <a:t> to also inherit its members in addition to those of </a:t>
                      </a:r>
                      <a:r>
                        <a:rPr lang="en-US" sz="1600" dirty="0" smtClean="0"/>
                        <a:t>Polygon </a:t>
                      </a:r>
                      <a:r>
                        <a:rPr lang="en-US" sz="1800" b="0" i="0" kern="1200" dirty="0" smtClean="0">
                          <a:solidFill>
                            <a:schemeClr val="tx1"/>
                          </a:solidFill>
                          <a:latin typeface="+mn-lt"/>
                          <a:ea typeface="+mn-ea"/>
                          <a:cs typeface="+mn-cs"/>
                        </a:rPr>
                        <a:t>we could write:</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solidFill>
                            <a:srgbClr val="0000B0"/>
                          </a:solidFill>
                        </a:rPr>
                        <a:t>class</a:t>
                      </a:r>
                      <a:r>
                        <a:rPr lang="en-US" dirty="0" smtClean="0"/>
                        <a:t> Rectangle: </a:t>
                      </a:r>
                      <a:r>
                        <a:rPr lang="en-US" i="0" dirty="0" smtClean="0">
                          <a:solidFill>
                            <a:srgbClr val="0000B0"/>
                          </a:solidFill>
                        </a:rPr>
                        <a:t>public</a:t>
                      </a:r>
                      <a:r>
                        <a:rPr lang="en-US" dirty="0" smtClean="0"/>
                        <a:t> Polygon, </a:t>
                      </a:r>
                      <a:r>
                        <a:rPr lang="en-US" i="0" dirty="0" smtClean="0">
                          <a:solidFill>
                            <a:srgbClr val="0000B0"/>
                          </a:solidFill>
                        </a:rPr>
                        <a:t>public</a:t>
                      </a:r>
                      <a:r>
                        <a:rPr lang="en-US" dirty="0" smtClean="0"/>
                        <a:t> Output; </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solidFill>
                            <a:srgbClr val="0000B0"/>
                          </a:solidFill>
                        </a:rPr>
                        <a:t>class</a:t>
                      </a:r>
                      <a:r>
                        <a:rPr lang="en-US" dirty="0" smtClean="0"/>
                        <a:t> Triangle: </a:t>
                      </a:r>
                      <a:r>
                        <a:rPr lang="en-US" i="0" dirty="0" smtClean="0">
                          <a:solidFill>
                            <a:srgbClr val="0000B0"/>
                          </a:solidFill>
                        </a:rPr>
                        <a:t>public</a:t>
                      </a:r>
                      <a:r>
                        <a:rPr lang="en-US" dirty="0" smtClean="0"/>
                        <a:t> Polygon, </a:t>
                      </a:r>
                      <a:r>
                        <a:rPr lang="en-US" i="0" dirty="0" smtClean="0">
                          <a:solidFill>
                            <a:srgbClr val="0000B0"/>
                          </a:solidFill>
                        </a:rPr>
                        <a:t>public</a:t>
                      </a:r>
                      <a:r>
                        <a:rPr lang="en-US" dirty="0" smtClean="0"/>
                        <a:t> Output;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7000"/>
                          </a:solidFill>
                        </a:rPr>
                        <a:t>// multiple inheritance</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500070"/>
                          </a:solidFill>
                        </a:rPr>
                        <a:t>#include &lt;</a:t>
                      </a:r>
                      <a:r>
                        <a:rPr lang="en-US" sz="1600" i="0" dirty="0" err="1" smtClean="0">
                          <a:solidFill>
                            <a:srgbClr val="500070"/>
                          </a:solidFill>
                        </a:rPr>
                        <a:t>iostream</a:t>
                      </a:r>
                      <a:r>
                        <a:rPr lang="en-US" sz="1600" i="0" dirty="0" smtClean="0">
                          <a:solidFill>
                            <a:srgbClr val="500070"/>
                          </a:solidFill>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using</a:t>
                      </a:r>
                      <a:r>
                        <a:rPr lang="en-US" sz="1600" dirty="0" smtClean="0"/>
                        <a:t> </a:t>
                      </a:r>
                      <a:r>
                        <a:rPr lang="en-US" sz="1600" i="0" dirty="0" smtClean="0">
                          <a:solidFill>
                            <a:srgbClr val="0000B0"/>
                          </a:solidFill>
                        </a:rPr>
                        <a:t>namespace</a:t>
                      </a:r>
                      <a:r>
                        <a:rPr lang="en-US" sz="1600" dirty="0" smtClean="0"/>
                        <a:t> std;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class</a:t>
                      </a:r>
                      <a:r>
                        <a:rPr lang="en-US" sz="1600" dirty="0" smtClean="0"/>
                        <a:t> Polygon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protected</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err="1" smtClean="0">
                          <a:solidFill>
                            <a:srgbClr val="0000B0"/>
                          </a:solidFill>
                        </a:rPr>
                        <a:t>int</a:t>
                      </a:r>
                      <a:r>
                        <a:rPr lang="en-US" sz="1600" dirty="0" smtClean="0"/>
                        <a:t> width, height;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public</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Polygon (</a:t>
                      </a:r>
                      <a:r>
                        <a:rPr lang="en-US" sz="1600" i="0" dirty="0" err="1" smtClean="0">
                          <a:solidFill>
                            <a:srgbClr val="0000B0"/>
                          </a:solidFill>
                        </a:rPr>
                        <a:t>int</a:t>
                      </a:r>
                      <a:r>
                        <a:rPr lang="en-US" sz="1600" dirty="0" smtClean="0"/>
                        <a:t> a, </a:t>
                      </a:r>
                      <a:r>
                        <a:rPr lang="en-US" sz="1600" i="0" dirty="0" err="1" smtClean="0">
                          <a:solidFill>
                            <a:srgbClr val="0000B0"/>
                          </a:solidFill>
                        </a:rPr>
                        <a:t>int</a:t>
                      </a:r>
                      <a:r>
                        <a:rPr lang="en-US" sz="1600" dirty="0" smtClean="0"/>
                        <a:t> b) : width(a), height(b)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class</a:t>
                      </a:r>
                      <a:r>
                        <a:rPr lang="en-US" sz="1600" dirty="0" smtClean="0"/>
                        <a:t> Output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public</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static</a:t>
                      </a:r>
                      <a:r>
                        <a:rPr lang="en-US" sz="1600" dirty="0" smtClean="0"/>
                        <a:t> </a:t>
                      </a:r>
                      <a:r>
                        <a:rPr lang="en-US" sz="1600" i="0" dirty="0" smtClean="0">
                          <a:solidFill>
                            <a:srgbClr val="0000B0"/>
                          </a:solidFill>
                        </a:rPr>
                        <a:t>void</a:t>
                      </a:r>
                      <a:r>
                        <a:rPr lang="en-US" sz="1600" dirty="0" smtClean="0"/>
                        <a:t> print (</a:t>
                      </a:r>
                      <a:r>
                        <a:rPr lang="en-US" sz="1600" i="0" dirty="0" err="1" smtClean="0">
                          <a:solidFill>
                            <a:srgbClr val="0000B0"/>
                          </a:solidFill>
                        </a:rPr>
                        <a:t>int</a:t>
                      </a:r>
                      <a:r>
                        <a:rPr lang="en-US" sz="1600" dirty="0" smtClean="0"/>
                        <a:t> </a:t>
                      </a:r>
                      <a:r>
                        <a:rPr lang="en-US" sz="1600" dirty="0" err="1" smtClean="0"/>
                        <a:t>i</a:t>
                      </a:r>
                      <a:r>
                        <a:rPr lang="en-US" sz="1600" dirty="0" smtClean="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void</a:t>
                      </a:r>
                      <a:r>
                        <a:rPr lang="en-US" sz="1600" dirty="0" smtClean="0"/>
                        <a:t> Output::print (</a:t>
                      </a:r>
                      <a:r>
                        <a:rPr lang="en-US" sz="1600" i="0" dirty="0" err="1" smtClean="0">
                          <a:solidFill>
                            <a:srgbClr val="0000B0"/>
                          </a:solidFill>
                        </a:rPr>
                        <a:t>int</a:t>
                      </a:r>
                      <a:r>
                        <a:rPr lang="en-US" sz="1600" dirty="0" smtClean="0"/>
                        <a:t> </a:t>
                      </a:r>
                      <a:r>
                        <a:rPr lang="en-US" sz="1600" dirty="0" err="1" smtClean="0"/>
                        <a:t>i</a:t>
                      </a:r>
                      <a:r>
                        <a:rPr lang="en-US" sz="1600" dirty="0" smtClean="0"/>
                        <a:t>) { </a:t>
                      </a:r>
                      <a:r>
                        <a:rPr lang="en-US" sz="1600" dirty="0" err="1" smtClean="0"/>
                        <a:t>cout</a:t>
                      </a:r>
                      <a:r>
                        <a:rPr lang="en-US" sz="1600" dirty="0" smtClean="0"/>
                        <a:t> &lt;&lt; </a:t>
                      </a:r>
                      <a:r>
                        <a:rPr lang="en-US" sz="1600" dirty="0" err="1" smtClean="0"/>
                        <a:t>i</a:t>
                      </a:r>
                      <a:r>
                        <a:rPr lang="en-US" sz="1600" dirty="0" smtClean="0"/>
                        <a:t> &lt;&lt; '\n';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class</a:t>
                      </a:r>
                      <a:r>
                        <a:rPr lang="en-US" sz="1600" dirty="0" smtClean="0"/>
                        <a:t> Rectangle: </a:t>
                      </a:r>
                      <a:r>
                        <a:rPr lang="en-US" sz="1600" i="0" dirty="0" smtClean="0">
                          <a:solidFill>
                            <a:srgbClr val="0000B0"/>
                          </a:solidFill>
                        </a:rPr>
                        <a:t>public</a:t>
                      </a:r>
                      <a:r>
                        <a:rPr lang="en-US" sz="1600" dirty="0" smtClean="0"/>
                        <a:t> Polygon, </a:t>
                      </a:r>
                      <a:r>
                        <a:rPr lang="en-US" sz="1600" i="0" dirty="0" smtClean="0">
                          <a:solidFill>
                            <a:srgbClr val="0000B0"/>
                          </a:solidFill>
                        </a:rPr>
                        <a:t>public</a:t>
                      </a:r>
                      <a:r>
                        <a:rPr lang="en-US" sz="1600" dirty="0" smtClean="0"/>
                        <a:t> Output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public</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Rectangle (</a:t>
                      </a:r>
                      <a:r>
                        <a:rPr lang="en-US" sz="1600" i="0" dirty="0" err="1" smtClean="0">
                          <a:solidFill>
                            <a:srgbClr val="0000B0"/>
                          </a:solidFill>
                        </a:rPr>
                        <a:t>int</a:t>
                      </a:r>
                      <a:r>
                        <a:rPr lang="en-US" sz="1600" dirty="0" smtClean="0"/>
                        <a:t> a, </a:t>
                      </a:r>
                      <a:r>
                        <a:rPr lang="en-US" sz="1600" i="0" dirty="0" err="1" smtClean="0">
                          <a:solidFill>
                            <a:srgbClr val="0000B0"/>
                          </a:solidFill>
                        </a:rPr>
                        <a:t>int</a:t>
                      </a:r>
                      <a:r>
                        <a:rPr lang="en-US" sz="1600" dirty="0" smtClean="0"/>
                        <a:t> b) : Polygon(</a:t>
                      </a:r>
                      <a:r>
                        <a:rPr lang="en-US" sz="1600" dirty="0" err="1" smtClean="0"/>
                        <a:t>a,b</a:t>
                      </a:r>
                      <a:r>
                        <a:rPr lang="en-US" sz="1600" dirty="0" smtClean="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err="1" smtClean="0">
                          <a:solidFill>
                            <a:srgbClr val="0000B0"/>
                          </a:solidFill>
                        </a:rPr>
                        <a:t>int</a:t>
                      </a:r>
                      <a:r>
                        <a:rPr lang="en-US" sz="1600" dirty="0" smtClean="0"/>
                        <a:t> area () { </a:t>
                      </a:r>
                      <a:r>
                        <a:rPr lang="en-US" sz="1600" i="0" dirty="0" smtClean="0">
                          <a:solidFill>
                            <a:srgbClr val="0000B0"/>
                          </a:solidFill>
                        </a:rPr>
                        <a:t>return</a:t>
                      </a:r>
                      <a:r>
                        <a:rPr lang="en-US" sz="1600" dirty="0" smtClean="0"/>
                        <a:t> width*height;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class</a:t>
                      </a:r>
                      <a:r>
                        <a:rPr lang="en-US" sz="1600" dirty="0" smtClean="0"/>
                        <a:t> Triangle: </a:t>
                      </a:r>
                      <a:r>
                        <a:rPr lang="en-US" sz="1600" i="0" dirty="0" smtClean="0">
                          <a:solidFill>
                            <a:srgbClr val="0000B0"/>
                          </a:solidFill>
                        </a:rPr>
                        <a:t>public</a:t>
                      </a:r>
                      <a:r>
                        <a:rPr lang="en-US" sz="1600" dirty="0" smtClean="0"/>
                        <a:t> Polygon, </a:t>
                      </a:r>
                      <a:r>
                        <a:rPr lang="en-US" sz="1600" i="0" dirty="0" smtClean="0">
                          <a:solidFill>
                            <a:srgbClr val="0000B0"/>
                          </a:solidFill>
                        </a:rPr>
                        <a:t>public</a:t>
                      </a:r>
                      <a:r>
                        <a:rPr lang="en-US" sz="1600" dirty="0" smtClean="0"/>
                        <a:t> Output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public</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Triangle (</a:t>
                      </a:r>
                      <a:r>
                        <a:rPr lang="en-US" sz="1600" i="0" dirty="0" err="1" smtClean="0">
                          <a:solidFill>
                            <a:srgbClr val="0000B0"/>
                          </a:solidFill>
                        </a:rPr>
                        <a:t>int</a:t>
                      </a:r>
                      <a:r>
                        <a:rPr lang="en-US" sz="1600" dirty="0" smtClean="0"/>
                        <a:t> a, </a:t>
                      </a:r>
                      <a:r>
                        <a:rPr lang="en-US" sz="1600" i="0" dirty="0" err="1" smtClean="0">
                          <a:solidFill>
                            <a:srgbClr val="0000B0"/>
                          </a:solidFill>
                        </a:rPr>
                        <a:t>int</a:t>
                      </a:r>
                      <a:r>
                        <a:rPr lang="en-US" sz="1600" dirty="0" smtClean="0"/>
                        <a:t> b) : Polygon(</a:t>
                      </a:r>
                      <a:r>
                        <a:rPr lang="en-US" sz="1600" dirty="0" err="1" smtClean="0"/>
                        <a:t>a,b</a:t>
                      </a:r>
                      <a:r>
                        <a:rPr lang="en-US" sz="1600" dirty="0" smtClean="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err="1" smtClean="0">
                          <a:solidFill>
                            <a:srgbClr val="0000B0"/>
                          </a:solidFill>
                        </a:rPr>
                        <a:t>int</a:t>
                      </a:r>
                      <a:r>
                        <a:rPr lang="en-US" sz="1600" dirty="0" smtClean="0"/>
                        <a:t> area () { </a:t>
                      </a:r>
                      <a:r>
                        <a:rPr lang="en-US" sz="1600" i="0" dirty="0" smtClean="0">
                          <a:solidFill>
                            <a:srgbClr val="0000B0"/>
                          </a:solidFill>
                        </a:rPr>
                        <a:t>return</a:t>
                      </a:r>
                      <a:r>
                        <a:rPr lang="en-US" sz="1600" dirty="0" smtClean="0"/>
                        <a:t> width*height/2;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a:t>
                      </a:r>
                      <a:r>
                        <a:rPr lang="en-US" sz="1600" i="0" dirty="0" err="1" smtClean="0">
                          <a:solidFill>
                            <a:srgbClr val="0000B0"/>
                          </a:solidFill>
                        </a:rPr>
                        <a:t>int</a:t>
                      </a:r>
                      <a:r>
                        <a:rPr lang="en-US" sz="1600" dirty="0" smtClean="0"/>
                        <a:t> main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Rectangle </a:t>
                      </a:r>
                      <a:r>
                        <a:rPr lang="en-US" sz="1600" dirty="0" err="1" smtClean="0"/>
                        <a:t>rect</a:t>
                      </a:r>
                      <a:r>
                        <a:rPr lang="en-US" sz="1600" dirty="0" smtClean="0"/>
                        <a:t> (4,5);</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Triangle </a:t>
                      </a:r>
                      <a:r>
                        <a:rPr lang="en-US" sz="1600" dirty="0" err="1" smtClean="0"/>
                        <a:t>trgl</a:t>
                      </a:r>
                      <a:r>
                        <a:rPr lang="en-US" sz="1600" dirty="0" smtClean="0"/>
                        <a:t> (4,5);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rect.print</a:t>
                      </a:r>
                      <a:r>
                        <a:rPr lang="en-US" sz="1600" dirty="0" smtClean="0"/>
                        <a:t> (</a:t>
                      </a:r>
                      <a:r>
                        <a:rPr lang="en-US" sz="1600" dirty="0" err="1" smtClean="0"/>
                        <a:t>rect.area</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Triangle::print (</a:t>
                      </a:r>
                      <a:r>
                        <a:rPr lang="en-US" sz="1600" dirty="0" err="1" smtClean="0"/>
                        <a:t>trgl.area</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return</a:t>
                      </a:r>
                      <a:r>
                        <a:rPr lang="en-US" sz="1600" dirty="0" smtClean="0"/>
                        <a:t> 0; }</a:t>
                      </a:r>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Tree>
    <p:extLst>
      <p:ext uri="{BB962C8B-B14F-4D97-AF65-F5344CB8AC3E}">
        <p14:creationId xmlns:p14="http://schemas.microsoft.com/office/powerpoint/2010/main" val="410509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b="1" dirty="0" smtClean="0"/>
              <a:t>Polymorphism- Pointers to base class</a:t>
            </a:r>
            <a:endParaRPr lang="en-US" b="1" dirty="0"/>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3360806700"/>
              </p:ext>
            </p:extLst>
          </p:nvPr>
        </p:nvGraphicFramePr>
        <p:xfrm>
          <a:off x="0" y="614016"/>
          <a:ext cx="12192000" cy="6675120"/>
        </p:xfrm>
        <a:graphic>
          <a:graphicData uri="http://schemas.openxmlformats.org/drawingml/2006/table">
            <a:tbl>
              <a:tblPr/>
              <a:tblGrid>
                <a:gridCol w="12192000"/>
              </a:tblGrid>
              <a:tr h="6243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rgbClr val="FF0000"/>
                          </a:solidFill>
                          <a:latin typeface="+mn-lt"/>
                          <a:ea typeface="+mn-ea"/>
                          <a:cs typeface="+mn-cs"/>
                        </a:rPr>
                        <a:t>One of the key features of class inheritance is that a pointer to a derived class is type-compatible with a pointer to its base class. </a:t>
                      </a:r>
                      <a:r>
                        <a:rPr lang="en-US" sz="1800" b="0" i="1" kern="1200" dirty="0" smtClean="0">
                          <a:solidFill>
                            <a:srgbClr val="FF0000"/>
                          </a:solidFill>
                          <a:latin typeface="+mn-lt"/>
                          <a:ea typeface="+mn-ea"/>
                          <a:cs typeface="+mn-cs"/>
                        </a:rPr>
                        <a:t>Polymorphism</a:t>
                      </a:r>
                      <a:r>
                        <a:rPr lang="en-US" sz="1800" b="0" i="0" kern="1200" dirty="0" smtClean="0">
                          <a:solidFill>
                            <a:srgbClr val="FF0000"/>
                          </a:solidFill>
                          <a:latin typeface="+mn-lt"/>
                          <a:ea typeface="+mn-ea"/>
                          <a:cs typeface="+mn-cs"/>
                        </a:rPr>
                        <a:t> is the art of taking advantage of this simple but powerful and versatile feature.</a:t>
                      </a:r>
                      <a:r>
                        <a:rPr lang="en-US" sz="1600" dirty="0" smtClean="0"/>
                        <a:t/>
                      </a:r>
                      <a:br>
                        <a:rPr lang="en-US" sz="1600" dirty="0" smtClean="0"/>
                      </a:br>
                      <a:r>
                        <a:rPr lang="en-US" sz="1800" b="0" i="0" kern="1200" dirty="0" smtClean="0">
                          <a:solidFill>
                            <a:schemeClr val="tx1"/>
                          </a:solidFill>
                          <a:latin typeface="+mn-lt"/>
                          <a:ea typeface="+mn-ea"/>
                          <a:cs typeface="+mn-cs"/>
                        </a:rPr>
                        <a:t>The example about the rectangle and triangle classes can be rewritten using pointers taking this feature into account: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smtClean="0">
                          <a:solidFill>
                            <a:srgbClr val="007000"/>
                          </a:solidFill>
                        </a:rPr>
                        <a:t>// pointers to base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i="0" dirty="0" smtClean="0">
                          <a:solidFill>
                            <a:srgbClr val="500070"/>
                          </a:solidFill>
                        </a:rPr>
                        <a:t>#include &lt;</a:t>
                      </a:r>
                      <a:r>
                        <a:rPr lang="en-US" sz="1400" i="0" dirty="0" err="1" smtClean="0">
                          <a:solidFill>
                            <a:srgbClr val="500070"/>
                          </a:solidFill>
                        </a:rPr>
                        <a:t>iostream</a:t>
                      </a:r>
                      <a:r>
                        <a:rPr lang="en-US" sz="1400" i="0" dirty="0" smtClean="0">
                          <a:solidFill>
                            <a:srgbClr val="500070"/>
                          </a:solidFill>
                        </a:rPr>
                        <a:t>&gt;</a:t>
                      </a:r>
                      <a:r>
                        <a:rPr lang="en-U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smtClean="0">
                          <a:solidFill>
                            <a:srgbClr val="0000B0"/>
                          </a:solidFill>
                        </a:rPr>
                        <a:t>using</a:t>
                      </a:r>
                      <a:r>
                        <a:rPr lang="en-US" sz="1400" dirty="0" smtClean="0"/>
                        <a:t> </a:t>
                      </a:r>
                      <a:r>
                        <a:rPr lang="en-US" sz="1400" i="0" dirty="0" smtClean="0">
                          <a:solidFill>
                            <a:srgbClr val="0000B0"/>
                          </a:solidFill>
                        </a:rPr>
                        <a:t>namespace</a:t>
                      </a:r>
                      <a:r>
                        <a:rPr lang="en-US" sz="1400" dirty="0" smtClean="0"/>
                        <a:t> std;</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i="0" dirty="0" smtClean="0">
                          <a:solidFill>
                            <a:srgbClr val="0000B0"/>
                          </a:solidFill>
                        </a:rPr>
                        <a:t>class</a:t>
                      </a:r>
                      <a:r>
                        <a:rPr lang="en-US" sz="1400" dirty="0" smtClean="0"/>
                        <a:t>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i="0" dirty="0" smtClean="0">
                          <a:solidFill>
                            <a:srgbClr val="0000B0"/>
                          </a:solidFill>
                        </a:rPr>
                        <a:t>protected</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err="1" smtClean="0">
                          <a:solidFill>
                            <a:srgbClr val="0000B0"/>
                          </a:solidFill>
                        </a:rPr>
                        <a:t>int</a:t>
                      </a:r>
                      <a:r>
                        <a:rPr lang="en-US" sz="1400" dirty="0" smtClean="0"/>
                        <a:t> width, height;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smtClean="0">
                          <a:solidFill>
                            <a:srgbClr val="0000B0"/>
                          </a:solidFill>
                        </a:rPr>
                        <a:t>public</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i="0" dirty="0" smtClean="0">
                          <a:solidFill>
                            <a:srgbClr val="0000B0"/>
                          </a:solidFill>
                        </a:rPr>
                        <a:t>void</a:t>
                      </a:r>
                      <a:r>
                        <a:rPr lang="en-US" sz="1400" dirty="0" smtClean="0"/>
                        <a:t> </a:t>
                      </a:r>
                      <a:r>
                        <a:rPr lang="en-US" sz="1400" dirty="0" err="1" smtClean="0"/>
                        <a:t>set_values</a:t>
                      </a:r>
                      <a:r>
                        <a:rPr lang="en-US" sz="1400" dirty="0" smtClean="0"/>
                        <a:t> (</a:t>
                      </a:r>
                      <a:r>
                        <a:rPr lang="en-US" sz="1400" i="0" dirty="0" err="1" smtClean="0">
                          <a:solidFill>
                            <a:srgbClr val="0000B0"/>
                          </a:solidFill>
                        </a:rPr>
                        <a:t>int</a:t>
                      </a:r>
                      <a:r>
                        <a:rPr lang="en-US" sz="1400" dirty="0" smtClean="0"/>
                        <a:t> a, </a:t>
                      </a:r>
                      <a:r>
                        <a:rPr lang="en-US" sz="1400" i="0" dirty="0" err="1" smtClean="0">
                          <a:solidFill>
                            <a:srgbClr val="0000B0"/>
                          </a:solidFill>
                        </a:rPr>
                        <a:t>int</a:t>
                      </a:r>
                      <a:r>
                        <a:rPr lang="en-US" sz="1400" dirty="0" smtClean="0"/>
                        <a:t> b) { width=a; height=b;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smtClean="0">
                          <a:solidFill>
                            <a:srgbClr val="0000B0"/>
                          </a:solidFill>
                        </a:rPr>
                        <a:t>class</a:t>
                      </a:r>
                      <a:r>
                        <a:rPr lang="en-US" sz="1400" dirty="0" smtClean="0"/>
                        <a:t> Rectangle: </a:t>
                      </a:r>
                      <a:r>
                        <a:rPr lang="en-US" sz="1400" i="0" dirty="0" smtClean="0">
                          <a:solidFill>
                            <a:srgbClr val="0000B0"/>
                          </a:solidFill>
                        </a:rPr>
                        <a:t>public</a:t>
                      </a:r>
                      <a:r>
                        <a:rPr lang="en-US" sz="1400" dirty="0" smtClean="0"/>
                        <a:t> Polygon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smtClean="0">
                          <a:solidFill>
                            <a:srgbClr val="0000B0"/>
                          </a:solidFill>
                        </a:rPr>
                        <a:t>public</a:t>
                      </a:r>
                      <a:r>
                        <a:rPr lang="en-U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err="1" smtClean="0">
                          <a:solidFill>
                            <a:srgbClr val="0000B0"/>
                          </a:solidFill>
                        </a:rPr>
                        <a:t>int</a:t>
                      </a:r>
                      <a:r>
                        <a:rPr lang="en-US" sz="1400" dirty="0" smtClean="0"/>
                        <a:t> area() { </a:t>
                      </a:r>
                      <a:r>
                        <a:rPr lang="en-US" sz="1400" i="0" dirty="0" smtClean="0">
                          <a:solidFill>
                            <a:srgbClr val="0000B0"/>
                          </a:solidFill>
                        </a:rPr>
                        <a:t>return</a:t>
                      </a:r>
                      <a:r>
                        <a:rPr lang="en-US" sz="1400" dirty="0" smtClean="0"/>
                        <a:t> width*height;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i="0" dirty="0" smtClean="0">
                          <a:solidFill>
                            <a:srgbClr val="0000B0"/>
                          </a:solidFill>
                        </a:rPr>
                        <a:t>class</a:t>
                      </a:r>
                      <a:r>
                        <a:rPr lang="en-US" sz="1400" dirty="0" smtClean="0"/>
                        <a:t> Triangle: </a:t>
                      </a:r>
                      <a:r>
                        <a:rPr lang="en-US" sz="1400" i="0" dirty="0" smtClean="0">
                          <a:solidFill>
                            <a:srgbClr val="0000B0"/>
                          </a:solidFill>
                        </a:rPr>
                        <a:t>public</a:t>
                      </a:r>
                      <a:r>
                        <a:rPr lang="en-US" sz="1400" dirty="0" smtClean="0"/>
                        <a:t>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i="0" dirty="0" smtClean="0">
                          <a:solidFill>
                            <a:srgbClr val="0000B0"/>
                          </a:solidFill>
                        </a:rPr>
                        <a:t>public</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i="0" dirty="0" err="1" smtClean="0">
                          <a:solidFill>
                            <a:srgbClr val="0000B0"/>
                          </a:solidFill>
                        </a:rPr>
                        <a:t>int</a:t>
                      </a:r>
                      <a:r>
                        <a:rPr lang="en-US" sz="1400" dirty="0" smtClean="0"/>
                        <a:t> area() { </a:t>
                      </a:r>
                      <a:r>
                        <a:rPr lang="en-US" sz="1400" i="0" dirty="0" smtClean="0">
                          <a:solidFill>
                            <a:srgbClr val="0000B0"/>
                          </a:solidFill>
                        </a:rPr>
                        <a:t>return</a:t>
                      </a:r>
                      <a:r>
                        <a:rPr lang="en-US" sz="1400" dirty="0" smtClean="0"/>
                        <a:t> width*height/2;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i="0" dirty="0" err="1" smtClean="0">
                          <a:solidFill>
                            <a:srgbClr val="0000B0"/>
                          </a:solidFill>
                        </a:rPr>
                        <a:t>int</a:t>
                      </a:r>
                      <a:r>
                        <a:rPr lang="en-US" sz="1400" dirty="0" smtClean="0"/>
                        <a:t> main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Rectangle </a:t>
                      </a:r>
                      <a:r>
                        <a:rPr lang="en-US" sz="1400" dirty="0" err="1" smtClean="0"/>
                        <a:t>rect</a:t>
                      </a:r>
                      <a:r>
                        <a:rPr lang="en-U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Triangle </a:t>
                      </a:r>
                      <a:r>
                        <a:rPr lang="en-US" sz="1400" dirty="0" err="1" smtClean="0"/>
                        <a:t>trgl</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Polygon * ppoly1 = &amp;</a:t>
                      </a:r>
                      <a:r>
                        <a:rPr lang="en-US" sz="1400" dirty="0" err="1" smtClean="0"/>
                        <a:t>rect</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Polygon * ppoly2 = &amp;</a:t>
                      </a:r>
                      <a:r>
                        <a:rPr lang="en-US" sz="1400" dirty="0" err="1" smtClean="0"/>
                        <a:t>trgl</a:t>
                      </a:r>
                      <a:r>
                        <a:rPr lang="en-US" sz="14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ppoly1-&gt;</a:t>
                      </a:r>
                      <a:r>
                        <a:rPr lang="en-US" sz="1400" dirty="0" err="1" smtClean="0"/>
                        <a:t>set_values</a:t>
                      </a:r>
                      <a:r>
                        <a:rPr lang="en-US" sz="1400" dirty="0" smtClean="0"/>
                        <a:t> (4,5);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ppoly2-&gt;</a:t>
                      </a:r>
                      <a:r>
                        <a:rPr lang="en-US" sz="1400" dirty="0" err="1" smtClean="0"/>
                        <a:t>set_values</a:t>
                      </a:r>
                      <a:r>
                        <a:rPr lang="en-US" sz="1400" dirty="0" smtClean="0"/>
                        <a:t> (4,5);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cout</a:t>
                      </a:r>
                      <a:r>
                        <a:rPr lang="en-US" sz="1400" dirty="0" smtClean="0"/>
                        <a:t> &lt;&lt; </a:t>
                      </a:r>
                      <a:r>
                        <a:rPr lang="en-US" sz="1400" dirty="0" err="1" smtClean="0"/>
                        <a:t>rect.area</a:t>
                      </a:r>
                      <a:r>
                        <a:rPr lang="en-US" sz="1400" dirty="0" smtClean="0"/>
                        <a:t>() &lt;&lt; '\n';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cout</a:t>
                      </a:r>
                      <a:r>
                        <a:rPr lang="en-US" sz="1400" dirty="0" smtClean="0"/>
                        <a:t> &lt;&lt; </a:t>
                      </a:r>
                      <a:r>
                        <a:rPr lang="en-US" sz="1400" dirty="0" err="1" smtClean="0"/>
                        <a:t>trgl.area</a:t>
                      </a:r>
                      <a:r>
                        <a:rPr lang="en-US" sz="1400" dirty="0" smtClean="0"/>
                        <a:t>() &lt;&lt; '\n';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smtClean="0">
                          <a:solidFill>
                            <a:srgbClr val="0000B0"/>
                          </a:solidFill>
                        </a:rPr>
                        <a:t>return</a:t>
                      </a:r>
                      <a:r>
                        <a:rPr lang="en-US" sz="1400" dirty="0" smtClean="0"/>
                        <a:t> 0; }</a:t>
                      </a:r>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
        <p:nvSpPr>
          <p:cNvPr id="5" name="TextBox 4"/>
          <p:cNvSpPr txBox="1"/>
          <p:nvPr/>
        </p:nvSpPr>
        <p:spPr>
          <a:xfrm>
            <a:off x="3306373" y="5092785"/>
            <a:ext cx="4783947" cy="2031325"/>
          </a:xfrm>
          <a:prstGeom prst="rect">
            <a:avLst/>
          </a:prstGeom>
          <a:noFill/>
        </p:spPr>
        <p:txBody>
          <a:bodyPr wrap="square" rtlCol="0">
            <a:spAutoFit/>
          </a:bodyPr>
          <a:lstStyle/>
          <a:p>
            <a:r>
              <a:rPr lang="en-US" dirty="0" smtClean="0">
                <a:solidFill>
                  <a:srgbClr val="FF0000"/>
                </a:solidFill>
              </a:rPr>
              <a:t>Function main declares two pointers to Polygon (named ppoly1 and ppoly2). These are assigned the addresses of </a:t>
            </a:r>
            <a:r>
              <a:rPr lang="en-US" dirty="0" err="1" smtClean="0">
                <a:solidFill>
                  <a:srgbClr val="FF0000"/>
                </a:solidFill>
              </a:rPr>
              <a:t>rectand</a:t>
            </a:r>
            <a:r>
              <a:rPr lang="en-US" dirty="0" smtClean="0">
                <a:solidFill>
                  <a:srgbClr val="FF0000"/>
                </a:solidFill>
              </a:rPr>
              <a:t> </a:t>
            </a:r>
            <a:r>
              <a:rPr lang="en-US" dirty="0" err="1" smtClean="0">
                <a:solidFill>
                  <a:srgbClr val="FF0000"/>
                </a:solidFill>
              </a:rPr>
              <a:t>trgl</a:t>
            </a:r>
            <a:r>
              <a:rPr lang="en-US" dirty="0" smtClean="0">
                <a:solidFill>
                  <a:srgbClr val="FF0000"/>
                </a:solidFill>
              </a:rPr>
              <a:t>, respectively, which are objects of type Rectangle and Triangle. Such assignments are valid, since both Rectangle and Triangle are classes derived from Polygon.</a:t>
            </a:r>
            <a:endParaRPr lang="en-US" dirty="0">
              <a:solidFill>
                <a:srgbClr val="FF0000"/>
              </a:solidFill>
            </a:endParaRPr>
          </a:p>
        </p:txBody>
      </p:sp>
      <p:cxnSp>
        <p:nvCxnSpPr>
          <p:cNvPr id="8" name="Straight Arrow Connector 7"/>
          <p:cNvCxnSpPr>
            <a:stCxn id="5" idx="1"/>
          </p:cNvCxnSpPr>
          <p:nvPr/>
        </p:nvCxnSpPr>
        <p:spPr>
          <a:xfrm flipH="1" flipV="1">
            <a:off x="1344350" y="5401621"/>
            <a:ext cx="1962023" cy="7068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096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b="1" dirty="0" smtClean="0"/>
              <a:t>Polymorphism- Virtual Members</a:t>
            </a:r>
            <a:endParaRPr lang="en-US" b="1" dirty="0"/>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3746230761"/>
              </p:ext>
            </p:extLst>
          </p:nvPr>
        </p:nvGraphicFramePr>
        <p:xfrm>
          <a:off x="0" y="614016"/>
          <a:ext cx="12192000" cy="7132320"/>
        </p:xfrm>
        <a:graphic>
          <a:graphicData uri="http://schemas.openxmlformats.org/drawingml/2006/table">
            <a:tbl>
              <a:tblPr/>
              <a:tblGrid>
                <a:gridCol w="12192000"/>
              </a:tblGrid>
              <a:tr h="6243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virtual members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#include &lt;</a:t>
                      </a:r>
                      <a:r>
                        <a:rPr lang="en-US" sz="1400" dirty="0" err="1" smtClean="0"/>
                        <a:t>iostream</a:t>
                      </a:r>
                      <a:r>
                        <a:rPr lang="en-US" sz="140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using namespace </a:t>
                      </a:r>
                      <a:r>
                        <a:rPr lang="en-US" sz="1400" dirty="0" err="1" smtClean="0"/>
                        <a:t>std</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class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dirty="0" err="1" smtClean="0"/>
                        <a:t>int</a:t>
                      </a:r>
                      <a:r>
                        <a:rPr lang="en-US" sz="1400" dirty="0" smtClean="0"/>
                        <a:t> width, height;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void </a:t>
                      </a:r>
                      <a:r>
                        <a:rPr lang="en-US" sz="1400" dirty="0" err="1" smtClean="0"/>
                        <a:t>set_values</a:t>
                      </a:r>
                      <a:r>
                        <a:rPr lang="en-US" sz="1400" dirty="0" smtClean="0"/>
                        <a:t> (</a:t>
                      </a:r>
                      <a:r>
                        <a:rPr lang="en-US" sz="1400" dirty="0" err="1" smtClean="0"/>
                        <a:t>int</a:t>
                      </a:r>
                      <a:r>
                        <a:rPr lang="en-US" sz="1400" dirty="0" smtClean="0"/>
                        <a:t> a, </a:t>
                      </a:r>
                      <a:r>
                        <a:rPr lang="en-US" sz="1400" dirty="0" err="1" smtClean="0"/>
                        <a:t>int</a:t>
                      </a:r>
                      <a:r>
                        <a:rPr lang="en-US" sz="1400" dirty="0" smtClean="0"/>
                        <a:t> b)</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 width=a; height=b;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    virtual </a:t>
                      </a:r>
                      <a:r>
                        <a:rPr lang="en-US" sz="1400" b="1" dirty="0" err="1" smtClean="0">
                          <a:solidFill>
                            <a:srgbClr val="FF0000"/>
                          </a:solidFill>
                        </a:rPr>
                        <a:t>int</a:t>
                      </a:r>
                      <a:r>
                        <a:rPr lang="en-US" sz="1400" b="1" dirty="0" smtClean="0">
                          <a:solidFill>
                            <a:srgbClr val="FF0000"/>
                          </a:solidFill>
                        </a:rPr>
                        <a:t> area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 return 0;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class Rectangle: public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dirty="0" err="1" smtClean="0"/>
                        <a:t>int</a:t>
                      </a:r>
                      <a:r>
                        <a:rPr lang="en-US" sz="1400" dirty="0" smtClean="0"/>
                        <a:t> area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 return width * height;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class Triangle: public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dirty="0" err="1" smtClean="0"/>
                        <a:t>int</a:t>
                      </a:r>
                      <a:r>
                        <a:rPr lang="en-US" sz="1400" dirty="0" smtClean="0"/>
                        <a:t> area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 return (width * height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int</a:t>
                      </a:r>
                      <a:r>
                        <a:rPr lang="en-US" sz="1400" dirty="0" smtClean="0"/>
                        <a:t> main ()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Rectangle </a:t>
                      </a:r>
                      <a:r>
                        <a:rPr lang="en-US" sz="1400" dirty="0" err="1" smtClean="0"/>
                        <a:t>rect</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Triangle </a:t>
                      </a:r>
                      <a:r>
                        <a:rPr lang="en-US" sz="1400" dirty="0" err="1" smtClean="0"/>
                        <a:t>trgl</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Polygon poly;</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Polygon * ppoly1 = &amp;</a:t>
                      </a:r>
                      <a:r>
                        <a:rPr lang="en-US" sz="1400" dirty="0" err="1" smtClean="0"/>
                        <a:t>rect</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Polygon * ppoly2 = &amp;</a:t>
                      </a:r>
                      <a:r>
                        <a:rPr lang="en-US" sz="1400" dirty="0" err="1" smtClean="0"/>
                        <a:t>trgl</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Polygon * ppoly3 = &amp;poly;</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ppoly1-&gt;</a:t>
                      </a:r>
                      <a:r>
                        <a:rPr lang="en-US" sz="1400" dirty="0" err="1" smtClean="0"/>
                        <a:t>set_values</a:t>
                      </a:r>
                      <a:r>
                        <a:rPr lang="en-US" sz="1400" dirty="0" smtClean="0"/>
                        <a:t> (4,5);</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ppoly2-&gt;</a:t>
                      </a:r>
                      <a:r>
                        <a:rPr lang="en-US" sz="1400" dirty="0" err="1" smtClean="0"/>
                        <a:t>set_values</a:t>
                      </a:r>
                      <a:r>
                        <a:rPr lang="en-US" sz="1400" dirty="0" smtClean="0"/>
                        <a:t> (4,5);</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ppoly3-&gt;</a:t>
                      </a:r>
                      <a:r>
                        <a:rPr lang="en-US" sz="1400" dirty="0" err="1" smtClean="0"/>
                        <a:t>set_values</a:t>
                      </a:r>
                      <a:r>
                        <a:rPr lang="en-US" sz="1400" dirty="0" smtClean="0"/>
                        <a:t> (4,5);</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dirty="0" err="1" smtClean="0"/>
                        <a:t>cout</a:t>
                      </a:r>
                      <a:r>
                        <a:rPr lang="en-US" sz="1400" dirty="0" smtClean="0"/>
                        <a:t> &lt;&lt; ppoly1-&gt;area() &lt;&lt; '\n';</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dirty="0" err="1" smtClean="0"/>
                        <a:t>cout</a:t>
                      </a:r>
                      <a:r>
                        <a:rPr lang="en-US" sz="1400" dirty="0" smtClean="0"/>
                        <a:t> &lt;&lt; ppoly2-&gt;area() &lt;&lt; '\n';</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dirty="0" err="1" smtClean="0"/>
                        <a:t>cout</a:t>
                      </a:r>
                      <a:r>
                        <a:rPr lang="en-US" sz="1400" dirty="0" smtClean="0"/>
                        <a:t> &lt;&lt; ppoly3-&gt;area() &lt;&lt; '\n';</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return 0;}</a:t>
                      </a:r>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
        <p:nvSpPr>
          <p:cNvPr id="4" name="TextBox 3"/>
          <p:cNvSpPr txBox="1"/>
          <p:nvPr/>
        </p:nvSpPr>
        <p:spPr>
          <a:xfrm>
            <a:off x="3820886" y="971550"/>
            <a:ext cx="8237764" cy="5632311"/>
          </a:xfrm>
          <a:prstGeom prst="rect">
            <a:avLst/>
          </a:prstGeom>
          <a:noFill/>
        </p:spPr>
        <p:txBody>
          <a:bodyPr wrap="square" rtlCol="0">
            <a:spAutoFit/>
          </a:bodyPr>
          <a:lstStyle/>
          <a:p>
            <a:r>
              <a:rPr lang="en-US" dirty="0">
                <a:solidFill>
                  <a:srgbClr val="C00000"/>
                </a:solidFill>
              </a:rPr>
              <a:t>In this example, all three classes (Polygon, Rectangle and Triangle) have the same members: width, height, and functions </a:t>
            </a:r>
            <a:r>
              <a:rPr lang="en-US" dirty="0" err="1">
                <a:solidFill>
                  <a:srgbClr val="C00000"/>
                </a:solidFill>
              </a:rPr>
              <a:t>set_values</a:t>
            </a:r>
            <a:r>
              <a:rPr lang="en-US" dirty="0">
                <a:solidFill>
                  <a:srgbClr val="C00000"/>
                </a:solidFill>
              </a:rPr>
              <a:t> and area.</a:t>
            </a:r>
          </a:p>
          <a:p>
            <a:endParaRPr lang="en-US" dirty="0">
              <a:solidFill>
                <a:srgbClr val="C00000"/>
              </a:solidFill>
            </a:endParaRPr>
          </a:p>
          <a:p>
            <a:r>
              <a:rPr lang="en-US" dirty="0">
                <a:solidFill>
                  <a:srgbClr val="C00000"/>
                </a:solidFill>
              </a:rPr>
              <a:t>The member function </a:t>
            </a:r>
            <a:r>
              <a:rPr lang="en-US" dirty="0">
                <a:solidFill>
                  <a:schemeClr val="accent6"/>
                </a:solidFill>
              </a:rPr>
              <a:t>area</a:t>
            </a:r>
            <a:r>
              <a:rPr lang="en-US" dirty="0">
                <a:solidFill>
                  <a:srgbClr val="C00000"/>
                </a:solidFill>
              </a:rPr>
              <a:t> has been declared as </a:t>
            </a:r>
            <a:r>
              <a:rPr lang="en-US" dirty="0">
                <a:solidFill>
                  <a:schemeClr val="accent6"/>
                </a:solidFill>
              </a:rPr>
              <a:t>virtual</a:t>
            </a:r>
            <a:r>
              <a:rPr lang="en-US" dirty="0">
                <a:solidFill>
                  <a:srgbClr val="C00000"/>
                </a:solidFill>
              </a:rPr>
              <a:t> in the base class because it is later redefined in each of the derived classes. Non-virtual members can also be redefined in derived classes, but non-virtual members of derived classes cannot be accessed through a reference of the base class: i.e., </a:t>
            </a:r>
            <a:r>
              <a:rPr lang="en-US" dirty="0">
                <a:solidFill>
                  <a:schemeClr val="accent6"/>
                </a:solidFill>
              </a:rPr>
              <a:t>if virtual is removed from the declaration of area in the example above, all three calls to area would return zero, </a:t>
            </a:r>
            <a:r>
              <a:rPr lang="en-US" dirty="0">
                <a:solidFill>
                  <a:srgbClr val="C00000"/>
                </a:solidFill>
              </a:rPr>
              <a:t>because in all cases, the version of the base class would have been called instead.</a:t>
            </a:r>
          </a:p>
          <a:p>
            <a:endParaRPr lang="en-US" dirty="0">
              <a:solidFill>
                <a:srgbClr val="C00000"/>
              </a:solidFill>
            </a:endParaRPr>
          </a:p>
          <a:p>
            <a:r>
              <a:rPr lang="en-US" dirty="0">
                <a:solidFill>
                  <a:srgbClr val="C00000"/>
                </a:solidFill>
              </a:rPr>
              <a:t>Therefore, essentially, what the virtual keyword does is to allow a member of a derived class with the same name as one in the base class to be appropriately called from a pointer, and more precisely when the type of the pointer is a pointer to the base class that is pointing to an object of the derived class, as in the above example.</a:t>
            </a:r>
          </a:p>
          <a:p>
            <a:endParaRPr lang="en-US" dirty="0">
              <a:solidFill>
                <a:srgbClr val="C00000"/>
              </a:solidFill>
            </a:endParaRPr>
          </a:p>
          <a:p>
            <a:r>
              <a:rPr lang="en-US" dirty="0">
                <a:solidFill>
                  <a:schemeClr val="accent5"/>
                </a:solidFill>
              </a:rPr>
              <a:t>A class that declares or inherits a virtual function is called a polymorphic class.</a:t>
            </a:r>
          </a:p>
          <a:p>
            <a:endParaRPr lang="en-US" dirty="0">
              <a:solidFill>
                <a:srgbClr val="C00000"/>
              </a:solidFill>
            </a:endParaRPr>
          </a:p>
          <a:p>
            <a:r>
              <a:rPr lang="en-US" dirty="0">
                <a:solidFill>
                  <a:srgbClr val="C00000"/>
                </a:solidFill>
              </a:rPr>
              <a:t>Note that despite of the </a:t>
            </a:r>
            <a:r>
              <a:rPr lang="en-US" dirty="0" err="1">
                <a:solidFill>
                  <a:srgbClr val="C00000"/>
                </a:solidFill>
              </a:rPr>
              <a:t>virtuality</a:t>
            </a:r>
            <a:r>
              <a:rPr lang="en-US" dirty="0">
                <a:solidFill>
                  <a:srgbClr val="C00000"/>
                </a:solidFill>
              </a:rPr>
              <a:t> of one of its members, Polygon was a regular class, of which even an object was instantiated (poly), with its own definition of member area that always returns 0.</a:t>
            </a:r>
          </a:p>
        </p:txBody>
      </p:sp>
    </p:spTree>
    <p:extLst>
      <p:ext uri="{BB962C8B-B14F-4D97-AF65-F5344CB8AC3E}">
        <p14:creationId xmlns:p14="http://schemas.microsoft.com/office/powerpoint/2010/main" val="458497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b="1" dirty="0" smtClean="0"/>
              <a:t>Polymorphism- Abstract base Classes</a:t>
            </a:r>
            <a:endParaRPr lang="en-US" b="1" dirty="0"/>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4145894986"/>
              </p:ext>
            </p:extLst>
          </p:nvPr>
        </p:nvGraphicFramePr>
        <p:xfrm>
          <a:off x="0" y="614016"/>
          <a:ext cx="12192000" cy="6858000"/>
        </p:xfrm>
        <a:graphic>
          <a:graphicData uri="http://schemas.openxmlformats.org/drawingml/2006/table">
            <a:tbl>
              <a:tblPr/>
              <a:tblGrid>
                <a:gridCol w="12192000"/>
              </a:tblGrid>
              <a:tr h="6243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rgbClr val="FF0000"/>
                          </a:solidFill>
                          <a:effectLst/>
                          <a:latin typeface="+mn-lt"/>
                          <a:ea typeface="+mn-ea"/>
                          <a:cs typeface="+mn-cs"/>
                        </a:rPr>
                        <a:t>Abstract base classes </a:t>
                      </a:r>
                      <a:r>
                        <a:rPr lang="en-US" sz="1800" b="0" i="0" kern="1200" dirty="0" smtClean="0">
                          <a:solidFill>
                            <a:schemeClr val="tx1"/>
                          </a:solidFill>
                          <a:effectLst/>
                          <a:latin typeface="+mn-lt"/>
                          <a:ea typeface="+mn-ea"/>
                          <a:cs typeface="+mn-cs"/>
                        </a:rPr>
                        <a:t>are something very similar to the </a:t>
                      </a:r>
                      <a:r>
                        <a:rPr lang="en-US" sz="1400" dirty="0" smtClean="0"/>
                        <a:t>Polygon</a:t>
                      </a:r>
                      <a:r>
                        <a:rPr lang="en-US" sz="1800" b="0" i="0" kern="1200" dirty="0" smtClean="0">
                          <a:solidFill>
                            <a:schemeClr val="tx1"/>
                          </a:solidFill>
                          <a:effectLst/>
                          <a:latin typeface="+mn-lt"/>
                          <a:ea typeface="+mn-ea"/>
                          <a:cs typeface="+mn-cs"/>
                        </a:rPr>
                        <a:t> class in the previous example. </a:t>
                      </a:r>
                      <a:r>
                        <a:rPr lang="en-US" sz="1800" b="0" i="0" kern="1200" dirty="0" smtClean="0">
                          <a:solidFill>
                            <a:srgbClr val="FF0000"/>
                          </a:solidFill>
                          <a:effectLst/>
                          <a:latin typeface="+mn-lt"/>
                          <a:ea typeface="+mn-ea"/>
                          <a:cs typeface="+mn-cs"/>
                        </a:rPr>
                        <a:t>They are classes that can only be used as base classes,</a:t>
                      </a:r>
                      <a:r>
                        <a:rPr lang="en-US" sz="1800" b="0" i="0" kern="1200" dirty="0" smtClean="0">
                          <a:solidFill>
                            <a:schemeClr val="tx1"/>
                          </a:solidFill>
                          <a:effectLst/>
                          <a:latin typeface="+mn-lt"/>
                          <a:ea typeface="+mn-ea"/>
                          <a:cs typeface="+mn-cs"/>
                        </a:rPr>
                        <a:t> and thus are </a:t>
                      </a:r>
                      <a:r>
                        <a:rPr lang="en-US" sz="1800" b="0" i="0" kern="1200" dirty="0" smtClean="0">
                          <a:solidFill>
                            <a:srgbClr val="FF0000"/>
                          </a:solidFill>
                          <a:effectLst/>
                          <a:latin typeface="+mn-lt"/>
                          <a:ea typeface="+mn-ea"/>
                          <a:cs typeface="+mn-cs"/>
                        </a:rPr>
                        <a:t>allowed to have virtual member functions </a:t>
                      </a:r>
                      <a:r>
                        <a:rPr lang="en-US" sz="1800" b="0" i="0" kern="1200" dirty="0" smtClean="0">
                          <a:solidFill>
                            <a:schemeClr val="tx1"/>
                          </a:solidFill>
                          <a:effectLst/>
                          <a:latin typeface="+mn-lt"/>
                          <a:ea typeface="+mn-ea"/>
                          <a:cs typeface="+mn-cs"/>
                        </a:rPr>
                        <a:t>without definition (known as pure virtual functions). The syntax is to replace their definition by </a:t>
                      </a:r>
                      <a:r>
                        <a:rPr lang="en-US" sz="1400" dirty="0" smtClean="0"/>
                        <a:t>=0</a:t>
                      </a:r>
                      <a:r>
                        <a:rPr lang="en-US" sz="1800" b="0" i="0" kern="1200" dirty="0" smtClean="0">
                          <a:solidFill>
                            <a:schemeClr val="tx1"/>
                          </a:solidFill>
                          <a:effectLst/>
                          <a:latin typeface="+mn-lt"/>
                          <a:ea typeface="+mn-ea"/>
                          <a:cs typeface="+mn-cs"/>
                        </a:rPr>
                        <a:t> (an equal sign and a zero):</a:t>
                      </a:r>
                      <a:r>
                        <a:rPr lang="en-US" sz="1400" dirty="0" smtClean="0"/>
                        <a:t/>
                      </a:r>
                      <a:br>
                        <a:rPr lang="en-US" sz="1400" dirty="0" smtClean="0"/>
                      </a:br>
                      <a:r>
                        <a:rPr lang="en-US" sz="1400" dirty="0" smtClean="0"/>
                        <a:t/>
                      </a:r>
                      <a:br>
                        <a:rPr lang="en-US" sz="1400" dirty="0" smtClean="0"/>
                      </a:br>
                      <a:r>
                        <a:rPr lang="en-US" sz="1800" b="0" i="0" kern="1200" dirty="0" smtClean="0">
                          <a:solidFill>
                            <a:schemeClr val="tx1"/>
                          </a:solidFill>
                          <a:effectLst/>
                          <a:latin typeface="+mn-lt"/>
                          <a:ea typeface="+mn-ea"/>
                          <a:cs typeface="+mn-cs"/>
                        </a:rPr>
                        <a:t>An abstract base </a:t>
                      </a:r>
                      <a:r>
                        <a:rPr lang="en-US" sz="1400" dirty="0" smtClean="0"/>
                        <a:t>Polygon</a:t>
                      </a:r>
                      <a:r>
                        <a:rPr lang="en-US" sz="1800" b="0" i="0" kern="1200" dirty="0" smtClean="0">
                          <a:solidFill>
                            <a:schemeClr val="tx1"/>
                          </a:solidFill>
                          <a:effectLst/>
                          <a:latin typeface="+mn-lt"/>
                          <a:ea typeface="+mn-ea"/>
                          <a:cs typeface="+mn-cs"/>
                        </a:rPr>
                        <a:t> class could look like this: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abstract class </a:t>
                      </a:r>
                      <a:r>
                        <a:rPr lang="en-US" sz="1400" dirty="0" err="1" smtClean="0"/>
                        <a:t>VPolygon</a:t>
                      </a: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class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400" dirty="0" err="1" smtClean="0"/>
                        <a:t>int</a:t>
                      </a:r>
                      <a:r>
                        <a:rPr lang="en-US" sz="1400" dirty="0" smtClean="0"/>
                        <a:t> width, height;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void </a:t>
                      </a:r>
                      <a:r>
                        <a:rPr lang="en-US" sz="1400" dirty="0" err="1" smtClean="0"/>
                        <a:t>set_values</a:t>
                      </a:r>
                      <a:r>
                        <a:rPr lang="en-US" sz="1400" dirty="0" smtClean="0"/>
                        <a:t> (</a:t>
                      </a:r>
                      <a:r>
                        <a:rPr lang="en-US" sz="1400" dirty="0" err="1" smtClean="0"/>
                        <a:t>int</a:t>
                      </a:r>
                      <a:r>
                        <a:rPr lang="en-US" sz="1400" dirty="0" smtClean="0"/>
                        <a:t> a, </a:t>
                      </a:r>
                      <a:r>
                        <a:rPr lang="en-US" sz="1400" dirty="0" err="1" smtClean="0"/>
                        <a:t>int</a:t>
                      </a:r>
                      <a:r>
                        <a:rPr lang="en-US" sz="1400" dirty="0" smtClean="0"/>
                        <a:t> b)</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 width=a; height=b;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t>
                      </a:r>
                      <a:r>
                        <a:rPr lang="en-US" sz="1600" b="1" dirty="0" smtClean="0">
                          <a:solidFill>
                            <a:srgbClr val="FF0000"/>
                          </a:solidFill>
                        </a:rPr>
                        <a:t>virtual </a:t>
                      </a:r>
                      <a:r>
                        <a:rPr lang="en-US" sz="1600" b="1" dirty="0" err="1" smtClean="0">
                          <a:solidFill>
                            <a:srgbClr val="FF0000"/>
                          </a:solidFill>
                        </a:rPr>
                        <a:t>int</a:t>
                      </a:r>
                      <a:r>
                        <a:rPr lang="en-US" sz="1600" b="1" dirty="0" smtClean="0">
                          <a:solidFill>
                            <a:srgbClr val="FF0000"/>
                          </a:solidFill>
                        </a:rPr>
                        <a:t> area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Notice that </a:t>
                      </a:r>
                      <a:r>
                        <a:rPr lang="en-US" sz="1400" dirty="0" smtClean="0"/>
                        <a:t>area</a:t>
                      </a:r>
                      <a:r>
                        <a:rPr lang="en-US" sz="1800" b="0" i="0" kern="1200" dirty="0" smtClean="0">
                          <a:solidFill>
                            <a:schemeClr val="tx1"/>
                          </a:solidFill>
                          <a:effectLst/>
                          <a:latin typeface="+mn-lt"/>
                          <a:ea typeface="+mn-ea"/>
                          <a:cs typeface="+mn-cs"/>
                        </a:rPr>
                        <a:t> has no definition; this has been replaced by </a:t>
                      </a:r>
                      <a:r>
                        <a:rPr lang="en-US" sz="1400" dirty="0" smtClean="0"/>
                        <a:t>=0</a:t>
                      </a:r>
                      <a:r>
                        <a:rPr lang="en-US" sz="1800" b="0" i="0" kern="1200" dirty="0" smtClean="0">
                          <a:solidFill>
                            <a:schemeClr val="tx1"/>
                          </a:solidFill>
                          <a:effectLst/>
                          <a:latin typeface="+mn-lt"/>
                          <a:ea typeface="+mn-ea"/>
                          <a:cs typeface="+mn-cs"/>
                        </a:rPr>
                        <a:t>, which makes it a </a:t>
                      </a:r>
                      <a:r>
                        <a:rPr lang="en-US" sz="1800" b="0" i="1" kern="1200" dirty="0" smtClean="0">
                          <a:solidFill>
                            <a:srgbClr val="FF0000"/>
                          </a:solidFill>
                          <a:effectLst/>
                          <a:latin typeface="+mn-lt"/>
                          <a:ea typeface="+mn-ea"/>
                          <a:cs typeface="+mn-cs"/>
                        </a:rPr>
                        <a:t>pure virtual function</a:t>
                      </a:r>
                      <a:r>
                        <a:rPr lang="en-US" sz="1800" b="0" i="0" kern="1200" dirty="0" smtClean="0">
                          <a:solidFill>
                            <a:schemeClr val="tx1"/>
                          </a:solidFill>
                          <a:effectLst/>
                          <a:latin typeface="+mn-lt"/>
                          <a:ea typeface="+mn-ea"/>
                          <a:cs typeface="+mn-cs"/>
                        </a:rPr>
                        <a:t>. </a:t>
                      </a:r>
                      <a:r>
                        <a:rPr lang="en-US" sz="1800" b="0" i="0" kern="1200" dirty="0" smtClean="0">
                          <a:solidFill>
                            <a:srgbClr val="FF0000"/>
                          </a:solidFill>
                          <a:effectLst/>
                          <a:latin typeface="+mn-lt"/>
                          <a:ea typeface="+mn-ea"/>
                          <a:cs typeface="+mn-cs"/>
                        </a:rPr>
                        <a:t>Classes that contain at least one </a:t>
                      </a:r>
                      <a:r>
                        <a:rPr lang="en-US" sz="1800" b="0" i="1" kern="1200" dirty="0" smtClean="0">
                          <a:solidFill>
                            <a:srgbClr val="FF0000"/>
                          </a:solidFill>
                          <a:effectLst/>
                          <a:latin typeface="+mn-lt"/>
                          <a:ea typeface="+mn-ea"/>
                          <a:cs typeface="+mn-cs"/>
                        </a:rPr>
                        <a:t>pure virtual function</a:t>
                      </a:r>
                      <a:r>
                        <a:rPr lang="en-US" sz="1800" b="0" i="0" kern="1200" dirty="0" smtClean="0">
                          <a:solidFill>
                            <a:srgbClr val="FF0000"/>
                          </a:solidFill>
                          <a:effectLst/>
                          <a:latin typeface="+mn-lt"/>
                          <a:ea typeface="+mn-ea"/>
                          <a:cs typeface="+mn-cs"/>
                        </a:rPr>
                        <a:t> are known as </a:t>
                      </a:r>
                      <a:r>
                        <a:rPr lang="en-US" sz="1800" b="0" i="1" kern="1200" dirty="0" smtClean="0">
                          <a:solidFill>
                            <a:srgbClr val="FF0000"/>
                          </a:solidFill>
                          <a:effectLst/>
                          <a:latin typeface="+mn-lt"/>
                          <a:ea typeface="+mn-ea"/>
                          <a:cs typeface="+mn-cs"/>
                        </a:rPr>
                        <a:t>abstract base classes</a:t>
                      </a:r>
                      <a:r>
                        <a:rPr lang="en-US" sz="1800" b="0" i="0" kern="1200" dirty="0" smtClean="0">
                          <a:solidFill>
                            <a:srgbClr val="FF0000"/>
                          </a:solidFill>
                          <a:effectLst/>
                          <a:latin typeface="+mn-lt"/>
                          <a:ea typeface="+mn-ea"/>
                          <a:cs typeface="+mn-cs"/>
                        </a:rPr>
                        <a:t>.</a:t>
                      </a:r>
                      <a:r>
                        <a:rPr lang="en-US" sz="1400" dirty="0" smtClean="0"/>
                        <a:t/>
                      </a:r>
                      <a:br>
                        <a:rPr lang="en-US" sz="1400" dirty="0" smtClean="0"/>
                      </a:br>
                      <a:r>
                        <a:rPr lang="en-US" sz="1800" b="0" i="0" kern="1200" dirty="0" smtClean="0">
                          <a:solidFill>
                            <a:schemeClr val="tx1"/>
                          </a:solidFill>
                          <a:effectLst/>
                          <a:latin typeface="+mn-lt"/>
                          <a:ea typeface="+mn-ea"/>
                          <a:cs typeface="+mn-cs"/>
                        </a:rPr>
                        <a:t>Abstract base classes cannot be used to instantiate objects. Therefore, this last abstract base class version of </a:t>
                      </a:r>
                      <a:r>
                        <a:rPr lang="en-US" sz="1400" dirty="0" err="1" smtClean="0"/>
                        <a:t>Polygon</a:t>
                      </a:r>
                      <a:r>
                        <a:rPr lang="en-US" sz="1800" b="0" i="0" kern="1200" dirty="0" err="1" smtClean="0">
                          <a:solidFill>
                            <a:schemeClr val="tx1"/>
                          </a:solidFill>
                          <a:effectLst/>
                          <a:latin typeface="+mn-lt"/>
                          <a:ea typeface="+mn-ea"/>
                          <a:cs typeface="+mn-cs"/>
                        </a:rPr>
                        <a:t>could</a:t>
                      </a:r>
                      <a:r>
                        <a:rPr lang="en-US" sz="1800" b="0" i="0" kern="1200" dirty="0" smtClean="0">
                          <a:solidFill>
                            <a:schemeClr val="tx1"/>
                          </a:solidFill>
                          <a:effectLst/>
                          <a:latin typeface="+mn-lt"/>
                          <a:ea typeface="+mn-ea"/>
                          <a:cs typeface="+mn-cs"/>
                        </a:rPr>
                        <a:t> not be used to declare objects like: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accent1"/>
                          </a:solidFill>
                          <a:effectLst/>
                          <a:latin typeface="+mn-lt"/>
                          <a:ea typeface="+mn-ea"/>
                          <a:cs typeface="+mn-cs"/>
                        </a:rPr>
                        <a:t>VPolygon</a:t>
                      </a:r>
                      <a:r>
                        <a:rPr lang="en-US" sz="1800" b="0" i="0" kern="1200" dirty="0" smtClean="0">
                          <a:solidFill>
                            <a:schemeClr val="accent1"/>
                          </a:solidFill>
                          <a:effectLst/>
                          <a:latin typeface="+mn-lt"/>
                          <a:ea typeface="+mn-ea"/>
                          <a:cs typeface="+mn-cs"/>
                        </a:rPr>
                        <a:t> </a:t>
                      </a:r>
                      <a:r>
                        <a:rPr lang="en-US" sz="1800" b="0" i="0" kern="1200" dirty="0" err="1" smtClean="0">
                          <a:solidFill>
                            <a:schemeClr val="accent1"/>
                          </a:solidFill>
                          <a:effectLst/>
                          <a:latin typeface="+mn-lt"/>
                          <a:ea typeface="+mn-ea"/>
                          <a:cs typeface="+mn-cs"/>
                        </a:rPr>
                        <a:t>mypolygon</a:t>
                      </a:r>
                      <a:r>
                        <a:rPr lang="en-US" sz="1800" b="0" i="0" kern="1200" dirty="0" smtClean="0">
                          <a:solidFill>
                            <a:schemeClr val="accent1"/>
                          </a:solidFill>
                          <a:effectLst/>
                          <a:latin typeface="+mn-lt"/>
                          <a:ea typeface="+mn-ea"/>
                          <a:cs typeface="+mn-cs"/>
                        </a:rPr>
                        <a:t>; </a:t>
                      </a:r>
                      <a:r>
                        <a:rPr lang="en-US" sz="1800" b="0" i="0" kern="1200" dirty="0" smtClean="0">
                          <a:solidFill>
                            <a:schemeClr val="tx1"/>
                          </a:solidFill>
                          <a:effectLst/>
                          <a:latin typeface="+mn-lt"/>
                          <a:ea typeface="+mn-ea"/>
                          <a:cs typeface="+mn-cs"/>
                        </a:rPr>
                        <a:t>  </a:t>
                      </a:r>
                      <a:r>
                        <a:rPr lang="en-US" sz="1800" b="0" i="0" kern="1200" dirty="0" smtClean="0">
                          <a:solidFill>
                            <a:schemeClr val="accent6"/>
                          </a:solidFill>
                          <a:effectLst/>
                          <a:latin typeface="+mn-lt"/>
                          <a:ea typeface="+mn-ea"/>
                          <a:cs typeface="+mn-cs"/>
                        </a:rPr>
                        <a:t>// not working if Polygon is abstract base class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But an </a:t>
                      </a:r>
                      <a:r>
                        <a:rPr lang="en-US" sz="1800" b="0" i="1" kern="1200" dirty="0" smtClean="0">
                          <a:solidFill>
                            <a:schemeClr val="tx1"/>
                          </a:solidFill>
                          <a:effectLst/>
                          <a:latin typeface="+mn-lt"/>
                          <a:ea typeface="+mn-ea"/>
                          <a:cs typeface="+mn-cs"/>
                        </a:rPr>
                        <a:t>abstract base class</a:t>
                      </a:r>
                      <a:r>
                        <a:rPr lang="en-US" sz="1800" b="0" i="0" kern="1200" dirty="0" smtClean="0">
                          <a:solidFill>
                            <a:schemeClr val="tx1"/>
                          </a:solidFill>
                          <a:effectLst/>
                          <a:latin typeface="+mn-lt"/>
                          <a:ea typeface="+mn-ea"/>
                          <a:cs typeface="+mn-cs"/>
                        </a:rPr>
                        <a:t> is not totally useless. It can be used to create pointers to it, and take advantage of all its polymorphic abilities. For example, the following pointer declarations would be valid: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accent1"/>
                          </a:solidFill>
                          <a:effectLst/>
                          <a:latin typeface="+mn-lt"/>
                          <a:ea typeface="+mn-ea"/>
                          <a:cs typeface="+mn-cs"/>
                        </a:rPr>
                        <a:t>VPolygon</a:t>
                      </a:r>
                      <a:r>
                        <a:rPr lang="en-US" sz="1800" b="0" i="0" kern="1200" dirty="0" smtClean="0">
                          <a:solidFill>
                            <a:schemeClr val="accent1"/>
                          </a:solidFill>
                          <a:effectLst/>
                          <a:latin typeface="+mn-lt"/>
                          <a:ea typeface="+mn-ea"/>
                          <a:cs typeface="+mn-cs"/>
                        </a:rPr>
                        <a:t> * ppoly1;</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accent1"/>
                          </a:solidFill>
                          <a:effectLst/>
                          <a:latin typeface="+mn-lt"/>
                          <a:ea typeface="+mn-ea"/>
                          <a:cs typeface="+mn-cs"/>
                        </a:rPr>
                        <a:t>VPolygon</a:t>
                      </a:r>
                      <a:r>
                        <a:rPr lang="en-US" sz="1800" b="0" i="0" kern="1200" dirty="0" smtClean="0">
                          <a:solidFill>
                            <a:schemeClr val="accent1"/>
                          </a:solidFill>
                          <a:effectLst/>
                          <a:latin typeface="+mn-lt"/>
                          <a:ea typeface="+mn-ea"/>
                          <a:cs typeface="+mn-cs"/>
                        </a:rPr>
                        <a:t> * ppoly2;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smtClean="0">
                        <a:solidFill>
                          <a:schemeClr val="accent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And can actually be dereferenced when pointing to objects of derived (non-abstract) classes. Here is the entire example: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Tree>
    <p:extLst>
      <p:ext uri="{BB962C8B-B14F-4D97-AF65-F5344CB8AC3E}">
        <p14:creationId xmlns:p14="http://schemas.microsoft.com/office/powerpoint/2010/main" val="1201612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b="1" dirty="0" smtClean="0"/>
              <a:t>Polymorphism- Abstract base Classes- Example</a:t>
            </a:r>
            <a:endParaRPr lang="en-US" b="1" dirty="0"/>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2447028797"/>
              </p:ext>
            </p:extLst>
          </p:nvPr>
        </p:nvGraphicFramePr>
        <p:xfrm>
          <a:off x="0" y="614016"/>
          <a:ext cx="12192000" cy="8260080"/>
        </p:xfrm>
        <a:graphic>
          <a:graphicData uri="http://schemas.openxmlformats.org/drawingml/2006/table">
            <a:tbl>
              <a:tblPr/>
              <a:tblGrid>
                <a:gridCol w="12192000"/>
              </a:tblGrid>
              <a:tr h="6243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abstract base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#include &lt;</a:t>
                      </a:r>
                      <a:r>
                        <a:rPr lang="en-US" sz="1800" b="0" i="0" kern="1200" dirty="0" err="1" smtClean="0">
                          <a:solidFill>
                            <a:schemeClr val="tx1"/>
                          </a:solidFill>
                          <a:effectLst/>
                          <a:latin typeface="+mn-lt"/>
                          <a:ea typeface="+mn-ea"/>
                          <a:cs typeface="+mn-cs"/>
                        </a:rPr>
                        <a:t>iostream</a:t>
                      </a:r>
                      <a:r>
                        <a:rPr lang="en-US" sz="1800" b="0" i="0" kern="1200" dirty="0" smtClean="0">
                          <a:solidFill>
                            <a:schemeClr val="tx1"/>
                          </a:solidFill>
                          <a:effectLst/>
                          <a:latin typeface="+mn-lt"/>
                          <a:ea typeface="+mn-ea"/>
                          <a:cs typeface="+mn-cs"/>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using namespace </a:t>
                      </a:r>
                      <a:r>
                        <a:rPr lang="en-US" sz="1800" b="0" i="0" kern="1200" dirty="0" err="1" smtClean="0">
                          <a:solidFill>
                            <a:schemeClr val="tx1"/>
                          </a:solidFill>
                          <a:effectLst/>
                          <a:latin typeface="+mn-lt"/>
                          <a:ea typeface="+mn-ea"/>
                          <a:cs typeface="+mn-cs"/>
                        </a:rPr>
                        <a:t>std</a:t>
                      </a:r>
                      <a:r>
                        <a:rPr lang="en-US" sz="18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class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int</a:t>
                      </a:r>
                      <a:r>
                        <a:rPr lang="en-US" sz="1800" b="0" i="0" kern="1200" dirty="0" smtClean="0">
                          <a:solidFill>
                            <a:schemeClr val="tx1"/>
                          </a:solidFill>
                          <a:effectLst/>
                          <a:latin typeface="+mn-lt"/>
                          <a:ea typeface="+mn-ea"/>
                          <a:cs typeface="+mn-cs"/>
                        </a:rPr>
                        <a:t> width, height;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void </a:t>
                      </a:r>
                      <a:r>
                        <a:rPr lang="en-US" sz="1800" b="0" i="0" kern="1200" dirty="0" err="1" smtClean="0">
                          <a:solidFill>
                            <a:schemeClr val="tx1"/>
                          </a:solidFill>
                          <a:effectLst/>
                          <a:latin typeface="+mn-lt"/>
                          <a:ea typeface="+mn-ea"/>
                          <a:cs typeface="+mn-cs"/>
                        </a:rPr>
                        <a:t>set_values</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int</a:t>
                      </a:r>
                      <a:r>
                        <a:rPr lang="en-US" sz="1800" b="0" i="0" kern="1200" dirty="0" smtClean="0">
                          <a:solidFill>
                            <a:schemeClr val="tx1"/>
                          </a:solidFill>
                          <a:effectLst/>
                          <a:latin typeface="+mn-lt"/>
                          <a:ea typeface="+mn-ea"/>
                          <a:cs typeface="+mn-cs"/>
                        </a:rPr>
                        <a:t> a, </a:t>
                      </a:r>
                      <a:r>
                        <a:rPr lang="en-US" sz="1800" b="0" i="0" kern="1200" dirty="0" err="1" smtClean="0">
                          <a:solidFill>
                            <a:schemeClr val="tx1"/>
                          </a:solidFill>
                          <a:effectLst/>
                          <a:latin typeface="+mn-lt"/>
                          <a:ea typeface="+mn-ea"/>
                          <a:cs typeface="+mn-cs"/>
                        </a:rPr>
                        <a:t>int</a:t>
                      </a:r>
                      <a:r>
                        <a:rPr lang="en-US" sz="1800" b="0" i="0" kern="1200" dirty="0" smtClean="0">
                          <a:solidFill>
                            <a:schemeClr val="tx1"/>
                          </a:solidFill>
                          <a:effectLst/>
                          <a:latin typeface="+mn-lt"/>
                          <a:ea typeface="+mn-ea"/>
                          <a:cs typeface="+mn-cs"/>
                        </a:rPr>
                        <a:t> b)</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 width=a; height=b;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a:t>
                      </a:r>
                      <a:r>
                        <a:rPr lang="en-US" sz="1800" b="0" i="0" kern="1200" dirty="0" smtClean="0">
                          <a:solidFill>
                            <a:srgbClr val="FF0000"/>
                          </a:solidFill>
                          <a:effectLst/>
                          <a:latin typeface="+mn-lt"/>
                          <a:ea typeface="+mn-ea"/>
                          <a:cs typeface="+mn-cs"/>
                        </a:rPr>
                        <a:t>virtual </a:t>
                      </a:r>
                      <a:r>
                        <a:rPr lang="en-US" sz="1800" b="0" i="0" kern="1200" dirty="0" err="1" smtClean="0">
                          <a:solidFill>
                            <a:srgbClr val="FF0000"/>
                          </a:solidFill>
                          <a:effectLst/>
                          <a:latin typeface="+mn-lt"/>
                          <a:ea typeface="+mn-ea"/>
                          <a:cs typeface="+mn-cs"/>
                        </a:rPr>
                        <a:t>int</a:t>
                      </a:r>
                      <a:r>
                        <a:rPr lang="en-US" sz="1800" b="0" i="0" kern="1200" dirty="0" smtClean="0">
                          <a:solidFill>
                            <a:srgbClr val="FF0000"/>
                          </a:solidFill>
                          <a:effectLst/>
                          <a:latin typeface="+mn-lt"/>
                          <a:ea typeface="+mn-ea"/>
                          <a:cs typeface="+mn-cs"/>
                        </a:rPr>
                        <a:t> area (void) =0;</a:t>
                      </a:r>
                      <a:r>
                        <a:rPr lang="en-US" sz="18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class Rectangle: public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int</a:t>
                      </a:r>
                      <a:r>
                        <a:rPr lang="en-US" sz="1800" b="0" i="0" kern="1200" dirty="0" smtClean="0">
                          <a:solidFill>
                            <a:schemeClr val="tx1"/>
                          </a:solidFill>
                          <a:effectLst/>
                          <a:latin typeface="+mn-lt"/>
                          <a:ea typeface="+mn-ea"/>
                          <a:cs typeface="+mn-cs"/>
                        </a:rPr>
                        <a:t> area (void)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 return (width * height);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class Triangle: public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int</a:t>
                      </a:r>
                      <a:r>
                        <a:rPr lang="en-US" sz="1800" b="0" i="0" kern="1200" dirty="0" smtClean="0">
                          <a:solidFill>
                            <a:schemeClr val="tx1"/>
                          </a:solidFill>
                          <a:effectLst/>
                          <a:latin typeface="+mn-lt"/>
                          <a:ea typeface="+mn-ea"/>
                          <a:cs typeface="+mn-cs"/>
                        </a:rPr>
                        <a:t> area (void)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 return (width * height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tx1"/>
                          </a:solidFill>
                          <a:effectLst/>
                          <a:latin typeface="+mn-lt"/>
                          <a:ea typeface="+mn-ea"/>
                          <a:cs typeface="+mn-cs"/>
                        </a:rPr>
                        <a:t>int</a:t>
                      </a:r>
                      <a:r>
                        <a:rPr lang="en-US" sz="1800" b="0" i="0" kern="1200" dirty="0" smtClean="0">
                          <a:solidFill>
                            <a:schemeClr val="tx1"/>
                          </a:solidFill>
                          <a:effectLst/>
                          <a:latin typeface="+mn-lt"/>
                          <a:ea typeface="+mn-ea"/>
                          <a:cs typeface="+mn-cs"/>
                        </a:rPr>
                        <a:t> main ()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Rectangle </a:t>
                      </a:r>
                      <a:r>
                        <a:rPr lang="en-US" sz="1800" b="0" i="0" kern="1200" dirty="0" err="1" smtClean="0">
                          <a:solidFill>
                            <a:schemeClr val="tx1"/>
                          </a:solidFill>
                          <a:effectLst/>
                          <a:latin typeface="+mn-lt"/>
                          <a:ea typeface="+mn-ea"/>
                          <a:cs typeface="+mn-cs"/>
                        </a:rPr>
                        <a:t>rect</a:t>
                      </a:r>
                      <a:r>
                        <a:rPr lang="en-US" sz="18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Triangle </a:t>
                      </a:r>
                      <a:r>
                        <a:rPr lang="en-US" sz="1800" b="0" i="0" kern="1200" dirty="0" err="1" smtClean="0">
                          <a:solidFill>
                            <a:schemeClr val="tx1"/>
                          </a:solidFill>
                          <a:effectLst/>
                          <a:latin typeface="+mn-lt"/>
                          <a:ea typeface="+mn-ea"/>
                          <a:cs typeface="+mn-cs"/>
                        </a:rPr>
                        <a:t>trgl</a:t>
                      </a:r>
                      <a:r>
                        <a:rPr lang="en-US" sz="18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Polygon * ppoly1 = &amp;</a:t>
                      </a:r>
                      <a:r>
                        <a:rPr lang="en-US" sz="1800" b="0" i="0" kern="1200" dirty="0" err="1" smtClean="0">
                          <a:solidFill>
                            <a:schemeClr val="tx1"/>
                          </a:solidFill>
                          <a:effectLst/>
                          <a:latin typeface="+mn-lt"/>
                          <a:ea typeface="+mn-ea"/>
                          <a:cs typeface="+mn-cs"/>
                        </a:rPr>
                        <a:t>rect</a:t>
                      </a:r>
                      <a:r>
                        <a:rPr lang="en-US" sz="18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Polygon * ppoly2 = &amp;</a:t>
                      </a:r>
                      <a:r>
                        <a:rPr lang="en-US" sz="1800" b="0" i="0" kern="1200" dirty="0" err="1" smtClean="0">
                          <a:solidFill>
                            <a:schemeClr val="tx1"/>
                          </a:solidFill>
                          <a:effectLst/>
                          <a:latin typeface="+mn-lt"/>
                          <a:ea typeface="+mn-ea"/>
                          <a:cs typeface="+mn-cs"/>
                        </a:rPr>
                        <a:t>trgl</a:t>
                      </a:r>
                      <a:r>
                        <a:rPr lang="en-US" sz="18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ppoly1-&gt;</a:t>
                      </a:r>
                      <a:r>
                        <a:rPr lang="en-US" sz="1800" b="0" i="0" kern="1200" dirty="0" err="1" smtClean="0">
                          <a:solidFill>
                            <a:schemeClr val="tx1"/>
                          </a:solidFill>
                          <a:effectLst/>
                          <a:latin typeface="+mn-lt"/>
                          <a:ea typeface="+mn-ea"/>
                          <a:cs typeface="+mn-cs"/>
                        </a:rPr>
                        <a:t>set_values</a:t>
                      </a:r>
                      <a:r>
                        <a:rPr lang="en-US" sz="1800" b="0" i="0" kern="1200" dirty="0" smtClean="0">
                          <a:solidFill>
                            <a:schemeClr val="tx1"/>
                          </a:solidFill>
                          <a:effectLst/>
                          <a:latin typeface="+mn-lt"/>
                          <a:ea typeface="+mn-ea"/>
                          <a:cs typeface="+mn-cs"/>
                        </a:rPr>
                        <a:t> (4,5);</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ppoly2-&gt;</a:t>
                      </a:r>
                      <a:r>
                        <a:rPr lang="en-US" sz="1800" b="0" i="0" kern="1200" dirty="0" err="1" smtClean="0">
                          <a:solidFill>
                            <a:schemeClr val="tx1"/>
                          </a:solidFill>
                          <a:effectLst/>
                          <a:latin typeface="+mn-lt"/>
                          <a:ea typeface="+mn-ea"/>
                          <a:cs typeface="+mn-cs"/>
                        </a:rPr>
                        <a:t>set_values</a:t>
                      </a:r>
                      <a:r>
                        <a:rPr lang="en-US" sz="1800" b="0" i="0" kern="1200" dirty="0" smtClean="0">
                          <a:solidFill>
                            <a:schemeClr val="tx1"/>
                          </a:solidFill>
                          <a:effectLst/>
                          <a:latin typeface="+mn-lt"/>
                          <a:ea typeface="+mn-ea"/>
                          <a:cs typeface="+mn-cs"/>
                        </a:rPr>
                        <a:t> (4,5);</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cout</a:t>
                      </a:r>
                      <a:r>
                        <a:rPr lang="en-US" sz="1800" b="0" i="0" kern="1200" dirty="0" smtClean="0">
                          <a:solidFill>
                            <a:schemeClr val="tx1"/>
                          </a:solidFill>
                          <a:effectLst/>
                          <a:latin typeface="+mn-lt"/>
                          <a:ea typeface="+mn-ea"/>
                          <a:cs typeface="+mn-cs"/>
                        </a:rPr>
                        <a:t> &lt;&lt; ppoly1-&gt;area() &lt;&lt; '\n';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cout</a:t>
                      </a:r>
                      <a:r>
                        <a:rPr lang="en-US" sz="1800" b="0" i="0" kern="1200" dirty="0" smtClean="0">
                          <a:solidFill>
                            <a:schemeClr val="tx1"/>
                          </a:solidFill>
                          <a:effectLst/>
                          <a:latin typeface="+mn-lt"/>
                          <a:ea typeface="+mn-ea"/>
                          <a:cs typeface="+mn-cs"/>
                        </a:rPr>
                        <a:t> &lt;&lt; ppoly2-&gt;area() &lt;&lt; '\n';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
        <p:nvSpPr>
          <p:cNvPr id="4" name="TextBox 3"/>
          <p:cNvSpPr txBox="1"/>
          <p:nvPr/>
        </p:nvSpPr>
        <p:spPr>
          <a:xfrm>
            <a:off x="4563836" y="1232302"/>
            <a:ext cx="4980214" cy="2862322"/>
          </a:xfrm>
          <a:prstGeom prst="rect">
            <a:avLst/>
          </a:prstGeom>
          <a:noFill/>
        </p:spPr>
        <p:txBody>
          <a:bodyPr wrap="square" rtlCol="0">
            <a:spAutoFit/>
          </a:bodyPr>
          <a:lstStyle/>
          <a:p>
            <a:r>
              <a:rPr lang="en-US" dirty="0">
                <a:solidFill>
                  <a:srgbClr val="FF0000"/>
                </a:solidFill>
              </a:rPr>
              <a:t>In this example, objects of different but related types are referred to using a unique type of pointer (Polygon*) and the proper member function is called every time, just because they are virtual. This can be really useful in some circumstances. For example, it is even possible for a member of the abstract base class Polygon to use the special pointer this to access the proper virtual members, even though Polygon itself has no implementation for this </a:t>
            </a:r>
            <a:r>
              <a:rPr lang="en-US" dirty="0" smtClean="0">
                <a:solidFill>
                  <a:srgbClr val="FF0000"/>
                </a:solidFill>
              </a:rPr>
              <a:t>function (next slide):</a:t>
            </a:r>
            <a:endParaRPr lang="en-US" dirty="0">
              <a:solidFill>
                <a:srgbClr val="FF0000"/>
              </a:solidFill>
            </a:endParaRPr>
          </a:p>
        </p:txBody>
      </p:sp>
    </p:spTree>
    <p:extLst>
      <p:ext uri="{BB962C8B-B14F-4D97-AF65-F5344CB8AC3E}">
        <p14:creationId xmlns:p14="http://schemas.microsoft.com/office/powerpoint/2010/main" val="2468205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b="1" dirty="0" smtClean="0"/>
              <a:t>Polymorphism- Abstract base Classes- Example 2</a:t>
            </a:r>
            <a:endParaRPr lang="en-US" b="1" dirty="0"/>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5318261"/>
              </p:ext>
            </p:extLst>
          </p:nvPr>
        </p:nvGraphicFramePr>
        <p:xfrm>
          <a:off x="0" y="614016"/>
          <a:ext cx="12192000" cy="6309360"/>
        </p:xfrm>
        <a:graphic>
          <a:graphicData uri="http://schemas.openxmlformats.org/drawingml/2006/table">
            <a:tbl>
              <a:tblPr/>
              <a:tblGrid>
                <a:gridCol w="12192000"/>
              </a:tblGrid>
              <a:tr h="6243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pure virtual members can be called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from the abstract base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#include &lt;</a:t>
                      </a:r>
                      <a:r>
                        <a:rPr lang="en-US" sz="1200" dirty="0" err="1" smtClean="0"/>
                        <a:t>iostream</a:t>
                      </a:r>
                      <a:r>
                        <a:rPr lang="en-US" sz="120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using namespace </a:t>
                      </a:r>
                      <a:r>
                        <a:rPr lang="en-US" sz="1200" dirty="0" err="1" smtClean="0"/>
                        <a:t>std</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int</a:t>
                      </a:r>
                      <a:r>
                        <a:rPr lang="en-US" sz="1200" dirty="0" smtClean="0"/>
                        <a:t> width, height;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void </a:t>
                      </a:r>
                      <a:r>
                        <a:rPr lang="en-US" sz="1200" dirty="0" err="1" smtClean="0"/>
                        <a:t>set_values</a:t>
                      </a:r>
                      <a:r>
                        <a:rPr lang="en-US" sz="1200" dirty="0" smtClean="0"/>
                        <a:t> (</a:t>
                      </a:r>
                      <a:r>
                        <a:rPr lang="en-US" sz="1200" dirty="0" err="1" smtClean="0"/>
                        <a:t>int</a:t>
                      </a:r>
                      <a:r>
                        <a:rPr lang="en-US" sz="1200" dirty="0" smtClean="0"/>
                        <a:t> a, </a:t>
                      </a:r>
                      <a:r>
                        <a:rPr lang="en-US" sz="1200" dirty="0" err="1" smtClean="0"/>
                        <a:t>int</a:t>
                      </a:r>
                      <a:r>
                        <a:rPr lang="en-US" sz="1200" dirty="0" smtClean="0"/>
                        <a:t> 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 width=a; height=b;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virtual </a:t>
                      </a:r>
                      <a:r>
                        <a:rPr lang="en-US" sz="1200" dirty="0" err="1" smtClean="0"/>
                        <a:t>int</a:t>
                      </a:r>
                      <a:r>
                        <a:rPr lang="en-US" sz="1200" dirty="0" smtClean="0"/>
                        <a:t> area()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void </a:t>
                      </a:r>
                      <a:r>
                        <a:rPr lang="en-US" sz="1200" dirty="0" err="1" smtClean="0"/>
                        <a:t>printarea</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 </a:t>
                      </a:r>
                      <a:r>
                        <a:rPr lang="en-US" sz="1200" dirty="0" err="1" smtClean="0"/>
                        <a:t>cout</a:t>
                      </a:r>
                      <a:r>
                        <a:rPr lang="en-US" sz="1200" dirty="0" smtClean="0"/>
                        <a:t> &lt;&lt; this-&gt;area() &lt;&lt; '\n';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Rectangle: public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int</a:t>
                      </a:r>
                      <a:r>
                        <a:rPr lang="en-US" sz="1200" dirty="0" smtClean="0"/>
                        <a:t> area (void)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 return (width * height);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Triangle: public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int</a:t>
                      </a:r>
                      <a:r>
                        <a:rPr lang="en-US" sz="1200" dirty="0" smtClean="0"/>
                        <a:t> area (void)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 return (width * height / 2);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int</a:t>
                      </a:r>
                      <a:r>
                        <a:rPr lang="en-US" sz="1200" dirty="0" smtClean="0"/>
                        <a:t> main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Rectangle </a:t>
                      </a:r>
                      <a:r>
                        <a:rPr lang="en-US" sz="1200" dirty="0" err="1" smtClean="0"/>
                        <a:t>rect</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Triangle </a:t>
                      </a:r>
                      <a:r>
                        <a:rPr lang="en-US" sz="1200" dirty="0" err="1" smtClean="0"/>
                        <a:t>trgl</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Polygon * ppoly1 = &amp;</a:t>
                      </a:r>
                      <a:r>
                        <a:rPr lang="en-US" sz="1200" dirty="0" err="1" smtClean="0"/>
                        <a:t>rect</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Polygon * ppoly2 = &amp;</a:t>
                      </a:r>
                      <a:r>
                        <a:rPr lang="en-US" sz="1200" dirty="0" err="1" smtClean="0"/>
                        <a:t>trgl</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ppoly1-&gt;</a:t>
                      </a:r>
                      <a:r>
                        <a:rPr lang="en-US" sz="1200" dirty="0" err="1" smtClean="0"/>
                        <a:t>set_values</a:t>
                      </a:r>
                      <a:r>
                        <a:rPr lang="en-US" sz="1200" dirty="0" smtClean="0"/>
                        <a:t> (4,5);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ppoly2-&gt;</a:t>
                      </a:r>
                      <a:r>
                        <a:rPr lang="en-US" sz="1200" dirty="0" err="1" smtClean="0"/>
                        <a:t>set_values</a:t>
                      </a:r>
                      <a:r>
                        <a:rPr lang="en-US" sz="1200" dirty="0" smtClean="0"/>
                        <a:t> (4,5);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ppoly1-&gt;</a:t>
                      </a:r>
                      <a:r>
                        <a:rPr lang="en-US" sz="1200" dirty="0" err="1" smtClean="0"/>
                        <a:t>printarea</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ppoly2-&gt;</a:t>
                      </a:r>
                      <a:r>
                        <a:rPr lang="en-US" sz="1200" dirty="0" err="1" smtClean="0"/>
                        <a:t>printarea</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return 0;}</a:t>
                      </a:r>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
        <p:nvSpPr>
          <p:cNvPr id="4" name="TextBox 3"/>
          <p:cNvSpPr txBox="1"/>
          <p:nvPr/>
        </p:nvSpPr>
        <p:spPr>
          <a:xfrm>
            <a:off x="4563836" y="1232302"/>
            <a:ext cx="4980214" cy="2031325"/>
          </a:xfrm>
          <a:prstGeom prst="rect">
            <a:avLst/>
          </a:prstGeom>
          <a:noFill/>
        </p:spPr>
        <p:txBody>
          <a:bodyPr wrap="square" rtlCol="0">
            <a:spAutoFit/>
          </a:bodyPr>
          <a:lstStyle/>
          <a:p>
            <a:r>
              <a:rPr lang="en-US" dirty="0">
                <a:solidFill>
                  <a:srgbClr val="FF0000"/>
                </a:solidFill>
              </a:rPr>
              <a:t>Virtual members and abstract classes grant C++ polymorphic characteristics, most useful for object-oriented projects. Of course, the examples above are very simple use cases, but these features can be applied to arrays of objects or dynamically allocated objects.</a:t>
            </a:r>
            <a:br>
              <a:rPr lang="en-US"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3656869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b="1" dirty="0" smtClean="0"/>
              <a:t>Polymorphism- Abstract base Classes- Example 3</a:t>
            </a:r>
            <a:endParaRPr lang="en-US" b="1" dirty="0"/>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4001791955"/>
              </p:ext>
            </p:extLst>
          </p:nvPr>
        </p:nvGraphicFramePr>
        <p:xfrm>
          <a:off x="0" y="614016"/>
          <a:ext cx="12192000" cy="6243983"/>
        </p:xfrm>
        <a:graphic>
          <a:graphicData uri="http://schemas.openxmlformats.org/drawingml/2006/table">
            <a:tbl>
              <a:tblPr/>
              <a:tblGrid>
                <a:gridCol w="12192000"/>
              </a:tblGrid>
              <a:tr h="6243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dynamic allocation and polymorphism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#include &lt;</a:t>
                      </a:r>
                      <a:r>
                        <a:rPr lang="en-US" sz="1200" dirty="0" err="1" smtClean="0"/>
                        <a:t>iostream</a:t>
                      </a:r>
                      <a:r>
                        <a:rPr lang="en-US" sz="120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using namespace </a:t>
                      </a:r>
                      <a:r>
                        <a:rPr lang="en-US" sz="1200" dirty="0" err="1" smtClean="0"/>
                        <a:t>std</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int</a:t>
                      </a:r>
                      <a:r>
                        <a:rPr lang="en-US" sz="1200" dirty="0" smtClean="0"/>
                        <a:t> width, height;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Polygon (</a:t>
                      </a:r>
                      <a:r>
                        <a:rPr lang="en-US" sz="1200" dirty="0" err="1" smtClean="0"/>
                        <a:t>int</a:t>
                      </a:r>
                      <a:r>
                        <a:rPr lang="en-US" sz="1200" dirty="0" smtClean="0"/>
                        <a:t> a, </a:t>
                      </a:r>
                      <a:r>
                        <a:rPr lang="en-US" sz="1200" dirty="0" err="1" smtClean="0"/>
                        <a:t>int</a:t>
                      </a:r>
                      <a:r>
                        <a:rPr lang="en-US" sz="1200" dirty="0" smtClean="0"/>
                        <a:t> b) : width(a), height(b)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virtual </a:t>
                      </a:r>
                      <a:r>
                        <a:rPr lang="en-US" sz="1200" dirty="0" err="1" smtClean="0"/>
                        <a:t>int</a:t>
                      </a:r>
                      <a:r>
                        <a:rPr lang="en-US" sz="1200" dirty="0" smtClean="0"/>
                        <a:t> area (void)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void </a:t>
                      </a:r>
                      <a:r>
                        <a:rPr lang="en-US" sz="1200" dirty="0" err="1" smtClean="0"/>
                        <a:t>printarea</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 </a:t>
                      </a:r>
                      <a:r>
                        <a:rPr lang="en-US" sz="1200" dirty="0" err="1" smtClean="0"/>
                        <a:t>cout</a:t>
                      </a:r>
                      <a:r>
                        <a:rPr lang="en-US" sz="1200" dirty="0" smtClean="0"/>
                        <a:t> &lt;&lt; this-&gt;area() &lt;&lt; '\n';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Rectangle: public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Rectangle(</a:t>
                      </a:r>
                      <a:r>
                        <a:rPr lang="en-US" sz="1200" dirty="0" err="1" smtClean="0"/>
                        <a:t>int</a:t>
                      </a:r>
                      <a:r>
                        <a:rPr lang="en-US" sz="1200" dirty="0" smtClean="0"/>
                        <a:t> </a:t>
                      </a:r>
                      <a:r>
                        <a:rPr lang="en-US" sz="1200" dirty="0" err="1" smtClean="0"/>
                        <a:t>a,int</a:t>
                      </a:r>
                      <a:r>
                        <a:rPr lang="en-US" sz="1200" dirty="0" smtClean="0"/>
                        <a:t> b) : Polygon(</a:t>
                      </a:r>
                      <a:r>
                        <a:rPr lang="en-US" sz="1200" dirty="0" err="1" smtClean="0"/>
                        <a:t>a,b</a:t>
                      </a:r>
                      <a:r>
                        <a:rPr 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int</a:t>
                      </a:r>
                      <a:r>
                        <a:rPr lang="en-US" sz="1200" dirty="0" smtClean="0"/>
                        <a:t> area()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 return width*height;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Triangle: public Polygon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public: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Triangle(</a:t>
                      </a:r>
                      <a:r>
                        <a:rPr lang="en-US" sz="1200" dirty="0" err="1" smtClean="0"/>
                        <a:t>int</a:t>
                      </a:r>
                      <a:r>
                        <a:rPr lang="en-US" sz="1200" dirty="0" smtClean="0"/>
                        <a:t> </a:t>
                      </a:r>
                      <a:r>
                        <a:rPr lang="en-US" sz="1200" dirty="0" err="1" smtClean="0"/>
                        <a:t>a,int</a:t>
                      </a:r>
                      <a:r>
                        <a:rPr lang="en-US" sz="1200" dirty="0" smtClean="0"/>
                        <a:t> b) : Polygon(</a:t>
                      </a:r>
                      <a:r>
                        <a:rPr lang="en-US" sz="1200" dirty="0" err="1" smtClean="0"/>
                        <a:t>a,b</a:t>
                      </a:r>
                      <a:r>
                        <a:rPr 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int</a:t>
                      </a:r>
                      <a:r>
                        <a:rPr lang="en-US" sz="1200" dirty="0" smtClean="0"/>
                        <a:t> area()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 return width*height/2;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int</a:t>
                      </a:r>
                      <a:r>
                        <a:rPr lang="en-US" sz="1200" dirty="0" smtClean="0"/>
                        <a:t> main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Polygon * ppoly1 = new Rectangle (4,5);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Polygon * ppoly2 = new Triangle (4,5);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ppoly1-&gt;</a:t>
                      </a:r>
                      <a:r>
                        <a:rPr lang="en-US" sz="1200" dirty="0" err="1" smtClean="0"/>
                        <a:t>printarea</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ppoly2-&gt;</a:t>
                      </a:r>
                      <a:r>
                        <a:rPr lang="en-US" sz="1200" dirty="0" err="1" smtClean="0"/>
                        <a:t>printarea</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delete ppoly1;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delete ppoly2;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return 0;}</a:t>
                      </a:r>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
        <p:nvSpPr>
          <p:cNvPr id="4" name="TextBox 3"/>
          <p:cNvSpPr txBox="1"/>
          <p:nvPr/>
        </p:nvSpPr>
        <p:spPr>
          <a:xfrm>
            <a:off x="3249386" y="1232302"/>
            <a:ext cx="8694964" cy="5355312"/>
          </a:xfrm>
          <a:prstGeom prst="rect">
            <a:avLst/>
          </a:prstGeom>
          <a:noFill/>
        </p:spPr>
        <p:txBody>
          <a:bodyPr wrap="square" rtlCol="0">
            <a:spAutoFit/>
          </a:bodyPr>
          <a:lstStyle/>
          <a:p>
            <a:r>
              <a:rPr lang="en-US" dirty="0" smtClean="0"/>
              <a:t>This is </a:t>
            </a:r>
            <a:r>
              <a:rPr lang="en-US" dirty="0"/>
              <a:t>an example that combines some of the features in </a:t>
            </a:r>
            <a:r>
              <a:rPr lang="en-US" dirty="0" smtClean="0"/>
              <a:t>the recent lectures, </a:t>
            </a:r>
            <a:r>
              <a:rPr lang="en-US" dirty="0"/>
              <a:t>such </a:t>
            </a:r>
            <a:r>
              <a:rPr lang="en-US" dirty="0" smtClean="0"/>
              <a:t>as </a:t>
            </a:r>
            <a:r>
              <a:rPr lang="en-US" dirty="0"/>
              <a:t>constructor initializers and </a:t>
            </a:r>
            <a:r>
              <a:rPr lang="en-US" dirty="0" smtClean="0"/>
              <a:t>polymorphism.</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a:solidFill>
                  <a:schemeClr val="accent1"/>
                </a:solidFill>
              </a:rPr>
              <a:t>Notice that the </a:t>
            </a:r>
            <a:r>
              <a:rPr lang="en-US" dirty="0" err="1">
                <a:solidFill>
                  <a:schemeClr val="accent1"/>
                </a:solidFill>
              </a:rPr>
              <a:t>ppoly</a:t>
            </a:r>
            <a:r>
              <a:rPr lang="en-US" dirty="0">
                <a:solidFill>
                  <a:schemeClr val="accent1"/>
                </a:solidFill>
              </a:rPr>
              <a:t> pointers:</a:t>
            </a:r>
          </a:p>
          <a:p>
            <a:r>
              <a:rPr lang="en-US" dirty="0">
                <a:solidFill>
                  <a:schemeClr val="accent6"/>
                </a:solidFill>
              </a:rPr>
              <a:t>Polygon * ppoly1 = new Rectangle (4,5);</a:t>
            </a:r>
          </a:p>
          <a:p>
            <a:r>
              <a:rPr lang="en-US" dirty="0">
                <a:solidFill>
                  <a:schemeClr val="accent6"/>
                </a:solidFill>
              </a:rPr>
              <a:t>Polygon * ppoly2 = new Triangle (4,5</a:t>
            </a:r>
            <a:r>
              <a:rPr lang="en-US" dirty="0" smtClean="0">
                <a:solidFill>
                  <a:schemeClr val="accent6"/>
                </a:solidFill>
              </a:rPr>
              <a:t>);</a:t>
            </a:r>
          </a:p>
          <a:p>
            <a:r>
              <a:rPr lang="en-US" dirty="0">
                <a:solidFill>
                  <a:schemeClr val="accent1"/>
                </a:solidFill>
              </a:rPr>
              <a:t>are declared being of type "pointer to Polygon", but the objects allocated have been declared having the derived class type directly (Rectangle and Triangle).</a:t>
            </a:r>
          </a:p>
          <a:p>
            <a:endParaRPr lang="en-US" dirty="0" smtClean="0"/>
          </a:p>
          <a:p>
            <a:r>
              <a:rPr lang="en-US" dirty="0">
                <a:solidFill>
                  <a:srgbClr val="FF0000"/>
                </a:solidFill>
              </a:rPr>
              <a:t/>
            </a:r>
            <a:br>
              <a:rPr lang="en-US" dirty="0">
                <a:solidFill>
                  <a:srgbClr val="FF0000"/>
                </a:solidFill>
              </a:rPr>
            </a:br>
            <a:endParaRPr lang="en-US" dirty="0">
              <a:solidFill>
                <a:srgbClr val="FF0000"/>
              </a:solidFill>
            </a:endParaRPr>
          </a:p>
        </p:txBody>
      </p:sp>
      <p:sp>
        <p:nvSpPr>
          <p:cNvPr id="5"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Verdana" panose="020B0604030504040204" pitchFamily="34" charset="0"/>
              </a:rPr>
              <a:t>Notice that the </a:t>
            </a:r>
            <a:r>
              <a:rPr kumimoji="0" lang="en-US" altLang="en-US" sz="900" b="0" i="0" u="none" strike="noStrike" cap="none" normalizeH="0" baseline="0" smtClean="0">
                <a:ln>
                  <a:noFill/>
                </a:ln>
                <a:solidFill>
                  <a:srgbClr val="000000"/>
                </a:solidFill>
                <a:effectLst/>
                <a:latin typeface="Arial Unicode MS" panose="020B0604020202020204" pitchFamily="34" charset="-128"/>
              </a:rPr>
              <a:t>ppoly</a:t>
            </a:r>
            <a:r>
              <a:rPr kumimoji="0" lang="en-US" altLang="en-US" sz="900" b="0" i="0" u="none" strike="noStrike" cap="none" normalizeH="0" baseline="0" smtClean="0">
                <a:ln>
                  <a:noFill/>
                </a:ln>
                <a:solidFill>
                  <a:srgbClr val="000000"/>
                </a:solidFill>
                <a:effectLst/>
                <a:latin typeface="Verdana" panose="020B0604030504040204" pitchFamily="34" charset="0"/>
              </a:rPr>
              <a:t> pointers: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3890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b="1" dirty="0" smtClean="0"/>
              <a:t>Virtual Functions and Binding Concept</a:t>
            </a:r>
            <a:endParaRPr lang="en-US" b="1" dirty="0"/>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4087963773"/>
              </p:ext>
            </p:extLst>
          </p:nvPr>
        </p:nvGraphicFramePr>
        <p:xfrm>
          <a:off x="0" y="614016"/>
          <a:ext cx="12192000" cy="6243983"/>
        </p:xfrm>
        <a:graphic>
          <a:graphicData uri="http://schemas.openxmlformats.org/drawingml/2006/table">
            <a:tbl>
              <a:tblPr/>
              <a:tblGrid>
                <a:gridCol w="12192000"/>
              </a:tblGrid>
              <a:tr h="6243983">
                <a:tc>
                  <a:txBody>
                    <a:bodyPr/>
                    <a:lstStyle/>
                    <a:p>
                      <a:pPr fontAlgn="base"/>
                      <a:r>
                        <a:rPr lang="en-US" sz="1600" b="1" i="0" kern="1200" dirty="0" smtClean="0">
                          <a:solidFill>
                            <a:schemeClr val="tx1"/>
                          </a:solidFill>
                          <a:effectLst/>
                          <a:latin typeface="+mn-lt"/>
                          <a:ea typeface="+mn-ea"/>
                          <a:cs typeface="+mn-cs"/>
                        </a:rPr>
                        <a:t>By default, C++ matches a function call with the correct function definition at compile time. This is called </a:t>
                      </a:r>
                      <a:r>
                        <a:rPr lang="en-US" sz="1600" b="1" i="1" kern="1200" dirty="0" smtClean="0">
                          <a:solidFill>
                            <a:schemeClr val="tx1"/>
                          </a:solidFill>
                          <a:effectLst/>
                          <a:latin typeface="+mn-lt"/>
                          <a:ea typeface="+mn-ea"/>
                          <a:cs typeface="+mn-cs"/>
                        </a:rPr>
                        <a:t>static binding</a:t>
                      </a:r>
                      <a:r>
                        <a:rPr lang="en-US" sz="1600" b="1" i="0" kern="1200" dirty="0" smtClean="0">
                          <a:solidFill>
                            <a:schemeClr val="tx1"/>
                          </a:solidFill>
                          <a:effectLst/>
                          <a:latin typeface="+mn-lt"/>
                          <a:ea typeface="+mn-ea"/>
                          <a:cs typeface="+mn-cs"/>
                        </a:rPr>
                        <a:t>. You can specify that the compiler match a function call with the correct function definition at runtime; this is called </a:t>
                      </a:r>
                      <a:r>
                        <a:rPr lang="en-US" sz="1600" b="1" i="1" kern="1200" dirty="0" smtClean="0">
                          <a:solidFill>
                            <a:schemeClr val="tx1"/>
                          </a:solidFill>
                          <a:effectLst/>
                          <a:latin typeface="+mn-lt"/>
                          <a:ea typeface="+mn-ea"/>
                          <a:cs typeface="+mn-cs"/>
                        </a:rPr>
                        <a:t>dynamic binding</a:t>
                      </a:r>
                      <a:r>
                        <a:rPr lang="en-US" sz="1600" b="1" i="0" kern="1200" dirty="0" smtClean="0">
                          <a:solidFill>
                            <a:schemeClr val="tx1"/>
                          </a:solidFill>
                          <a:effectLst/>
                          <a:latin typeface="+mn-lt"/>
                          <a:ea typeface="+mn-ea"/>
                          <a:cs typeface="+mn-cs"/>
                        </a:rPr>
                        <a:t>. You declare a function with the keyword virtual if you want the compiler to use dynamic binding for that specific function.</a:t>
                      </a:r>
                    </a:p>
                    <a:p>
                      <a:pPr fontAlgn="base"/>
                      <a:r>
                        <a:rPr lang="en-US" sz="1600" b="1" i="0" kern="1200" dirty="0" smtClean="0">
                          <a:solidFill>
                            <a:schemeClr val="tx1"/>
                          </a:solidFill>
                          <a:effectLst/>
                          <a:latin typeface="+mn-lt"/>
                          <a:ea typeface="+mn-ea"/>
                          <a:cs typeface="+mn-cs"/>
                        </a:rPr>
                        <a:t>The following examples demonstrate the differences between static and dynamic binding. The first example demonstrates static binding: Run it and</a:t>
                      </a:r>
                      <a:r>
                        <a:rPr lang="en-US" sz="1600" b="1" i="0" kern="1200" baseline="0" dirty="0" smtClean="0">
                          <a:solidFill>
                            <a:schemeClr val="tx1"/>
                          </a:solidFill>
                          <a:effectLst/>
                          <a:latin typeface="+mn-lt"/>
                          <a:ea typeface="+mn-ea"/>
                          <a:cs typeface="+mn-cs"/>
                        </a:rPr>
                        <a:t> see what is its output?</a:t>
                      </a:r>
                      <a:endParaRPr lang="en-US" sz="16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
        <p:nvSpPr>
          <p:cNvPr id="5"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Verdana" panose="020B0604030504040204" pitchFamily="34" charset="0"/>
              </a:rPr>
              <a:t>Notice that the </a:t>
            </a:r>
            <a:r>
              <a:rPr kumimoji="0" lang="en-US" altLang="en-US" sz="900" b="0" i="0" u="none" strike="noStrike" cap="none" normalizeH="0" baseline="0" smtClean="0">
                <a:ln>
                  <a:noFill/>
                </a:ln>
                <a:solidFill>
                  <a:srgbClr val="000000"/>
                </a:solidFill>
                <a:effectLst/>
                <a:latin typeface="Arial Unicode MS" panose="020B0604020202020204" pitchFamily="34" charset="-128"/>
              </a:rPr>
              <a:t>ppoly</a:t>
            </a:r>
            <a:r>
              <a:rPr kumimoji="0" lang="en-US" altLang="en-US" sz="900" b="0" i="0" u="none" strike="noStrike" cap="none" normalizeH="0" baseline="0" smtClean="0">
                <a:ln>
                  <a:noFill/>
                </a:ln>
                <a:solidFill>
                  <a:srgbClr val="000000"/>
                </a:solidFill>
                <a:effectLst/>
                <a:latin typeface="Verdana" panose="020B0604030504040204" pitchFamily="34" charset="0"/>
              </a:rPr>
              <a:t> pointers: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150920" y="2208937"/>
            <a:ext cx="2991934" cy="4278094"/>
          </a:xfrm>
          <a:prstGeom prst="rect">
            <a:avLst/>
          </a:prstGeom>
          <a:noFill/>
        </p:spPr>
        <p:txBody>
          <a:bodyPr wrap="square" rtlCol="0">
            <a:spAutoFit/>
          </a:bodyPr>
          <a:lstStyle/>
          <a:p>
            <a:r>
              <a:rPr lang="en-US" sz="1600" b="1" dirty="0">
                <a:solidFill>
                  <a:srgbClr val="FF0000"/>
                </a:solidFill>
              </a:rPr>
              <a:t>#include &lt;</a:t>
            </a:r>
            <a:r>
              <a:rPr lang="en-US" sz="1600" b="1" dirty="0" err="1">
                <a:solidFill>
                  <a:srgbClr val="FF0000"/>
                </a:solidFill>
              </a:rPr>
              <a:t>iostream</a:t>
            </a:r>
            <a:r>
              <a:rPr lang="en-US" sz="1600" b="1" dirty="0">
                <a:solidFill>
                  <a:srgbClr val="FF0000"/>
                </a:solidFill>
              </a:rPr>
              <a:t>&gt;</a:t>
            </a:r>
          </a:p>
          <a:p>
            <a:r>
              <a:rPr lang="en-US" sz="1600" b="1" dirty="0">
                <a:solidFill>
                  <a:srgbClr val="FF0000"/>
                </a:solidFill>
              </a:rPr>
              <a:t>using namespace </a:t>
            </a:r>
            <a:r>
              <a:rPr lang="en-US" sz="1600" b="1" dirty="0" err="1">
                <a:solidFill>
                  <a:srgbClr val="FF0000"/>
                </a:solidFill>
              </a:rPr>
              <a:t>std</a:t>
            </a:r>
            <a:r>
              <a:rPr lang="en-US" sz="1600" b="1" dirty="0">
                <a:solidFill>
                  <a:srgbClr val="FF0000"/>
                </a:solidFill>
              </a:rPr>
              <a:t>;</a:t>
            </a:r>
          </a:p>
          <a:p>
            <a:r>
              <a:rPr lang="en-US" sz="1600" b="1" dirty="0" err="1" smtClean="0">
                <a:solidFill>
                  <a:srgbClr val="FF0000"/>
                </a:solidFill>
              </a:rPr>
              <a:t>struct</a:t>
            </a:r>
            <a:r>
              <a:rPr lang="en-US" sz="1600" b="1" dirty="0" smtClean="0">
                <a:solidFill>
                  <a:srgbClr val="FF0000"/>
                </a:solidFill>
              </a:rPr>
              <a:t> </a:t>
            </a:r>
            <a:r>
              <a:rPr lang="en-US" sz="1600" b="1" dirty="0">
                <a:solidFill>
                  <a:srgbClr val="FF0000"/>
                </a:solidFill>
              </a:rPr>
              <a:t>A {</a:t>
            </a:r>
          </a:p>
          <a:p>
            <a:r>
              <a:rPr lang="en-US" sz="1600" b="1" dirty="0">
                <a:solidFill>
                  <a:srgbClr val="FF0000"/>
                </a:solidFill>
              </a:rPr>
              <a:t>   void f() { </a:t>
            </a:r>
            <a:r>
              <a:rPr lang="en-US" sz="1600" b="1" dirty="0" err="1">
                <a:solidFill>
                  <a:srgbClr val="FF0000"/>
                </a:solidFill>
              </a:rPr>
              <a:t>cout</a:t>
            </a:r>
            <a:r>
              <a:rPr lang="en-US" sz="1600" b="1" dirty="0">
                <a:solidFill>
                  <a:srgbClr val="FF0000"/>
                </a:solidFill>
              </a:rPr>
              <a:t> &lt;&lt; "Class A" &lt;&lt; </a:t>
            </a:r>
            <a:r>
              <a:rPr lang="en-US" sz="1600" b="1" dirty="0" err="1">
                <a:solidFill>
                  <a:srgbClr val="FF0000"/>
                </a:solidFill>
              </a:rPr>
              <a:t>endl</a:t>
            </a:r>
            <a:r>
              <a:rPr lang="en-US" sz="1600" b="1" dirty="0">
                <a:solidFill>
                  <a:srgbClr val="FF0000"/>
                </a:solidFill>
              </a:rPr>
              <a:t>; }</a:t>
            </a:r>
          </a:p>
          <a:p>
            <a:r>
              <a:rPr lang="en-US" sz="1600" b="1" dirty="0">
                <a:solidFill>
                  <a:srgbClr val="FF0000"/>
                </a:solidFill>
              </a:rPr>
              <a:t>};</a:t>
            </a:r>
          </a:p>
          <a:p>
            <a:r>
              <a:rPr lang="en-US" sz="1600" b="1" dirty="0" err="1" smtClean="0">
                <a:solidFill>
                  <a:srgbClr val="FF0000"/>
                </a:solidFill>
              </a:rPr>
              <a:t>struct</a:t>
            </a:r>
            <a:r>
              <a:rPr lang="en-US" sz="1600" b="1" dirty="0" smtClean="0">
                <a:solidFill>
                  <a:srgbClr val="FF0000"/>
                </a:solidFill>
              </a:rPr>
              <a:t> </a:t>
            </a:r>
            <a:r>
              <a:rPr lang="en-US" sz="1600" b="1" dirty="0">
                <a:solidFill>
                  <a:srgbClr val="FF0000"/>
                </a:solidFill>
              </a:rPr>
              <a:t>B: A {</a:t>
            </a:r>
          </a:p>
          <a:p>
            <a:r>
              <a:rPr lang="en-US" sz="1600" b="1" dirty="0">
                <a:solidFill>
                  <a:srgbClr val="FF0000"/>
                </a:solidFill>
              </a:rPr>
              <a:t>   void f() { </a:t>
            </a:r>
            <a:r>
              <a:rPr lang="en-US" sz="1600" b="1" dirty="0" err="1">
                <a:solidFill>
                  <a:srgbClr val="FF0000"/>
                </a:solidFill>
              </a:rPr>
              <a:t>cout</a:t>
            </a:r>
            <a:r>
              <a:rPr lang="en-US" sz="1600" b="1" dirty="0">
                <a:solidFill>
                  <a:srgbClr val="FF0000"/>
                </a:solidFill>
              </a:rPr>
              <a:t> &lt;&lt; "Class B" &lt;&lt; </a:t>
            </a:r>
            <a:r>
              <a:rPr lang="en-US" sz="1600" b="1" dirty="0" err="1">
                <a:solidFill>
                  <a:srgbClr val="FF0000"/>
                </a:solidFill>
              </a:rPr>
              <a:t>endl</a:t>
            </a:r>
            <a:r>
              <a:rPr lang="en-US" sz="1600" b="1" dirty="0">
                <a:solidFill>
                  <a:srgbClr val="FF0000"/>
                </a:solidFill>
              </a:rPr>
              <a:t>; }</a:t>
            </a:r>
          </a:p>
          <a:p>
            <a:r>
              <a:rPr lang="en-US" sz="1600" b="1" dirty="0">
                <a:solidFill>
                  <a:srgbClr val="FF0000"/>
                </a:solidFill>
              </a:rPr>
              <a:t>};</a:t>
            </a:r>
          </a:p>
          <a:p>
            <a:r>
              <a:rPr lang="en-US" sz="1600" b="1" dirty="0" smtClean="0">
                <a:solidFill>
                  <a:srgbClr val="FF0000"/>
                </a:solidFill>
              </a:rPr>
              <a:t>void </a:t>
            </a:r>
            <a:r>
              <a:rPr lang="en-US" sz="1600" b="1" dirty="0">
                <a:solidFill>
                  <a:srgbClr val="FF0000"/>
                </a:solidFill>
              </a:rPr>
              <a:t>g(A&amp; </a:t>
            </a:r>
            <a:r>
              <a:rPr lang="en-US" sz="1600" b="1" dirty="0" err="1">
                <a:solidFill>
                  <a:srgbClr val="FF0000"/>
                </a:solidFill>
              </a:rPr>
              <a:t>arg</a:t>
            </a:r>
            <a:r>
              <a:rPr lang="en-US" sz="1600" b="1" dirty="0">
                <a:solidFill>
                  <a:srgbClr val="FF0000"/>
                </a:solidFill>
              </a:rPr>
              <a:t>) {</a:t>
            </a:r>
          </a:p>
          <a:p>
            <a:r>
              <a:rPr lang="en-US" sz="1600" b="1" dirty="0">
                <a:solidFill>
                  <a:srgbClr val="FF0000"/>
                </a:solidFill>
              </a:rPr>
              <a:t>   </a:t>
            </a:r>
            <a:r>
              <a:rPr lang="en-US" sz="1600" b="1" dirty="0" err="1">
                <a:solidFill>
                  <a:srgbClr val="FF0000"/>
                </a:solidFill>
              </a:rPr>
              <a:t>arg.f</a:t>
            </a:r>
            <a:r>
              <a:rPr lang="en-US" sz="1600" b="1" dirty="0">
                <a:solidFill>
                  <a:srgbClr val="FF0000"/>
                </a:solidFill>
              </a:rPr>
              <a:t>();</a:t>
            </a:r>
          </a:p>
          <a:p>
            <a:r>
              <a:rPr lang="en-US" sz="1600" b="1" dirty="0">
                <a:solidFill>
                  <a:srgbClr val="FF0000"/>
                </a:solidFill>
              </a:rPr>
              <a:t>}</a:t>
            </a:r>
          </a:p>
          <a:p>
            <a:r>
              <a:rPr lang="en-US" sz="1600" b="1" dirty="0" err="1" smtClean="0">
                <a:solidFill>
                  <a:srgbClr val="FF0000"/>
                </a:solidFill>
              </a:rPr>
              <a:t>int</a:t>
            </a:r>
            <a:r>
              <a:rPr lang="en-US" sz="1600" b="1" dirty="0" smtClean="0">
                <a:solidFill>
                  <a:srgbClr val="FF0000"/>
                </a:solidFill>
              </a:rPr>
              <a:t> </a:t>
            </a:r>
            <a:r>
              <a:rPr lang="en-US" sz="1600" b="1" dirty="0">
                <a:solidFill>
                  <a:srgbClr val="FF0000"/>
                </a:solidFill>
              </a:rPr>
              <a:t>main() {</a:t>
            </a:r>
          </a:p>
          <a:p>
            <a:r>
              <a:rPr lang="en-US" sz="1600" b="1" dirty="0">
                <a:solidFill>
                  <a:srgbClr val="FF0000"/>
                </a:solidFill>
              </a:rPr>
              <a:t>   B x;</a:t>
            </a:r>
          </a:p>
          <a:p>
            <a:r>
              <a:rPr lang="en-US" sz="1600" b="1" dirty="0">
                <a:solidFill>
                  <a:srgbClr val="FF0000"/>
                </a:solidFill>
              </a:rPr>
              <a:t>   g(x);</a:t>
            </a:r>
          </a:p>
          <a:p>
            <a:r>
              <a:rPr lang="en-US" sz="1600" b="1" dirty="0">
                <a:solidFill>
                  <a:srgbClr val="FF0000"/>
                </a:solidFill>
              </a:rPr>
              <a:t>}</a:t>
            </a:r>
          </a:p>
        </p:txBody>
      </p:sp>
      <p:sp>
        <p:nvSpPr>
          <p:cNvPr id="10" name="TextBox 9"/>
          <p:cNvSpPr txBox="1"/>
          <p:nvPr/>
        </p:nvSpPr>
        <p:spPr>
          <a:xfrm>
            <a:off x="2939654" y="1962716"/>
            <a:ext cx="3391270" cy="4524315"/>
          </a:xfrm>
          <a:prstGeom prst="rect">
            <a:avLst/>
          </a:prstGeom>
          <a:noFill/>
        </p:spPr>
        <p:txBody>
          <a:bodyPr wrap="square" rtlCol="0">
            <a:spAutoFit/>
          </a:bodyPr>
          <a:lstStyle/>
          <a:p>
            <a:r>
              <a:rPr lang="en-US" b="1" dirty="0">
                <a:solidFill>
                  <a:schemeClr val="accent1">
                    <a:lumMod val="75000"/>
                  </a:schemeClr>
                </a:solidFill>
              </a:rPr>
              <a:t>When function g() is called, function A::f() is called, although the argument refers to an object of type B. At compile time, the compiler knows only that the argument of function g() will be a reference to an object derived from A; it cannot determine whether the argument will be a reference to an object of type A or type B. However, this can be determined at runtime. The following example is the same as the previous example, except that A::f() is declared with the virtual keyword:</a:t>
            </a:r>
          </a:p>
        </p:txBody>
      </p:sp>
      <p:sp>
        <p:nvSpPr>
          <p:cNvPr id="11" name="TextBox 10"/>
          <p:cNvSpPr txBox="1"/>
          <p:nvPr/>
        </p:nvSpPr>
        <p:spPr>
          <a:xfrm>
            <a:off x="6397818" y="1743552"/>
            <a:ext cx="1926454" cy="5262979"/>
          </a:xfrm>
          <a:prstGeom prst="rect">
            <a:avLst/>
          </a:prstGeom>
          <a:noFill/>
        </p:spPr>
        <p:txBody>
          <a:bodyPr wrap="square" rtlCol="0">
            <a:spAutoFit/>
          </a:bodyPr>
          <a:lstStyle/>
          <a:p>
            <a:r>
              <a:rPr lang="en-US" sz="1600" dirty="0" smtClean="0">
                <a:solidFill>
                  <a:srgbClr val="00B050"/>
                </a:solidFill>
              </a:rPr>
              <a:t>What is the output here?</a:t>
            </a:r>
          </a:p>
          <a:p>
            <a:r>
              <a:rPr lang="en-US" sz="1600" dirty="0" smtClean="0">
                <a:solidFill>
                  <a:srgbClr val="FF0000"/>
                </a:solidFill>
              </a:rPr>
              <a:t>#include &lt;</a:t>
            </a:r>
            <a:r>
              <a:rPr lang="en-US" sz="1600" dirty="0" err="1" smtClean="0">
                <a:solidFill>
                  <a:srgbClr val="FF0000"/>
                </a:solidFill>
              </a:rPr>
              <a:t>iostream</a:t>
            </a:r>
            <a:r>
              <a:rPr lang="en-US" sz="1600" dirty="0" smtClean="0">
                <a:solidFill>
                  <a:srgbClr val="FF0000"/>
                </a:solidFill>
              </a:rPr>
              <a:t>&gt;</a:t>
            </a:r>
          </a:p>
          <a:p>
            <a:r>
              <a:rPr lang="en-US" sz="1600" dirty="0" smtClean="0">
                <a:solidFill>
                  <a:srgbClr val="FF0000"/>
                </a:solidFill>
              </a:rPr>
              <a:t>using namespace </a:t>
            </a:r>
            <a:r>
              <a:rPr lang="en-US" sz="1600" dirty="0" err="1" smtClean="0">
                <a:solidFill>
                  <a:srgbClr val="FF0000"/>
                </a:solidFill>
              </a:rPr>
              <a:t>std</a:t>
            </a:r>
            <a:r>
              <a:rPr lang="en-US" sz="1600" dirty="0" smtClean="0">
                <a:solidFill>
                  <a:srgbClr val="FF0000"/>
                </a:solidFill>
              </a:rPr>
              <a:t>;</a:t>
            </a:r>
          </a:p>
          <a:p>
            <a:r>
              <a:rPr lang="en-US" sz="1600" dirty="0" err="1" smtClean="0">
                <a:solidFill>
                  <a:srgbClr val="FF0000"/>
                </a:solidFill>
              </a:rPr>
              <a:t>struct</a:t>
            </a:r>
            <a:r>
              <a:rPr lang="en-US" sz="1600" dirty="0" smtClean="0">
                <a:solidFill>
                  <a:srgbClr val="FF0000"/>
                </a:solidFill>
              </a:rPr>
              <a:t> </a:t>
            </a:r>
            <a:r>
              <a:rPr lang="en-US" sz="1600" dirty="0">
                <a:solidFill>
                  <a:srgbClr val="FF0000"/>
                </a:solidFill>
              </a:rPr>
              <a:t>A {</a:t>
            </a:r>
          </a:p>
          <a:p>
            <a:r>
              <a:rPr lang="en-US" sz="1600" dirty="0">
                <a:solidFill>
                  <a:srgbClr val="FF0000"/>
                </a:solidFill>
              </a:rPr>
              <a:t>   virtual void f() { </a:t>
            </a:r>
            <a:r>
              <a:rPr lang="en-US" sz="1600" dirty="0" err="1">
                <a:solidFill>
                  <a:srgbClr val="FF0000"/>
                </a:solidFill>
              </a:rPr>
              <a:t>cout</a:t>
            </a:r>
            <a:r>
              <a:rPr lang="en-US" sz="1600" dirty="0">
                <a:solidFill>
                  <a:srgbClr val="FF0000"/>
                </a:solidFill>
              </a:rPr>
              <a:t> &lt;&lt; "Class A" &lt;&lt; </a:t>
            </a:r>
            <a:r>
              <a:rPr lang="en-US" sz="1600" dirty="0" err="1">
                <a:solidFill>
                  <a:srgbClr val="FF0000"/>
                </a:solidFill>
              </a:rPr>
              <a:t>endl</a:t>
            </a:r>
            <a:r>
              <a:rPr lang="en-US" sz="1600" dirty="0">
                <a:solidFill>
                  <a:srgbClr val="FF0000"/>
                </a:solidFill>
              </a:rPr>
              <a:t>; }</a:t>
            </a:r>
          </a:p>
          <a:p>
            <a:r>
              <a:rPr lang="en-US" sz="1600" dirty="0">
                <a:solidFill>
                  <a:srgbClr val="FF0000"/>
                </a:solidFill>
              </a:rPr>
              <a:t>};</a:t>
            </a:r>
          </a:p>
          <a:p>
            <a:r>
              <a:rPr lang="en-US" sz="1600" dirty="0" err="1" smtClean="0">
                <a:solidFill>
                  <a:srgbClr val="FF0000"/>
                </a:solidFill>
              </a:rPr>
              <a:t>struct</a:t>
            </a:r>
            <a:r>
              <a:rPr lang="en-US" sz="1600" dirty="0" smtClean="0">
                <a:solidFill>
                  <a:srgbClr val="FF0000"/>
                </a:solidFill>
              </a:rPr>
              <a:t> </a:t>
            </a:r>
            <a:r>
              <a:rPr lang="en-US" sz="1600" dirty="0">
                <a:solidFill>
                  <a:srgbClr val="FF0000"/>
                </a:solidFill>
              </a:rPr>
              <a:t>B: A {</a:t>
            </a:r>
          </a:p>
          <a:p>
            <a:r>
              <a:rPr lang="en-US" sz="1600" dirty="0">
                <a:solidFill>
                  <a:srgbClr val="FF0000"/>
                </a:solidFill>
              </a:rPr>
              <a:t>   void f() { </a:t>
            </a:r>
            <a:r>
              <a:rPr lang="en-US" sz="1600" dirty="0" err="1">
                <a:solidFill>
                  <a:srgbClr val="FF0000"/>
                </a:solidFill>
              </a:rPr>
              <a:t>cout</a:t>
            </a:r>
            <a:r>
              <a:rPr lang="en-US" sz="1600" dirty="0">
                <a:solidFill>
                  <a:srgbClr val="FF0000"/>
                </a:solidFill>
              </a:rPr>
              <a:t> &lt;&lt; "Class B" &lt;&lt; </a:t>
            </a:r>
            <a:r>
              <a:rPr lang="en-US" sz="1600" dirty="0" err="1">
                <a:solidFill>
                  <a:srgbClr val="FF0000"/>
                </a:solidFill>
              </a:rPr>
              <a:t>endl</a:t>
            </a:r>
            <a:r>
              <a:rPr lang="en-US" sz="1600" dirty="0">
                <a:solidFill>
                  <a:srgbClr val="FF0000"/>
                </a:solidFill>
              </a:rPr>
              <a:t>; }</a:t>
            </a:r>
          </a:p>
          <a:p>
            <a:r>
              <a:rPr lang="en-US" sz="1600" dirty="0">
                <a:solidFill>
                  <a:srgbClr val="FF0000"/>
                </a:solidFill>
              </a:rPr>
              <a:t>};</a:t>
            </a:r>
          </a:p>
          <a:p>
            <a:r>
              <a:rPr lang="en-US" sz="1600" dirty="0" smtClean="0">
                <a:solidFill>
                  <a:srgbClr val="FF0000"/>
                </a:solidFill>
              </a:rPr>
              <a:t>void </a:t>
            </a:r>
            <a:r>
              <a:rPr lang="en-US" sz="1600" dirty="0">
                <a:solidFill>
                  <a:srgbClr val="FF0000"/>
                </a:solidFill>
              </a:rPr>
              <a:t>g(A&amp; </a:t>
            </a:r>
            <a:r>
              <a:rPr lang="en-US" sz="1600" dirty="0" err="1">
                <a:solidFill>
                  <a:srgbClr val="FF0000"/>
                </a:solidFill>
              </a:rPr>
              <a:t>arg</a:t>
            </a:r>
            <a:r>
              <a:rPr lang="en-US" sz="1600" dirty="0">
                <a:solidFill>
                  <a:srgbClr val="FF0000"/>
                </a:solidFill>
              </a:rPr>
              <a:t>) {</a:t>
            </a:r>
          </a:p>
          <a:p>
            <a:r>
              <a:rPr lang="en-US" sz="1600" dirty="0">
                <a:solidFill>
                  <a:srgbClr val="FF0000"/>
                </a:solidFill>
              </a:rPr>
              <a:t>   </a:t>
            </a:r>
            <a:r>
              <a:rPr lang="en-US" sz="1600" dirty="0" err="1">
                <a:solidFill>
                  <a:srgbClr val="FF0000"/>
                </a:solidFill>
              </a:rPr>
              <a:t>arg.f</a:t>
            </a:r>
            <a:r>
              <a:rPr lang="en-US" sz="1600" dirty="0">
                <a:solidFill>
                  <a:srgbClr val="FF0000"/>
                </a:solidFill>
              </a:rPr>
              <a:t>();</a:t>
            </a:r>
          </a:p>
          <a:p>
            <a:r>
              <a:rPr lang="en-US" sz="1600" dirty="0">
                <a:solidFill>
                  <a:srgbClr val="FF0000"/>
                </a:solidFill>
              </a:rPr>
              <a:t>}</a:t>
            </a:r>
          </a:p>
          <a:p>
            <a:r>
              <a:rPr lang="en-US" sz="1600" dirty="0" err="1" smtClean="0">
                <a:solidFill>
                  <a:srgbClr val="FF0000"/>
                </a:solidFill>
              </a:rPr>
              <a:t>int</a:t>
            </a:r>
            <a:r>
              <a:rPr lang="en-US" sz="1600" dirty="0" smtClean="0">
                <a:solidFill>
                  <a:srgbClr val="FF0000"/>
                </a:solidFill>
              </a:rPr>
              <a:t> </a:t>
            </a:r>
            <a:r>
              <a:rPr lang="en-US" sz="1600" dirty="0">
                <a:solidFill>
                  <a:srgbClr val="FF0000"/>
                </a:solidFill>
              </a:rPr>
              <a:t>main() {</a:t>
            </a:r>
          </a:p>
          <a:p>
            <a:r>
              <a:rPr lang="en-US" sz="1600" dirty="0">
                <a:solidFill>
                  <a:srgbClr val="FF0000"/>
                </a:solidFill>
              </a:rPr>
              <a:t>   B x;</a:t>
            </a:r>
          </a:p>
          <a:p>
            <a:r>
              <a:rPr lang="en-US" sz="1600" dirty="0">
                <a:solidFill>
                  <a:srgbClr val="FF0000"/>
                </a:solidFill>
              </a:rPr>
              <a:t>   g(x);</a:t>
            </a:r>
          </a:p>
          <a:p>
            <a:r>
              <a:rPr lang="en-US" sz="1600" dirty="0">
                <a:solidFill>
                  <a:srgbClr val="FF0000"/>
                </a:solidFill>
              </a:rPr>
              <a:t>}</a:t>
            </a:r>
          </a:p>
        </p:txBody>
      </p:sp>
      <p:sp>
        <p:nvSpPr>
          <p:cNvPr id="14" name="TextBox 13"/>
          <p:cNvSpPr txBox="1"/>
          <p:nvPr/>
        </p:nvSpPr>
        <p:spPr>
          <a:xfrm>
            <a:off x="8705182" y="1850645"/>
            <a:ext cx="3029527" cy="5139869"/>
          </a:xfrm>
          <a:prstGeom prst="rect">
            <a:avLst/>
          </a:prstGeom>
          <a:noFill/>
        </p:spPr>
        <p:txBody>
          <a:bodyPr wrap="square" rtlCol="0">
            <a:spAutoFit/>
          </a:bodyPr>
          <a:lstStyle/>
          <a:p>
            <a:r>
              <a:rPr lang="en-US" sz="1600" dirty="0"/>
              <a:t>The virtual keyword indicates to the compiler that it should choose the appropriate definition of f() not by the type of reference, but by the type of object that the reference refers to.</a:t>
            </a:r>
          </a:p>
          <a:p>
            <a:r>
              <a:rPr lang="en-US" sz="1600" dirty="0"/>
              <a:t>Therefore, a virtual function is a member function you may redefine for other derived classes, and can ensure that the compiler will call the redefined virtual function for an object of the corresponding derived class, even if you call that function with a pointer or reference to a base class of the object.</a:t>
            </a:r>
          </a:p>
          <a:p>
            <a:endParaRPr lang="en-US" sz="1600" dirty="0"/>
          </a:p>
          <a:p>
            <a:r>
              <a:rPr lang="en-US" sz="1600" dirty="0"/>
              <a:t>A class that declares or inherits a virtual function is called a polymorphic class.</a:t>
            </a:r>
          </a:p>
        </p:txBody>
      </p:sp>
    </p:spTree>
    <p:extLst>
      <p:ext uri="{BB962C8B-B14F-4D97-AF65-F5344CB8AC3E}">
        <p14:creationId xmlns:p14="http://schemas.microsoft.com/office/powerpoint/2010/main" val="1603006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b="1" dirty="0" smtClean="0"/>
              <a:t>Virtual Functions </a:t>
            </a:r>
            <a:r>
              <a:rPr lang="en-US" b="1" smtClean="0"/>
              <a:t>and Binding</a:t>
            </a:r>
            <a:endParaRPr lang="en-US" b="1" dirty="0"/>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2299170209"/>
              </p:ext>
            </p:extLst>
          </p:nvPr>
        </p:nvGraphicFramePr>
        <p:xfrm>
          <a:off x="0" y="614016"/>
          <a:ext cx="12192000" cy="6243983"/>
        </p:xfrm>
        <a:graphic>
          <a:graphicData uri="http://schemas.openxmlformats.org/drawingml/2006/table">
            <a:tbl>
              <a:tblPr/>
              <a:tblGrid>
                <a:gridCol w="12192000"/>
              </a:tblGrid>
              <a:tr h="6243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You redefine a virtual member function, like any member function, in any derived class. Suppose you declare a virtual function named f in a class A, and you derive directly or indirectly from A </a:t>
                      </a:r>
                      <a:r>
                        <a:rPr lang="en-US" sz="1200" b="1" dirty="0" err="1" smtClean="0"/>
                        <a:t>a</a:t>
                      </a:r>
                      <a:r>
                        <a:rPr lang="en-US" sz="1200" b="1" dirty="0" smtClean="0"/>
                        <a:t> class named B. If you declare a function named f in class B with the same name and same parameter list as A::f, then B::f is also virtual (regardless whether or not you declare B::f with the virtual keyword) and it overrides A::f. However, if the parameter lists of A::f and B::f are different, A::f and B::f are considered different, B::f does not override A::f, and B::f is not virtual (unless you have declared it with the virtual keyword). Instead B::f hides A::f. The following example demonstrates this:</a:t>
                      </a:r>
                      <a:endParaRPr lang="en-US" sz="1200" b="1" dirty="0" smtClean="0"/>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
        <p:nvSpPr>
          <p:cNvPr id="5"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Verdana" panose="020B0604030504040204" pitchFamily="34" charset="0"/>
              </a:rPr>
              <a:t>Notice that the </a:t>
            </a:r>
            <a:r>
              <a:rPr kumimoji="0" lang="en-US" altLang="en-US" sz="900" b="0" i="0" u="none" strike="noStrike" cap="none" normalizeH="0" baseline="0" smtClean="0">
                <a:ln>
                  <a:noFill/>
                </a:ln>
                <a:solidFill>
                  <a:srgbClr val="000000"/>
                </a:solidFill>
                <a:effectLst/>
                <a:latin typeface="Arial Unicode MS" panose="020B0604020202020204" pitchFamily="34" charset="-128"/>
              </a:rPr>
              <a:t>ppoly</a:t>
            </a:r>
            <a:r>
              <a:rPr kumimoji="0" lang="en-US" altLang="en-US" sz="900" b="0" i="0" u="none" strike="noStrike" cap="none" normalizeH="0" baseline="0" smtClean="0">
                <a:ln>
                  <a:noFill/>
                </a:ln>
                <a:solidFill>
                  <a:srgbClr val="000000"/>
                </a:solidFill>
                <a:effectLst/>
                <a:latin typeface="Verdana" panose="020B0604030504040204" pitchFamily="34" charset="0"/>
              </a:rPr>
              <a:t> pointers: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15701" y="1411035"/>
            <a:ext cx="2991934" cy="4616648"/>
          </a:xfrm>
          <a:prstGeom prst="rect">
            <a:avLst/>
          </a:prstGeom>
          <a:noFill/>
        </p:spPr>
        <p:txBody>
          <a:bodyPr wrap="square" rtlCol="0">
            <a:spAutoFit/>
          </a:bodyPr>
          <a:lstStyle/>
          <a:p>
            <a:r>
              <a:rPr lang="en-US" sz="1400" b="1" dirty="0">
                <a:solidFill>
                  <a:srgbClr val="FF0000"/>
                </a:solidFill>
              </a:rPr>
              <a:t>#include &lt;</a:t>
            </a:r>
            <a:r>
              <a:rPr lang="en-US" sz="1400" b="1" dirty="0" err="1">
                <a:solidFill>
                  <a:srgbClr val="FF0000"/>
                </a:solidFill>
              </a:rPr>
              <a:t>iostream</a:t>
            </a:r>
            <a:r>
              <a:rPr lang="en-US" sz="1400" b="1" dirty="0">
                <a:solidFill>
                  <a:srgbClr val="FF0000"/>
                </a:solidFill>
              </a:rPr>
              <a:t>&gt;</a:t>
            </a:r>
          </a:p>
          <a:p>
            <a:r>
              <a:rPr lang="en-US" sz="1400" b="1" dirty="0">
                <a:solidFill>
                  <a:srgbClr val="FF0000"/>
                </a:solidFill>
              </a:rPr>
              <a:t>using namespace </a:t>
            </a:r>
            <a:r>
              <a:rPr lang="en-US" sz="1400" b="1" dirty="0" err="1">
                <a:solidFill>
                  <a:srgbClr val="FF0000"/>
                </a:solidFill>
              </a:rPr>
              <a:t>std</a:t>
            </a:r>
            <a:r>
              <a:rPr lang="en-US" sz="1400" b="1" dirty="0">
                <a:solidFill>
                  <a:srgbClr val="FF0000"/>
                </a:solidFill>
              </a:rPr>
              <a:t>;</a:t>
            </a:r>
          </a:p>
          <a:p>
            <a:r>
              <a:rPr lang="en-US" sz="1400" b="1" dirty="0" err="1" smtClean="0">
                <a:solidFill>
                  <a:srgbClr val="FF0000"/>
                </a:solidFill>
              </a:rPr>
              <a:t>struct</a:t>
            </a:r>
            <a:r>
              <a:rPr lang="en-US" sz="1400" b="1" dirty="0" smtClean="0">
                <a:solidFill>
                  <a:srgbClr val="FF0000"/>
                </a:solidFill>
              </a:rPr>
              <a:t> </a:t>
            </a:r>
            <a:r>
              <a:rPr lang="en-US" sz="1400" b="1" dirty="0">
                <a:solidFill>
                  <a:srgbClr val="FF0000"/>
                </a:solidFill>
              </a:rPr>
              <a:t>A {</a:t>
            </a:r>
          </a:p>
          <a:p>
            <a:r>
              <a:rPr lang="en-US" sz="1400" b="1" dirty="0">
                <a:solidFill>
                  <a:srgbClr val="FF0000"/>
                </a:solidFill>
              </a:rPr>
              <a:t>   virtual void f() { </a:t>
            </a:r>
            <a:r>
              <a:rPr lang="en-US" sz="1400" b="1" dirty="0" err="1">
                <a:solidFill>
                  <a:srgbClr val="FF0000"/>
                </a:solidFill>
              </a:rPr>
              <a:t>cout</a:t>
            </a:r>
            <a:r>
              <a:rPr lang="en-US" sz="1400" b="1" dirty="0">
                <a:solidFill>
                  <a:srgbClr val="FF0000"/>
                </a:solidFill>
              </a:rPr>
              <a:t> &lt;&lt; "Class A" &lt;&lt; </a:t>
            </a:r>
            <a:r>
              <a:rPr lang="en-US" sz="1400" b="1" dirty="0" err="1">
                <a:solidFill>
                  <a:srgbClr val="FF0000"/>
                </a:solidFill>
              </a:rPr>
              <a:t>endl</a:t>
            </a:r>
            <a:r>
              <a:rPr lang="en-US" sz="1400" b="1" dirty="0">
                <a:solidFill>
                  <a:srgbClr val="FF0000"/>
                </a:solidFill>
              </a:rPr>
              <a:t>; }</a:t>
            </a:r>
          </a:p>
          <a:p>
            <a:r>
              <a:rPr lang="en-US" sz="1400" b="1" dirty="0">
                <a:solidFill>
                  <a:srgbClr val="FF0000"/>
                </a:solidFill>
              </a:rPr>
              <a:t>};</a:t>
            </a:r>
          </a:p>
          <a:p>
            <a:r>
              <a:rPr lang="en-US" sz="1400" b="1" dirty="0" err="1" smtClean="0">
                <a:solidFill>
                  <a:srgbClr val="FF0000"/>
                </a:solidFill>
              </a:rPr>
              <a:t>struct</a:t>
            </a:r>
            <a:r>
              <a:rPr lang="en-US" sz="1400" b="1" dirty="0" smtClean="0">
                <a:solidFill>
                  <a:srgbClr val="FF0000"/>
                </a:solidFill>
              </a:rPr>
              <a:t> </a:t>
            </a:r>
            <a:r>
              <a:rPr lang="en-US" sz="1400" b="1" dirty="0">
                <a:solidFill>
                  <a:srgbClr val="FF0000"/>
                </a:solidFill>
              </a:rPr>
              <a:t>B: A {</a:t>
            </a:r>
          </a:p>
          <a:p>
            <a:r>
              <a:rPr lang="en-US" sz="1400" b="1" dirty="0">
                <a:solidFill>
                  <a:srgbClr val="FF0000"/>
                </a:solidFill>
              </a:rPr>
              <a:t>   void f(</a:t>
            </a:r>
            <a:r>
              <a:rPr lang="en-US" sz="1400" b="1" dirty="0" err="1">
                <a:solidFill>
                  <a:srgbClr val="FF0000"/>
                </a:solidFill>
              </a:rPr>
              <a:t>int</a:t>
            </a:r>
            <a:r>
              <a:rPr lang="en-US" sz="1400" b="1" dirty="0">
                <a:solidFill>
                  <a:srgbClr val="FF0000"/>
                </a:solidFill>
              </a:rPr>
              <a:t>) { </a:t>
            </a:r>
            <a:r>
              <a:rPr lang="en-US" sz="1400" b="1" dirty="0" err="1">
                <a:solidFill>
                  <a:srgbClr val="FF0000"/>
                </a:solidFill>
              </a:rPr>
              <a:t>cout</a:t>
            </a:r>
            <a:r>
              <a:rPr lang="en-US" sz="1400" b="1" dirty="0">
                <a:solidFill>
                  <a:srgbClr val="FF0000"/>
                </a:solidFill>
              </a:rPr>
              <a:t> &lt;&lt; "Class B" &lt;&lt; </a:t>
            </a:r>
            <a:r>
              <a:rPr lang="en-US" sz="1400" b="1" dirty="0" err="1">
                <a:solidFill>
                  <a:srgbClr val="FF0000"/>
                </a:solidFill>
              </a:rPr>
              <a:t>endl</a:t>
            </a:r>
            <a:r>
              <a:rPr lang="en-US" sz="1400" b="1" dirty="0">
                <a:solidFill>
                  <a:srgbClr val="FF0000"/>
                </a:solidFill>
              </a:rPr>
              <a:t>; }</a:t>
            </a:r>
          </a:p>
          <a:p>
            <a:r>
              <a:rPr lang="en-US" sz="1400" b="1" dirty="0">
                <a:solidFill>
                  <a:srgbClr val="FF0000"/>
                </a:solidFill>
              </a:rPr>
              <a:t>};</a:t>
            </a:r>
          </a:p>
          <a:p>
            <a:r>
              <a:rPr lang="en-US" sz="1400" b="1" dirty="0" err="1" smtClean="0">
                <a:solidFill>
                  <a:srgbClr val="FF0000"/>
                </a:solidFill>
              </a:rPr>
              <a:t>struct</a:t>
            </a:r>
            <a:r>
              <a:rPr lang="en-US" sz="1400" b="1" dirty="0" smtClean="0">
                <a:solidFill>
                  <a:srgbClr val="FF0000"/>
                </a:solidFill>
              </a:rPr>
              <a:t> </a:t>
            </a:r>
            <a:r>
              <a:rPr lang="en-US" sz="1400" b="1" dirty="0">
                <a:solidFill>
                  <a:srgbClr val="FF0000"/>
                </a:solidFill>
              </a:rPr>
              <a:t>C: B {</a:t>
            </a:r>
          </a:p>
          <a:p>
            <a:r>
              <a:rPr lang="en-US" sz="1400" b="1" dirty="0">
                <a:solidFill>
                  <a:srgbClr val="FF0000"/>
                </a:solidFill>
              </a:rPr>
              <a:t>   void f() { </a:t>
            </a:r>
            <a:r>
              <a:rPr lang="en-US" sz="1400" b="1" dirty="0" err="1">
                <a:solidFill>
                  <a:srgbClr val="FF0000"/>
                </a:solidFill>
              </a:rPr>
              <a:t>cout</a:t>
            </a:r>
            <a:r>
              <a:rPr lang="en-US" sz="1400" b="1" dirty="0">
                <a:solidFill>
                  <a:srgbClr val="FF0000"/>
                </a:solidFill>
              </a:rPr>
              <a:t> &lt;&lt; "Class C" &lt;&lt; </a:t>
            </a:r>
            <a:r>
              <a:rPr lang="en-US" sz="1400" b="1" dirty="0" err="1">
                <a:solidFill>
                  <a:srgbClr val="FF0000"/>
                </a:solidFill>
              </a:rPr>
              <a:t>endl</a:t>
            </a:r>
            <a:r>
              <a:rPr lang="en-US" sz="1400" b="1" dirty="0">
                <a:solidFill>
                  <a:srgbClr val="FF0000"/>
                </a:solidFill>
              </a:rPr>
              <a:t>; }</a:t>
            </a:r>
          </a:p>
          <a:p>
            <a:r>
              <a:rPr lang="en-US" sz="1400" b="1" dirty="0">
                <a:solidFill>
                  <a:srgbClr val="FF0000"/>
                </a:solidFill>
              </a:rPr>
              <a:t>};</a:t>
            </a:r>
          </a:p>
          <a:p>
            <a:r>
              <a:rPr lang="en-US" sz="1400" b="1" dirty="0" err="1" smtClean="0">
                <a:solidFill>
                  <a:srgbClr val="FF0000"/>
                </a:solidFill>
              </a:rPr>
              <a:t>int</a:t>
            </a:r>
            <a:r>
              <a:rPr lang="en-US" sz="1400" b="1" dirty="0" smtClean="0">
                <a:solidFill>
                  <a:srgbClr val="FF0000"/>
                </a:solidFill>
              </a:rPr>
              <a:t> </a:t>
            </a:r>
            <a:r>
              <a:rPr lang="en-US" sz="1400" b="1" dirty="0">
                <a:solidFill>
                  <a:srgbClr val="FF0000"/>
                </a:solidFill>
              </a:rPr>
              <a:t>main() {</a:t>
            </a:r>
          </a:p>
          <a:p>
            <a:r>
              <a:rPr lang="en-US" sz="1400" b="1" dirty="0">
                <a:solidFill>
                  <a:srgbClr val="FF0000"/>
                </a:solidFill>
              </a:rPr>
              <a:t>   B </a:t>
            </a:r>
            <a:r>
              <a:rPr lang="en-US" sz="1400" b="1" dirty="0" err="1">
                <a:solidFill>
                  <a:srgbClr val="FF0000"/>
                </a:solidFill>
              </a:rPr>
              <a:t>b</a:t>
            </a:r>
            <a:r>
              <a:rPr lang="en-US" sz="1400" b="1" dirty="0">
                <a:solidFill>
                  <a:srgbClr val="FF0000"/>
                </a:solidFill>
              </a:rPr>
              <a:t>; C </a:t>
            </a:r>
            <a:r>
              <a:rPr lang="en-US" sz="1400" b="1" dirty="0" err="1">
                <a:solidFill>
                  <a:srgbClr val="FF0000"/>
                </a:solidFill>
              </a:rPr>
              <a:t>c</a:t>
            </a:r>
            <a:r>
              <a:rPr lang="en-US" sz="1400" b="1" dirty="0">
                <a:solidFill>
                  <a:srgbClr val="FF0000"/>
                </a:solidFill>
              </a:rPr>
              <a:t>;</a:t>
            </a:r>
          </a:p>
          <a:p>
            <a:r>
              <a:rPr lang="en-US" sz="1400" b="1" dirty="0">
                <a:solidFill>
                  <a:srgbClr val="FF0000"/>
                </a:solidFill>
              </a:rPr>
              <a:t>   A* pa1 = &amp;b;</a:t>
            </a:r>
          </a:p>
          <a:p>
            <a:r>
              <a:rPr lang="en-US" sz="1400" b="1" dirty="0">
                <a:solidFill>
                  <a:srgbClr val="FF0000"/>
                </a:solidFill>
              </a:rPr>
              <a:t>   A* pa2 = &amp;c;</a:t>
            </a:r>
          </a:p>
          <a:p>
            <a:r>
              <a:rPr lang="en-US" sz="1400" b="1" dirty="0">
                <a:solidFill>
                  <a:srgbClr val="FF0000"/>
                </a:solidFill>
              </a:rPr>
              <a:t>//   </a:t>
            </a:r>
            <a:r>
              <a:rPr lang="en-US" sz="1400" b="1" dirty="0" err="1">
                <a:solidFill>
                  <a:srgbClr val="FF0000"/>
                </a:solidFill>
              </a:rPr>
              <a:t>b.f</a:t>
            </a:r>
            <a:r>
              <a:rPr lang="en-US" sz="1400" b="1" dirty="0">
                <a:solidFill>
                  <a:srgbClr val="FF0000"/>
                </a:solidFill>
              </a:rPr>
              <a:t>();</a:t>
            </a:r>
          </a:p>
          <a:p>
            <a:r>
              <a:rPr lang="en-US" sz="1400" b="1" dirty="0">
                <a:solidFill>
                  <a:srgbClr val="FF0000"/>
                </a:solidFill>
              </a:rPr>
              <a:t>   pa1-&gt;f();</a:t>
            </a:r>
          </a:p>
          <a:p>
            <a:r>
              <a:rPr lang="en-US" sz="1400" b="1" dirty="0">
                <a:solidFill>
                  <a:srgbClr val="FF0000"/>
                </a:solidFill>
              </a:rPr>
              <a:t>   pa2-&gt;f();</a:t>
            </a:r>
          </a:p>
          <a:p>
            <a:r>
              <a:rPr lang="en-US" sz="1400" b="1" dirty="0">
                <a:solidFill>
                  <a:srgbClr val="FF0000"/>
                </a:solidFill>
              </a:rPr>
              <a:t>}</a:t>
            </a:r>
          </a:p>
        </p:txBody>
      </p:sp>
      <p:sp>
        <p:nvSpPr>
          <p:cNvPr id="10" name="TextBox 9"/>
          <p:cNvSpPr txBox="1"/>
          <p:nvPr/>
        </p:nvSpPr>
        <p:spPr>
          <a:xfrm>
            <a:off x="2842477" y="1411035"/>
            <a:ext cx="3391270" cy="4708981"/>
          </a:xfrm>
          <a:prstGeom prst="rect">
            <a:avLst/>
          </a:prstGeom>
          <a:noFill/>
        </p:spPr>
        <p:txBody>
          <a:bodyPr wrap="square" rtlCol="0">
            <a:spAutoFit/>
          </a:bodyPr>
          <a:lstStyle/>
          <a:p>
            <a:r>
              <a:rPr lang="en-US" sz="1200" b="1" dirty="0">
                <a:solidFill>
                  <a:schemeClr val="accent1">
                    <a:lumMod val="75000"/>
                  </a:schemeClr>
                </a:solidFill>
              </a:rPr>
              <a:t>The function B::f is not virtual. It hides A::f. Thus the compiler will not allow the function call </a:t>
            </a:r>
            <a:r>
              <a:rPr lang="en-US" sz="1200" b="1" dirty="0" err="1">
                <a:solidFill>
                  <a:schemeClr val="accent1">
                    <a:lumMod val="75000"/>
                  </a:schemeClr>
                </a:solidFill>
              </a:rPr>
              <a:t>b.f</a:t>
            </a:r>
            <a:r>
              <a:rPr lang="en-US" sz="1200" b="1" dirty="0">
                <a:solidFill>
                  <a:schemeClr val="accent1">
                    <a:lumMod val="75000"/>
                  </a:schemeClr>
                </a:solidFill>
              </a:rPr>
              <a:t>(). The function C::f is virtual; it overrides A::f even though A::f is not visible in C.</a:t>
            </a:r>
          </a:p>
          <a:p>
            <a:r>
              <a:rPr lang="en-US" sz="1200" b="1" dirty="0">
                <a:solidFill>
                  <a:schemeClr val="accent1">
                    <a:lumMod val="75000"/>
                  </a:schemeClr>
                </a:solidFill>
              </a:rPr>
              <a:t>If you declare a base class destructor as virtual, a derived class destructor will override that base class destructor, even though destructors are not inherited.</a:t>
            </a:r>
          </a:p>
          <a:p>
            <a:r>
              <a:rPr lang="en-US" sz="1200" b="1" dirty="0" smtClean="0">
                <a:solidFill>
                  <a:schemeClr val="accent1">
                    <a:lumMod val="75000"/>
                  </a:schemeClr>
                </a:solidFill>
              </a:rPr>
              <a:t>The </a:t>
            </a:r>
            <a:r>
              <a:rPr lang="en-US" sz="1200" b="1" dirty="0">
                <a:solidFill>
                  <a:schemeClr val="accent1">
                    <a:lumMod val="75000"/>
                  </a:schemeClr>
                </a:solidFill>
              </a:rPr>
              <a:t>return type of an overriding virtual function may differ from the return type of the overridden virtual function. This overriding function would then be called a covariant virtual function. Suppose that B::f overrides the virtual function A::f. The return types of A::f and B::f may differ if all the following conditions are met:</a:t>
            </a:r>
          </a:p>
          <a:p>
            <a:r>
              <a:rPr lang="en-US" sz="1200" b="1" dirty="0">
                <a:solidFill>
                  <a:schemeClr val="accent1">
                    <a:lumMod val="75000"/>
                  </a:schemeClr>
                </a:solidFill>
              </a:rPr>
              <a:t>The function B::f returns a reference or pointer to a class of type T, and A::f returns a pointer or a reference to an unambiguous direct or indirect base class of T.</a:t>
            </a:r>
          </a:p>
          <a:p>
            <a:r>
              <a:rPr lang="en-US" sz="1200" b="1" dirty="0">
                <a:solidFill>
                  <a:schemeClr val="accent1">
                    <a:lumMod val="75000"/>
                  </a:schemeClr>
                </a:solidFill>
              </a:rPr>
              <a:t>The </a:t>
            </a:r>
            <a:r>
              <a:rPr lang="en-US" sz="1200" b="1" dirty="0" err="1">
                <a:solidFill>
                  <a:schemeClr val="accent1">
                    <a:lumMod val="75000"/>
                  </a:schemeClr>
                </a:solidFill>
              </a:rPr>
              <a:t>const</a:t>
            </a:r>
            <a:r>
              <a:rPr lang="en-US" sz="1200" b="1" dirty="0">
                <a:solidFill>
                  <a:schemeClr val="accent1">
                    <a:lumMod val="75000"/>
                  </a:schemeClr>
                </a:solidFill>
              </a:rPr>
              <a:t> or volatile qualification of the pointer or reference returned by B::f has the same or less </a:t>
            </a:r>
            <a:r>
              <a:rPr lang="en-US" sz="1200" b="1" dirty="0" err="1">
                <a:solidFill>
                  <a:schemeClr val="accent1">
                    <a:lumMod val="75000"/>
                  </a:schemeClr>
                </a:solidFill>
              </a:rPr>
              <a:t>const</a:t>
            </a:r>
            <a:r>
              <a:rPr lang="en-US" sz="1200" b="1" dirty="0">
                <a:solidFill>
                  <a:schemeClr val="accent1">
                    <a:lumMod val="75000"/>
                  </a:schemeClr>
                </a:solidFill>
              </a:rPr>
              <a:t> or volatile qualification of the pointer or reference returned by A::f.</a:t>
            </a:r>
          </a:p>
          <a:p>
            <a:r>
              <a:rPr lang="en-US" sz="1200" b="1" dirty="0">
                <a:solidFill>
                  <a:schemeClr val="accent1">
                    <a:lumMod val="75000"/>
                  </a:schemeClr>
                </a:solidFill>
              </a:rPr>
              <a:t>The return type of B::f must be complete at the point of declaration of B::f, or it can be of type B.</a:t>
            </a:r>
          </a:p>
        </p:txBody>
      </p:sp>
      <p:sp>
        <p:nvSpPr>
          <p:cNvPr id="11" name="TextBox 10"/>
          <p:cNvSpPr txBox="1"/>
          <p:nvPr/>
        </p:nvSpPr>
        <p:spPr>
          <a:xfrm>
            <a:off x="6096000" y="1411035"/>
            <a:ext cx="2163860" cy="5016758"/>
          </a:xfrm>
          <a:prstGeom prst="rect">
            <a:avLst/>
          </a:prstGeom>
          <a:noFill/>
        </p:spPr>
        <p:txBody>
          <a:bodyPr wrap="square" rtlCol="0">
            <a:spAutoFit/>
          </a:bodyPr>
          <a:lstStyle/>
          <a:p>
            <a:r>
              <a:rPr lang="en-US" sz="800" dirty="0">
                <a:solidFill>
                  <a:srgbClr val="FF0000"/>
                </a:solidFill>
              </a:rPr>
              <a:t>The following example demonstrates this</a:t>
            </a:r>
            <a:r>
              <a:rPr lang="en-US" sz="800" dirty="0" smtClean="0">
                <a:solidFill>
                  <a:srgbClr val="FF0000"/>
                </a:solidFill>
              </a:rPr>
              <a:t>:</a:t>
            </a:r>
          </a:p>
          <a:p>
            <a:r>
              <a:rPr lang="en-US" sz="800" dirty="0">
                <a:solidFill>
                  <a:srgbClr val="FF0000"/>
                </a:solidFill>
              </a:rPr>
              <a:t>#include &lt;</a:t>
            </a:r>
            <a:r>
              <a:rPr lang="en-US" sz="800" dirty="0" err="1">
                <a:solidFill>
                  <a:srgbClr val="FF0000"/>
                </a:solidFill>
              </a:rPr>
              <a:t>iostream</a:t>
            </a:r>
            <a:r>
              <a:rPr lang="en-US" sz="800" dirty="0">
                <a:solidFill>
                  <a:srgbClr val="FF0000"/>
                </a:solidFill>
              </a:rPr>
              <a:t>&gt;</a:t>
            </a:r>
          </a:p>
          <a:p>
            <a:r>
              <a:rPr lang="en-US" sz="800" dirty="0">
                <a:solidFill>
                  <a:srgbClr val="FF0000"/>
                </a:solidFill>
              </a:rPr>
              <a:t>using namespace </a:t>
            </a:r>
            <a:r>
              <a:rPr lang="en-US" sz="800" dirty="0" err="1">
                <a:solidFill>
                  <a:srgbClr val="FF0000"/>
                </a:solidFill>
              </a:rPr>
              <a:t>std</a:t>
            </a:r>
            <a:r>
              <a:rPr lang="en-US" sz="800" dirty="0">
                <a:solidFill>
                  <a:srgbClr val="FF0000"/>
                </a:solidFill>
              </a:rPr>
              <a:t>;</a:t>
            </a:r>
          </a:p>
          <a:p>
            <a:r>
              <a:rPr lang="en-US" sz="800" dirty="0" err="1" smtClean="0">
                <a:solidFill>
                  <a:srgbClr val="FF0000"/>
                </a:solidFill>
              </a:rPr>
              <a:t>struct</a:t>
            </a:r>
            <a:r>
              <a:rPr lang="en-US" sz="800" dirty="0" smtClean="0">
                <a:solidFill>
                  <a:srgbClr val="FF0000"/>
                </a:solidFill>
              </a:rPr>
              <a:t> </a:t>
            </a:r>
            <a:r>
              <a:rPr lang="en-US" sz="800" dirty="0">
                <a:solidFill>
                  <a:srgbClr val="FF0000"/>
                </a:solidFill>
              </a:rPr>
              <a:t>A { };</a:t>
            </a:r>
          </a:p>
          <a:p>
            <a:r>
              <a:rPr lang="en-US" sz="800" dirty="0" smtClean="0">
                <a:solidFill>
                  <a:srgbClr val="FF0000"/>
                </a:solidFill>
              </a:rPr>
              <a:t>class </a:t>
            </a:r>
            <a:r>
              <a:rPr lang="en-US" sz="800" dirty="0">
                <a:solidFill>
                  <a:srgbClr val="FF0000"/>
                </a:solidFill>
              </a:rPr>
              <a:t>B : private A {</a:t>
            </a:r>
          </a:p>
          <a:p>
            <a:r>
              <a:rPr lang="en-US" sz="800" dirty="0">
                <a:solidFill>
                  <a:srgbClr val="FF0000"/>
                </a:solidFill>
              </a:rPr>
              <a:t>   friend class D;</a:t>
            </a:r>
          </a:p>
          <a:p>
            <a:r>
              <a:rPr lang="en-US" sz="800" dirty="0">
                <a:solidFill>
                  <a:srgbClr val="FF0000"/>
                </a:solidFill>
              </a:rPr>
              <a:t>   friend class F;</a:t>
            </a:r>
          </a:p>
          <a:p>
            <a:r>
              <a:rPr lang="en-US" sz="800" dirty="0">
                <a:solidFill>
                  <a:srgbClr val="FF0000"/>
                </a:solidFill>
              </a:rPr>
              <a:t>};</a:t>
            </a:r>
          </a:p>
          <a:p>
            <a:r>
              <a:rPr lang="en-US" sz="800" dirty="0" smtClean="0">
                <a:solidFill>
                  <a:srgbClr val="FF0000"/>
                </a:solidFill>
              </a:rPr>
              <a:t>A </a:t>
            </a:r>
            <a:r>
              <a:rPr lang="en-US" sz="800" dirty="0" err="1">
                <a:solidFill>
                  <a:srgbClr val="FF0000"/>
                </a:solidFill>
              </a:rPr>
              <a:t>global_A</a:t>
            </a:r>
            <a:r>
              <a:rPr lang="en-US" sz="800" dirty="0">
                <a:solidFill>
                  <a:srgbClr val="FF0000"/>
                </a:solidFill>
              </a:rPr>
              <a:t>;</a:t>
            </a:r>
          </a:p>
          <a:p>
            <a:r>
              <a:rPr lang="en-US" sz="800" dirty="0">
                <a:solidFill>
                  <a:srgbClr val="FF0000"/>
                </a:solidFill>
              </a:rPr>
              <a:t>B </a:t>
            </a:r>
            <a:r>
              <a:rPr lang="en-US" sz="800" dirty="0" err="1">
                <a:solidFill>
                  <a:srgbClr val="FF0000"/>
                </a:solidFill>
              </a:rPr>
              <a:t>global_B</a:t>
            </a:r>
            <a:r>
              <a:rPr lang="en-US" sz="800" dirty="0">
                <a:solidFill>
                  <a:srgbClr val="FF0000"/>
                </a:solidFill>
              </a:rPr>
              <a:t>;</a:t>
            </a:r>
          </a:p>
          <a:p>
            <a:r>
              <a:rPr lang="en-US" sz="800" dirty="0" err="1" smtClean="0">
                <a:solidFill>
                  <a:srgbClr val="FF0000"/>
                </a:solidFill>
              </a:rPr>
              <a:t>struct</a:t>
            </a:r>
            <a:r>
              <a:rPr lang="en-US" sz="800" dirty="0" smtClean="0">
                <a:solidFill>
                  <a:srgbClr val="FF0000"/>
                </a:solidFill>
              </a:rPr>
              <a:t> </a:t>
            </a:r>
            <a:r>
              <a:rPr lang="en-US" sz="800" dirty="0">
                <a:solidFill>
                  <a:srgbClr val="FF0000"/>
                </a:solidFill>
              </a:rPr>
              <a:t>C {</a:t>
            </a:r>
          </a:p>
          <a:p>
            <a:r>
              <a:rPr lang="en-US" sz="800" dirty="0">
                <a:solidFill>
                  <a:srgbClr val="FF0000"/>
                </a:solidFill>
              </a:rPr>
              <a:t>   virtual A* f() {</a:t>
            </a:r>
          </a:p>
          <a:p>
            <a:r>
              <a:rPr lang="en-US" sz="800" dirty="0">
                <a:solidFill>
                  <a:srgbClr val="FF0000"/>
                </a:solidFill>
              </a:rPr>
              <a:t>      </a:t>
            </a:r>
            <a:r>
              <a:rPr lang="en-US" sz="800" dirty="0" err="1">
                <a:solidFill>
                  <a:srgbClr val="FF0000"/>
                </a:solidFill>
              </a:rPr>
              <a:t>cout</a:t>
            </a:r>
            <a:r>
              <a:rPr lang="en-US" sz="800" dirty="0">
                <a:solidFill>
                  <a:srgbClr val="FF0000"/>
                </a:solidFill>
              </a:rPr>
              <a:t> &lt;&lt; "A* C::f()" &lt;&lt; </a:t>
            </a:r>
            <a:r>
              <a:rPr lang="en-US" sz="800" dirty="0" err="1">
                <a:solidFill>
                  <a:srgbClr val="FF0000"/>
                </a:solidFill>
              </a:rPr>
              <a:t>endl</a:t>
            </a:r>
            <a:r>
              <a:rPr lang="en-US" sz="800" dirty="0">
                <a:solidFill>
                  <a:srgbClr val="FF0000"/>
                </a:solidFill>
              </a:rPr>
              <a:t>;</a:t>
            </a:r>
          </a:p>
          <a:p>
            <a:r>
              <a:rPr lang="en-US" sz="800" dirty="0">
                <a:solidFill>
                  <a:srgbClr val="FF0000"/>
                </a:solidFill>
              </a:rPr>
              <a:t>      return &amp;</a:t>
            </a:r>
            <a:r>
              <a:rPr lang="en-US" sz="800" dirty="0" err="1">
                <a:solidFill>
                  <a:srgbClr val="FF0000"/>
                </a:solidFill>
              </a:rPr>
              <a:t>global_A</a:t>
            </a:r>
            <a:r>
              <a:rPr lang="en-US" sz="800" dirty="0">
                <a:solidFill>
                  <a:srgbClr val="FF0000"/>
                </a:solidFill>
              </a:rPr>
              <a:t>;</a:t>
            </a:r>
          </a:p>
          <a:p>
            <a:r>
              <a:rPr lang="en-US" sz="800" dirty="0">
                <a:solidFill>
                  <a:srgbClr val="FF0000"/>
                </a:solidFill>
              </a:rPr>
              <a:t>   }</a:t>
            </a:r>
          </a:p>
          <a:p>
            <a:r>
              <a:rPr lang="en-US" sz="800" dirty="0">
                <a:solidFill>
                  <a:srgbClr val="FF0000"/>
                </a:solidFill>
              </a:rPr>
              <a:t>};</a:t>
            </a:r>
          </a:p>
          <a:p>
            <a:r>
              <a:rPr lang="en-US" sz="800" dirty="0" err="1" smtClean="0">
                <a:solidFill>
                  <a:srgbClr val="FF0000"/>
                </a:solidFill>
              </a:rPr>
              <a:t>struct</a:t>
            </a:r>
            <a:r>
              <a:rPr lang="en-US" sz="800" dirty="0" smtClean="0">
                <a:solidFill>
                  <a:srgbClr val="FF0000"/>
                </a:solidFill>
              </a:rPr>
              <a:t> </a:t>
            </a:r>
            <a:r>
              <a:rPr lang="en-US" sz="800" dirty="0">
                <a:solidFill>
                  <a:srgbClr val="FF0000"/>
                </a:solidFill>
              </a:rPr>
              <a:t>D : C {</a:t>
            </a:r>
          </a:p>
          <a:p>
            <a:r>
              <a:rPr lang="en-US" sz="800" dirty="0">
                <a:solidFill>
                  <a:srgbClr val="FF0000"/>
                </a:solidFill>
              </a:rPr>
              <a:t>   B* f() {</a:t>
            </a:r>
          </a:p>
          <a:p>
            <a:r>
              <a:rPr lang="en-US" sz="800" dirty="0">
                <a:solidFill>
                  <a:srgbClr val="FF0000"/>
                </a:solidFill>
              </a:rPr>
              <a:t>      </a:t>
            </a:r>
            <a:r>
              <a:rPr lang="en-US" sz="800" dirty="0" err="1">
                <a:solidFill>
                  <a:srgbClr val="FF0000"/>
                </a:solidFill>
              </a:rPr>
              <a:t>cout</a:t>
            </a:r>
            <a:r>
              <a:rPr lang="en-US" sz="800" dirty="0">
                <a:solidFill>
                  <a:srgbClr val="FF0000"/>
                </a:solidFill>
              </a:rPr>
              <a:t> &lt;&lt; "B* D::f()" &lt;&lt; </a:t>
            </a:r>
            <a:r>
              <a:rPr lang="en-US" sz="800" dirty="0" err="1">
                <a:solidFill>
                  <a:srgbClr val="FF0000"/>
                </a:solidFill>
              </a:rPr>
              <a:t>endl</a:t>
            </a:r>
            <a:r>
              <a:rPr lang="en-US" sz="800" dirty="0">
                <a:solidFill>
                  <a:srgbClr val="FF0000"/>
                </a:solidFill>
              </a:rPr>
              <a:t>;</a:t>
            </a:r>
          </a:p>
          <a:p>
            <a:r>
              <a:rPr lang="en-US" sz="800" dirty="0">
                <a:solidFill>
                  <a:srgbClr val="FF0000"/>
                </a:solidFill>
              </a:rPr>
              <a:t>      return &amp;</a:t>
            </a:r>
            <a:r>
              <a:rPr lang="en-US" sz="800" dirty="0" err="1">
                <a:solidFill>
                  <a:srgbClr val="FF0000"/>
                </a:solidFill>
              </a:rPr>
              <a:t>global_B</a:t>
            </a:r>
            <a:r>
              <a:rPr lang="en-US" sz="800" dirty="0">
                <a:solidFill>
                  <a:srgbClr val="FF0000"/>
                </a:solidFill>
              </a:rPr>
              <a:t>;</a:t>
            </a:r>
          </a:p>
          <a:p>
            <a:r>
              <a:rPr lang="en-US" sz="800" dirty="0">
                <a:solidFill>
                  <a:srgbClr val="FF0000"/>
                </a:solidFill>
              </a:rPr>
              <a:t>   }</a:t>
            </a:r>
          </a:p>
          <a:p>
            <a:r>
              <a:rPr lang="en-US" sz="800" dirty="0">
                <a:solidFill>
                  <a:srgbClr val="FF0000"/>
                </a:solidFill>
              </a:rPr>
              <a:t>};</a:t>
            </a:r>
          </a:p>
          <a:p>
            <a:r>
              <a:rPr lang="en-US" sz="800" dirty="0" err="1" smtClean="0">
                <a:solidFill>
                  <a:srgbClr val="FF0000"/>
                </a:solidFill>
              </a:rPr>
              <a:t>struct</a:t>
            </a:r>
            <a:r>
              <a:rPr lang="en-US" sz="800" dirty="0" smtClean="0">
                <a:solidFill>
                  <a:srgbClr val="FF0000"/>
                </a:solidFill>
              </a:rPr>
              <a:t> </a:t>
            </a:r>
            <a:r>
              <a:rPr lang="en-US" sz="800" dirty="0">
                <a:solidFill>
                  <a:srgbClr val="FF0000"/>
                </a:solidFill>
              </a:rPr>
              <a:t>E;</a:t>
            </a:r>
          </a:p>
          <a:p>
            <a:r>
              <a:rPr lang="en-US" sz="800" dirty="0" err="1" smtClean="0">
                <a:solidFill>
                  <a:srgbClr val="FF0000"/>
                </a:solidFill>
              </a:rPr>
              <a:t>struct</a:t>
            </a:r>
            <a:r>
              <a:rPr lang="en-US" sz="800" dirty="0" smtClean="0">
                <a:solidFill>
                  <a:srgbClr val="FF0000"/>
                </a:solidFill>
              </a:rPr>
              <a:t> </a:t>
            </a:r>
            <a:r>
              <a:rPr lang="en-US" sz="800" dirty="0">
                <a:solidFill>
                  <a:srgbClr val="FF0000"/>
                </a:solidFill>
              </a:rPr>
              <a:t>F : C {</a:t>
            </a:r>
          </a:p>
          <a:p>
            <a:r>
              <a:rPr lang="en-US" sz="800" dirty="0" smtClean="0">
                <a:solidFill>
                  <a:srgbClr val="FF0000"/>
                </a:solidFill>
              </a:rPr>
              <a:t>//   </a:t>
            </a:r>
            <a:r>
              <a:rPr lang="en-US" sz="800" dirty="0">
                <a:solidFill>
                  <a:srgbClr val="FF0000"/>
                </a:solidFill>
              </a:rPr>
              <a:t>Error:</a:t>
            </a:r>
          </a:p>
          <a:p>
            <a:r>
              <a:rPr lang="en-US" sz="800" dirty="0">
                <a:solidFill>
                  <a:srgbClr val="FF0000"/>
                </a:solidFill>
              </a:rPr>
              <a:t>//   E is incomplete</a:t>
            </a:r>
          </a:p>
          <a:p>
            <a:r>
              <a:rPr lang="en-US" sz="800" dirty="0">
                <a:solidFill>
                  <a:srgbClr val="FF0000"/>
                </a:solidFill>
              </a:rPr>
              <a:t>//   E* f();</a:t>
            </a:r>
          </a:p>
          <a:p>
            <a:r>
              <a:rPr lang="en-US" sz="800" dirty="0">
                <a:solidFill>
                  <a:srgbClr val="FF0000"/>
                </a:solidFill>
              </a:rPr>
              <a:t>};</a:t>
            </a:r>
          </a:p>
          <a:p>
            <a:r>
              <a:rPr lang="en-US" sz="800" dirty="0" err="1" smtClean="0">
                <a:solidFill>
                  <a:srgbClr val="FF0000"/>
                </a:solidFill>
              </a:rPr>
              <a:t>struct</a:t>
            </a:r>
            <a:r>
              <a:rPr lang="en-US" sz="800" dirty="0" smtClean="0">
                <a:solidFill>
                  <a:srgbClr val="FF0000"/>
                </a:solidFill>
              </a:rPr>
              <a:t> </a:t>
            </a:r>
            <a:r>
              <a:rPr lang="en-US" sz="800" dirty="0">
                <a:solidFill>
                  <a:srgbClr val="FF0000"/>
                </a:solidFill>
              </a:rPr>
              <a:t>G : C {</a:t>
            </a:r>
          </a:p>
          <a:p>
            <a:r>
              <a:rPr lang="en-US" sz="800" dirty="0" smtClean="0">
                <a:solidFill>
                  <a:srgbClr val="FF0000"/>
                </a:solidFill>
              </a:rPr>
              <a:t>//   </a:t>
            </a:r>
            <a:r>
              <a:rPr lang="en-US" sz="800" dirty="0">
                <a:solidFill>
                  <a:srgbClr val="FF0000"/>
                </a:solidFill>
              </a:rPr>
              <a:t>Error:</a:t>
            </a:r>
          </a:p>
          <a:p>
            <a:r>
              <a:rPr lang="en-US" sz="800" dirty="0">
                <a:solidFill>
                  <a:srgbClr val="FF0000"/>
                </a:solidFill>
              </a:rPr>
              <a:t>//   A is an inaccessible base class of B</a:t>
            </a:r>
          </a:p>
          <a:p>
            <a:r>
              <a:rPr lang="en-US" sz="800" dirty="0">
                <a:solidFill>
                  <a:srgbClr val="FF0000"/>
                </a:solidFill>
              </a:rPr>
              <a:t>//   B* f();</a:t>
            </a:r>
          </a:p>
          <a:p>
            <a:r>
              <a:rPr lang="en-US" sz="800" dirty="0">
                <a:solidFill>
                  <a:srgbClr val="FF0000"/>
                </a:solidFill>
              </a:rPr>
              <a:t>};</a:t>
            </a:r>
          </a:p>
          <a:p>
            <a:r>
              <a:rPr lang="en-US" sz="800" dirty="0" err="1" smtClean="0">
                <a:solidFill>
                  <a:srgbClr val="FF0000"/>
                </a:solidFill>
              </a:rPr>
              <a:t>int</a:t>
            </a:r>
            <a:r>
              <a:rPr lang="en-US" sz="800" dirty="0" smtClean="0">
                <a:solidFill>
                  <a:srgbClr val="FF0000"/>
                </a:solidFill>
              </a:rPr>
              <a:t> </a:t>
            </a:r>
            <a:r>
              <a:rPr lang="en-US" sz="800" dirty="0">
                <a:solidFill>
                  <a:srgbClr val="FF0000"/>
                </a:solidFill>
              </a:rPr>
              <a:t>main() {</a:t>
            </a:r>
          </a:p>
          <a:p>
            <a:r>
              <a:rPr lang="en-US" sz="800" dirty="0">
                <a:solidFill>
                  <a:srgbClr val="FF0000"/>
                </a:solidFill>
              </a:rPr>
              <a:t>   D </a:t>
            </a:r>
            <a:r>
              <a:rPr lang="en-US" sz="800" dirty="0" err="1">
                <a:solidFill>
                  <a:srgbClr val="FF0000"/>
                </a:solidFill>
              </a:rPr>
              <a:t>d</a:t>
            </a:r>
            <a:r>
              <a:rPr lang="en-US" sz="800" dirty="0">
                <a:solidFill>
                  <a:srgbClr val="FF0000"/>
                </a:solidFill>
              </a:rPr>
              <a:t>;</a:t>
            </a:r>
          </a:p>
          <a:p>
            <a:r>
              <a:rPr lang="en-US" sz="800" dirty="0">
                <a:solidFill>
                  <a:srgbClr val="FF0000"/>
                </a:solidFill>
              </a:rPr>
              <a:t>   C* </a:t>
            </a:r>
            <a:r>
              <a:rPr lang="en-US" sz="800" dirty="0" err="1">
                <a:solidFill>
                  <a:srgbClr val="FF0000"/>
                </a:solidFill>
              </a:rPr>
              <a:t>cp</a:t>
            </a:r>
            <a:r>
              <a:rPr lang="en-US" sz="800" dirty="0">
                <a:solidFill>
                  <a:srgbClr val="FF0000"/>
                </a:solidFill>
              </a:rPr>
              <a:t> = &amp;d;</a:t>
            </a:r>
          </a:p>
          <a:p>
            <a:r>
              <a:rPr lang="en-US" sz="800" dirty="0">
                <a:solidFill>
                  <a:srgbClr val="FF0000"/>
                </a:solidFill>
              </a:rPr>
              <a:t>   D* </a:t>
            </a:r>
            <a:r>
              <a:rPr lang="en-US" sz="800" dirty="0" err="1">
                <a:solidFill>
                  <a:srgbClr val="FF0000"/>
                </a:solidFill>
              </a:rPr>
              <a:t>dp</a:t>
            </a:r>
            <a:r>
              <a:rPr lang="en-US" sz="800" dirty="0">
                <a:solidFill>
                  <a:srgbClr val="FF0000"/>
                </a:solidFill>
              </a:rPr>
              <a:t> = &amp;d;</a:t>
            </a:r>
          </a:p>
          <a:p>
            <a:r>
              <a:rPr lang="en-US" sz="800" dirty="0" smtClean="0">
                <a:solidFill>
                  <a:srgbClr val="FF0000"/>
                </a:solidFill>
              </a:rPr>
              <a:t>   </a:t>
            </a:r>
            <a:r>
              <a:rPr lang="en-US" sz="800" dirty="0">
                <a:solidFill>
                  <a:srgbClr val="FF0000"/>
                </a:solidFill>
              </a:rPr>
              <a:t>A* </a:t>
            </a:r>
            <a:r>
              <a:rPr lang="en-US" sz="800" dirty="0" err="1">
                <a:solidFill>
                  <a:srgbClr val="FF0000"/>
                </a:solidFill>
              </a:rPr>
              <a:t>ap</a:t>
            </a:r>
            <a:r>
              <a:rPr lang="en-US" sz="800" dirty="0">
                <a:solidFill>
                  <a:srgbClr val="FF0000"/>
                </a:solidFill>
              </a:rPr>
              <a:t> = </a:t>
            </a:r>
            <a:r>
              <a:rPr lang="en-US" sz="800" dirty="0" err="1">
                <a:solidFill>
                  <a:srgbClr val="FF0000"/>
                </a:solidFill>
              </a:rPr>
              <a:t>cp</a:t>
            </a:r>
            <a:r>
              <a:rPr lang="en-US" sz="800" dirty="0">
                <a:solidFill>
                  <a:srgbClr val="FF0000"/>
                </a:solidFill>
              </a:rPr>
              <a:t>-&gt;f();</a:t>
            </a:r>
          </a:p>
          <a:p>
            <a:r>
              <a:rPr lang="en-US" sz="800" dirty="0">
                <a:solidFill>
                  <a:srgbClr val="FF0000"/>
                </a:solidFill>
              </a:rPr>
              <a:t>   B* </a:t>
            </a:r>
            <a:r>
              <a:rPr lang="en-US" sz="800" dirty="0" err="1">
                <a:solidFill>
                  <a:srgbClr val="FF0000"/>
                </a:solidFill>
              </a:rPr>
              <a:t>bp</a:t>
            </a:r>
            <a:r>
              <a:rPr lang="en-US" sz="800" dirty="0">
                <a:solidFill>
                  <a:srgbClr val="FF0000"/>
                </a:solidFill>
              </a:rPr>
              <a:t> = </a:t>
            </a:r>
            <a:r>
              <a:rPr lang="en-US" sz="800" dirty="0" err="1">
                <a:solidFill>
                  <a:srgbClr val="FF0000"/>
                </a:solidFill>
              </a:rPr>
              <a:t>dp</a:t>
            </a:r>
            <a:r>
              <a:rPr lang="en-US" sz="800" dirty="0">
                <a:solidFill>
                  <a:srgbClr val="FF0000"/>
                </a:solidFill>
              </a:rPr>
              <a:t>-&gt;f();</a:t>
            </a:r>
          </a:p>
          <a:p>
            <a:r>
              <a:rPr lang="en-US" sz="800" dirty="0">
                <a:solidFill>
                  <a:srgbClr val="FF0000"/>
                </a:solidFill>
              </a:rPr>
              <a:t>};</a:t>
            </a:r>
          </a:p>
        </p:txBody>
      </p:sp>
      <p:sp>
        <p:nvSpPr>
          <p:cNvPr id="14" name="TextBox 13"/>
          <p:cNvSpPr txBox="1"/>
          <p:nvPr/>
        </p:nvSpPr>
        <p:spPr>
          <a:xfrm>
            <a:off x="8259860" y="1318702"/>
            <a:ext cx="3029527" cy="4708981"/>
          </a:xfrm>
          <a:prstGeom prst="rect">
            <a:avLst/>
          </a:prstGeom>
          <a:noFill/>
        </p:spPr>
        <p:txBody>
          <a:bodyPr wrap="square" rtlCol="0">
            <a:spAutoFit/>
          </a:bodyPr>
          <a:lstStyle/>
          <a:p>
            <a:r>
              <a:rPr lang="en-US" sz="1000" dirty="0"/>
              <a:t>The statement A* </a:t>
            </a:r>
            <a:r>
              <a:rPr lang="en-US" sz="1000" dirty="0" err="1"/>
              <a:t>ap</a:t>
            </a:r>
            <a:r>
              <a:rPr lang="en-US" sz="1000" dirty="0"/>
              <a:t> = </a:t>
            </a:r>
            <a:r>
              <a:rPr lang="en-US" sz="1000" dirty="0" err="1"/>
              <a:t>cp</a:t>
            </a:r>
            <a:r>
              <a:rPr lang="en-US" sz="1000" dirty="0"/>
              <a:t>-&gt;f() calls D::f() and converts the pointer returned to type A*. The statement B* </a:t>
            </a:r>
            <a:r>
              <a:rPr lang="en-US" sz="1000" dirty="0" err="1"/>
              <a:t>bp</a:t>
            </a:r>
            <a:r>
              <a:rPr lang="en-US" sz="1000" dirty="0"/>
              <a:t> = </a:t>
            </a:r>
            <a:r>
              <a:rPr lang="en-US" sz="1000" dirty="0" err="1"/>
              <a:t>dp</a:t>
            </a:r>
            <a:r>
              <a:rPr lang="en-US" sz="1000" dirty="0"/>
              <a:t>-&gt;f() calls D::f() as well but does not convert the pointer returned; the type returned is B*. The compiler would not allow the declaration of the virtual function F::f() because E is not a complete class. The compiler would not allow the declaration of the virtual function G::f() because class A is not an accessible base class of B (unlike friend classes D and F, the definition of B does not give access to its members for class G).</a:t>
            </a:r>
          </a:p>
          <a:p>
            <a:r>
              <a:rPr lang="en-US" sz="1000" dirty="0"/>
              <a:t>A virtual function cannot be global or static because, by definition, a virtual function is a member function of a base class and relies on a specific object to determine which implementation of the function is called. You can declare a virtual function to be a friend of another class.</a:t>
            </a:r>
          </a:p>
          <a:p>
            <a:r>
              <a:rPr lang="en-US" sz="1000" dirty="0" smtClean="0"/>
              <a:t>If </a:t>
            </a:r>
            <a:r>
              <a:rPr lang="en-US" sz="1000" dirty="0"/>
              <a:t>a function is declared virtual in its base class, you can still access it directly using the scope resolution (::) operator. In this case, the virtual function call mechanism is suppressed and the function implementation defined in the base class is used. In addition, if you do not override a virtual member function in a derived class, a call to that function uses the function implementation defined in the base class.</a:t>
            </a:r>
          </a:p>
          <a:p>
            <a:r>
              <a:rPr lang="en-US" sz="1000" dirty="0" smtClean="0"/>
              <a:t>A </a:t>
            </a:r>
            <a:r>
              <a:rPr lang="en-US" sz="1000" dirty="0"/>
              <a:t>virtual function must be one of the following:</a:t>
            </a:r>
          </a:p>
          <a:p>
            <a:r>
              <a:rPr lang="en-US" sz="1000" dirty="0"/>
              <a:t>Defined</a:t>
            </a:r>
          </a:p>
          <a:p>
            <a:r>
              <a:rPr lang="en-US" sz="1000" dirty="0"/>
              <a:t>Declared pure</a:t>
            </a:r>
          </a:p>
          <a:p>
            <a:r>
              <a:rPr lang="en-US" sz="1000" dirty="0"/>
              <a:t>Defined and declared pure</a:t>
            </a:r>
          </a:p>
          <a:p>
            <a:r>
              <a:rPr lang="en-US" sz="1000" dirty="0"/>
              <a:t>A base class containing one or more pure virtual member functions is called an abstract class.</a:t>
            </a:r>
          </a:p>
        </p:txBody>
      </p:sp>
    </p:spTree>
    <p:extLst>
      <p:ext uri="{BB962C8B-B14F-4D97-AF65-F5344CB8AC3E}">
        <p14:creationId xmlns:p14="http://schemas.microsoft.com/office/powerpoint/2010/main" val="2881537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54" y="0"/>
            <a:ext cx="10515600" cy="618286"/>
          </a:xfrm>
          <a:solidFill>
            <a:schemeClr val="accent2"/>
          </a:solidFill>
        </p:spPr>
        <p:txBody>
          <a:bodyPr>
            <a:normAutofit fontScale="90000"/>
          </a:bodyPr>
          <a:lstStyle/>
          <a:p>
            <a:pPr algn="ctr"/>
            <a:r>
              <a:rPr lang="en-US" dirty="0" smtClean="0">
                <a:solidFill>
                  <a:schemeClr val="bg1"/>
                </a:solidFill>
              </a:rPr>
              <a:t>Friends</a:t>
            </a:r>
            <a:endParaRPr lang="en-US" dirty="0">
              <a:solidFill>
                <a:schemeClr val="bg1"/>
              </a:solidFill>
            </a:endParaRPr>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3360806700"/>
              </p:ext>
            </p:extLst>
          </p:nvPr>
        </p:nvGraphicFramePr>
        <p:xfrm>
          <a:off x="747365" y="614017"/>
          <a:ext cx="10515600" cy="6035040"/>
        </p:xfrm>
        <a:graphic>
          <a:graphicData uri="http://schemas.openxmlformats.org/drawingml/2006/table">
            <a:tbl>
              <a:tblPr/>
              <a:tblGrid>
                <a:gridCol w="10515600"/>
              </a:tblGrid>
              <a:tr h="5788863">
                <a:tc>
                  <a:txBody>
                    <a:bodyPr/>
                    <a:lstStyle/>
                    <a:p>
                      <a:pPr algn="l" fontAlgn="t"/>
                      <a:r>
                        <a:rPr lang="en-US" sz="2000" b="0" i="1" kern="1200" dirty="0" smtClean="0">
                          <a:solidFill>
                            <a:schemeClr val="tx1"/>
                          </a:solidFill>
                          <a:latin typeface="+mn-lt"/>
                          <a:ea typeface="+mn-ea"/>
                          <a:cs typeface="+mn-cs"/>
                        </a:rPr>
                        <a:t>Friends</a:t>
                      </a:r>
                      <a:r>
                        <a:rPr lang="en-US" sz="2000" b="0" i="0" kern="1200" dirty="0" smtClean="0">
                          <a:solidFill>
                            <a:schemeClr val="tx1"/>
                          </a:solidFill>
                          <a:latin typeface="+mn-lt"/>
                          <a:ea typeface="+mn-ea"/>
                          <a:cs typeface="+mn-cs"/>
                        </a:rPr>
                        <a:t> are functions or classes declared with the     </a:t>
                      </a:r>
                      <a:r>
                        <a:rPr lang="en-US" sz="2800" b="1" dirty="0" smtClean="0">
                          <a:solidFill>
                            <a:srgbClr val="FF0000"/>
                          </a:solidFill>
                        </a:rPr>
                        <a:t>friend</a:t>
                      </a:r>
                      <a:r>
                        <a:rPr lang="en-US" sz="2000" b="0" i="0" kern="1200" dirty="0" smtClean="0">
                          <a:solidFill>
                            <a:schemeClr val="tx1"/>
                          </a:solidFill>
                          <a:latin typeface="+mn-lt"/>
                          <a:ea typeface="+mn-ea"/>
                          <a:cs typeface="+mn-cs"/>
                        </a:rPr>
                        <a:t>    keyword.</a:t>
                      </a:r>
                    </a:p>
                    <a:p>
                      <a:pPr algn="l" fontAlgn="t"/>
                      <a:r>
                        <a:rPr lang="en-US" sz="1800" b="0" i="0" kern="1200" dirty="0" smtClean="0">
                          <a:solidFill>
                            <a:schemeClr val="tx1"/>
                          </a:solidFill>
                          <a:latin typeface="+mn-lt"/>
                          <a:ea typeface="+mn-ea"/>
                          <a:cs typeface="+mn-cs"/>
                        </a:rPr>
                        <a:t>A non-member function can access the private and protected members of a class if it is declared a </a:t>
                      </a:r>
                      <a:r>
                        <a:rPr lang="en-US" sz="1800" b="0" i="1" kern="1200" dirty="0" smtClean="0">
                          <a:solidFill>
                            <a:schemeClr val="tx1"/>
                          </a:solidFill>
                          <a:latin typeface="+mn-lt"/>
                          <a:ea typeface="+mn-ea"/>
                          <a:cs typeface="+mn-cs"/>
                        </a:rPr>
                        <a:t>friend</a:t>
                      </a:r>
                      <a:r>
                        <a:rPr lang="en-US" sz="1800" b="0" i="0" kern="1200" dirty="0" smtClean="0">
                          <a:solidFill>
                            <a:schemeClr val="tx1"/>
                          </a:solidFill>
                          <a:latin typeface="+mn-lt"/>
                          <a:ea typeface="+mn-ea"/>
                          <a:cs typeface="+mn-cs"/>
                        </a:rPr>
                        <a:t> of that class. That is done by including a declaration of this external function within the class, and preceding it with the keyword </a:t>
                      </a:r>
                      <a:r>
                        <a:rPr lang="en-US" sz="2000" dirty="0" smtClean="0"/>
                        <a:t>friend</a:t>
                      </a:r>
                      <a:r>
                        <a:rPr lang="en-US" sz="1800" b="0" i="0" kern="1200" dirty="0" smtClean="0">
                          <a:solidFill>
                            <a:schemeClr val="tx1"/>
                          </a:solidFill>
                          <a:latin typeface="+mn-lt"/>
                          <a:ea typeface="+mn-ea"/>
                          <a:cs typeface="+mn-cs"/>
                        </a:rPr>
                        <a:t>:</a:t>
                      </a:r>
                    </a:p>
                    <a:p>
                      <a:pPr algn="l" fontAlgn="t"/>
                      <a:r>
                        <a:rPr lang="en-US" sz="1600" i="0" kern="1200" dirty="0" smtClean="0">
                          <a:solidFill>
                            <a:schemeClr val="tx1"/>
                          </a:solidFill>
                          <a:latin typeface="+mn-lt"/>
                          <a:ea typeface="+mn-ea"/>
                          <a:cs typeface="+mn-cs"/>
                        </a:rPr>
                        <a:t>// friend functions</a:t>
                      </a:r>
                      <a:r>
                        <a:rPr lang="en-US" sz="1800" dirty="0" smtClean="0"/>
                        <a:t> </a:t>
                      </a:r>
                    </a:p>
                    <a:p>
                      <a:pPr algn="l" fontAlgn="t"/>
                      <a:r>
                        <a:rPr lang="en-US" sz="1600" i="0" kern="1200" dirty="0" smtClean="0">
                          <a:solidFill>
                            <a:schemeClr val="tx1"/>
                          </a:solidFill>
                          <a:latin typeface="+mn-lt"/>
                          <a:ea typeface="+mn-ea"/>
                          <a:cs typeface="+mn-cs"/>
                        </a:rPr>
                        <a:t>#include &lt;</a:t>
                      </a:r>
                      <a:r>
                        <a:rPr lang="en-US" sz="1600" i="0" kern="1200" dirty="0" err="1" smtClean="0">
                          <a:solidFill>
                            <a:schemeClr val="tx1"/>
                          </a:solidFill>
                          <a:latin typeface="+mn-lt"/>
                          <a:ea typeface="+mn-ea"/>
                          <a:cs typeface="+mn-cs"/>
                        </a:rPr>
                        <a:t>iostream</a:t>
                      </a:r>
                      <a:r>
                        <a:rPr lang="en-US" sz="1600" i="0" kern="1200" dirty="0" smtClean="0">
                          <a:solidFill>
                            <a:schemeClr val="tx1"/>
                          </a:solidFill>
                          <a:latin typeface="+mn-lt"/>
                          <a:ea typeface="+mn-ea"/>
                          <a:cs typeface="+mn-cs"/>
                        </a:rPr>
                        <a:t>&gt;</a:t>
                      </a:r>
                      <a:r>
                        <a:rPr lang="en-US" sz="1800" dirty="0" smtClean="0"/>
                        <a:t> </a:t>
                      </a:r>
                    </a:p>
                    <a:p>
                      <a:pPr algn="l" fontAlgn="t"/>
                      <a:r>
                        <a:rPr lang="en-US" sz="1600" i="0" kern="1200" dirty="0" smtClean="0">
                          <a:solidFill>
                            <a:schemeClr val="tx1"/>
                          </a:solidFill>
                          <a:latin typeface="+mn-lt"/>
                          <a:ea typeface="+mn-ea"/>
                          <a:cs typeface="+mn-cs"/>
                        </a:rPr>
                        <a:t>using</a:t>
                      </a:r>
                      <a:r>
                        <a:rPr lang="en-US" sz="1800" dirty="0" smtClean="0"/>
                        <a:t> </a:t>
                      </a:r>
                      <a:r>
                        <a:rPr lang="en-US" sz="1600" i="0" kern="1200" dirty="0" smtClean="0">
                          <a:solidFill>
                            <a:schemeClr val="tx1"/>
                          </a:solidFill>
                          <a:latin typeface="+mn-lt"/>
                          <a:ea typeface="+mn-ea"/>
                          <a:cs typeface="+mn-cs"/>
                        </a:rPr>
                        <a:t>namespace</a:t>
                      </a:r>
                      <a:r>
                        <a:rPr lang="en-US" sz="1800" dirty="0" smtClean="0"/>
                        <a:t> std; </a:t>
                      </a:r>
                    </a:p>
                    <a:p>
                      <a:pPr algn="l" fontAlgn="t"/>
                      <a:r>
                        <a:rPr lang="en-US" sz="1600" i="0" kern="1200" dirty="0" smtClean="0">
                          <a:solidFill>
                            <a:schemeClr val="tx1"/>
                          </a:solidFill>
                          <a:latin typeface="+mn-lt"/>
                          <a:ea typeface="+mn-ea"/>
                          <a:cs typeface="+mn-cs"/>
                        </a:rPr>
                        <a:t>class</a:t>
                      </a:r>
                      <a:r>
                        <a:rPr lang="en-US" sz="1800" dirty="0" smtClean="0"/>
                        <a:t> Rectangle {</a:t>
                      </a:r>
                    </a:p>
                    <a:p>
                      <a:pPr algn="l" fontAlgn="t"/>
                      <a:r>
                        <a:rPr lang="en-US" sz="1800" dirty="0" smtClean="0"/>
                        <a:t> </a:t>
                      </a:r>
                      <a:r>
                        <a:rPr lang="en-US" sz="1600" i="0" kern="1200" dirty="0" err="1" smtClean="0">
                          <a:solidFill>
                            <a:schemeClr val="tx1"/>
                          </a:solidFill>
                          <a:latin typeface="+mn-lt"/>
                          <a:ea typeface="+mn-ea"/>
                          <a:cs typeface="+mn-cs"/>
                        </a:rPr>
                        <a:t>int</a:t>
                      </a:r>
                      <a:r>
                        <a:rPr lang="en-US" sz="1800" dirty="0" smtClean="0"/>
                        <a:t> width, height; </a:t>
                      </a:r>
                    </a:p>
                    <a:p>
                      <a:pPr algn="l" fontAlgn="t"/>
                      <a:r>
                        <a:rPr lang="en-US" sz="1600" i="0" kern="1200" dirty="0" smtClean="0">
                          <a:solidFill>
                            <a:schemeClr val="tx1"/>
                          </a:solidFill>
                          <a:latin typeface="+mn-lt"/>
                          <a:ea typeface="+mn-ea"/>
                          <a:cs typeface="+mn-cs"/>
                        </a:rPr>
                        <a:t>public</a:t>
                      </a:r>
                      <a:r>
                        <a:rPr lang="en-US" sz="1800" dirty="0" smtClean="0"/>
                        <a:t>:</a:t>
                      </a:r>
                    </a:p>
                    <a:p>
                      <a:pPr algn="l" fontAlgn="t"/>
                      <a:r>
                        <a:rPr lang="en-US" sz="1800" dirty="0" smtClean="0"/>
                        <a:t> Rectangle() {} </a:t>
                      </a:r>
                    </a:p>
                    <a:p>
                      <a:pPr algn="l" fontAlgn="t"/>
                      <a:r>
                        <a:rPr lang="en-US" sz="1800" dirty="0" smtClean="0"/>
                        <a:t> Rectangle (</a:t>
                      </a:r>
                      <a:r>
                        <a:rPr lang="en-US" sz="1600" i="0" kern="1200" dirty="0" err="1" smtClean="0">
                          <a:solidFill>
                            <a:schemeClr val="tx1"/>
                          </a:solidFill>
                          <a:latin typeface="+mn-lt"/>
                          <a:ea typeface="+mn-ea"/>
                          <a:cs typeface="+mn-cs"/>
                        </a:rPr>
                        <a:t>int</a:t>
                      </a:r>
                      <a:r>
                        <a:rPr lang="en-US" sz="1800" dirty="0" smtClean="0"/>
                        <a:t> x, </a:t>
                      </a:r>
                      <a:r>
                        <a:rPr lang="en-US" sz="1600" i="0" kern="1200" dirty="0" err="1" smtClean="0">
                          <a:solidFill>
                            <a:schemeClr val="tx1"/>
                          </a:solidFill>
                          <a:latin typeface="+mn-lt"/>
                          <a:ea typeface="+mn-ea"/>
                          <a:cs typeface="+mn-cs"/>
                        </a:rPr>
                        <a:t>int</a:t>
                      </a:r>
                      <a:r>
                        <a:rPr lang="en-US" sz="1800" dirty="0" smtClean="0"/>
                        <a:t> y) : width(x), height(y) {}</a:t>
                      </a:r>
                    </a:p>
                    <a:p>
                      <a:pPr algn="l" fontAlgn="t"/>
                      <a:r>
                        <a:rPr lang="en-US" sz="1800" dirty="0" smtClean="0"/>
                        <a:t> </a:t>
                      </a:r>
                      <a:r>
                        <a:rPr lang="en-US" sz="1600" i="0" kern="1200" dirty="0" err="1" smtClean="0">
                          <a:solidFill>
                            <a:schemeClr val="tx1"/>
                          </a:solidFill>
                          <a:latin typeface="+mn-lt"/>
                          <a:ea typeface="+mn-ea"/>
                          <a:cs typeface="+mn-cs"/>
                        </a:rPr>
                        <a:t>int</a:t>
                      </a:r>
                      <a:r>
                        <a:rPr lang="en-US" sz="1800" dirty="0" smtClean="0"/>
                        <a:t> area() {</a:t>
                      </a:r>
                      <a:r>
                        <a:rPr lang="en-US" sz="1600" i="0" kern="1200" dirty="0" smtClean="0">
                          <a:solidFill>
                            <a:schemeClr val="tx1"/>
                          </a:solidFill>
                          <a:latin typeface="+mn-lt"/>
                          <a:ea typeface="+mn-ea"/>
                          <a:cs typeface="+mn-cs"/>
                        </a:rPr>
                        <a:t>return</a:t>
                      </a:r>
                      <a:r>
                        <a:rPr lang="en-US" sz="1800" dirty="0" smtClean="0"/>
                        <a:t> width * height;}</a:t>
                      </a:r>
                    </a:p>
                    <a:p>
                      <a:pPr algn="l" fontAlgn="t"/>
                      <a:r>
                        <a:rPr lang="en-US" sz="1800" dirty="0" smtClean="0"/>
                        <a:t> </a:t>
                      </a:r>
                      <a:r>
                        <a:rPr lang="en-US" sz="1600" i="0" kern="1200" dirty="0" smtClean="0">
                          <a:solidFill>
                            <a:schemeClr val="tx1"/>
                          </a:solidFill>
                          <a:latin typeface="+mn-lt"/>
                          <a:ea typeface="+mn-ea"/>
                          <a:cs typeface="+mn-cs"/>
                        </a:rPr>
                        <a:t>friend</a:t>
                      </a:r>
                      <a:r>
                        <a:rPr lang="en-US" sz="1800" dirty="0" smtClean="0"/>
                        <a:t> Rectangle duplicate (</a:t>
                      </a:r>
                      <a:r>
                        <a:rPr lang="en-US" sz="1600" i="0" kern="1200" dirty="0" smtClean="0">
                          <a:solidFill>
                            <a:schemeClr val="tx1"/>
                          </a:solidFill>
                          <a:latin typeface="+mn-lt"/>
                          <a:ea typeface="+mn-ea"/>
                          <a:cs typeface="+mn-cs"/>
                        </a:rPr>
                        <a:t>const</a:t>
                      </a:r>
                      <a:r>
                        <a:rPr lang="en-US" sz="1800" dirty="0" smtClean="0"/>
                        <a:t> Rectangle&amp;); }; </a:t>
                      </a:r>
                    </a:p>
                    <a:p>
                      <a:pPr algn="l" fontAlgn="t"/>
                      <a:r>
                        <a:rPr lang="en-US" sz="1800" dirty="0" smtClean="0"/>
                        <a:t>Rectangle duplicate (</a:t>
                      </a:r>
                      <a:r>
                        <a:rPr lang="en-US" sz="1600" i="0" kern="1200" dirty="0" smtClean="0">
                          <a:solidFill>
                            <a:schemeClr val="tx1"/>
                          </a:solidFill>
                          <a:latin typeface="+mn-lt"/>
                          <a:ea typeface="+mn-ea"/>
                          <a:cs typeface="+mn-cs"/>
                        </a:rPr>
                        <a:t>const</a:t>
                      </a:r>
                      <a:r>
                        <a:rPr lang="en-US" sz="1800" dirty="0" smtClean="0"/>
                        <a:t> Rectangle&amp; </a:t>
                      </a:r>
                      <a:r>
                        <a:rPr lang="en-US" sz="1800" dirty="0" err="1" smtClean="0"/>
                        <a:t>param</a:t>
                      </a:r>
                      <a:r>
                        <a:rPr lang="en-US" sz="1800" dirty="0" smtClean="0"/>
                        <a:t>)</a:t>
                      </a:r>
                    </a:p>
                    <a:p>
                      <a:pPr algn="l" fontAlgn="t"/>
                      <a:r>
                        <a:rPr lang="en-US" sz="1800" dirty="0" smtClean="0"/>
                        <a:t> { Rectangle res; </a:t>
                      </a:r>
                      <a:r>
                        <a:rPr lang="en-US" sz="1800" dirty="0" err="1" smtClean="0"/>
                        <a:t>res.width</a:t>
                      </a:r>
                      <a:r>
                        <a:rPr lang="en-US" sz="1800" dirty="0" smtClean="0"/>
                        <a:t> = </a:t>
                      </a:r>
                      <a:r>
                        <a:rPr lang="en-US" sz="1800" dirty="0" err="1" smtClean="0"/>
                        <a:t>param.width</a:t>
                      </a:r>
                      <a:r>
                        <a:rPr lang="en-US" sz="1800" dirty="0" smtClean="0"/>
                        <a:t>*2; </a:t>
                      </a:r>
                      <a:r>
                        <a:rPr lang="en-US" sz="1800" dirty="0" err="1" smtClean="0"/>
                        <a:t>res.height</a:t>
                      </a:r>
                      <a:r>
                        <a:rPr lang="en-US" sz="1800" dirty="0" smtClean="0"/>
                        <a:t> = </a:t>
                      </a:r>
                      <a:r>
                        <a:rPr lang="en-US" sz="1800" dirty="0" err="1" smtClean="0"/>
                        <a:t>param.height</a:t>
                      </a:r>
                      <a:r>
                        <a:rPr lang="en-US" sz="1800" dirty="0" smtClean="0"/>
                        <a:t>*2; </a:t>
                      </a:r>
                      <a:r>
                        <a:rPr lang="en-US" sz="1600" i="0" kern="1200" dirty="0" smtClean="0">
                          <a:solidFill>
                            <a:schemeClr val="tx1"/>
                          </a:solidFill>
                          <a:latin typeface="+mn-lt"/>
                          <a:ea typeface="+mn-ea"/>
                          <a:cs typeface="+mn-cs"/>
                        </a:rPr>
                        <a:t>return</a:t>
                      </a:r>
                      <a:r>
                        <a:rPr lang="en-US" sz="1800" dirty="0" smtClean="0"/>
                        <a:t> res; } </a:t>
                      </a:r>
                    </a:p>
                    <a:p>
                      <a:pPr algn="l" fontAlgn="t"/>
                      <a:r>
                        <a:rPr lang="en-US" sz="1600" i="0" kern="1200" dirty="0" err="1" smtClean="0">
                          <a:solidFill>
                            <a:schemeClr val="tx1"/>
                          </a:solidFill>
                          <a:latin typeface="+mn-lt"/>
                          <a:ea typeface="+mn-ea"/>
                          <a:cs typeface="+mn-cs"/>
                        </a:rPr>
                        <a:t>int</a:t>
                      </a:r>
                      <a:r>
                        <a:rPr lang="en-US" sz="1800" dirty="0" smtClean="0"/>
                        <a:t> main () {</a:t>
                      </a:r>
                    </a:p>
                    <a:p>
                      <a:pPr algn="l" fontAlgn="t"/>
                      <a:r>
                        <a:rPr lang="en-US" sz="1800" dirty="0" smtClean="0"/>
                        <a:t> Rectangle </a:t>
                      </a:r>
                      <a:r>
                        <a:rPr lang="en-US" sz="1800" dirty="0" err="1" smtClean="0"/>
                        <a:t>foo</a:t>
                      </a:r>
                      <a:r>
                        <a:rPr lang="en-US" sz="1800" dirty="0" smtClean="0"/>
                        <a:t>; </a:t>
                      </a:r>
                    </a:p>
                    <a:p>
                      <a:pPr algn="l" fontAlgn="t"/>
                      <a:r>
                        <a:rPr lang="en-US" sz="1800" dirty="0" smtClean="0"/>
                        <a:t>Rectangle bar (2,3); </a:t>
                      </a:r>
                    </a:p>
                    <a:p>
                      <a:pPr algn="l" fontAlgn="t"/>
                      <a:r>
                        <a:rPr lang="en-US" sz="1800" dirty="0" err="1" smtClean="0"/>
                        <a:t>foo</a:t>
                      </a:r>
                      <a:r>
                        <a:rPr lang="en-US" sz="1800" dirty="0" smtClean="0"/>
                        <a:t> = duplicate (bar);</a:t>
                      </a:r>
                    </a:p>
                    <a:p>
                      <a:pPr algn="l" fontAlgn="t"/>
                      <a:r>
                        <a:rPr lang="en-US" sz="1800" dirty="0" smtClean="0"/>
                        <a:t> </a:t>
                      </a:r>
                      <a:r>
                        <a:rPr lang="en-US" sz="1800" dirty="0" err="1" smtClean="0"/>
                        <a:t>cout</a:t>
                      </a:r>
                      <a:r>
                        <a:rPr lang="en-US" sz="1800" dirty="0" smtClean="0"/>
                        <a:t> &lt;&lt; </a:t>
                      </a:r>
                      <a:r>
                        <a:rPr lang="en-US" sz="1800" dirty="0" err="1" smtClean="0"/>
                        <a:t>foo.area</a:t>
                      </a:r>
                      <a:r>
                        <a:rPr lang="en-US" sz="1800" dirty="0" smtClean="0"/>
                        <a:t>() &lt;&lt; '\n'; </a:t>
                      </a:r>
                      <a:r>
                        <a:rPr lang="en-US" sz="1600" i="0" kern="1200" dirty="0" smtClean="0">
                          <a:solidFill>
                            <a:schemeClr val="tx1"/>
                          </a:solidFill>
                          <a:latin typeface="+mn-lt"/>
                          <a:ea typeface="+mn-ea"/>
                          <a:cs typeface="+mn-cs"/>
                        </a:rPr>
                        <a:t>return</a:t>
                      </a:r>
                      <a:r>
                        <a:rPr lang="en-US" sz="1800" dirty="0" smtClean="0"/>
                        <a:t> 0; }</a:t>
                      </a:r>
                      <a:endParaRPr lang="en-US" sz="2800" b="0" i="0" dirty="0">
                        <a:solidFill>
                          <a:schemeClr val="accent6"/>
                        </a:solidFill>
                        <a:effectLst/>
                        <a:latin typeface="verdana" panose="020B0604030504040204" pitchFamily="34" charset="0"/>
                      </a:endParaRPr>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Tree>
    <p:extLst>
      <p:ext uri="{BB962C8B-B14F-4D97-AF65-F5344CB8AC3E}">
        <p14:creationId xmlns:p14="http://schemas.microsoft.com/office/powerpoint/2010/main" val="410509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54" y="0"/>
            <a:ext cx="10515600" cy="618286"/>
          </a:xfrm>
          <a:solidFill>
            <a:schemeClr val="accent2"/>
          </a:solidFill>
        </p:spPr>
        <p:txBody>
          <a:bodyPr>
            <a:normAutofit fontScale="90000"/>
          </a:bodyPr>
          <a:lstStyle/>
          <a:p>
            <a:pPr algn="ctr"/>
            <a:r>
              <a:rPr lang="en-US" dirty="0" smtClean="0">
                <a:solidFill>
                  <a:schemeClr val="bg1"/>
                </a:solidFill>
              </a:rPr>
              <a:t>Friends classes</a:t>
            </a:r>
            <a:endParaRPr lang="en-US" dirty="0">
              <a:solidFill>
                <a:schemeClr val="bg1"/>
              </a:solidFill>
            </a:endParaRPr>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3360806700"/>
              </p:ext>
            </p:extLst>
          </p:nvPr>
        </p:nvGraphicFramePr>
        <p:xfrm>
          <a:off x="747365" y="614016"/>
          <a:ext cx="10515600" cy="6736080"/>
        </p:xfrm>
        <a:graphic>
          <a:graphicData uri="http://schemas.openxmlformats.org/drawingml/2006/table">
            <a:tbl>
              <a:tblPr/>
              <a:tblGrid>
                <a:gridCol w="10515600"/>
              </a:tblGrid>
              <a:tr h="6243983">
                <a:tc>
                  <a:txBody>
                    <a:bodyPr/>
                    <a:lstStyle/>
                    <a:p>
                      <a:pPr algn="l" fontAlgn="t"/>
                      <a:r>
                        <a:rPr lang="en-US" sz="1800" b="0" i="0" kern="1200" dirty="0" smtClean="0">
                          <a:solidFill>
                            <a:schemeClr val="tx1"/>
                          </a:solidFill>
                          <a:latin typeface="+mn-lt"/>
                          <a:ea typeface="+mn-ea"/>
                          <a:cs typeface="+mn-cs"/>
                        </a:rPr>
                        <a:t>Similar to friend functions, a friend class is a class whose members have access to the private or protected members of another class:</a:t>
                      </a:r>
                      <a:endParaRPr lang="en-US" sz="1600" i="0" kern="1200" dirty="0" smtClean="0">
                        <a:solidFill>
                          <a:schemeClr val="tx1"/>
                        </a:solidFill>
                        <a:latin typeface="+mn-lt"/>
                        <a:ea typeface="+mn-ea"/>
                        <a:cs typeface="+mn-cs"/>
                      </a:endParaRP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7000"/>
                          </a:solidFill>
                        </a:rPr>
                        <a:t>// friend class</a:t>
                      </a:r>
                      <a:r>
                        <a:rPr lang="en-US" sz="1600" dirty="0" smtClean="0"/>
                        <a:t> </a:t>
                      </a:r>
                      <a:r>
                        <a:rPr lang="en-US" sz="1600" i="0" dirty="0" smtClean="0">
                          <a:solidFill>
                            <a:srgbClr val="500070"/>
                          </a:solidFill>
                        </a:rPr>
                        <a:t>#include &lt;</a:t>
                      </a:r>
                      <a:r>
                        <a:rPr lang="en-US" sz="1600" i="0" dirty="0" err="1" smtClean="0">
                          <a:solidFill>
                            <a:srgbClr val="500070"/>
                          </a:solidFill>
                        </a:rPr>
                        <a:t>iostream</a:t>
                      </a:r>
                      <a:r>
                        <a:rPr lang="en-US" sz="1600" i="0" dirty="0" smtClean="0">
                          <a:solidFill>
                            <a:srgbClr val="500070"/>
                          </a:solidFill>
                        </a:rPr>
                        <a:t>&gt;</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using</a:t>
                      </a:r>
                      <a:r>
                        <a:rPr lang="en-US" sz="1600" dirty="0" smtClean="0"/>
                        <a:t> </a:t>
                      </a:r>
                      <a:r>
                        <a:rPr lang="en-US" sz="1600" i="0" dirty="0" smtClean="0">
                          <a:solidFill>
                            <a:srgbClr val="0000B0"/>
                          </a:solidFill>
                        </a:rPr>
                        <a:t>namespace</a:t>
                      </a:r>
                      <a:r>
                        <a:rPr lang="en-US" sz="1600" dirty="0" smtClean="0"/>
                        <a:t> std;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00B0"/>
                          </a:solidFill>
                        </a:rPr>
                        <a:t>class</a:t>
                      </a:r>
                      <a:r>
                        <a:rPr lang="en-US" sz="1600" dirty="0" smtClean="0"/>
                        <a:t> Square;</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class</a:t>
                      </a:r>
                      <a:r>
                        <a:rPr lang="en-US" sz="1600" dirty="0" smtClean="0"/>
                        <a:t> Rectangle {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err="1" smtClean="0">
                          <a:solidFill>
                            <a:srgbClr val="0000B0"/>
                          </a:solidFill>
                        </a:rPr>
                        <a:t>int</a:t>
                      </a:r>
                      <a:r>
                        <a:rPr lang="en-US" sz="1600" dirty="0" smtClean="0"/>
                        <a:t> width, height;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00B0"/>
                          </a:solidFill>
                        </a:rPr>
                        <a:t>public</a:t>
                      </a:r>
                      <a:r>
                        <a:rPr lang="en-US" sz="1600" dirty="0" smtClean="0"/>
                        <a:t>:</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err="1" smtClean="0">
                          <a:solidFill>
                            <a:srgbClr val="0000B0"/>
                          </a:solidFill>
                        </a:rPr>
                        <a:t>int</a:t>
                      </a:r>
                      <a:r>
                        <a:rPr lang="en-US" sz="1600" dirty="0" smtClean="0"/>
                        <a:t> area ()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a:t>
                      </a:r>
                      <a:r>
                        <a:rPr lang="en-US" sz="1600" i="0" dirty="0" smtClean="0">
                          <a:solidFill>
                            <a:srgbClr val="0000B0"/>
                          </a:solidFill>
                        </a:rPr>
                        <a:t>return</a:t>
                      </a:r>
                      <a:r>
                        <a:rPr lang="en-US" sz="1600" dirty="0" smtClean="0"/>
                        <a:t> (width * height);}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00B0"/>
                          </a:solidFill>
                        </a:rPr>
                        <a:t>void</a:t>
                      </a:r>
                      <a:r>
                        <a:rPr lang="en-US" sz="1600" dirty="0" smtClean="0"/>
                        <a:t> convert (Square a);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class</a:t>
                      </a:r>
                      <a:r>
                        <a:rPr lang="en-US" sz="1600" dirty="0" smtClean="0"/>
                        <a:t> Square {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00B0"/>
                          </a:solidFill>
                        </a:rPr>
                        <a:t>friend</a:t>
                      </a:r>
                      <a:r>
                        <a:rPr lang="en-US" sz="1600" dirty="0" smtClean="0"/>
                        <a:t> </a:t>
                      </a:r>
                      <a:r>
                        <a:rPr lang="en-US" sz="1600" i="0" dirty="0" smtClean="0">
                          <a:solidFill>
                            <a:srgbClr val="0000B0"/>
                          </a:solidFill>
                        </a:rPr>
                        <a:t>class</a:t>
                      </a:r>
                      <a:r>
                        <a:rPr lang="en-US" sz="1600" dirty="0" smtClean="0"/>
                        <a:t> Rectangle;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00B0"/>
                          </a:solidFill>
                        </a:rPr>
                        <a:t>private</a:t>
                      </a:r>
                      <a:r>
                        <a:rPr lang="en-US" sz="1600" dirty="0" smtClean="0"/>
                        <a:t>:</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err="1" smtClean="0">
                          <a:solidFill>
                            <a:srgbClr val="0000B0"/>
                          </a:solidFill>
                        </a:rPr>
                        <a:t>int</a:t>
                      </a:r>
                      <a:r>
                        <a:rPr lang="en-US" sz="1600" dirty="0" smtClean="0"/>
                        <a:t> side;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00B0"/>
                          </a:solidFill>
                        </a:rPr>
                        <a:t>public</a:t>
                      </a:r>
                      <a:r>
                        <a:rPr lang="en-US" sz="1600"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Square (</a:t>
                      </a:r>
                      <a:r>
                        <a:rPr lang="en-US" sz="1600" i="0" dirty="0" err="1" smtClean="0">
                          <a:solidFill>
                            <a:srgbClr val="0000B0"/>
                          </a:solidFill>
                        </a:rPr>
                        <a:t>int</a:t>
                      </a:r>
                      <a:r>
                        <a:rPr lang="en-US" sz="1600" dirty="0" smtClean="0"/>
                        <a:t> a) : side(a) {}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void</a:t>
                      </a:r>
                      <a:r>
                        <a:rPr lang="en-US" sz="1600" dirty="0" smtClean="0"/>
                        <a:t> Rectangle::convert (Square a) {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width = </a:t>
                      </a:r>
                      <a:r>
                        <a:rPr lang="en-US" sz="1600" dirty="0" err="1" smtClean="0"/>
                        <a:t>a.side</a:t>
                      </a:r>
                      <a:r>
                        <a:rPr lang="en-US" sz="1600"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height = </a:t>
                      </a:r>
                      <a:r>
                        <a:rPr lang="en-US" sz="1600" dirty="0" err="1" smtClean="0"/>
                        <a:t>a.side</a:t>
                      </a:r>
                      <a:r>
                        <a:rPr lang="en-US" sz="1600"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err="1" smtClean="0">
                          <a:solidFill>
                            <a:srgbClr val="0000B0"/>
                          </a:solidFill>
                        </a:rPr>
                        <a:t>int</a:t>
                      </a:r>
                      <a:r>
                        <a:rPr lang="en-US" sz="1600" dirty="0" smtClean="0"/>
                        <a:t> main ()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Rectangle </a:t>
                      </a:r>
                      <a:r>
                        <a:rPr lang="en-US" sz="1600" dirty="0" err="1" smtClean="0"/>
                        <a:t>rect</a:t>
                      </a:r>
                      <a:r>
                        <a:rPr lang="en-US" sz="1600"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Square </a:t>
                      </a:r>
                      <a:r>
                        <a:rPr lang="en-US" sz="1600" dirty="0" err="1" smtClean="0"/>
                        <a:t>sqr</a:t>
                      </a:r>
                      <a:r>
                        <a:rPr lang="en-US" sz="1600" dirty="0" smtClean="0"/>
                        <a:t> (4);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err="1" smtClean="0"/>
                        <a:t>rect.convert</a:t>
                      </a:r>
                      <a:r>
                        <a:rPr lang="en-US" sz="1600" dirty="0" smtClean="0"/>
                        <a:t>(</a:t>
                      </a:r>
                      <a:r>
                        <a:rPr lang="en-US" sz="1600" dirty="0" err="1" smtClean="0"/>
                        <a:t>sqr</a:t>
                      </a:r>
                      <a:r>
                        <a:rPr lang="en-US" sz="1600"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err="1" smtClean="0"/>
                        <a:t>cout</a:t>
                      </a:r>
                      <a:r>
                        <a:rPr lang="en-US" sz="1600" dirty="0" smtClean="0"/>
                        <a:t> &lt;&lt; </a:t>
                      </a:r>
                      <a:r>
                        <a:rPr lang="en-US" sz="1600" dirty="0" err="1" smtClean="0"/>
                        <a:t>rect.area</a:t>
                      </a:r>
                      <a:r>
                        <a:rPr lang="en-US" sz="1600"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00B0"/>
                          </a:solidFill>
                        </a:rPr>
                        <a:t>return</a:t>
                      </a:r>
                      <a:r>
                        <a:rPr lang="en-US" sz="1600" dirty="0" smtClean="0"/>
                        <a:t> 0; }</a:t>
                      </a:r>
                      <a:endParaRPr lang="en-US" sz="1600" b="0" i="0" dirty="0">
                        <a:solidFill>
                          <a:schemeClr val="accent6"/>
                        </a:solidFill>
                        <a:effectLst/>
                        <a:latin typeface="verdana" panose="020B0604030504040204" pitchFamily="34" charset="0"/>
                      </a:endParaRPr>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
        <p:nvSpPr>
          <p:cNvPr id="5" name="TextBox 4"/>
          <p:cNvSpPr txBox="1"/>
          <p:nvPr/>
        </p:nvSpPr>
        <p:spPr>
          <a:xfrm>
            <a:off x="4469054" y="968901"/>
            <a:ext cx="6455301" cy="6463308"/>
          </a:xfrm>
          <a:prstGeom prst="rect">
            <a:avLst/>
          </a:prstGeom>
          <a:noFill/>
        </p:spPr>
        <p:txBody>
          <a:bodyPr wrap="square" rtlCol="0">
            <a:spAutoFit/>
          </a:bodyPr>
          <a:lstStyle/>
          <a:p>
            <a:r>
              <a:rPr lang="en-US" dirty="0" smtClean="0"/>
              <a:t>In this example, class Rectangle is a friend of class Square allowing Rectangle's member functions to access private and protected members of Square. More concretely, Rectangle accesses the member variable Square::side, which describes the side of the square.</a:t>
            </a:r>
            <a:br>
              <a:rPr lang="en-US" dirty="0" smtClean="0"/>
            </a:br>
            <a:r>
              <a:rPr lang="en-US" dirty="0" smtClean="0"/>
              <a:t/>
            </a:r>
            <a:br>
              <a:rPr lang="en-US" dirty="0" smtClean="0"/>
            </a:br>
            <a:r>
              <a:rPr lang="en-US" dirty="0" smtClean="0"/>
              <a:t>There is something else new in this example: at the beginning of the program, there is an empty declaration of class Square. This is necessary because class Rectangle uses Square (as a parameter in member convert), and Square uses Rectangle (declaring it a friend). </a:t>
            </a:r>
            <a:br>
              <a:rPr lang="en-US" dirty="0" smtClean="0"/>
            </a:br>
            <a:r>
              <a:rPr lang="en-US" dirty="0" smtClean="0"/>
              <a:t/>
            </a:r>
            <a:br>
              <a:rPr lang="en-US" dirty="0" smtClean="0"/>
            </a:br>
            <a:r>
              <a:rPr lang="en-US" dirty="0" smtClean="0"/>
              <a:t>Friendships are never corresponded unless specified: In our example, Rectangle is considered a friend class by Square, but Square is not considered a friend by Rectangle. Therefore, the member functions of Rectangle can access the protected and private members of Square but not the other way around. Of course, Square could also be declared friend of Rectangle, if needed, granting such an access.</a:t>
            </a:r>
            <a:br>
              <a:rPr lang="en-US" dirty="0" smtClean="0"/>
            </a:br>
            <a:r>
              <a:rPr lang="en-US" dirty="0" smtClean="0"/>
              <a:t/>
            </a:r>
            <a:br>
              <a:rPr lang="en-US" dirty="0" smtClean="0"/>
            </a:br>
            <a:r>
              <a:rPr lang="en-US" dirty="0" smtClean="0"/>
              <a:t>Another property of friendships is that they are not transitive: The friend of a friend is not considered a friend unless explicitly specified.</a:t>
            </a:r>
            <a:endParaRPr lang="en-US" dirty="0"/>
          </a:p>
        </p:txBody>
      </p:sp>
    </p:spTree>
    <p:extLst>
      <p:ext uri="{BB962C8B-B14F-4D97-AF65-F5344CB8AC3E}">
        <p14:creationId xmlns:p14="http://schemas.microsoft.com/office/powerpoint/2010/main" val="410509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dirty="0" smtClean="0">
                <a:solidFill>
                  <a:schemeClr val="bg1"/>
                </a:solidFill>
              </a:rPr>
              <a:t>Inheritance between classes</a:t>
            </a:r>
            <a:endParaRPr lang="en-US" dirty="0">
              <a:solidFill>
                <a:schemeClr val="bg1"/>
              </a:solidFill>
            </a:endParaRPr>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3360806700"/>
              </p:ext>
            </p:extLst>
          </p:nvPr>
        </p:nvGraphicFramePr>
        <p:xfrm>
          <a:off x="0" y="614016"/>
          <a:ext cx="12192000" cy="6243983"/>
        </p:xfrm>
        <a:graphic>
          <a:graphicData uri="http://schemas.openxmlformats.org/drawingml/2006/table">
            <a:tbl>
              <a:tblPr/>
              <a:tblGrid>
                <a:gridCol w="12192000"/>
              </a:tblGrid>
              <a:tr h="6243983">
                <a:tc>
                  <a:txBody>
                    <a:bodyPr/>
                    <a:lstStyle/>
                    <a:p>
                      <a:pPr algn="l" fontAlgn="t"/>
                      <a:r>
                        <a:rPr lang="en-US" sz="1800" b="0" i="0" kern="1200" dirty="0" smtClean="0">
                          <a:solidFill>
                            <a:schemeClr val="tx1"/>
                          </a:solidFill>
                          <a:latin typeface="+mn-lt"/>
                          <a:ea typeface="+mn-ea"/>
                          <a:cs typeface="+mn-cs"/>
                        </a:rPr>
                        <a:t>Classes in C++ can be extended, creating new classes which retain characteristics of the base class. This process, known as inheritance, involves a </a:t>
                      </a:r>
                      <a:r>
                        <a:rPr lang="en-US" sz="1800" b="0" i="1" kern="1200" dirty="0" smtClean="0">
                          <a:solidFill>
                            <a:schemeClr val="tx1"/>
                          </a:solidFill>
                          <a:latin typeface="+mn-lt"/>
                          <a:ea typeface="+mn-ea"/>
                          <a:cs typeface="+mn-cs"/>
                        </a:rPr>
                        <a:t>base class</a:t>
                      </a:r>
                      <a:r>
                        <a:rPr lang="en-US" sz="1800" b="0" i="0" kern="1200" dirty="0" smtClean="0">
                          <a:solidFill>
                            <a:schemeClr val="tx1"/>
                          </a:solidFill>
                          <a:latin typeface="+mn-lt"/>
                          <a:ea typeface="+mn-ea"/>
                          <a:cs typeface="+mn-cs"/>
                        </a:rPr>
                        <a:t> and a </a:t>
                      </a:r>
                      <a:r>
                        <a:rPr lang="en-US" sz="1800" b="0" i="1" kern="1200" dirty="0" smtClean="0">
                          <a:solidFill>
                            <a:schemeClr val="tx1"/>
                          </a:solidFill>
                          <a:latin typeface="+mn-lt"/>
                          <a:ea typeface="+mn-ea"/>
                          <a:cs typeface="+mn-cs"/>
                        </a:rPr>
                        <a:t>derived class</a:t>
                      </a:r>
                      <a:r>
                        <a:rPr lang="en-US" sz="1800" b="0" i="0" kern="1200" dirty="0" smtClean="0">
                          <a:solidFill>
                            <a:schemeClr val="tx1"/>
                          </a:solidFill>
                          <a:latin typeface="+mn-lt"/>
                          <a:ea typeface="+mn-ea"/>
                          <a:cs typeface="+mn-cs"/>
                        </a:rPr>
                        <a:t>: The </a:t>
                      </a:r>
                      <a:r>
                        <a:rPr lang="en-US" sz="1800" b="0" i="1" kern="1200" dirty="0" smtClean="0">
                          <a:solidFill>
                            <a:schemeClr val="tx1"/>
                          </a:solidFill>
                          <a:latin typeface="+mn-lt"/>
                          <a:ea typeface="+mn-ea"/>
                          <a:cs typeface="+mn-cs"/>
                        </a:rPr>
                        <a:t>derived class</a:t>
                      </a:r>
                      <a:r>
                        <a:rPr lang="en-US" sz="1800" b="0" i="0" kern="1200" dirty="0" smtClean="0">
                          <a:solidFill>
                            <a:schemeClr val="tx1"/>
                          </a:solidFill>
                          <a:latin typeface="+mn-lt"/>
                          <a:ea typeface="+mn-ea"/>
                          <a:cs typeface="+mn-cs"/>
                        </a:rPr>
                        <a:t> inherits the members of the </a:t>
                      </a:r>
                      <a:r>
                        <a:rPr lang="en-US" sz="1800" b="0" i="1" kern="1200" dirty="0" smtClean="0">
                          <a:solidFill>
                            <a:schemeClr val="tx1"/>
                          </a:solidFill>
                          <a:latin typeface="+mn-lt"/>
                          <a:ea typeface="+mn-ea"/>
                          <a:cs typeface="+mn-cs"/>
                        </a:rPr>
                        <a:t>base class</a:t>
                      </a:r>
                      <a:r>
                        <a:rPr lang="en-US" sz="1800" b="0" i="0" kern="1200" dirty="0" smtClean="0">
                          <a:solidFill>
                            <a:schemeClr val="tx1"/>
                          </a:solidFill>
                          <a:latin typeface="+mn-lt"/>
                          <a:ea typeface="+mn-ea"/>
                          <a:cs typeface="+mn-cs"/>
                        </a:rPr>
                        <a:t>, on top of which it can add its own members.</a:t>
                      </a:r>
                    </a:p>
                    <a:p>
                      <a:pPr algn="l" fontAlgn="t"/>
                      <a:r>
                        <a:rPr lang="en-US" sz="1800" b="0" i="0" kern="1200" dirty="0" smtClean="0">
                          <a:solidFill>
                            <a:schemeClr val="tx1"/>
                          </a:solidFill>
                          <a:latin typeface="+mn-lt"/>
                          <a:ea typeface="+mn-ea"/>
                          <a:cs typeface="+mn-cs"/>
                        </a:rPr>
                        <a:t>For example, let's imagine a series of classes to describe two kinds of polygons: rectangles and triangles. These two polygons have certain common properties, such as the values needed to calculate their areas: they both can be described simply with a height and a width (or base).</a:t>
                      </a:r>
                      <a:r>
                        <a:rPr lang="en-US" dirty="0" smtClean="0"/>
                        <a:t/>
                      </a:r>
                      <a:br>
                        <a:rPr lang="en-US" dirty="0" smtClean="0"/>
                      </a:br>
                      <a:r>
                        <a:rPr lang="en-US" dirty="0" smtClean="0"/>
                        <a:t/>
                      </a:r>
                      <a:br>
                        <a:rPr lang="en-US" dirty="0" smtClean="0"/>
                      </a:br>
                      <a:r>
                        <a:rPr lang="en-US" sz="1800" b="0" i="0" kern="1200" dirty="0" smtClean="0">
                          <a:solidFill>
                            <a:schemeClr val="tx1"/>
                          </a:solidFill>
                          <a:latin typeface="+mn-lt"/>
                          <a:ea typeface="+mn-ea"/>
                          <a:cs typeface="+mn-cs"/>
                        </a:rPr>
                        <a:t>This could be represented in the world of classes with a class </a:t>
                      </a:r>
                      <a:r>
                        <a:rPr lang="en-US" dirty="0" smtClean="0"/>
                        <a:t>Polygon</a:t>
                      </a:r>
                      <a:r>
                        <a:rPr lang="en-US" sz="1800" b="0" i="0" kern="1200" dirty="0" smtClean="0">
                          <a:solidFill>
                            <a:schemeClr val="tx1"/>
                          </a:solidFill>
                          <a:latin typeface="+mn-lt"/>
                          <a:ea typeface="+mn-ea"/>
                          <a:cs typeface="+mn-cs"/>
                        </a:rPr>
                        <a:t> from which we would derive the two other ones: </a:t>
                      </a:r>
                      <a:r>
                        <a:rPr lang="en-US" dirty="0" smtClean="0"/>
                        <a:t>Rectangle</a:t>
                      </a:r>
                      <a:r>
                        <a:rPr lang="en-US" sz="1800" b="0" i="0" kern="1200" dirty="0" smtClean="0">
                          <a:solidFill>
                            <a:schemeClr val="tx1"/>
                          </a:solidFill>
                          <a:latin typeface="+mn-lt"/>
                          <a:ea typeface="+mn-ea"/>
                          <a:cs typeface="+mn-cs"/>
                        </a:rPr>
                        <a:t> and </a:t>
                      </a:r>
                      <a:r>
                        <a:rPr lang="en-US" dirty="0" smtClean="0"/>
                        <a:t>Triangle</a:t>
                      </a:r>
                      <a:r>
                        <a:rPr lang="en-US" sz="1800" b="0" i="0" kern="1200" dirty="0" smtClean="0">
                          <a:solidFill>
                            <a:schemeClr val="tx1"/>
                          </a:solidFill>
                          <a:latin typeface="+mn-lt"/>
                          <a:ea typeface="+mn-ea"/>
                          <a:cs typeface="+mn-cs"/>
                        </a:rPr>
                        <a:t>:</a:t>
                      </a:r>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
        <p:nvSpPr>
          <p:cNvPr id="7" name="Rounded Rectangle 6"/>
          <p:cNvSpPr/>
          <p:nvPr/>
        </p:nvSpPr>
        <p:spPr>
          <a:xfrm>
            <a:off x="3397208" y="3033870"/>
            <a:ext cx="3324540" cy="1029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2503" y="4777891"/>
            <a:ext cx="1968080" cy="1635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7478702" y="4553833"/>
            <a:ext cx="2416196" cy="187118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11" idx="1"/>
          </p:cNvCxnSpPr>
          <p:nvPr/>
        </p:nvCxnSpPr>
        <p:spPr>
          <a:xfrm>
            <a:off x="6788360" y="3978548"/>
            <a:ext cx="1294391" cy="151088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264805" y="4020938"/>
            <a:ext cx="1174792" cy="16410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99497" y="3342707"/>
            <a:ext cx="2131581" cy="369332"/>
          </a:xfrm>
          <a:prstGeom prst="rect">
            <a:avLst/>
          </a:prstGeom>
          <a:noFill/>
        </p:spPr>
        <p:txBody>
          <a:bodyPr wrap="square" rtlCol="0">
            <a:spAutoFit/>
          </a:bodyPr>
          <a:lstStyle/>
          <a:p>
            <a:r>
              <a:rPr lang="en-US" b="1" dirty="0" smtClean="0"/>
              <a:t>Class Polygon</a:t>
            </a:r>
            <a:endParaRPr lang="en-US" b="1" dirty="0"/>
          </a:p>
        </p:txBody>
      </p:sp>
      <p:sp>
        <p:nvSpPr>
          <p:cNvPr id="17" name="TextBox 16"/>
          <p:cNvSpPr txBox="1"/>
          <p:nvPr/>
        </p:nvSpPr>
        <p:spPr>
          <a:xfrm>
            <a:off x="7903605" y="5693299"/>
            <a:ext cx="2131581" cy="369332"/>
          </a:xfrm>
          <a:prstGeom prst="rect">
            <a:avLst/>
          </a:prstGeom>
          <a:noFill/>
        </p:spPr>
        <p:txBody>
          <a:bodyPr wrap="square" rtlCol="0">
            <a:spAutoFit/>
          </a:bodyPr>
          <a:lstStyle/>
          <a:p>
            <a:r>
              <a:rPr lang="en-US" b="1" dirty="0" smtClean="0"/>
              <a:t>Class triangle</a:t>
            </a:r>
            <a:endParaRPr lang="en-US" b="1" dirty="0"/>
          </a:p>
        </p:txBody>
      </p:sp>
      <p:sp>
        <p:nvSpPr>
          <p:cNvPr id="18" name="TextBox 17"/>
          <p:cNvSpPr txBox="1"/>
          <p:nvPr/>
        </p:nvSpPr>
        <p:spPr>
          <a:xfrm>
            <a:off x="335079" y="5403640"/>
            <a:ext cx="2131581" cy="369332"/>
          </a:xfrm>
          <a:prstGeom prst="rect">
            <a:avLst/>
          </a:prstGeom>
          <a:noFill/>
        </p:spPr>
        <p:txBody>
          <a:bodyPr wrap="square" rtlCol="0">
            <a:spAutoFit/>
          </a:bodyPr>
          <a:lstStyle/>
          <a:p>
            <a:r>
              <a:rPr lang="en-US" b="1" dirty="0" smtClean="0"/>
              <a:t>Class rectangle</a:t>
            </a:r>
            <a:endParaRPr lang="en-US" b="1" dirty="0"/>
          </a:p>
        </p:txBody>
      </p:sp>
    </p:spTree>
    <p:extLst>
      <p:ext uri="{BB962C8B-B14F-4D97-AF65-F5344CB8AC3E}">
        <p14:creationId xmlns:p14="http://schemas.microsoft.com/office/powerpoint/2010/main" val="410509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dirty="0" err="1" smtClean="0">
                <a:solidFill>
                  <a:schemeClr val="bg1"/>
                </a:solidFill>
              </a:rPr>
              <a:t>Inheritence</a:t>
            </a:r>
            <a:r>
              <a:rPr lang="en-US" dirty="0" smtClean="0">
                <a:solidFill>
                  <a:schemeClr val="bg1"/>
                </a:solidFill>
              </a:rPr>
              <a:t> between classes</a:t>
            </a:r>
            <a:endParaRPr lang="en-US" dirty="0">
              <a:solidFill>
                <a:schemeClr val="bg1"/>
              </a:solidFill>
            </a:endParaRPr>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3360806700"/>
              </p:ext>
            </p:extLst>
          </p:nvPr>
        </p:nvGraphicFramePr>
        <p:xfrm>
          <a:off x="0" y="614016"/>
          <a:ext cx="12192000" cy="6243983"/>
        </p:xfrm>
        <a:graphic>
          <a:graphicData uri="http://schemas.openxmlformats.org/drawingml/2006/table">
            <a:tbl>
              <a:tblPr/>
              <a:tblGrid>
                <a:gridCol w="12192000"/>
              </a:tblGrid>
              <a:tr h="6243983">
                <a:tc>
                  <a:txBody>
                    <a:bodyPr/>
                    <a:lstStyle/>
                    <a:p>
                      <a:pPr algn="l" fontAlgn="t"/>
                      <a:r>
                        <a:rPr lang="en-US" sz="1800" b="0" i="0" kern="1200" dirty="0" smtClean="0">
                          <a:solidFill>
                            <a:schemeClr val="tx1"/>
                          </a:solidFill>
                          <a:latin typeface="+mn-lt"/>
                          <a:ea typeface="+mn-ea"/>
                          <a:cs typeface="+mn-cs"/>
                        </a:rPr>
                        <a:t>The </a:t>
                      </a:r>
                      <a:r>
                        <a:rPr lang="en-US" dirty="0" smtClean="0"/>
                        <a:t>Polygon</a:t>
                      </a:r>
                      <a:r>
                        <a:rPr lang="en-US" sz="1800" b="0" i="0" kern="1200" dirty="0" smtClean="0">
                          <a:solidFill>
                            <a:schemeClr val="tx1"/>
                          </a:solidFill>
                          <a:latin typeface="+mn-lt"/>
                          <a:ea typeface="+mn-ea"/>
                          <a:cs typeface="+mn-cs"/>
                        </a:rPr>
                        <a:t> class would contain members that are common for both types of polygon. In our case: </a:t>
                      </a:r>
                      <a:r>
                        <a:rPr lang="en-US" dirty="0" smtClean="0"/>
                        <a:t>width</a:t>
                      </a:r>
                      <a:r>
                        <a:rPr lang="en-US" sz="1800" b="0" i="0" kern="1200" dirty="0" smtClean="0">
                          <a:solidFill>
                            <a:schemeClr val="tx1"/>
                          </a:solidFill>
                          <a:latin typeface="+mn-lt"/>
                          <a:ea typeface="+mn-ea"/>
                          <a:cs typeface="+mn-cs"/>
                        </a:rPr>
                        <a:t> and </a:t>
                      </a:r>
                      <a:r>
                        <a:rPr lang="en-US" dirty="0" smtClean="0"/>
                        <a:t>height</a:t>
                      </a:r>
                      <a:r>
                        <a:rPr lang="en-US" sz="1800" b="0" i="0" kern="1200" dirty="0" smtClean="0">
                          <a:solidFill>
                            <a:schemeClr val="tx1"/>
                          </a:solidFill>
                          <a:latin typeface="+mn-lt"/>
                          <a:ea typeface="+mn-ea"/>
                          <a:cs typeface="+mn-cs"/>
                        </a:rPr>
                        <a:t>. And </a:t>
                      </a:r>
                      <a:r>
                        <a:rPr lang="en-US" dirty="0" smtClean="0"/>
                        <a:t>Rectangle</a:t>
                      </a:r>
                      <a:r>
                        <a:rPr lang="en-US" sz="1800" b="0" i="0" kern="1200" dirty="0" smtClean="0">
                          <a:solidFill>
                            <a:schemeClr val="tx1"/>
                          </a:solidFill>
                          <a:latin typeface="+mn-lt"/>
                          <a:ea typeface="+mn-ea"/>
                          <a:cs typeface="+mn-cs"/>
                        </a:rPr>
                        <a:t> and </a:t>
                      </a:r>
                      <a:r>
                        <a:rPr lang="en-US" dirty="0" smtClean="0"/>
                        <a:t>Triangle</a:t>
                      </a:r>
                      <a:r>
                        <a:rPr lang="en-US" sz="1800" b="0" i="0" kern="1200" dirty="0" smtClean="0">
                          <a:solidFill>
                            <a:schemeClr val="tx1"/>
                          </a:solidFill>
                          <a:latin typeface="+mn-lt"/>
                          <a:ea typeface="+mn-ea"/>
                          <a:cs typeface="+mn-cs"/>
                        </a:rPr>
                        <a:t> would be its derived classes, with specific features that are different from one type of polygon to the other.</a:t>
                      </a:r>
                    </a:p>
                    <a:p>
                      <a:pPr algn="l" fontAlgn="t"/>
                      <a:r>
                        <a:rPr lang="en-US" sz="1800" b="0" i="0" kern="1200" dirty="0" smtClean="0">
                          <a:solidFill>
                            <a:schemeClr val="tx1"/>
                          </a:solidFill>
                          <a:latin typeface="+mn-lt"/>
                          <a:ea typeface="+mn-ea"/>
                          <a:cs typeface="+mn-cs"/>
                        </a:rPr>
                        <a:t>Classes that are derived from others inherit all the accessible members of the base class. That means that if a base class includes a member </a:t>
                      </a:r>
                      <a:r>
                        <a:rPr lang="en-US" dirty="0" smtClean="0"/>
                        <a:t>A</a:t>
                      </a:r>
                      <a:r>
                        <a:rPr lang="en-US" sz="1800" b="0" i="0" kern="1200" dirty="0" smtClean="0">
                          <a:solidFill>
                            <a:schemeClr val="tx1"/>
                          </a:solidFill>
                          <a:latin typeface="+mn-lt"/>
                          <a:ea typeface="+mn-ea"/>
                          <a:cs typeface="+mn-cs"/>
                        </a:rPr>
                        <a:t> and we derive a class from it with another member called </a:t>
                      </a:r>
                      <a:r>
                        <a:rPr lang="en-US" dirty="0" smtClean="0"/>
                        <a:t>B</a:t>
                      </a:r>
                      <a:r>
                        <a:rPr lang="en-US" sz="1800" b="0" i="0" kern="1200" dirty="0" smtClean="0">
                          <a:solidFill>
                            <a:schemeClr val="tx1"/>
                          </a:solidFill>
                          <a:latin typeface="+mn-lt"/>
                          <a:ea typeface="+mn-ea"/>
                          <a:cs typeface="+mn-cs"/>
                        </a:rPr>
                        <a:t>, the derived class will contain both member </a:t>
                      </a:r>
                      <a:r>
                        <a:rPr lang="en-US" dirty="0" smtClean="0"/>
                        <a:t>A</a:t>
                      </a:r>
                      <a:r>
                        <a:rPr lang="en-US" sz="1800" b="0" i="0" kern="1200" dirty="0" smtClean="0">
                          <a:solidFill>
                            <a:schemeClr val="tx1"/>
                          </a:solidFill>
                          <a:latin typeface="+mn-lt"/>
                          <a:ea typeface="+mn-ea"/>
                          <a:cs typeface="+mn-cs"/>
                        </a:rPr>
                        <a:t> and member </a:t>
                      </a:r>
                      <a:r>
                        <a:rPr lang="en-US" dirty="0" smtClean="0"/>
                        <a:t>B</a:t>
                      </a:r>
                      <a:r>
                        <a:rPr lang="en-US" sz="1800" b="0" i="0" kern="1200" dirty="0" smtClean="0">
                          <a:solidFill>
                            <a:schemeClr val="tx1"/>
                          </a:solidFill>
                          <a:latin typeface="+mn-lt"/>
                          <a:ea typeface="+mn-ea"/>
                          <a:cs typeface="+mn-cs"/>
                        </a:rPr>
                        <a:t>.</a:t>
                      </a:r>
                    </a:p>
                    <a:p>
                      <a:pPr algn="l" fontAlgn="t"/>
                      <a:endParaRPr lang="en-US" sz="1800" b="0" i="0" kern="1200" dirty="0" smtClean="0">
                        <a:solidFill>
                          <a:schemeClr val="tx1"/>
                        </a:solidFill>
                        <a:latin typeface="+mn-lt"/>
                        <a:ea typeface="+mn-ea"/>
                        <a:cs typeface="+mn-cs"/>
                      </a:endParaRPr>
                    </a:p>
                    <a:p>
                      <a:pPr algn="l" fontAlgn="t"/>
                      <a:r>
                        <a:rPr lang="en-US" sz="1800" b="0" i="0" kern="1200" dirty="0" smtClean="0">
                          <a:solidFill>
                            <a:schemeClr val="tx1"/>
                          </a:solidFill>
                          <a:latin typeface="+mn-lt"/>
                          <a:ea typeface="+mn-ea"/>
                          <a:cs typeface="+mn-cs"/>
                        </a:rPr>
                        <a:t>The inheritance relationship of two classes is declared in the derived class. Derived classes definitions use the following syntax:</a:t>
                      </a:r>
                      <a:r>
                        <a:rPr lang="en-US" dirty="0" smtClean="0"/>
                        <a:t/>
                      </a:r>
                      <a:br>
                        <a:rPr lang="en-US" dirty="0" smtClean="0"/>
                      </a:br>
                      <a:r>
                        <a:rPr lang="en-US" dirty="0" smtClean="0"/>
                        <a:t/>
                      </a:r>
                      <a:br>
                        <a:rPr lang="en-US" dirty="0" smtClean="0"/>
                      </a:br>
                      <a:r>
                        <a:rPr lang="en-US" sz="2800" b="1" dirty="0" smtClean="0">
                          <a:solidFill>
                            <a:srgbClr val="FF0000"/>
                          </a:solidFill>
                        </a:rPr>
                        <a:t>class </a:t>
                      </a:r>
                      <a:r>
                        <a:rPr lang="en-US" sz="2800" b="1" dirty="0" err="1" smtClean="0">
                          <a:solidFill>
                            <a:srgbClr val="FF0000"/>
                          </a:solidFill>
                        </a:rPr>
                        <a:t>derived_class_name</a:t>
                      </a:r>
                      <a:r>
                        <a:rPr lang="en-US" sz="2800" b="1" dirty="0" smtClean="0">
                          <a:solidFill>
                            <a:srgbClr val="FF0000"/>
                          </a:solidFill>
                        </a:rPr>
                        <a:t>: public </a:t>
                      </a:r>
                      <a:r>
                        <a:rPr lang="en-US" sz="2800" b="1" dirty="0" err="1" smtClean="0">
                          <a:solidFill>
                            <a:srgbClr val="FF0000"/>
                          </a:solidFill>
                        </a:rPr>
                        <a:t>base_class_name</a:t>
                      </a: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 /*...*/ };</a:t>
                      </a:r>
                    </a:p>
                    <a:p>
                      <a:pPr algn="l" fontAlgn="t"/>
                      <a:endParaRPr lang="en-US" sz="2800" b="1" i="0" kern="1200" dirty="0" smtClean="0">
                        <a:solidFill>
                          <a:srgbClr val="FF0000"/>
                        </a:solidFill>
                        <a:latin typeface="+mn-lt"/>
                        <a:ea typeface="+mn-ea"/>
                        <a:cs typeface="+mn-cs"/>
                      </a:endParaRPr>
                    </a:p>
                    <a:p>
                      <a:pPr algn="l" fontAlgn="t"/>
                      <a:r>
                        <a:rPr lang="en-US" sz="1800" b="0" i="0" kern="1200" dirty="0" smtClean="0">
                          <a:solidFill>
                            <a:schemeClr val="tx1"/>
                          </a:solidFill>
                          <a:latin typeface="+mn-lt"/>
                          <a:ea typeface="+mn-ea"/>
                          <a:cs typeface="+mn-cs"/>
                        </a:rPr>
                        <a:t>Where </a:t>
                      </a:r>
                      <a:r>
                        <a:rPr lang="en-US" i="1" dirty="0" err="1" smtClean="0">
                          <a:solidFill>
                            <a:srgbClr val="FF0000"/>
                          </a:solidFill>
                        </a:rPr>
                        <a:t>derived_class_name</a:t>
                      </a:r>
                      <a:r>
                        <a:rPr lang="en-US" sz="1800" b="0" i="0" kern="1200" dirty="0" smtClean="0">
                          <a:solidFill>
                            <a:schemeClr val="tx1"/>
                          </a:solidFill>
                          <a:latin typeface="+mn-lt"/>
                          <a:ea typeface="+mn-ea"/>
                          <a:cs typeface="+mn-cs"/>
                        </a:rPr>
                        <a:t> is the name of the derived class and </a:t>
                      </a:r>
                      <a:r>
                        <a:rPr lang="en-US" i="1" dirty="0" err="1" smtClean="0">
                          <a:solidFill>
                            <a:srgbClr val="FF0000"/>
                          </a:solidFill>
                        </a:rPr>
                        <a:t>base_class_name</a:t>
                      </a:r>
                      <a:r>
                        <a:rPr lang="en-US" sz="1800" b="0" i="0" kern="1200" dirty="0" smtClean="0">
                          <a:solidFill>
                            <a:schemeClr val="tx1"/>
                          </a:solidFill>
                          <a:latin typeface="+mn-lt"/>
                          <a:ea typeface="+mn-ea"/>
                          <a:cs typeface="+mn-cs"/>
                        </a:rPr>
                        <a:t> is the name of the class on which it is based. The </a:t>
                      </a:r>
                      <a:r>
                        <a:rPr lang="en-US" dirty="0" smtClean="0"/>
                        <a:t>public</a:t>
                      </a:r>
                      <a:r>
                        <a:rPr lang="en-US" sz="1800" b="0" i="0" kern="1200" dirty="0" smtClean="0">
                          <a:solidFill>
                            <a:schemeClr val="tx1"/>
                          </a:solidFill>
                          <a:latin typeface="+mn-lt"/>
                          <a:ea typeface="+mn-ea"/>
                          <a:cs typeface="+mn-cs"/>
                        </a:rPr>
                        <a:t> access </a:t>
                      </a:r>
                      <a:r>
                        <a:rPr lang="en-US" sz="1800" b="0" i="0" kern="1200" dirty="0" err="1" smtClean="0">
                          <a:solidFill>
                            <a:schemeClr val="tx1"/>
                          </a:solidFill>
                          <a:latin typeface="+mn-lt"/>
                          <a:ea typeface="+mn-ea"/>
                          <a:cs typeface="+mn-cs"/>
                        </a:rPr>
                        <a:t>specifier</a:t>
                      </a:r>
                      <a:r>
                        <a:rPr lang="en-US" sz="1800" b="0" i="0" kern="1200" dirty="0" smtClean="0">
                          <a:solidFill>
                            <a:schemeClr val="tx1"/>
                          </a:solidFill>
                          <a:latin typeface="+mn-lt"/>
                          <a:ea typeface="+mn-ea"/>
                          <a:cs typeface="+mn-cs"/>
                        </a:rPr>
                        <a:t> may be replaced by any one of the other access </a:t>
                      </a:r>
                      <a:r>
                        <a:rPr lang="en-US" sz="1800" b="0" i="0" kern="1200" dirty="0" err="1" smtClean="0">
                          <a:solidFill>
                            <a:schemeClr val="tx1"/>
                          </a:solidFill>
                          <a:latin typeface="+mn-lt"/>
                          <a:ea typeface="+mn-ea"/>
                          <a:cs typeface="+mn-cs"/>
                        </a:rPr>
                        <a:t>specifiers</a:t>
                      </a:r>
                      <a:r>
                        <a:rPr lang="en-US" sz="1800" b="0" i="0" kern="1200" dirty="0" smtClean="0">
                          <a:solidFill>
                            <a:schemeClr val="tx1"/>
                          </a:solidFill>
                          <a:latin typeface="+mn-lt"/>
                          <a:ea typeface="+mn-ea"/>
                          <a:cs typeface="+mn-cs"/>
                        </a:rPr>
                        <a:t> (</a:t>
                      </a:r>
                      <a:r>
                        <a:rPr lang="en-US" dirty="0" smtClean="0"/>
                        <a:t>protected</a:t>
                      </a:r>
                      <a:r>
                        <a:rPr lang="en-US" sz="1800" b="0" i="0" kern="1200" dirty="0" smtClean="0">
                          <a:solidFill>
                            <a:schemeClr val="tx1"/>
                          </a:solidFill>
                          <a:latin typeface="+mn-lt"/>
                          <a:ea typeface="+mn-ea"/>
                          <a:cs typeface="+mn-cs"/>
                        </a:rPr>
                        <a:t> or </a:t>
                      </a:r>
                      <a:r>
                        <a:rPr lang="en-US" dirty="0" smtClean="0"/>
                        <a:t>private</a:t>
                      </a:r>
                      <a:r>
                        <a:rPr lang="en-US" sz="1800" b="0" i="0" kern="1200" dirty="0" smtClean="0">
                          <a:solidFill>
                            <a:schemeClr val="tx1"/>
                          </a:solidFill>
                          <a:latin typeface="+mn-lt"/>
                          <a:ea typeface="+mn-ea"/>
                          <a:cs typeface="+mn-cs"/>
                        </a:rPr>
                        <a:t>). This access </a:t>
                      </a:r>
                      <a:r>
                        <a:rPr lang="en-US" sz="1800" b="0" i="0" kern="1200" dirty="0" err="1" smtClean="0">
                          <a:solidFill>
                            <a:schemeClr val="tx1"/>
                          </a:solidFill>
                          <a:latin typeface="+mn-lt"/>
                          <a:ea typeface="+mn-ea"/>
                          <a:cs typeface="+mn-cs"/>
                        </a:rPr>
                        <a:t>specifier</a:t>
                      </a:r>
                      <a:r>
                        <a:rPr lang="en-US" sz="1800" b="0" i="0" kern="1200" dirty="0" smtClean="0">
                          <a:solidFill>
                            <a:schemeClr val="tx1"/>
                          </a:solidFill>
                          <a:latin typeface="+mn-lt"/>
                          <a:ea typeface="+mn-ea"/>
                          <a:cs typeface="+mn-cs"/>
                        </a:rPr>
                        <a:t> limits the most accessible level for the members inherited from the base class: The members with a more accessible level are inherited with this level instead, while the members with an equal or more restrictive access level keep their restrictive level in the derived class.</a:t>
                      </a:r>
                      <a:endParaRPr lang="en-US" sz="1800" b="1" i="0" kern="1200" dirty="0" smtClean="0">
                        <a:solidFill>
                          <a:srgbClr val="FF0000"/>
                        </a:solidFill>
                        <a:latin typeface="+mn-lt"/>
                        <a:ea typeface="+mn-ea"/>
                        <a:cs typeface="+mn-cs"/>
                      </a:endParaRPr>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Tree>
    <p:extLst>
      <p:ext uri="{BB962C8B-B14F-4D97-AF65-F5344CB8AC3E}">
        <p14:creationId xmlns:p14="http://schemas.microsoft.com/office/powerpoint/2010/main" val="410509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dirty="0" err="1" smtClean="0">
                <a:solidFill>
                  <a:schemeClr val="bg1"/>
                </a:solidFill>
              </a:rPr>
              <a:t>Inheritence</a:t>
            </a:r>
            <a:r>
              <a:rPr lang="en-US" dirty="0" smtClean="0">
                <a:solidFill>
                  <a:schemeClr val="bg1"/>
                </a:solidFill>
              </a:rPr>
              <a:t> between classes</a:t>
            </a:r>
            <a:endParaRPr lang="en-US" dirty="0">
              <a:solidFill>
                <a:schemeClr val="bg1"/>
              </a:solidFill>
            </a:endParaRPr>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3360806700"/>
              </p:ext>
            </p:extLst>
          </p:nvPr>
        </p:nvGraphicFramePr>
        <p:xfrm>
          <a:off x="0" y="614016"/>
          <a:ext cx="12192000" cy="6675120"/>
        </p:xfrm>
        <a:graphic>
          <a:graphicData uri="http://schemas.openxmlformats.org/drawingml/2006/table">
            <a:tbl>
              <a:tblPr/>
              <a:tblGrid>
                <a:gridCol w="12192000"/>
              </a:tblGrid>
              <a:tr h="62439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7000"/>
                          </a:solidFill>
                        </a:rPr>
                        <a:t>// derived classes</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500070"/>
                          </a:solidFill>
                        </a:rPr>
                        <a:t>#include &lt;</a:t>
                      </a:r>
                      <a:r>
                        <a:rPr lang="en-US" sz="1600" i="0" dirty="0" err="1" smtClean="0">
                          <a:solidFill>
                            <a:srgbClr val="500070"/>
                          </a:solidFill>
                        </a:rPr>
                        <a:t>iostream</a:t>
                      </a:r>
                      <a:r>
                        <a:rPr lang="en-US" sz="1600" i="0" dirty="0" smtClean="0">
                          <a:solidFill>
                            <a:srgbClr val="500070"/>
                          </a:solidFill>
                        </a:rPr>
                        <a:t>&gt;</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using</a:t>
                      </a:r>
                      <a:r>
                        <a:rPr lang="en-US" sz="1600" dirty="0" smtClean="0"/>
                        <a:t> </a:t>
                      </a:r>
                      <a:r>
                        <a:rPr lang="en-US" sz="1600" i="0" dirty="0" smtClean="0">
                          <a:solidFill>
                            <a:srgbClr val="0000B0"/>
                          </a:solidFill>
                        </a:rPr>
                        <a:t>namespace</a:t>
                      </a:r>
                      <a:r>
                        <a:rPr lang="en-US" sz="1600" dirty="0" smtClean="0"/>
                        <a:t> std;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00B0"/>
                          </a:solidFill>
                        </a:rPr>
                        <a:t>class</a:t>
                      </a:r>
                      <a:r>
                        <a:rPr lang="en-US" sz="1600" dirty="0" smtClean="0"/>
                        <a:t> Polygon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protected</a:t>
                      </a:r>
                      <a:r>
                        <a:rPr lang="en-US" sz="1600"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err="1" smtClean="0">
                          <a:solidFill>
                            <a:srgbClr val="0000B0"/>
                          </a:solidFill>
                        </a:rPr>
                        <a:t>int</a:t>
                      </a:r>
                      <a:r>
                        <a:rPr lang="en-US" sz="1600" dirty="0" smtClean="0"/>
                        <a:t> width, height;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00B0"/>
                          </a:solidFill>
                        </a:rPr>
                        <a:t>public</a:t>
                      </a:r>
                      <a:r>
                        <a:rPr lang="en-US" sz="1600"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00B0"/>
                          </a:solidFill>
                        </a:rPr>
                        <a:t>void</a:t>
                      </a:r>
                      <a:r>
                        <a:rPr lang="en-US" sz="1600" dirty="0" smtClean="0"/>
                        <a:t> </a:t>
                      </a:r>
                      <a:r>
                        <a:rPr lang="en-US" sz="1600" dirty="0" err="1" smtClean="0"/>
                        <a:t>set_values</a:t>
                      </a:r>
                      <a:r>
                        <a:rPr lang="en-US" sz="1600" dirty="0" smtClean="0"/>
                        <a:t> (</a:t>
                      </a:r>
                      <a:r>
                        <a:rPr lang="en-US" sz="1600" i="0" dirty="0" err="1" smtClean="0">
                          <a:solidFill>
                            <a:srgbClr val="0000B0"/>
                          </a:solidFill>
                        </a:rPr>
                        <a:t>int</a:t>
                      </a:r>
                      <a:r>
                        <a:rPr lang="en-US" sz="1600" dirty="0" smtClean="0"/>
                        <a:t> a, </a:t>
                      </a:r>
                      <a:r>
                        <a:rPr lang="en-US" sz="1600" i="0" dirty="0" err="1" smtClean="0">
                          <a:solidFill>
                            <a:srgbClr val="0000B0"/>
                          </a:solidFill>
                        </a:rPr>
                        <a:t>int</a:t>
                      </a:r>
                      <a:r>
                        <a:rPr lang="en-US" sz="1600" dirty="0" smtClean="0"/>
                        <a:t> b)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width=a; height=b;}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class</a:t>
                      </a:r>
                      <a:r>
                        <a:rPr lang="en-US" sz="1600" dirty="0" smtClean="0"/>
                        <a:t> Rectangle: </a:t>
                      </a:r>
                      <a:r>
                        <a:rPr lang="en-US" sz="1600" i="0" dirty="0" smtClean="0">
                          <a:solidFill>
                            <a:srgbClr val="0000B0"/>
                          </a:solidFill>
                        </a:rPr>
                        <a:t>public</a:t>
                      </a:r>
                      <a:r>
                        <a:rPr lang="en-US" sz="1600" dirty="0" smtClean="0"/>
                        <a:t> Polygon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public</a:t>
                      </a:r>
                      <a:r>
                        <a:rPr lang="en-US" sz="1600" dirty="0" smtClean="0"/>
                        <a:t>:</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err="1" smtClean="0">
                          <a:solidFill>
                            <a:srgbClr val="0000B0"/>
                          </a:solidFill>
                        </a:rPr>
                        <a:t>int</a:t>
                      </a:r>
                      <a:r>
                        <a:rPr lang="en-US" sz="1600" dirty="0" smtClean="0"/>
                        <a:t> area ()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return</a:t>
                      </a:r>
                      <a:r>
                        <a:rPr lang="en-US" sz="1600" dirty="0" smtClean="0"/>
                        <a:t> width * height; }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00B0"/>
                          </a:solidFill>
                        </a:rPr>
                        <a:t>class</a:t>
                      </a:r>
                      <a:r>
                        <a:rPr lang="en-US" sz="1600" dirty="0" smtClean="0"/>
                        <a:t> Triangle: </a:t>
                      </a:r>
                      <a:r>
                        <a:rPr lang="en-US" sz="1600" i="0" dirty="0" smtClean="0">
                          <a:solidFill>
                            <a:srgbClr val="0000B0"/>
                          </a:solidFill>
                        </a:rPr>
                        <a:t>public</a:t>
                      </a:r>
                      <a:r>
                        <a:rPr lang="en-US" sz="1600" dirty="0" smtClean="0"/>
                        <a:t> Polygon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public</a:t>
                      </a:r>
                      <a:r>
                        <a:rPr lang="en-US" sz="1600" dirty="0" smtClean="0"/>
                        <a:t>: </a:t>
                      </a:r>
                      <a:r>
                        <a:rPr lang="en-US" sz="1600" i="0" dirty="0" err="1" smtClean="0">
                          <a:solidFill>
                            <a:srgbClr val="0000B0"/>
                          </a:solidFill>
                        </a:rPr>
                        <a:t>int</a:t>
                      </a:r>
                      <a:r>
                        <a:rPr lang="en-US" sz="1600" dirty="0" smtClean="0"/>
                        <a:t> area ()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return</a:t>
                      </a:r>
                      <a:r>
                        <a:rPr lang="en-US" sz="1600" dirty="0" smtClean="0"/>
                        <a:t> width * height / 2;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err="1" smtClean="0">
                          <a:solidFill>
                            <a:srgbClr val="0000B0"/>
                          </a:solidFill>
                        </a:rPr>
                        <a:t>int</a:t>
                      </a:r>
                      <a:r>
                        <a:rPr lang="en-US" sz="1600" dirty="0" smtClean="0"/>
                        <a:t> main () {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Rectangle </a:t>
                      </a:r>
                      <a:r>
                        <a:rPr lang="en-US" sz="1600" dirty="0" err="1" smtClean="0"/>
                        <a:t>rect</a:t>
                      </a:r>
                      <a:r>
                        <a:rPr lang="en-US" sz="1600"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Triangle </a:t>
                      </a:r>
                      <a:r>
                        <a:rPr lang="en-US" sz="1600" dirty="0" err="1" smtClean="0"/>
                        <a:t>trgl</a:t>
                      </a:r>
                      <a:r>
                        <a:rPr lang="en-US" sz="1600" dirty="0" smtClean="0"/>
                        <a:t>;</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dirty="0" err="1" smtClean="0"/>
                        <a:t>rect.set_values</a:t>
                      </a:r>
                      <a:r>
                        <a:rPr lang="en-US" sz="1600" dirty="0" smtClean="0"/>
                        <a:t> (4,5);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err="1" smtClean="0"/>
                        <a:t>trgl.set_values</a:t>
                      </a:r>
                      <a:r>
                        <a:rPr lang="en-US" sz="1600" dirty="0" smtClean="0"/>
                        <a:t> (4,5); </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err="1" smtClean="0"/>
                        <a:t>cout</a:t>
                      </a:r>
                      <a:r>
                        <a:rPr lang="en-US" sz="1600" dirty="0" smtClean="0"/>
                        <a:t> &lt;&lt; </a:t>
                      </a:r>
                      <a:r>
                        <a:rPr lang="en-US" sz="1600" dirty="0" err="1" smtClean="0"/>
                        <a:t>rect.area</a:t>
                      </a:r>
                      <a:r>
                        <a:rPr lang="en-US" sz="1600" dirty="0" smtClean="0"/>
                        <a:t>() &lt;&lt; '\n';</a:t>
                      </a:r>
                    </a:p>
                    <a:p>
                      <a:pPr marL="0" marR="0" indent="0" algn="l" defTabSz="914400" rtl="0" eaLnBrk="1" fontAlgn="t" latinLnBrk="0" hangingPunct="1">
                        <a:lnSpc>
                          <a:spcPct val="100000"/>
                        </a:lnSpc>
                        <a:spcBef>
                          <a:spcPts val="0"/>
                        </a:spcBef>
                        <a:spcAft>
                          <a:spcPts val="0"/>
                        </a:spcAft>
                        <a:buClrTx/>
                        <a:buSzTx/>
                        <a:buFontTx/>
                        <a:buNone/>
                        <a:tabLst/>
                        <a:defRPr/>
                      </a:pPr>
                      <a:r>
                        <a:rPr lang="en-US" sz="1600" dirty="0" smtClean="0"/>
                        <a:t> </a:t>
                      </a:r>
                      <a:r>
                        <a:rPr lang="en-US" sz="1600" dirty="0" err="1" smtClean="0"/>
                        <a:t>cout</a:t>
                      </a:r>
                      <a:r>
                        <a:rPr lang="en-US" sz="1600" dirty="0" smtClean="0"/>
                        <a:t> &lt;&lt; </a:t>
                      </a:r>
                      <a:r>
                        <a:rPr lang="en-US" sz="1600" dirty="0" err="1" smtClean="0"/>
                        <a:t>trgl.area</a:t>
                      </a:r>
                      <a:r>
                        <a:rPr lang="en-US" sz="1600" dirty="0" smtClean="0"/>
                        <a:t>() &lt;&lt; '\n'; </a:t>
                      </a:r>
                    </a:p>
                    <a:p>
                      <a:pPr marL="0" marR="0" indent="0" algn="l" defTabSz="914400" rtl="0" eaLnBrk="1" fontAlgn="t" latinLnBrk="0" hangingPunct="1">
                        <a:lnSpc>
                          <a:spcPct val="100000"/>
                        </a:lnSpc>
                        <a:spcBef>
                          <a:spcPts val="0"/>
                        </a:spcBef>
                        <a:spcAft>
                          <a:spcPts val="0"/>
                        </a:spcAft>
                        <a:buClrTx/>
                        <a:buSzTx/>
                        <a:buFontTx/>
                        <a:buNone/>
                        <a:tabLst/>
                        <a:defRPr/>
                      </a:pPr>
                      <a:r>
                        <a:rPr lang="en-US" sz="1600" i="0" dirty="0" smtClean="0">
                          <a:solidFill>
                            <a:srgbClr val="0000B0"/>
                          </a:solidFill>
                        </a:rPr>
                        <a:t>return</a:t>
                      </a:r>
                      <a:r>
                        <a:rPr lang="en-US" sz="1600" dirty="0" smtClean="0"/>
                        <a:t> 0; }</a:t>
                      </a:r>
                      <a:endParaRPr lang="en-US" sz="1600" b="1" i="0" kern="1200" dirty="0" smtClean="0">
                        <a:solidFill>
                          <a:srgbClr val="FF0000"/>
                        </a:solidFill>
                        <a:latin typeface="+mn-lt"/>
                        <a:ea typeface="+mn-ea"/>
                        <a:cs typeface="+mn-cs"/>
                      </a:endParaRPr>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
        <p:nvSpPr>
          <p:cNvPr id="5" name="TextBox 4"/>
          <p:cNvSpPr txBox="1"/>
          <p:nvPr/>
        </p:nvSpPr>
        <p:spPr>
          <a:xfrm>
            <a:off x="3154983" y="1501796"/>
            <a:ext cx="8483936" cy="3693319"/>
          </a:xfrm>
          <a:prstGeom prst="rect">
            <a:avLst/>
          </a:prstGeom>
          <a:noFill/>
        </p:spPr>
        <p:txBody>
          <a:bodyPr wrap="square" rtlCol="0">
            <a:spAutoFit/>
          </a:bodyPr>
          <a:lstStyle/>
          <a:p>
            <a:r>
              <a:rPr lang="en-US" dirty="0" smtClean="0"/>
              <a:t> The objects of the classes Rectangle and Triangle each contain members inherited from Polygon. These are: width, height and </a:t>
            </a:r>
            <a:r>
              <a:rPr lang="en-US" dirty="0" err="1" smtClean="0"/>
              <a:t>set_values</a:t>
            </a:r>
            <a:r>
              <a:rPr lang="en-US" dirty="0" smtClean="0"/>
              <a:t>.</a:t>
            </a:r>
            <a:br>
              <a:rPr lang="en-US" dirty="0" smtClean="0"/>
            </a:br>
            <a:r>
              <a:rPr lang="en-US" dirty="0" smtClean="0"/>
              <a:t/>
            </a:r>
            <a:br>
              <a:rPr lang="en-US" dirty="0" smtClean="0"/>
            </a:br>
            <a:r>
              <a:rPr lang="en-US" dirty="0" smtClean="0"/>
              <a:t>The protected access </a:t>
            </a:r>
            <a:r>
              <a:rPr lang="en-US" dirty="0" err="1" smtClean="0"/>
              <a:t>specifier</a:t>
            </a:r>
            <a:r>
              <a:rPr lang="en-US" dirty="0" smtClean="0"/>
              <a:t> used in class Polygon is similar to private. Its only difference occurs in fact with inheritance: When a class inherits another one, the members of the derived class can access the protected members inherited from the base class, but not its private members.</a:t>
            </a:r>
            <a:br>
              <a:rPr lang="en-US" dirty="0" smtClean="0"/>
            </a:br>
            <a:r>
              <a:rPr lang="en-US" dirty="0" smtClean="0"/>
              <a:t/>
            </a:r>
            <a:br>
              <a:rPr lang="en-US" dirty="0" smtClean="0"/>
            </a:br>
            <a:r>
              <a:rPr lang="en-US" dirty="0" smtClean="0"/>
              <a:t>By declaring width and height as protected instead of private, these members are also accessible from the derived classes Rectangle and Triangle, instead of just from members of Polygon. If they were public, they could be accessed just from anywhere.</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4105096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dirty="0" smtClean="0">
                <a:solidFill>
                  <a:schemeClr val="bg1"/>
                </a:solidFill>
              </a:rPr>
              <a:t>Inheritance between classes</a:t>
            </a:r>
            <a:endParaRPr lang="en-US" dirty="0">
              <a:solidFill>
                <a:schemeClr val="bg1"/>
              </a:solidFill>
            </a:endParaRPr>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3360806700"/>
              </p:ext>
            </p:extLst>
          </p:nvPr>
        </p:nvGraphicFramePr>
        <p:xfrm>
          <a:off x="0" y="614016"/>
          <a:ext cx="12192000" cy="6243983"/>
        </p:xfrm>
        <a:graphic>
          <a:graphicData uri="http://schemas.openxmlformats.org/drawingml/2006/table">
            <a:tbl>
              <a:tblPr/>
              <a:tblGrid>
                <a:gridCol w="12192000"/>
              </a:tblGrid>
              <a:tr h="6243983">
                <a:tc>
                  <a:txBody>
                    <a:bodyPr/>
                    <a:lstStyle/>
                    <a:p>
                      <a:pPr algn="l" fontAlgn="t"/>
                      <a:r>
                        <a:rPr lang="en-US" dirty="0" smtClean="0"/>
                        <a:t>We can summarize the different access types according to which functions can access them in the following way: </a:t>
                      </a:r>
                    </a:p>
                    <a:p>
                      <a:pPr algn="l" fontAlgn="t"/>
                      <a:endParaRPr lang="en-US" dirty="0" smtClean="0"/>
                    </a:p>
                    <a:p>
                      <a:pPr algn="l" fontAlgn="t"/>
                      <a:endParaRPr lang="en-US" dirty="0" smtClean="0"/>
                    </a:p>
                    <a:p>
                      <a:pPr algn="l" fontAlgn="t"/>
                      <a:endParaRPr lang="en-US" dirty="0" smtClean="0"/>
                    </a:p>
                    <a:p>
                      <a:pPr algn="l" fontAlgn="t"/>
                      <a:endParaRPr lang="en-US" dirty="0" smtClean="0"/>
                    </a:p>
                    <a:p>
                      <a:pPr algn="l" fontAlgn="t"/>
                      <a:endParaRPr lang="en-US" dirty="0" smtClean="0"/>
                    </a:p>
                    <a:p>
                      <a:pPr algn="l" fontAlgn="t"/>
                      <a:endParaRPr lang="en-US" dirty="0" smtClean="0"/>
                    </a:p>
                    <a:p>
                      <a:pPr algn="l" fontAlgn="t"/>
                      <a:endParaRPr lang="en-US" dirty="0" smtClean="0"/>
                    </a:p>
                    <a:p>
                      <a:pPr algn="l" fontAlgn="t"/>
                      <a:endParaRPr lang="en-US" dirty="0" smtClean="0"/>
                    </a:p>
                    <a:p>
                      <a:pPr marL="0" marR="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mn-lt"/>
                          <a:ea typeface="+mn-ea"/>
                          <a:cs typeface="+mn-cs"/>
                        </a:rPr>
                        <a:t>Where "not members" represents any access from outside the class, such as from </a:t>
                      </a:r>
                      <a:r>
                        <a:rPr lang="en-US" dirty="0" smtClean="0"/>
                        <a:t>main</a:t>
                      </a:r>
                      <a:r>
                        <a:rPr lang="en-US" sz="1800" b="0" i="0" kern="1200" dirty="0" smtClean="0">
                          <a:solidFill>
                            <a:schemeClr val="tx1"/>
                          </a:solidFill>
                          <a:latin typeface="+mn-lt"/>
                          <a:ea typeface="+mn-ea"/>
                          <a:cs typeface="+mn-cs"/>
                        </a:rPr>
                        <a:t>, from another class or from a function.</a:t>
                      </a:r>
                      <a:r>
                        <a:rPr lang="en-US" dirty="0" smtClean="0"/>
                        <a:t/>
                      </a:r>
                      <a:br>
                        <a:rPr lang="en-US" dirty="0" smtClean="0"/>
                      </a:br>
                      <a:r>
                        <a:rPr lang="en-US" dirty="0" smtClean="0"/>
                        <a:t/>
                      </a:r>
                      <a:br>
                        <a:rPr lang="en-US" dirty="0" smtClean="0"/>
                      </a:br>
                      <a:r>
                        <a:rPr lang="en-US" sz="1800" b="0" i="0" kern="1200" dirty="0" smtClean="0">
                          <a:solidFill>
                            <a:schemeClr val="tx1"/>
                          </a:solidFill>
                          <a:latin typeface="+mn-lt"/>
                          <a:ea typeface="+mn-ea"/>
                          <a:cs typeface="+mn-cs"/>
                        </a:rPr>
                        <a:t>In the example above, the members inherited by </a:t>
                      </a:r>
                      <a:r>
                        <a:rPr lang="en-US" dirty="0" smtClean="0"/>
                        <a:t>Rectangle</a:t>
                      </a:r>
                      <a:r>
                        <a:rPr lang="en-US" sz="1800" b="0" i="0" kern="1200" dirty="0" smtClean="0">
                          <a:solidFill>
                            <a:schemeClr val="tx1"/>
                          </a:solidFill>
                          <a:latin typeface="+mn-lt"/>
                          <a:ea typeface="+mn-ea"/>
                          <a:cs typeface="+mn-cs"/>
                        </a:rPr>
                        <a:t> and </a:t>
                      </a:r>
                      <a:r>
                        <a:rPr lang="en-US" dirty="0" smtClean="0"/>
                        <a:t>Triangle</a:t>
                      </a:r>
                      <a:r>
                        <a:rPr lang="en-US" sz="1800" b="0" i="0" kern="1200" dirty="0" smtClean="0">
                          <a:solidFill>
                            <a:schemeClr val="tx1"/>
                          </a:solidFill>
                          <a:latin typeface="+mn-lt"/>
                          <a:ea typeface="+mn-ea"/>
                          <a:cs typeface="+mn-cs"/>
                        </a:rPr>
                        <a:t> have the same access permissions as they had in their base class </a:t>
                      </a:r>
                      <a:r>
                        <a:rPr lang="en-US" dirty="0" smtClean="0"/>
                        <a:t>Polygon</a:t>
                      </a:r>
                      <a:r>
                        <a:rPr lang="en-US" sz="1800" b="0" i="0" kern="1200" dirty="0" smtClean="0">
                          <a:solidFill>
                            <a:schemeClr val="tx1"/>
                          </a:solidFill>
                          <a:latin typeface="+mn-lt"/>
                          <a:ea typeface="+mn-ea"/>
                          <a:cs typeface="+mn-cs"/>
                        </a:rPr>
                        <a:t>:</a:t>
                      </a:r>
                      <a:r>
                        <a:rPr lang="en-US" dirty="0" smtClean="0"/>
                        <a:t/>
                      </a:r>
                      <a:br>
                        <a:rPr lang="en-US" dirty="0" smtClean="0"/>
                      </a:br>
                      <a:r>
                        <a:rPr lang="en-US" dirty="0" smtClean="0"/>
                        <a:t>Polygon::width </a:t>
                      </a:r>
                      <a:r>
                        <a:rPr lang="en-US" i="0" dirty="0" smtClean="0">
                          <a:solidFill>
                            <a:srgbClr val="007000"/>
                          </a:solidFill>
                        </a:rPr>
                        <a:t>// protected access</a:t>
                      </a:r>
                      <a:r>
                        <a:rPr lang="en-US"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t>Rectangle::width </a:t>
                      </a:r>
                      <a:r>
                        <a:rPr lang="en-US" i="0" dirty="0" smtClean="0">
                          <a:solidFill>
                            <a:srgbClr val="007000"/>
                          </a:solidFill>
                        </a:rPr>
                        <a:t>// protected access</a:t>
                      </a:r>
                      <a:r>
                        <a:rPr lang="en-US"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t>Polygon::</a:t>
                      </a:r>
                      <a:r>
                        <a:rPr lang="en-US" dirty="0" err="1" smtClean="0"/>
                        <a:t>set_values</a:t>
                      </a:r>
                      <a:r>
                        <a:rPr lang="en-US" dirty="0" smtClean="0"/>
                        <a:t>() </a:t>
                      </a:r>
                      <a:r>
                        <a:rPr lang="en-US" i="0" dirty="0" smtClean="0">
                          <a:solidFill>
                            <a:srgbClr val="007000"/>
                          </a:solidFill>
                        </a:rPr>
                        <a:t>// public access</a:t>
                      </a:r>
                      <a:r>
                        <a:rPr lang="en-US" dirty="0" smtClean="0"/>
                        <a:t> </a:t>
                      </a:r>
                    </a:p>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t>Rectangle::</a:t>
                      </a:r>
                      <a:r>
                        <a:rPr lang="en-US" dirty="0" err="1" smtClean="0"/>
                        <a:t>set_values</a:t>
                      </a:r>
                      <a:r>
                        <a:rPr lang="en-US" dirty="0" smtClean="0"/>
                        <a:t>() </a:t>
                      </a:r>
                      <a:r>
                        <a:rPr lang="en-US" i="0" dirty="0" smtClean="0">
                          <a:solidFill>
                            <a:srgbClr val="007000"/>
                          </a:solidFill>
                        </a:rPr>
                        <a:t>// public access </a:t>
                      </a:r>
                    </a:p>
                    <a:p>
                      <a:pPr marL="0" marR="0" indent="0" algn="l" defTabSz="914400" rtl="0" eaLnBrk="1" fontAlgn="t" latinLnBrk="0" hangingPunct="1">
                        <a:lnSpc>
                          <a:spcPct val="100000"/>
                        </a:lnSpc>
                        <a:spcBef>
                          <a:spcPts val="0"/>
                        </a:spcBef>
                        <a:spcAft>
                          <a:spcPts val="0"/>
                        </a:spcAft>
                        <a:buClrTx/>
                        <a:buSzTx/>
                        <a:buFontTx/>
                        <a:buNone/>
                        <a:tabLst/>
                        <a:defRPr/>
                      </a:pPr>
                      <a:endParaRPr lang="en-US" i="0" dirty="0" smtClean="0">
                        <a:solidFill>
                          <a:srgbClr val="007000"/>
                        </a:solidFill>
                      </a:endParaRPr>
                    </a:p>
                    <a:p>
                      <a:pPr marL="0" marR="0" indent="0" algn="l" defTabSz="914400" rtl="0" eaLnBrk="1" fontAlgn="t"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mn-lt"/>
                          <a:ea typeface="+mn-ea"/>
                          <a:cs typeface="+mn-cs"/>
                        </a:rPr>
                        <a:t>This is because the inheritance relation has been declared using the </a:t>
                      </a:r>
                      <a:r>
                        <a:rPr lang="en-US" dirty="0" smtClean="0"/>
                        <a:t>public</a:t>
                      </a:r>
                      <a:r>
                        <a:rPr lang="en-US" sz="1800" b="0" i="0" kern="1200" dirty="0" smtClean="0">
                          <a:solidFill>
                            <a:schemeClr val="tx1"/>
                          </a:solidFill>
                          <a:latin typeface="+mn-lt"/>
                          <a:ea typeface="+mn-ea"/>
                          <a:cs typeface="+mn-cs"/>
                        </a:rPr>
                        <a:t> keyword on each of the derived classes:</a:t>
                      </a:r>
                      <a:r>
                        <a:rPr lang="en-US" dirty="0" smtClean="0"/>
                        <a:t/>
                      </a:r>
                      <a:br>
                        <a:rPr lang="en-US" dirty="0" smtClean="0"/>
                      </a:br>
                      <a:r>
                        <a:rPr lang="en-US" i="0" dirty="0" smtClean="0">
                          <a:solidFill>
                            <a:srgbClr val="0000B0"/>
                          </a:solidFill>
                        </a:rPr>
                        <a:t>class</a:t>
                      </a:r>
                      <a:r>
                        <a:rPr lang="en-US" dirty="0" smtClean="0"/>
                        <a:t> Rectangle: </a:t>
                      </a:r>
                      <a:r>
                        <a:rPr lang="en-US" i="0" dirty="0" smtClean="0">
                          <a:solidFill>
                            <a:srgbClr val="0000B0"/>
                          </a:solidFill>
                        </a:rPr>
                        <a:t>public</a:t>
                      </a:r>
                      <a:r>
                        <a:rPr lang="en-US" dirty="0" smtClean="0"/>
                        <a:t> Polygon { </a:t>
                      </a:r>
                      <a:r>
                        <a:rPr lang="en-US" i="0" dirty="0" smtClean="0">
                          <a:solidFill>
                            <a:srgbClr val="007000"/>
                          </a:solidFill>
                        </a:rPr>
                        <a:t>/* ... */</a:t>
                      </a:r>
                      <a:r>
                        <a:rPr lang="en-US" dirty="0" smtClean="0"/>
                        <a:t> }</a:t>
                      </a:r>
                      <a:endParaRPr lang="en-US" sz="1800" b="1" i="0" kern="1200" dirty="0" smtClean="0">
                        <a:solidFill>
                          <a:srgbClr val="007000"/>
                        </a:solidFill>
                        <a:latin typeface="+mn-lt"/>
                        <a:ea typeface="+mn-ea"/>
                        <a:cs typeface="+mn-cs"/>
                      </a:endParaRPr>
                    </a:p>
                    <a:p>
                      <a:pPr marL="0" marR="0" indent="0" algn="l" defTabSz="914400" rtl="0" eaLnBrk="1" fontAlgn="t" latinLnBrk="0" hangingPunct="1">
                        <a:lnSpc>
                          <a:spcPct val="100000"/>
                        </a:lnSpc>
                        <a:spcBef>
                          <a:spcPts val="0"/>
                        </a:spcBef>
                        <a:spcAft>
                          <a:spcPts val="0"/>
                        </a:spcAft>
                        <a:buClrTx/>
                        <a:buSzTx/>
                        <a:buFontTx/>
                        <a:buNone/>
                        <a:tabLst/>
                        <a:defRPr/>
                      </a:pPr>
                      <a:endParaRPr lang="en-US" sz="1800" b="1" i="0" kern="1200" dirty="0" smtClean="0">
                        <a:solidFill>
                          <a:srgbClr val="FF0000"/>
                        </a:solidFill>
                        <a:latin typeface="+mn-lt"/>
                        <a:ea typeface="+mn-ea"/>
                        <a:cs typeface="+mn-cs"/>
                      </a:endParaRPr>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graphicFrame>
        <p:nvGraphicFramePr>
          <p:cNvPr id="5" name="Table 4"/>
          <p:cNvGraphicFramePr>
            <a:graphicFrameLocks noGrp="1"/>
          </p:cNvGraphicFramePr>
          <p:nvPr/>
        </p:nvGraphicFramePr>
        <p:xfrm>
          <a:off x="1868499" y="1058781"/>
          <a:ext cx="8128000" cy="202184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dirty="0" smtClean="0"/>
                        <a:t>Access</a:t>
                      </a:r>
                      <a:endParaRPr lang="en-US" dirty="0"/>
                    </a:p>
                  </a:txBody>
                  <a:tcPr/>
                </a:tc>
                <a:tc>
                  <a:txBody>
                    <a:bodyPr/>
                    <a:lstStyle/>
                    <a:p>
                      <a:r>
                        <a:rPr lang="en-US" dirty="0" smtClean="0"/>
                        <a:t>Public</a:t>
                      </a:r>
                      <a:endParaRPr lang="en-US" dirty="0"/>
                    </a:p>
                  </a:txBody>
                  <a:tcPr/>
                </a:tc>
                <a:tc>
                  <a:txBody>
                    <a:bodyPr/>
                    <a:lstStyle/>
                    <a:p>
                      <a:r>
                        <a:rPr lang="en-US" dirty="0" smtClean="0"/>
                        <a:t>Protected</a:t>
                      </a:r>
                      <a:endParaRPr lang="en-US" dirty="0"/>
                    </a:p>
                  </a:txBody>
                  <a:tcPr/>
                </a:tc>
                <a:tc>
                  <a:txBody>
                    <a:bodyPr/>
                    <a:lstStyle/>
                    <a:p>
                      <a:r>
                        <a:rPr lang="en-US" dirty="0" smtClean="0"/>
                        <a:t>Private</a:t>
                      </a:r>
                      <a:endParaRPr lang="en-US" dirty="0"/>
                    </a:p>
                  </a:txBody>
                  <a:tcPr/>
                </a:tc>
              </a:tr>
              <a:tr h="370840">
                <a:tc>
                  <a:txBody>
                    <a:bodyPr/>
                    <a:lstStyle/>
                    <a:p>
                      <a:r>
                        <a:rPr lang="en-US" dirty="0" smtClean="0"/>
                        <a:t>Members of the same class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r h="370840">
                <a:tc>
                  <a:txBody>
                    <a:bodyPr/>
                    <a:lstStyle/>
                    <a:p>
                      <a:r>
                        <a:rPr lang="en-US" dirty="0" smtClean="0"/>
                        <a:t>Members of derived class</a:t>
                      </a:r>
                      <a:endParaRPr lang="en-US" dirty="0"/>
                    </a:p>
                  </a:txBody>
                  <a:tcPr/>
                </a:tc>
                <a:tc>
                  <a:txBody>
                    <a:bodyPr/>
                    <a:lstStyle/>
                    <a:p>
                      <a:r>
                        <a:rPr lang="en-US" dirty="0" smtClean="0"/>
                        <a:t>Yes </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370840">
                <a:tc>
                  <a:txBody>
                    <a:bodyPr/>
                    <a:lstStyle/>
                    <a:p>
                      <a:r>
                        <a:rPr lang="en-US" dirty="0" smtClean="0"/>
                        <a:t>Non members</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tr>
            </a:tbl>
          </a:graphicData>
        </a:graphic>
      </p:graphicFrame>
    </p:spTree>
    <p:extLst>
      <p:ext uri="{BB962C8B-B14F-4D97-AF65-F5344CB8AC3E}">
        <p14:creationId xmlns:p14="http://schemas.microsoft.com/office/powerpoint/2010/main" val="4105096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dirty="0" smtClean="0">
                <a:solidFill>
                  <a:schemeClr val="bg1"/>
                </a:solidFill>
              </a:rPr>
              <a:t>What is inherited?</a:t>
            </a:r>
            <a:endParaRPr lang="en-US" dirty="0">
              <a:solidFill>
                <a:schemeClr val="bg1"/>
              </a:solidFill>
            </a:endParaRPr>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3360806700"/>
              </p:ext>
            </p:extLst>
          </p:nvPr>
        </p:nvGraphicFramePr>
        <p:xfrm>
          <a:off x="0" y="614016"/>
          <a:ext cx="12192000" cy="6243983"/>
        </p:xfrm>
        <a:graphic>
          <a:graphicData uri="http://schemas.openxmlformats.org/drawingml/2006/table">
            <a:tbl>
              <a:tblPr/>
              <a:tblGrid>
                <a:gridCol w="12192000"/>
              </a:tblGrid>
              <a:tr h="6243983">
                <a:tc>
                  <a:txBody>
                    <a:bodyPr/>
                    <a:lstStyle/>
                    <a:p>
                      <a:r>
                        <a:rPr lang="en-US" sz="1800" b="0" i="0" kern="1200" dirty="0" smtClean="0">
                          <a:solidFill>
                            <a:schemeClr val="tx1"/>
                          </a:solidFill>
                          <a:latin typeface="+mn-lt"/>
                          <a:ea typeface="+mn-ea"/>
                          <a:cs typeface="+mn-cs"/>
                        </a:rPr>
                        <a:t>In principle, a publicly derived class </a:t>
                      </a:r>
                      <a:r>
                        <a:rPr lang="en-US" sz="1800" b="0" i="0" kern="1200" dirty="0" smtClean="0">
                          <a:solidFill>
                            <a:srgbClr val="FF0000"/>
                          </a:solidFill>
                          <a:latin typeface="+mn-lt"/>
                          <a:ea typeface="+mn-ea"/>
                          <a:cs typeface="+mn-cs"/>
                        </a:rPr>
                        <a:t>inherits</a:t>
                      </a:r>
                      <a:r>
                        <a:rPr lang="en-US" sz="1800" b="0" i="0" kern="1200" dirty="0" smtClean="0">
                          <a:solidFill>
                            <a:schemeClr val="tx1"/>
                          </a:solidFill>
                          <a:latin typeface="+mn-lt"/>
                          <a:ea typeface="+mn-ea"/>
                          <a:cs typeface="+mn-cs"/>
                        </a:rPr>
                        <a:t> access to every member of a base class </a:t>
                      </a:r>
                      <a:r>
                        <a:rPr lang="en-US" sz="1800" b="0" i="0" kern="1200" dirty="0" smtClean="0">
                          <a:solidFill>
                            <a:srgbClr val="FF0000"/>
                          </a:solidFill>
                          <a:latin typeface="+mn-lt"/>
                          <a:ea typeface="+mn-ea"/>
                          <a:cs typeface="+mn-cs"/>
                        </a:rPr>
                        <a:t>except</a:t>
                      </a:r>
                      <a:r>
                        <a:rPr lang="en-US" sz="1800" b="0" i="0" kern="1200" dirty="0" smtClean="0">
                          <a:solidFill>
                            <a:schemeClr val="tx1"/>
                          </a:solidFill>
                          <a:latin typeface="+mn-lt"/>
                          <a:ea typeface="+mn-ea"/>
                          <a:cs typeface="+mn-cs"/>
                        </a:rPr>
                        <a:t>:</a:t>
                      </a:r>
                      <a:r>
                        <a:rPr lang="en-US" dirty="0" smtClean="0"/>
                        <a:t/>
                      </a:r>
                      <a:br>
                        <a:rPr lang="en-US" dirty="0" smtClean="0"/>
                      </a:br>
                      <a:r>
                        <a:rPr lang="en-US" dirty="0" smtClean="0"/>
                        <a:t/>
                      </a:r>
                      <a:br>
                        <a:rPr lang="en-US" dirty="0" smtClean="0"/>
                      </a:br>
                      <a:r>
                        <a:rPr lang="en-US" sz="1800" b="1" i="1" kern="1200" dirty="0" smtClean="0">
                          <a:solidFill>
                            <a:srgbClr val="FF0000"/>
                          </a:solidFill>
                          <a:latin typeface="+mn-lt"/>
                          <a:ea typeface="+mn-ea"/>
                          <a:cs typeface="+mn-cs"/>
                        </a:rPr>
                        <a:t>its constructors and its destructor</a:t>
                      </a:r>
                    </a:p>
                    <a:p>
                      <a:r>
                        <a:rPr lang="en-US" sz="1800" b="1" i="1" kern="1200" dirty="0" smtClean="0">
                          <a:solidFill>
                            <a:srgbClr val="FF0000"/>
                          </a:solidFill>
                          <a:latin typeface="+mn-lt"/>
                          <a:ea typeface="+mn-ea"/>
                          <a:cs typeface="+mn-cs"/>
                        </a:rPr>
                        <a:t>its assignment operator members (operator=)</a:t>
                      </a:r>
                    </a:p>
                    <a:p>
                      <a:r>
                        <a:rPr lang="en-US" sz="1800" b="1" i="1" kern="1200" dirty="0" smtClean="0">
                          <a:solidFill>
                            <a:srgbClr val="FF0000"/>
                          </a:solidFill>
                          <a:latin typeface="+mn-lt"/>
                          <a:ea typeface="+mn-ea"/>
                          <a:cs typeface="+mn-cs"/>
                        </a:rPr>
                        <a:t>its friends</a:t>
                      </a:r>
                    </a:p>
                    <a:p>
                      <a:r>
                        <a:rPr lang="en-US" sz="1800" b="1" i="1" kern="1200" dirty="0" smtClean="0">
                          <a:solidFill>
                            <a:srgbClr val="FF0000"/>
                          </a:solidFill>
                          <a:latin typeface="+mn-lt"/>
                          <a:ea typeface="+mn-ea"/>
                          <a:cs typeface="+mn-cs"/>
                        </a:rPr>
                        <a:t>its private members</a:t>
                      </a:r>
                    </a:p>
                    <a:p>
                      <a:r>
                        <a:rPr lang="en-US" dirty="0" smtClean="0"/>
                        <a:t/>
                      </a:r>
                      <a:br>
                        <a:rPr lang="en-US" dirty="0" smtClean="0"/>
                      </a:br>
                      <a:r>
                        <a:rPr lang="en-US" sz="1800" b="0" i="0" kern="1200" dirty="0" smtClean="0">
                          <a:solidFill>
                            <a:schemeClr val="tx1"/>
                          </a:solidFill>
                          <a:latin typeface="+mn-lt"/>
                          <a:ea typeface="+mn-ea"/>
                          <a:cs typeface="+mn-cs"/>
                        </a:rPr>
                        <a:t>Even though access to the constructors and destructor of the base class is not inherited as such, they are automatically called by the constructors and destructor of the derived class.</a:t>
                      </a:r>
                      <a:r>
                        <a:rPr lang="en-US" dirty="0" smtClean="0"/>
                        <a:t/>
                      </a:r>
                      <a:br>
                        <a:rPr lang="en-US" dirty="0" smtClean="0"/>
                      </a:br>
                      <a:r>
                        <a:rPr lang="en-US" dirty="0" smtClean="0"/>
                        <a:t/>
                      </a:r>
                      <a:br>
                        <a:rPr lang="en-US" dirty="0" smtClean="0"/>
                      </a:br>
                      <a:r>
                        <a:rPr lang="en-US" sz="1800" b="0" i="0" kern="1200" dirty="0" smtClean="0">
                          <a:solidFill>
                            <a:schemeClr val="tx1"/>
                          </a:solidFill>
                          <a:latin typeface="+mn-lt"/>
                          <a:ea typeface="+mn-ea"/>
                          <a:cs typeface="+mn-cs"/>
                        </a:rPr>
                        <a:t>Unless otherwise specified, the constructors of a derived class calls the default constructor of its base classes (i.e., the constructor taking no arguments). Calling a different constructor of a base class is possible, using the same syntax used to initialize member variables in the initialization list:</a:t>
                      </a:r>
                      <a:r>
                        <a:rPr lang="en-US" dirty="0" smtClean="0"/>
                        <a:t/>
                      </a:r>
                      <a:br>
                        <a:rPr lang="en-US" dirty="0" smtClean="0"/>
                      </a:br>
                      <a:r>
                        <a:rPr lang="en-US" dirty="0" smtClean="0"/>
                        <a:t/>
                      </a:r>
                      <a:br>
                        <a:rPr lang="en-US" dirty="0" smtClean="0"/>
                      </a:br>
                      <a:r>
                        <a:rPr lang="en-US" dirty="0" err="1" smtClean="0"/>
                        <a:t>derived_constructor_name</a:t>
                      </a:r>
                      <a:r>
                        <a:rPr lang="en-US" dirty="0" smtClean="0"/>
                        <a:t> (parameters) : </a:t>
                      </a:r>
                      <a:r>
                        <a:rPr lang="en-US" dirty="0" err="1" smtClean="0"/>
                        <a:t>base_constructor_name</a:t>
                      </a:r>
                      <a:r>
                        <a:rPr lang="en-US" dirty="0" smtClean="0"/>
                        <a:t> (parameters) {...}</a:t>
                      </a:r>
                      <a:br>
                        <a:rPr lang="en-US" dirty="0" smtClean="0"/>
                      </a:br>
                      <a:r>
                        <a:rPr lang="en-US" dirty="0" smtClean="0"/>
                        <a:t/>
                      </a:r>
                      <a:br>
                        <a:rPr lang="en-US" dirty="0" smtClean="0"/>
                      </a:br>
                      <a:r>
                        <a:rPr lang="en-US" sz="1800" b="0" i="0" kern="1200" dirty="0" smtClean="0">
                          <a:solidFill>
                            <a:schemeClr val="tx1"/>
                          </a:solidFill>
                          <a:latin typeface="+mn-lt"/>
                          <a:ea typeface="+mn-ea"/>
                          <a:cs typeface="+mn-cs"/>
                        </a:rPr>
                        <a:t>For example: </a:t>
                      </a:r>
                      <a:endParaRPr lang="en-US" dirty="0" smtClean="0"/>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Tree>
    <p:extLst>
      <p:ext uri="{BB962C8B-B14F-4D97-AF65-F5344CB8AC3E}">
        <p14:creationId xmlns:p14="http://schemas.microsoft.com/office/powerpoint/2010/main" val="410509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286"/>
          </a:xfrm>
          <a:solidFill>
            <a:schemeClr val="accent2"/>
          </a:solidFill>
        </p:spPr>
        <p:txBody>
          <a:bodyPr>
            <a:normAutofit fontScale="90000"/>
          </a:bodyPr>
          <a:lstStyle/>
          <a:p>
            <a:pPr algn="ctr"/>
            <a:r>
              <a:rPr lang="en-US" dirty="0" smtClean="0">
                <a:solidFill>
                  <a:schemeClr val="bg1"/>
                </a:solidFill>
              </a:rPr>
              <a:t>example</a:t>
            </a:r>
            <a:endParaRPr lang="en-US" dirty="0">
              <a:solidFill>
                <a:schemeClr val="bg1"/>
              </a:solidFill>
            </a:endParaRPr>
          </a:p>
        </p:txBody>
      </p:sp>
      <p:sp>
        <p:nvSpPr>
          <p:cNvPr id="6" name="Rectangle 5"/>
          <p:cNvSpPr/>
          <p:nvPr/>
        </p:nvSpPr>
        <p:spPr>
          <a:xfrm>
            <a:off x="5257799" y="2208937"/>
            <a:ext cx="6096000" cy="1754326"/>
          </a:xfrm>
          <a:prstGeom prst="rect">
            <a:avLst/>
          </a:prstGeom>
        </p:spPr>
        <p:txBody>
          <a:bodyPr>
            <a:spAutoFit/>
          </a:bodyPr>
          <a:lstStyle/>
          <a:p>
            <a:r>
              <a:rPr lang="en-US" dirty="0" smtClean="0">
                <a:solidFill>
                  <a:schemeClr val="bg1"/>
                </a:solidFill>
              </a:rPr>
              <a:t>the </a:t>
            </a:r>
            <a:r>
              <a:rPr lang="en-US" dirty="0">
                <a:solidFill>
                  <a:schemeClr val="bg1"/>
                </a:solidFill>
              </a:rPr>
              <a:t>asterisk sign (*) that we use when declaring a pointer only means that it is a pointer (it is part of its type compound specifier), and should not be confused with the dereference operator that we have seen a bit earlier, but which is also written with an asterisk (*). They are simply two different things represented with the same sign.</a:t>
            </a:r>
          </a:p>
        </p:txBody>
      </p:sp>
      <p:graphicFrame>
        <p:nvGraphicFramePr>
          <p:cNvPr id="3" name="Table 2"/>
          <p:cNvGraphicFramePr>
            <a:graphicFrameLocks noGrp="1"/>
          </p:cNvGraphicFramePr>
          <p:nvPr>
            <p:extLst>
              <p:ext uri="{D42A27DB-BD31-4B8C-83A1-F6EECF244321}">
                <p14:modId xmlns:p14="http://schemas.microsoft.com/office/powerpoint/2010/main" val="3360806700"/>
              </p:ext>
            </p:extLst>
          </p:nvPr>
        </p:nvGraphicFramePr>
        <p:xfrm>
          <a:off x="0" y="614016"/>
          <a:ext cx="12192000" cy="6243983"/>
        </p:xfrm>
        <a:graphic>
          <a:graphicData uri="http://schemas.openxmlformats.org/drawingml/2006/table">
            <a:tbl>
              <a:tblPr/>
              <a:tblGrid>
                <a:gridCol w="12192000"/>
              </a:tblGrid>
              <a:tr h="62439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7000"/>
                          </a:solidFill>
                        </a:rPr>
                        <a:t>// constructors and derived classes</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500070"/>
                          </a:solidFill>
                        </a:rPr>
                        <a:t>#include &lt;</a:t>
                      </a:r>
                      <a:r>
                        <a:rPr lang="en-US" sz="1600" i="0" dirty="0" err="1" smtClean="0">
                          <a:solidFill>
                            <a:srgbClr val="500070"/>
                          </a:solidFill>
                        </a:rPr>
                        <a:t>iostream</a:t>
                      </a:r>
                      <a:r>
                        <a:rPr lang="en-US" sz="1600" i="0" dirty="0" smtClean="0">
                          <a:solidFill>
                            <a:srgbClr val="500070"/>
                          </a:solidFill>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using</a:t>
                      </a:r>
                      <a:r>
                        <a:rPr lang="en-US" sz="1600" dirty="0" smtClean="0"/>
                        <a:t> </a:t>
                      </a:r>
                      <a:r>
                        <a:rPr lang="en-US" sz="1600" i="0" dirty="0" smtClean="0">
                          <a:solidFill>
                            <a:srgbClr val="0000B0"/>
                          </a:solidFill>
                        </a:rPr>
                        <a:t>namespace</a:t>
                      </a:r>
                      <a:r>
                        <a:rPr lang="en-US" sz="1600" dirty="0" smtClean="0"/>
                        <a:t> std;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class</a:t>
                      </a:r>
                      <a:r>
                        <a:rPr lang="en-US" sz="1600" dirty="0" smtClean="0"/>
                        <a:t> Mother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public</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Mother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a:t>
                      </a:r>
                      <a:r>
                        <a:rPr lang="en-US" sz="1600" dirty="0" err="1" smtClean="0"/>
                        <a:t>cout</a:t>
                      </a:r>
                      <a:r>
                        <a:rPr lang="en-US" sz="1600" dirty="0" smtClean="0"/>
                        <a:t> &lt;&lt; "Mother: no parameters\n";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Mother (</a:t>
                      </a:r>
                      <a:r>
                        <a:rPr lang="en-US" sz="1600" i="0" dirty="0" err="1" smtClean="0">
                          <a:solidFill>
                            <a:srgbClr val="0000B0"/>
                          </a:solidFill>
                        </a:rPr>
                        <a:t>int</a:t>
                      </a:r>
                      <a:r>
                        <a:rPr lang="en-US" sz="1600" dirty="0" smtClean="0"/>
                        <a:t> a)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a:t>
                      </a:r>
                      <a:r>
                        <a:rPr lang="en-US" sz="1600" dirty="0" err="1" smtClean="0"/>
                        <a:t>cout</a:t>
                      </a:r>
                      <a:r>
                        <a:rPr lang="en-US" sz="1600" dirty="0" smtClean="0"/>
                        <a:t> &lt;&lt; "Mother: </a:t>
                      </a:r>
                      <a:r>
                        <a:rPr lang="en-US" sz="1600" dirty="0" err="1" smtClean="0"/>
                        <a:t>int</a:t>
                      </a:r>
                      <a:r>
                        <a:rPr lang="en-US" sz="1600" dirty="0" smtClean="0"/>
                        <a:t> parameter\n";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class</a:t>
                      </a:r>
                      <a:r>
                        <a:rPr lang="en-US" sz="1600" dirty="0" smtClean="0"/>
                        <a:t> Daughter : </a:t>
                      </a:r>
                      <a:r>
                        <a:rPr lang="en-US" sz="1600" i="0" dirty="0" smtClean="0">
                          <a:solidFill>
                            <a:srgbClr val="0000B0"/>
                          </a:solidFill>
                        </a:rPr>
                        <a:t>public</a:t>
                      </a:r>
                      <a:r>
                        <a:rPr lang="en-US" sz="1600" dirty="0" smtClean="0"/>
                        <a:t> Mother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public</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Daughter (</a:t>
                      </a:r>
                      <a:r>
                        <a:rPr lang="en-US" sz="1600" i="0" dirty="0" err="1" smtClean="0">
                          <a:solidFill>
                            <a:srgbClr val="0000B0"/>
                          </a:solidFill>
                        </a:rPr>
                        <a:t>int</a:t>
                      </a:r>
                      <a:r>
                        <a:rPr lang="en-US" sz="1600" dirty="0" smtClean="0"/>
                        <a:t> a)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a:t>
                      </a:r>
                      <a:r>
                        <a:rPr lang="en-US" sz="1600" dirty="0" err="1" smtClean="0"/>
                        <a:t>cout</a:t>
                      </a:r>
                      <a:r>
                        <a:rPr lang="en-US" sz="1600" dirty="0" smtClean="0"/>
                        <a:t> &lt;&lt; "Daughter: </a:t>
                      </a:r>
                      <a:r>
                        <a:rPr lang="en-US" sz="1600" dirty="0" err="1" smtClean="0"/>
                        <a:t>int</a:t>
                      </a:r>
                      <a:r>
                        <a:rPr lang="en-US" sz="1600" dirty="0" smtClean="0"/>
                        <a:t> parameter\n\n";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class</a:t>
                      </a:r>
                      <a:r>
                        <a:rPr lang="en-US" sz="1600" dirty="0" smtClean="0"/>
                        <a:t> Son : </a:t>
                      </a:r>
                      <a:r>
                        <a:rPr lang="en-US" sz="1600" i="0" dirty="0" smtClean="0">
                          <a:solidFill>
                            <a:srgbClr val="0000B0"/>
                          </a:solidFill>
                        </a:rPr>
                        <a:t>public</a:t>
                      </a:r>
                      <a:r>
                        <a:rPr lang="en-US" sz="1600" dirty="0" smtClean="0"/>
                        <a:t> Mother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a:t>
                      </a:r>
                      <a:r>
                        <a:rPr lang="en-US" sz="1600" i="0" dirty="0" smtClean="0">
                          <a:solidFill>
                            <a:srgbClr val="0000B0"/>
                          </a:solidFill>
                        </a:rPr>
                        <a:t>public</a:t>
                      </a:r>
                      <a:r>
                        <a:rPr lang="en-US" sz="16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Son (</a:t>
                      </a:r>
                      <a:r>
                        <a:rPr lang="en-US" sz="1600" i="0" dirty="0" err="1" smtClean="0">
                          <a:solidFill>
                            <a:srgbClr val="0000B0"/>
                          </a:solidFill>
                        </a:rPr>
                        <a:t>int</a:t>
                      </a:r>
                      <a:r>
                        <a:rPr lang="en-US" sz="1600" dirty="0" smtClean="0"/>
                        <a:t> a) : Mother (a)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a:t>
                      </a:r>
                      <a:r>
                        <a:rPr lang="en-US" sz="1600" dirty="0" err="1" smtClean="0"/>
                        <a:t>cout</a:t>
                      </a:r>
                      <a:r>
                        <a:rPr lang="en-US" sz="1600" dirty="0" smtClean="0"/>
                        <a:t> &lt;&lt; "Son: </a:t>
                      </a:r>
                      <a:r>
                        <a:rPr lang="en-US" sz="1600" dirty="0" err="1" smtClean="0"/>
                        <a:t>int</a:t>
                      </a:r>
                      <a:r>
                        <a:rPr lang="en-US" sz="1600" dirty="0" smtClean="0"/>
                        <a:t> parameter\n\n";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err="1" smtClean="0">
                          <a:solidFill>
                            <a:srgbClr val="0000B0"/>
                          </a:solidFill>
                        </a:rPr>
                        <a:t>int</a:t>
                      </a:r>
                      <a:r>
                        <a:rPr lang="en-US" sz="1600" dirty="0" smtClean="0"/>
                        <a:t> main () {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Daughter </a:t>
                      </a:r>
                      <a:r>
                        <a:rPr lang="en-US" sz="1600" dirty="0" err="1" smtClean="0"/>
                        <a:t>kelly</a:t>
                      </a:r>
                      <a:r>
                        <a:rPr lang="en-US" sz="1600" dirty="0" smtClean="0"/>
                        <a:t>(0);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Son bud(0);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solidFill>
                            <a:srgbClr val="0000B0"/>
                          </a:solidFill>
                        </a:rPr>
                        <a:t>return</a:t>
                      </a:r>
                      <a:r>
                        <a:rPr lang="en-US" sz="1600" dirty="0" smtClean="0"/>
                        <a:t> 0; }</a:t>
                      </a:r>
                    </a:p>
                  </a:txBody>
                  <a:tcPr>
                    <a:lnL w="7620" cap="flat" cmpd="sng" algn="ctr">
                      <a:solidFill>
                        <a:srgbClr val="C0C0D0"/>
                      </a:solidFill>
                      <a:prstDash val="solid"/>
                      <a:round/>
                      <a:headEnd type="none" w="med" len="med"/>
                      <a:tailEnd type="none" w="med" len="med"/>
                    </a:lnL>
                    <a:lnR w="7620" cap="flat" cmpd="sng" algn="ctr">
                      <a:solidFill>
                        <a:srgbClr val="C0C0D0"/>
                      </a:solidFill>
                      <a:prstDash val="solid"/>
                      <a:round/>
                      <a:headEnd type="none" w="med" len="med"/>
                      <a:tailEnd type="none" w="med" len="med"/>
                    </a:lnR>
                    <a:lnT w="7620" cap="flat" cmpd="sng" algn="ctr">
                      <a:solidFill>
                        <a:srgbClr val="C0C0D0"/>
                      </a:solidFill>
                      <a:prstDash val="solid"/>
                      <a:round/>
                      <a:headEnd type="none" w="med" len="med"/>
                      <a:tailEnd type="none" w="med" len="med"/>
                    </a:lnT>
                    <a:lnB w="7620" cap="flat" cmpd="sng" algn="ctr">
                      <a:solidFill>
                        <a:srgbClr val="C0C0D0"/>
                      </a:solidFill>
                      <a:prstDash val="solid"/>
                      <a:round/>
                      <a:headEnd type="none" w="med" len="med"/>
                      <a:tailEnd type="none" w="med" len="med"/>
                    </a:lnB>
                    <a:solidFill>
                      <a:srgbClr val="EFEFFF"/>
                    </a:solidFill>
                  </a:tcPr>
                </a:tc>
              </a:tr>
            </a:tbl>
          </a:graphicData>
        </a:graphic>
      </p:graphicFrame>
      <p:sp>
        <p:nvSpPr>
          <p:cNvPr id="5" name="TextBox 4"/>
          <p:cNvSpPr txBox="1"/>
          <p:nvPr/>
        </p:nvSpPr>
        <p:spPr>
          <a:xfrm>
            <a:off x="3712101" y="981012"/>
            <a:ext cx="8479899" cy="2585323"/>
          </a:xfrm>
          <a:prstGeom prst="rect">
            <a:avLst/>
          </a:prstGeom>
          <a:noFill/>
        </p:spPr>
        <p:txBody>
          <a:bodyPr wrap="square" rtlCol="0">
            <a:spAutoFit/>
          </a:bodyPr>
          <a:lstStyle/>
          <a:p>
            <a:r>
              <a:rPr lang="en-US" dirty="0" smtClean="0"/>
              <a:t>Notice the difference between which Mother's constructor is called when a new Daughter object is created and which when it is a Son object. The difference is due to the different constructor declarations of Daughter and Son:</a:t>
            </a:r>
          </a:p>
          <a:p>
            <a:endParaRPr lang="en-US" dirty="0" smtClean="0"/>
          </a:p>
          <a:p>
            <a:endParaRPr lang="en-US" dirty="0" smtClean="0"/>
          </a:p>
          <a:p>
            <a:endParaRPr lang="en-US" dirty="0" smtClean="0"/>
          </a:p>
          <a:p>
            <a:r>
              <a:rPr lang="en-US" dirty="0" smtClean="0">
                <a:solidFill>
                  <a:srgbClr val="000000"/>
                </a:solidFill>
                <a:latin typeface="verdana"/>
              </a:rPr>
              <a:t>Daughter (</a:t>
            </a:r>
            <a:r>
              <a:rPr lang="en-US" dirty="0" err="1" smtClean="0">
                <a:solidFill>
                  <a:srgbClr val="0000B0"/>
                </a:solidFill>
                <a:latin typeface="verdana"/>
              </a:rPr>
              <a:t>int</a:t>
            </a:r>
            <a:r>
              <a:rPr lang="en-US" dirty="0" smtClean="0">
                <a:solidFill>
                  <a:srgbClr val="000000"/>
                </a:solidFill>
                <a:latin typeface="verdana"/>
              </a:rPr>
              <a:t> a) </a:t>
            </a:r>
            <a:r>
              <a:rPr lang="en-US" dirty="0" smtClean="0">
                <a:solidFill>
                  <a:srgbClr val="007000"/>
                </a:solidFill>
                <a:latin typeface="verdana"/>
              </a:rPr>
              <a:t>// nothing specified: call default constructor</a:t>
            </a:r>
            <a:r>
              <a:rPr lang="en-US" dirty="0" smtClean="0">
                <a:solidFill>
                  <a:srgbClr val="000000"/>
                </a:solidFill>
                <a:latin typeface="verdana"/>
              </a:rPr>
              <a:t> </a:t>
            </a:r>
          </a:p>
          <a:p>
            <a:r>
              <a:rPr lang="en-US" dirty="0" smtClean="0">
                <a:solidFill>
                  <a:srgbClr val="000000"/>
                </a:solidFill>
                <a:latin typeface="verdana"/>
              </a:rPr>
              <a:t>Son (</a:t>
            </a:r>
            <a:r>
              <a:rPr lang="en-US" dirty="0" err="1" smtClean="0">
                <a:solidFill>
                  <a:srgbClr val="0000B0"/>
                </a:solidFill>
                <a:latin typeface="verdana"/>
              </a:rPr>
              <a:t>int</a:t>
            </a:r>
            <a:r>
              <a:rPr lang="en-US" dirty="0" smtClean="0">
                <a:solidFill>
                  <a:srgbClr val="000000"/>
                </a:solidFill>
                <a:latin typeface="verdana"/>
              </a:rPr>
              <a:t> a) : Mother (a) </a:t>
            </a:r>
            <a:r>
              <a:rPr lang="en-US" dirty="0" smtClean="0">
                <a:solidFill>
                  <a:srgbClr val="007000"/>
                </a:solidFill>
                <a:latin typeface="verdana"/>
              </a:rPr>
              <a:t>// constructor specified: call this specific constructor</a:t>
            </a:r>
            <a:endParaRPr lang="en-US" dirty="0"/>
          </a:p>
        </p:txBody>
      </p:sp>
    </p:spTree>
    <p:extLst>
      <p:ext uri="{BB962C8B-B14F-4D97-AF65-F5344CB8AC3E}">
        <p14:creationId xmlns:p14="http://schemas.microsoft.com/office/powerpoint/2010/main" val="4105096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2704</TotalTime>
  <Words>4356</Words>
  <Application>Microsoft Office PowerPoint</Application>
  <PresentationFormat>Widescreen</PresentationFormat>
  <Paragraphs>551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 Unicode MS</vt:lpstr>
      <vt:lpstr>Arial</vt:lpstr>
      <vt:lpstr>Calibri</vt:lpstr>
      <vt:lpstr>Calibri Light</vt:lpstr>
      <vt:lpstr>Verdana</vt:lpstr>
      <vt:lpstr>Verdana</vt:lpstr>
      <vt:lpstr>Office Theme</vt:lpstr>
      <vt:lpstr>Friendship and Inheritance and intro to Polymorphism</vt:lpstr>
      <vt:lpstr>Friends</vt:lpstr>
      <vt:lpstr>Friends classes</vt:lpstr>
      <vt:lpstr>Inheritance between classes</vt:lpstr>
      <vt:lpstr>Inheritence between classes</vt:lpstr>
      <vt:lpstr>Inheritence between classes</vt:lpstr>
      <vt:lpstr>Inheritance between classes</vt:lpstr>
      <vt:lpstr>What is inherited?</vt:lpstr>
      <vt:lpstr>example</vt:lpstr>
      <vt:lpstr>Multiple inheritence</vt:lpstr>
      <vt:lpstr>Polymorphism- Pointers to base class</vt:lpstr>
      <vt:lpstr>Polymorphism- Virtual Members</vt:lpstr>
      <vt:lpstr>Polymorphism- Abstract base Classes</vt:lpstr>
      <vt:lpstr>Polymorphism- Abstract base Classes- Example</vt:lpstr>
      <vt:lpstr>Polymorphism- Abstract base Classes- Example 2</vt:lpstr>
      <vt:lpstr>Polymorphism- Abstract base Classes- Example 3</vt:lpstr>
      <vt:lpstr>Virtual Functions and Binding Concept</vt:lpstr>
      <vt:lpstr>Virtual Functions and Binding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 in C++</dc:title>
  <dc:creator>Amir</dc:creator>
  <cp:lastModifiedBy>Microsoft account</cp:lastModifiedBy>
  <cp:revision>56</cp:revision>
  <dcterms:created xsi:type="dcterms:W3CDTF">2019-02-07T21:42:54Z</dcterms:created>
  <dcterms:modified xsi:type="dcterms:W3CDTF">2021-03-04T17:14:42Z</dcterms:modified>
</cp:coreProperties>
</file>