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8" r:id="rId2"/>
    <p:sldId id="299" r:id="rId3"/>
    <p:sldId id="300" r:id="rId4"/>
    <p:sldId id="301" r:id="rId5"/>
    <p:sldId id="302" r:id="rId6"/>
    <p:sldId id="256" r:id="rId7"/>
    <p:sldId id="260" r:id="rId8"/>
    <p:sldId id="261" r:id="rId9"/>
    <p:sldId id="264" r:id="rId10"/>
    <p:sldId id="282" r:id="rId11"/>
    <p:sldId id="283" r:id="rId12"/>
    <p:sldId id="284" r:id="rId13"/>
    <p:sldId id="285" r:id="rId14"/>
    <p:sldId id="268" r:id="rId15"/>
    <p:sldId id="279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56" autoAdjust="0"/>
  </p:normalViewPr>
  <p:slideViewPr>
    <p:cSldViewPr>
      <p:cViewPr varScale="1">
        <p:scale>
          <a:sx n="94" d="100"/>
          <a:sy n="94" d="100"/>
        </p:scale>
        <p:origin x="20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41DBC-B9D2-4146-BB34-AFC3BEE57B3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03EB6-C2DC-4019-9369-AB2289AF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7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en-US" baseline="0" dirty="0" smtClean="0"/>
              <a:t> people who have never written a program before think of  programming as this system that they don’t, can’t, and won’t understand.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3EB6-C2DC-4019-9369-AB2289AF3E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8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Programming is about having a simple set of rules,</a:t>
            </a:r>
            <a:r>
              <a:rPr lang="en-US" baseline="0" dirty="0" smtClean="0"/>
              <a:t> or components, or instructions, and the ability to make almost anything within your imagination as a result of those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3EB6-C2DC-4019-9369-AB2289AF3E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1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who has</a:t>
            </a:r>
            <a:r>
              <a:rPr lang="en-US" baseline="0" dirty="0" smtClean="0"/>
              <a:t> ever written a program before.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3EB6-C2DC-4019-9369-AB2289AF3E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88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3EB6-C2DC-4019-9369-AB2289AF3E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0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== in</a:t>
            </a:r>
            <a:r>
              <a:rPr lang="en-US" baseline="0" dirty="0" smtClean="0"/>
              <a:t> my head is like using two exclamation points. IS IT REALLY EQUAL??? Whereas a single equals sign to me says that these are now equal.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3EB6-C2DC-4019-9369-AB2289AF3E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7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510-8020-4010-8642-9CFCF843783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3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510-8020-4010-8642-9CFCF843783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510-8020-4010-8642-9CFCF843783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510-8020-4010-8642-9CFCF843783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990600"/>
            <a:ext cx="83058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056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510-8020-4010-8642-9CFCF843783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9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510-8020-4010-8642-9CFCF843783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510-8020-4010-8642-9CFCF843783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6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510-8020-4010-8642-9CFCF843783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2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510-8020-4010-8642-9CFCF843783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0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510-8020-4010-8642-9CFCF843783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8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510-8020-4010-8642-9CFCF843783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8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6"/>
          <a:stretch/>
        </p:blipFill>
        <p:spPr bwMode="auto">
          <a:xfrm>
            <a:off x="0" y="-39689"/>
            <a:ext cx="8047037" cy="689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381001" y="-39689"/>
            <a:ext cx="9525001" cy="689768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15000"/>
                  <a:lumMod val="20000"/>
                  <a:lumOff val="80000"/>
                </a:schemeClr>
              </a:gs>
              <a:gs pos="15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2510-8020-4010-8642-9CFCF8437839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6E07-DEB8-4C55-BCE6-713AED1B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6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atershed.ucdavis.edu/resources/python-for-gis" TargetMode="External"/><Relationship Id="rId2" Type="http://schemas.openxmlformats.org/officeDocument/2006/relationships/hyperlink" Target="mailto:nrsantos@ucdavis.edu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Tinkertoy_300126232168_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Field Calculator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things your instructor never told you about ArcGIS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486400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Statement</a:t>
            </a:r>
          </a:p>
          <a:p>
            <a:pPr lvl="1"/>
            <a:r>
              <a:rPr lang="en-US" dirty="0" smtClean="0"/>
              <a:t>A line of code that does some work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Variable</a:t>
            </a:r>
          </a:p>
          <a:p>
            <a:pPr lvl="1"/>
            <a:r>
              <a:rPr lang="en-US" dirty="0" smtClean="0"/>
              <a:t>Just like in algebra, these are names for values that can change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String</a:t>
            </a:r>
          </a:p>
          <a:p>
            <a:pPr lvl="1"/>
            <a:r>
              <a:rPr lang="en-US" dirty="0" smtClean="0"/>
              <a:t>Think of it as text – letters strung along one after another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Function</a:t>
            </a:r>
          </a:p>
          <a:p>
            <a:pPr lvl="1"/>
            <a:r>
              <a:rPr lang="en-US" dirty="0" smtClean="0"/>
              <a:t>A named block of code that can be reused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Block</a:t>
            </a:r>
          </a:p>
          <a:p>
            <a:pPr lvl="1"/>
            <a:r>
              <a:rPr lang="en-US" dirty="0" smtClean="0"/>
              <a:t>A set of code that executes together</a:t>
            </a:r>
          </a:p>
          <a:p>
            <a:pPr lvl="1"/>
            <a:r>
              <a:rPr lang="en-US" dirty="0" smtClean="0"/>
              <a:t>This will make sense when we start looking at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Class</a:t>
            </a:r>
          </a:p>
          <a:p>
            <a:pPr lvl="1"/>
            <a:r>
              <a:rPr lang="en-US" dirty="0" smtClean="0"/>
              <a:t>An abstracted collection of variables and methods that represent some larger concept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a car – </a:t>
            </a:r>
            <a:r>
              <a:rPr lang="en-US" i="1" dirty="0" smtClean="0"/>
              <a:t>generic concept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Instance Object or Instance</a:t>
            </a:r>
          </a:p>
          <a:p>
            <a:pPr lvl="2"/>
            <a:r>
              <a:rPr lang="en-US" dirty="0"/>
              <a:t>The class, when in use, and with data – like a variable with information, where the variable has a structure predefined by the class</a:t>
            </a:r>
          </a:p>
          <a:p>
            <a:pPr lvl="3"/>
            <a:r>
              <a:rPr lang="en-US" dirty="0" err="1" smtClean="0"/>
              <a:t>Eg</a:t>
            </a:r>
            <a:r>
              <a:rPr lang="en-US" dirty="0" smtClean="0"/>
              <a:t>: Your 1996 Ford Taurus – </a:t>
            </a:r>
            <a:r>
              <a:rPr lang="en-US" i="1" dirty="0" smtClean="0"/>
              <a:t>specific incarnation</a:t>
            </a:r>
            <a:endParaRPr lang="en-US" i="1" dirty="0"/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Method</a:t>
            </a:r>
          </a:p>
          <a:p>
            <a:pPr lvl="2"/>
            <a:r>
              <a:rPr lang="en-US" dirty="0" smtClean="0"/>
              <a:t>Like a function, but operates on class data</a:t>
            </a:r>
          </a:p>
          <a:p>
            <a:pPr lvl="3"/>
            <a:r>
              <a:rPr lang="en-US" dirty="0" err="1" smtClean="0"/>
              <a:t>Eg</a:t>
            </a:r>
            <a:r>
              <a:rPr lang="en-US" dirty="0" smtClean="0"/>
              <a:t>: Drive! – </a:t>
            </a:r>
            <a:r>
              <a:rPr lang="en-US" i="1" dirty="0" smtClean="0"/>
              <a:t>do something</a:t>
            </a:r>
            <a:endParaRPr lang="en-US" i="1" dirty="0"/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Module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or Package</a:t>
            </a:r>
          </a:p>
          <a:p>
            <a:pPr lvl="1"/>
            <a:r>
              <a:rPr lang="en-US" dirty="0" smtClean="0"/>
              <a:t>Reusable code that you can bring into your own code. </a:t>
            </a:r>
            <a:r>
              <a:rPr lang="en-US" dirty="0" err="1" smtClean="0"/>
              <a:t>Arcpy</a:t>
            </a:r>
            <a:r>
              <a:rPr lang="en-US" dirty="0" smtClean="0"/>
              <a:t> is an example of a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6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like a 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Argument/Parameter</a:t>
            </a:r>
          </a:p>
          <a:p>
            <a:pPr lvl="1"/>
            <a:r>
              <a:rPr lang="en-US" dirty="0" smtClean="0"/>
              <a:t>Variable data passed into a function or script to provide the context and information for the code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Exception</a:t>
            </a:r>
          </a:p>
          <a:p>
            <a:pPr lvl="1"/>
            <a:r>
              <a:rPr lang="en-US" dirty="0" smtClean="0"/>
              <a:t>An unexpected condition in the program - difficult to recover from without additional coding to handle them. For our purposes, a crash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Comment</a:t>
            </a:r>
          </a:p>
          <a:p>
            <a:pPr lvl="1"/>
            <a:r>
              <a:rPr lang="en-US" dirty="0" smtClean="0"/>
              <a:t>Embedded, non-code English (or other human language) explanations of what is contained in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Failing Gracefully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Rule #1 of programs is – they </a:t>
            </a:r>
            <a:r>
              <a:rPr lang="en-US" i="1" dirty="0" smtClean="0"/>
              <a:t>break</a:t>
            </a:r>
            <a:r>
              <a:rPr lang="en-US" dirty="0" smtClean="0"/>
              <a:t>, and never work on the first try.</a:t>
            </a:r>
          </a:p>
          <a:p>
            <a:pPr lvl="1"/>
            <a:r>
              <a:rPr lang="en-US" dirty="0" smtClean="0"/>
              <a:t>So, we go back to </a:t>
            </a:r>
            <a:r>
              <a:rPr lang="en-US" b="1" dirty="0" smtClean="0"/>
              <a:t>debugging</a:t>
            </a:r>
            <a:endParaRPr lang="en-US" b="1" dirty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o</a:t>
            </a:r>
            <a:r>
              <a:rPr lang="en-US" dirty="0" smtClean="0">
                <a:solidFill>
                  <a:srgbClr val="FFC000"/>
                </a:solidFill>
              </a:rPr>
              <a:t>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dirty="0" smtClean="0">
                <a:solidFill>
                  <a:srgbClr val="92D050"/>
                </a:solidFill>
              </a:rPr>
              <a:t>l</a:t>
            </a:r>
            <a:r>
              <a:rPr lang="en-US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 is your friend, but you may need to adjust your searches a bit.</a:t>
            </a:r>
          </a:p>
          <a:p>
            <a:pPr lvl="1"/>
            <a:r>
              <a:rPr lang="en-US" dirty="0" smtClean="0"/>
              <a:t>Language and version (Python 2.6)</a:t>
            </a:r>
          </a:p>
          <a:p>
            <a:pPr lvl="1"/>
            <a:r>
              <a:rPr lang="en-US" dirty="0" smtClean="0"/>
              <a:t>Major package (</a:t>
            </a:r>
            <a:r>
              <a:rPr lang="en-US" dirty="0" err="1" smtClean="0"/>
              <a:t>arcpy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Error codes or descriptions (“’</a:t>
            </a:r>
            <a:r>
              <a:rPr lang="en-US" dirty="0" err="1" smtClean="0"/>
              <a:t>NoneType</a:t>
            </a:r>
            <a:r>
              <a:rPr lang="en-US" dirty="0" smtClean="0"/>
              <a:t>’ object has no attribute”)</a:t>
            </a:r>
          </a:p>
          <a:p>
            <a:r>
              <a:rPr lang="en-US" dirty="0" smtClean="0"/>
              <a:t>Comment your code – it really helps. Seriously.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Items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print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=</a:t>
            </a:r>
          </a:p>
          <a:p>
            <a:endParaRPr lang="en-US" dirty="0" smtClean="0"/>
          </a:p>
          <a:p>
            <a:r>
              <a:rPr lang="en-US" b="1" dirty="0" smtClean="0"/>
              <a:t>==</a:t>
            </a:r>
          </a:p>
          <a:p>
            <a:endParaRPr lang="en-US" dirty="0"/>
          </a:p>
          <a:p>
            <a:r>
              <a:rPr lang="en-US" b="1" dirty="0" smtClean="0"/>
              <a:t>is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9000" y="3886200"/>
            <a:ext cx="762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DA6CE"/>
                </a:solidFill>
                <a:latin typeface="DejaVu Sans Mono"/>
              </a:rPr>
              <a:t> a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DejaVu Sans Mono"/>
              </a:rPr>
              <a:t>=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8DA6CE"/>
                </a:solidFill>
                <a:latin typeface="DejaVu Sans Mono"/>
              </a:rPr>
              <a:t>b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FF8000"/>
                </a:solidFill>
                <a:latin typeface="DejaVu Sans Mono"/>
              </a:rPr>
              <a:t># sets the value of a to the value of 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76300" y="4735731"/>
            <a:ext cx="7620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BDE2D"/>
                </a:solidFill>
                <a:latin typeface="DejaVu Sans Mono"/>
              </a:rPr>
              <a:t>if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8DA6CE"/>
                </a:solidFill>
                <a:latin typeface="DejaVu Sans Mono"/>
              </a:rPr>
              <a:t>a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==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8DA6CE"/>
                </a:solidFill>
                <a:latin typeface="DejaVu Sans Mono"/>
              </a:rPr>
              <a:t>b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: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FF8000"/>
                </a:solidFill>
                <a:latin typeface="DejaVu Sans Mono"/>
              </a:rPr>
              <a:t># tests for equality of </a:t>
            </a:r>
            <a:r>
              <a:rPr lang="en-US" dirty="0" smtClean="0">
                <a:solidFill>
                  <a:srgbClr val="FF8000"/>
                </a:solidFill>
                <a:latin typeface="DejaVu Sans Mono"/>
              </a:rPr>
              <a:t>variables</a:t>
            </a:r>
            <a:endParaRPr lang="en-US" dirty="0" smtClean="0">
              <a:solidFill>
                <a:srgbClr val="F8F8F8"/>
              </a:solidFill>
              <a:latin typeface="DejaVu Sans Mono"/>
            </a:endParaRPr>
          </a:p>
          <a:p>
            <a:r>
              <a:rPr lang="en-US" dirty="0">
                <a:solidFill>
                  <a:srgbClr val="F8F8F8"/>
                </a:solidFill>
                <a:latin typeface="DejaVu Sans Mono"/>
              </a:rPr>
              <a:t>	</a:t>
            </a:r>
            <a:r>
              <a:rPr lang="en-US" dirty="0" smtClean="0">
                <a:solidFill>
                  <a:srgbClr val="FBDE2D"/>
                </a:solidFill>
                <a:latin typeface="DejaVu Sans Mono"/>
              </a:rPr>
              <a:t>print</a:t>
            </a:r>
            <a:r>
              <a:rPr lang="en-US" dirty="0" smtClean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61CE3C"/>
                </a:solidFill>
                <a:latin typeface="DejaVu Sans Mono"/>
              </a:rPr>
              <a:t>"a and b are the same!"</a:t>
            </a:r>
            <a:endParaRPr lang="en-US" dirty="0"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6300" y="5980331"/>
            <a:ext cx="7620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BDE2D"/>
                </a:solidFill>
                <a:latin typeface="DejaVu Sans Mono"/>
              </a:rPr>
              <a:t>if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8DA6CE"/>
                </a:solidFill>
                <a:latin typeface="DejaVu Sans Mono"/>
              </a:rPr>
              <a:t>a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is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True: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DejaVu Sans Mono"/>
              </a:rPr>
              <a:t># tests if they are the same object - special </a:t>
            </a:r>
            <a:r>
              <a:rPr lang="en-US" sz="1400" dirty="0" smtClean="0">
                <a:solidFill>
                  <a:srgbClr val="FF8000"/>
                </a:solidFill>
                <a:latin typeface="DejaVu Sans Mono"/>
              </a:rPr>
              <a:t>case</a:t>
            </a:r>
          </a:p>
          <a:p>
            <a:r>
              <a:rPr lang="en-US" dirty="0" smtClean="0">
                <a:solidFill>
                  <a:srgbClr val="FBDE2D"/>
                </a:solidFill>
                <a:latin typeface="DejaVu Sans Mono"/>
              </a:rPr>
              <a:t>	print</a:t>
            </a:r>
            <a:r>
              <a:rPr lang="en-US" dirty="0" smtClean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61CE3C"/>
                </a:solidFill>
                <a:latin typeface="DejaVu Sans Mono"/>
              </a:rPr>
              <a:t>"You've found the truth!"</a:t>
            </a:r>
            <a:endParaRPr lang="en-US" dirty="0"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7100" y="2306598"/>
            <a:ext cx="762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BDE2D"/>
                </a:solidFill>
                <a:latin typeface="DejaVu Sans Mono"/>
              </a:rPr>
              <a:t>print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61CE3C"/>
                </a:solidFill>
                <a:latin typeface="DejaVu Sans Mono"/>
              </a:rPr>
              <a:t>"hello world!"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>
                <a:solidFill>
                  <a:srgbClr val="FF8000"/>
                </a:solidFill>
                <a:latin typeface="DejaVu Sans Mono"/>
              </a:rPr>
              <a:t># prints text to console</a:t>
            </a:r>
            <a:endParaRPr lang="en-US" dirty="0">
              <a:effectLst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131276" y="3212068"/>
            <a:ext cx="6603025" cy="750332"/>
            <a:chOff x="1131276" y="3212068"/>
            <a:chExt cx="6603025" cy="750332"/>
          </a:xfrm>
        </p:grpSpPr>
        <p:sp>
          <p:nvSpPr>
            <p:cNvPr id="6" name="Curved Down Arrow 5"/>
            <p:cNvSpPr/>
            <p:nvPr/>
          </p:nvSpPr>
          <p:spPr>
            <a:xfrm flipH="1">
              <a:off x="1131276" y="3505200"/>
              <a:ext cx="697522" cy="3048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0198" y="3212068"/>
              <a:ext cx="2743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Direction of Assignment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1828799" y="3581400"/>
              <a:ext cx="3124201" cy="38100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91099" y="3248857"/>
              <a:ext cx="2743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52500" y="1219200"/>
            <a:ext cx="7594600" cy="1087397"/>
            <a:chOff x="952500" y="1219200"/>
            <a:chExt cx="7594600" cy="1087397"/>
          </a:xfrm>
        </p:grpSpPr>
        <p:sp>
          <p:nvSpPr>
            <p:cNvPr id="4" name="Right Brace 3"/>
            <p:cNvSpPr/>
            <p:nvPr/>
          </p:nvSpPr>
          <p:spPr>
            <a:xfrm rot="16200000">
              <a:off x="4597400" y="-2004540"/>
              <a:ext cx="304800" cy="7594600"/>
            </a:xfrm>
            <a:prstGeom prst="rightBrace">
              <a:avLst>
                <a:gd name="adj1" fmla="val 8333"/>
                <a:gd name="adj2" fmla="val 56412"/>
              </a:avLst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 rot="16200000">
              <a:off x="2743199" y="1239797"/>
              <a:ext cx="152401" cy="1981200"/>
            </a:xfrm>
            <a:prstGeom prst="rightBrace">
              <a:avLst>
                <a:gd name="adj1" fmla="val 8333"/>
                <a:gd name="adj2" fmla="val 50162"/>
              </a:avLst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52900" y="1219200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Statement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28799" y="1780059"/>
              <a:ext cx="198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String</a:t>
              </a:r>
              <a:endParaRPr lang="en-US" dirty="0"/>
            </a:p>
          </p:txBody>
        </p:sp>
        <p:sp>
          <p:nvSpPr>
            <p:cNvPr id="18" name="Right Brace 17"/>
            <p:cNvSpPr/>
            <p:nvPr/>
          </p:nvSpPr>
          <p:spPr>
            <a:xfrm rot="16200000">
              <a:off x="5438003" y="505598"/>
              <a:ext cx="172999" cy="3429000"/>
            </a:xfrm>
            <a:prstGeom prst="rightBrace">
              <a:avLst>
                <a:gd name="adj1" fmla="val 8333"/>
                <a:gd name="adj2" fmla="val 50162"/>
              </a:avLst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33901" y="1771010"/>
              <a:ext cx="198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Comment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76200" y="4231282"/>
            <a:ext cx="8686800" cy="1150779"/>
            <a:chOff x="-76200" y="4231282"/>
            <a:chExt cx="8686800" cy="1150779"/>
          </a:xfrm>
        </p:grpSpPr>
        <p:sp>
          <p:nvSpPr>
            <p:cNvPr id="17" name="Left Brace 16"/>
            <p:cNvSpPr/>
            <p:nvPr/>
          </p:nvSpPr>
          <p:spPr>
            <a:xfrm>
              <a:off x="533400" y="4735730"/>
              <a:ext cx="228600" cy="646331"/>
            </a:xfrm>
            <a:prstGeom prst="lef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76200" y="4876800"/>
              <a:ext cx="647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Block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162800" y="4953000"/>
              <a:ext cx="228600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943600" y="5215354"/>
              <a:ext cx="1447800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340600" y="4876800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en-US" dirty="0"/>
            </a:p>
          </p:txBody>
        </p:sp>
        <p:sp>
          <p:nvSpPr>
            <p:cNvPr id="29" name="Right Brace 28"/>
            <p:cNvSpPr/>
            <p:nvPr/>
          </p:nvSpPr>
          <p:spPr>
            <a:xfrm rot="16200000">
              <a:off x="4613087" y="854054"/>
              <a:ext cx="168755" cy="7594600"/>
            </a:xfrm>
            <a:prstGeom prst="rightBrace">
              <a:avLst>
                <a:gd name="adj1" fmla="val 8333"/>
                <a:gd name="adj2" fmla="val 56412"/>
              </a:avLst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00565" y="4231282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“If Statement”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52701" y="5562600"/>
            <a:ext cx="2652764" cy="417732"/>
            <a:chOff x="2552701" y="5562600"/>
            <a:chExt cx="2652764" cy="41773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2552701" y="5809565"/>
              <a:ext cx="419098" cy="17076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971799" y="5562600"/>
              <a:ext cx="2233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Predefined Constant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806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parts!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</a:p>
          <a:p>
            <a:endParaRPr lang="en-US" dirty="0"/>
          </a:p>
          <a:p>
            <a:r>
              <a:rPr lang="en-US" dirty="0" smtClean="0"/>
              <a:t>If/Else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Loops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752600"/>
            <a:ext cx="75438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BDE2D"/>
                </a:solidFill>
                <a:latin typeface="DejaVu Sans Mono"/>
              </a:rPr>
              <a:t>import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 smtClean="0">
                <a:solidFill>
                  <a:srgbClr val="8DA6CE"/>
                </a:solidFill>
                <a:latin typeface="DejaVu Sans Mono"/>
              </a:rPr>
              <a:t>time</a:t>
            </a:r>
            <a:endParaRPr lang="en-US" dirty="0" smtClean="0">
              <a:solidFill>
                <a:srgbClr val="F8F8F8"/>
              </a:solidFill>
              <a:latin typeface="DejaVu Sans Mono"/>
            </a:endParaRPr>
          </a:p>
          <a:p>
            <a:r>
              <a:rPr lang="en-US" dirty="0" smtClean="0">
                <a:solidFill>
                  <a:srgbClr val="FBDE2D"/>
                </a:solidFill>
                <a:latin typeface="DejaVu Sans Mono"/>
              </a:rPr>
              <a:t>import</a:t>
            </a:r>
            <a:r>
              <a:rPr lang="en-US" dirty="0" smtClean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 err="1">
                <a:solidFill>
                  <a:srgbClr val="8DA6CE"/>
                </a:solidFill>
                <a:latin typeface="DejaVu Sans Mono"/>
              </a:rPr>
              <a:t>tempfile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971800"/>
            <a:ext cx="7543800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BDE2D"/>
                </a:solidFill>
                <a:latin typeface="DejaVu Sans Mono"/>
              </a:rPr>
              <a:t>if</a:t>
            </a:r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 err="1" smtClean="0">
                <a:solidFill>
                  <a:srgbClr val="8DA6CE"/>
                </a:solidFill>
                <a:latin typeface="DejaVu Sans Mono"/>
              </a:rPr>
              <a:t>upstream_layer</a:t>
            </a:r>
            <a:r>
              <a:rPr lang="en-US" dirty="0" smtClean="0">
                <a:solidFill>
                  <a:srgbClr val="FBDE2D"/>
                </a:solidFill>
                <a:latin typeface="DejaVu Sans Mono"/>
              </a:rPr>
              <a:t>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DejaVu Sans Mono"/>
              </a:rPr>
              <a:t>#if this exists</a:t>
            </a:r>
          </a:p>
          <a:p>
            <a:r>
              <a:rPr lang="en-US" dirty="0" smtClean="0">
                <a:solidFill>
                  <a:srgbClr val="8DA6CE"/>
                </a:solidFill>
                <a:latin typeface="DejaVu Sans Mono"/>
              </a:rPr>
              <a:t>    </a:t>
            </a:r>
            <a:r>
              <a:rPr lang="en-US" dirty="0" err="1" smtClean="0">
                <a:solidFill>
                  <a:srgbClr val="8DA6CE"/>
                </a:solidFill>
                <a:latin typeface="DejaVu Sans Mono"/>
              </a:rPr>
              <a:t>arcpy</a:t>
            </a:r>
            <a:r>
              <a:rPr lang="en-US" dirty="0" err="1" smtClean="0">
                <a:solidFill>
                  <a:srgbClr val="FBDE2D"/>
                </a:solidFill>
                <a:latin typeface="DejaVu Sans Mono"/>
              </a:rPr>
              <a:t>.</a:t>
            </a:r>
            <a:r>
              <a:rPr lang="en-US" dirty="0" err="1" smtClean="0">
                <a:solidFill>
                  <a:srgbClr val="8DA6CE"/>
                </a:solidFill>
                <a:latin typeface="DejaVu Sans Mono"/>
              </a:rPr>
              <a:t>SetParameter</a:t>
            </a:r>
            <a:r>
              <a:rPr lang="en-US" dirty="0" smtClean="0">
                <a:solidFill>
                  <a:srgbClr val="FBDE2D"/>
                </a:solidFill>
                <a:latin typeface="DejaVu Sans Mono"/>
              </a:rPr>
              <a:t>(</a:t>
            </a:r>
            <a:r>
              <a:rPr lang="en-US" dirty="0" smtClean="0">
                <a:solidFill>
                  <a:srgbClr val="D8FA3C"/>
                </a:solidFill>
                <a:latin typeface="DejaVu Sans Mono"/>
              </a:rPr>
              <a:t>7</a:t>
            </a:r>
            <a:r>
              <a:rPr lang="en-US" dirty="0" smtClean="0">
                <a:solidFill>
                  <a:srgbClr val="FBDE2D"/>
                </a:solidFill>
                <a:latin typeface="DejaVu Sans Mono"/>
              </a:rPr>
              <a:t>,</a:t>
            </a:r>
            <a:r>
              <a:rPr lang="en-US" dirty="0" smtClean="0">
                <a:solidFill>
                  <a:srgbClr val="8DA6CE"/>
                </a:solidFill>
                <a:latin typeface="DejaVu Sans Mono"/>
              </a:rPr>
              <a:t>upstream_layer</a:t>
            </a:r>
            <a:r>
              <a:rPr lang="en-US" dirty="0" smtClean="0">
                <a:solidFill>
                  <a:srgbClr val="FBDE2D"/>
                </a:solidFill>
                <a:latin typeface="DejaVu Sans Mono"/>
              </a:rPr>
              <a:t>)</a:t>
            </a:r>
          </a:p>
          <a:p>
            <a:r>
              <a:rPr lang="en-US" dirty="0" smtClean="0">
                <a:solidFill>
                  <a:srgbClr val="FBDE2D"/>
                </a:solidFill>
                <a:latin typeface="DejaVu Sans Mono"/>
              </a:rPr>
              <a:t>else: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DejaVu Sans Mono"/>
              </a:rPr>
              <a:t>#otherwise, do this</a:t>
            </a:r>
          </a:p>
          <a:p>
            <a:r>
              <a:rPr lang="en-US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dirty="0" smtClean="0">
                <a:solidFill>
                  <a:srgbClr val="F8F8F8"/>
                </a:solidFill>
                <a:latin typeface="DejaVu Sans Mono"/>
              </a:rPr>
              <a:t>   </a:t>
            </a:r>
            <a:r>
              <a:rPr lang="en-US" dirty="0" err="1" smtClean="0">
                <a:solidFill>
                  <a:srgbClr val="8DA6CE"/>
                </a:solidFill>
                <a:latin typeface="DejaVu Sans Mono"/>
              </a:rPr>
              <a:t>log</a:t>
            </a:r>
            <a:r>
              <a:rPr lang="en-US" dirty="0" err="1" smtClean="0">
                <a:solidFill>
                  <a:srgbClr val="FBDE2D"/>
                </a:solidFill>
                <a:latin typeface="DejaVu Sans Mono"/>
              </a:rPr>
              <a:t>.</a:t>
            </a:r>
            <a:r>
              <a:rPr lang="en-US" dirty="0" err="1" smtClean="0">
                <a:solidFill>
                  <a:srgbClr val="8DA6CE"/>
                </a:solidFill>
                <a:latin typeface="DejaVu Sans Mono"/>
              </a:rPr>
              <a:t>error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(</a:t>
            </a:r>
            <a:r>
              <a:rPr lang="en-US" dirty="0">
                <a:solidFill>
                  <a:srgbClr val="61CE3C"/>
                </a:solidFill>
                <a:latin typeface="DejaVu Sans Mono"/>
              </a:rPr>
              <a:t>"No Upstream Layer to Return"</a:t>
            </a:r>
            <a:r>
              <a:rPr lang="en-US" dirty="0">
                <a:solidFill>
                  <a:srgbClr val="FBDE2D"/>
                </a:solidFill>
                <a:latin typeface="DejaVu Sans Mono"/>
              </a:rPr>
              <a:t>)</a:t>
            </a:r>
            <a:endParaRPr lang="en-US" dirty="0">
              <a:solidFill>
                <a:srgbClr val="F8F8F8"/>
              </a:solidFill>
              <a:effectLst/>
              <a:latin typeface="DejaVu Sans Mo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2645" y="4800599"/>
            <a:ext cx="7543800" cy="9541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BDE2D"/>
                </a:solidFill>
                <a:latin typeface="DejaVu Sans Mono"/>
              </a:rPr>
              <a:t>for</a:t>
            </a:r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>
                <a:solidFill>
                  <a:srgbClr val="8DA6CE"/>
                </a:solidFill>
                <a:latin typeface="DejaVu Sans Mono"/>
              </a:rPr>
              <a:t>fid</a:t>
            </a:r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>
                <a:solidFill>
                  <a:srgbClr val="FBDE2D"/>
                </a:solidFill>
                <a:latin typeface="DejaVu Sans Mono"/>
              </a:rPr>
              <a:t>in</a:t>
            </a:r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 err="1">
                <a:solidFill>
                  <a:srgbClr val="8DA6CE"/>
                </a:solidFill>
                <a:latin typeface="DejaVu Sans Mono"/>
              </a:rPr>
              <a:t>fish_subset</a:t>
            </a:r>
            <a:r>
              <a:rPr lang="en-US" sz="1400" dirty="0" smtClean="0">
                <a:solidFill>
                  <a:srgbClr val="FBDE2D"/>
                </a:solidFill>
                <a:latin typeface="DejaVu Sans Mono"/>
              </a:rPr>
              <a:t>: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DejaVu Sans Mono"/>
              </a:rPr>
              <a:t> # do something with each fish id in the set</a:t>
            </a:r>
          </a:p>
          <a:p>
            <a:r>
              <a:rPr lang="en-US" sz="1400" dirty="0" smtClean="0">
                <a:solidFill>
                  <a:srgbClr val="8DA6CE"/>
                </a:solidFill>
                <a:latin typeface="DejaVu Sans Mono"/>
              </a:rPr>
              <a:t>    </a:t>
            </a:r>
            <a:r>
              <a:rPr lang="en-US" sz="1400" dirty="0" err="1" smtClean="0">
                <a:solidFill>
                  <a:srgbClr val="8DA6CE"/>
                </a:solidFill>
                <a:latin typeface="DejaVu Sans Mono"/>
              </a:rPr>
              <a:t>l_query</a:t>
            </a:r>
            <a:r>
              <a:rPr lang="en-US" sz="1400" dirty="0" smtClean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>
                <a:solidFill>
                  <a:srgbClr val="FBDE2D"/>
                </a:solidFill>
                <a:latin typeface="DejaVu Sans Mono"/>
              </a:rPr>
              <a:t>=</a:t>
            </a:r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>
                <a:solidFill>
                  <a:srgbClr val="61CE3C"/>
                </a:solidFill>
                <a:latin typeface="DejaVu Sans Mono"/>
              </a:rPr>
              <a:t>"select </a:t>
            </a:r>
            <a:r>
              <a:rPr lang="en-US" sz="1400" dirty="0" err="1">
                <a:solidFill>
                  <a:srgbClr val="61CE3C"/>
                </a:solidFill>
                <a:latin typeface="DejaVu Sans Mono"/>
              </a:rPr>
              <a:t>Common_Name</a:t>
            </a:r>
            <a:r>
              <a:rPr lang="en-US" sz="1400" dirty="0">
                <a:solidFill>
                  <a:srgbClr val="61CE3C"/>
                </a:solidFill>
                <a:latin typeface="DejaVu Sans Mono"/>
              </a:rPr>
              <a:t> from Species where FID = </a:t>
            </a:r>
            <a:r>
              <a:rPr lang="en-US" sz="1400" dirty="0" smtClean="0">
                <a:solidFill>
                  <a:srgbClr val="61CE3C"/>
                </a:solidFill>
                <a:latin typeface="DejaVu Sans Mono"/>
              </a:rPr>
              <a:t>?“</a:t>
            </a:r>
            <a:endParaRPr lang="en-US" sz="1400" dirty="0" smtClean="0">
              <a:solidFill>
                <a:srgbClr val="F8F8F8"/>
              </a:solidFill>
              <a:latin typeface="DejaVu Sans Mono"/>
            </a:endParaRPr>
          </a:p>
          <a:p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 smtClean="0">
                <a:solidFill>
                  <a:srgbClr val="F8F8F8"/>
                </a:solidFill>
                <a:latin typeface="DejaVu Sans Mono"/>
              </a:rPr>
              <a:t>   </a:t>
            </a:r>
            <a:r>
              <a:rPr lang="en-US" sz="1400" dirty="0" err="1" smtClean="0">
                <a:solidFill>
                  <a:srgbClr val="8DA6CE"/>
                </a:solidFill>
                <a:latin typeface="DejaVu Sans Mono"/>
              </a:rPr>
              <a:t>l_result</a:t>
            </a:r>
            <a:r>
              <a:rPr lang="en-US" sz="1400" dirty="0" smtClean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>
                <a:solidFill>
                  <a:srgbClr val="FBDE2D"/>
                </a:solidFill>
                <a:latin typeface="DejaVu Sans Mono"/>
              </a:rPr>
              <a:t>=</a:t>
            </a:r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 err="1">
                <a:solidFill>
                  <a:srgbClr val="8DA6CE"/>
                </a:solidFill>
                <a:latin typeface="DejaVu Sans Mono"/>
              </a:rPr>
              <a:t>db_cursor</a:t>
            </a:r>
            <a:r>
              <a:rPr lang="en-US" sz="1400" dirty="0" err="1">
                <a:solidFill>
                  <a:srgbClr val="FBDE2D"/>
                </a:solidFill>
                <a:latin typeface="DejaVu Sans Mono"/>
              </a:rPr>
              <a:t>.</a:t>
            </a:r>
            <a:r>
              <a:rPr lang="en-US" sz="1400" dirty="0" err="1">
                <a:solidFill>
                  <a:srgbClr val="8DA6CE"/>
                </a:solidFill>
                <a:latin typeface="DejaVu Sans Mono"/>
              </a:rPr>
              <a:t>execute</a:t>
            </a:r>
            <a:r>
              <a:rPr lang="en-US" sz="1400" dirty="0">
                <a:solidFill>
                  <a:srgbClr val="FBDE2D"/>
                </a:solidFill>
                <a:latin typeface="DejaVu Sans Mono"/>
              </a:rPr>
              <a:t>(</a:t>
            </a:r>
            <a:r>
              <a:rPr lang="en-US" sz="1400" dirty="0" err="1">
                <a:solidFill>
                  <a:srgbClr val="8DA6CE"/>
                </a:solidFill>
                <a:latin typeface="DejaVu Sans Mono"/>
              </a:rPr>
              <a:t>l_query</a:t>
            </a:r>
            <a:r>
              <a:rPr lang="en-US" sz="1400" dirty="0">
                <a:solidFill>
                  <a:srgbClr val="FBDE2D"/>
                </a:solidFill>
                <a:latin typeface="DejaVu Sans Mono"/>
              </a:rPr>
              <a:t>,</a:t>
            </a:r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>
                <a:solidFill>
                  <a:srgbClr val="8DA6CE"/>
                </a:solidFill>
                <a:latin typeface="DejaVu Sans Mono"/>
              </a:rPr>
              <a:t>fid</a:t>
            </a:r>
            <a:r>
              <a:rPr lang="en-US" sz="1400" dirty="0">
                <a:solidFill>
                  <a:srgbClr val="FBDE2D"/>
                </a:solidFill>
                <a:latin typeface="DejaVu Sans Mono"/>
              </a:rPr>
              <a:t>)</a:t>
            </a:r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endParaRPr lang="en-US" sz="1400" dirty="0" smtClean="0">
              <a:solidFill>
                <a:srgbClr val="F8F8F8"/>
              </a:solidFill>
              <a:latin typeface="DejaVu Sans Mono"/>
            </a:endParaRPr>
          </a:p>
          <a:p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 smtClean="0">
                <a:solidFill>
                  <a:srgbClr val="F8F8F8"/>
                </a:solidFill>
                <a:latin typeface="DejaVu Sans Mono"/>
              </a:rPr>
              <a:t>   </a:t>
            </a:r>
            <a:r>
              <a:rPr lang="en-US" sz="1400" dirty="0" err="1" smtClean="0">
                <a:solidFill>
                  <a:srgbClr val="8DA6CE"/>
                </a:solidFill>
                <a:latin typeface="DejaVu Sans Mono"/>
              </a:rPr>
              <a:t>map_fish</a:t>
            </a:r>
            <a:r>
              <a:rPr lang="en-US" sz="1400" dirty="0" smtClean="0">
                <a:solidFill>
                  <a:srgbClr val="FBDE2D"/>
                </a:solidFill>
                <a:latin typeface="DejaVu Sans Mono"/>
              </a:rPr>
              <a:t>[</a:t>
            </a:r>
            <a:r>
              <a:rPr lang="en-US" sz="1400" dirty="0" smtClean="0">
                <a:solidFill>
                  <a:srgbClr val="8DA6CE"/>
                </a:solidFill>
                <a:latin typeface="DejaVu Sans Mono"/>
              </a:rPr>
              <a:t>fid</a:t>
            </a:r>
            <a:r>
              <a:rPr lang="en-US" sz="1400" dirty="0">
                <a:solidFill>
                  <a:srgbClr val="FBDE2D"/>
                </a:solidFill>
                <a:latin typeface="DejaVu Sans Mono"/>
              </a:rPr>
              <a:t>]</a:t>
            </a:r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>
                <a:solidFill>
                  <a:srgbClr val="FBDE2D"/>
                </a:solidFill>
                <a:latin typeface="DejaVu Sans Mono"/>
              </a:rPr>
              <a:t>=</a:t>
            </a:r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 err="1">
                <a:solidFill>
                  <a:srgbClr val="8DA6CE"/>
                </a:solidFill>
                <a:latin typeface="DejaVu Sans Mono"/>
              </a:rPr>
              <a:t>l_result</a:t>
            </a:r>
            <a:r>
              <a:rPr lang="en-US" sz="1400" dirty="0">
                <a:solidFill>
                  <a:srgbClr val="FBDE2D"/>
                </a:solidFill>
                <a:latin typeface="DejaVu Sans Mono"/>
              </a:rPr>
              <a:t>[</a:t>
            </a:r>
            <a:r>
              <a:rPr lang="en-US" sz="1400" dirty="0">
                <a:solidFill>
                  <a:srgbClr val="D8FA3C"/>
                </a:solidFill>
                <a:latin typeface="DejaVu Sans Mono"/>
              </a:rPr>
              <a:t>0</a:t>
            </a:r>
            <a:r>
              <a:rPr lang="en-US" sz="1400" dirty="0">
                <a:solidFill>
                  <a:srgbClr val="FBDE2D"/>
                </a:solidFill>
                <a:latin typeface="DejaVu Sans Mono"/>
              </a:rPr>
              <a:t>].</a:t>
            </a:r>
            <a:r>
              <a:rPr lang="en-US" sz="1400" dirty="0" err="1">
                <a:solidFill>
                  <a:srgbClr val="8DA6CE"/>
                </a:solidFill>
                <a:latin typeface="DejaVu Sans Mono"/>
              </a:rPr>
              <a:t>Common_Name</a:t>
            </a:r>
            <a:r>
              <a:rPr lang="en-US" sz="1400" dirty="0">
                <a:solidFill>
                  <a:srgbClr val="F8F8F8"/>
                </a:solidFill>
                <a:latin typeface="DejaVu Sans Mono"/>
              </a:rPr>
              <a:t> </a:t>
            </a:r>
            <a:r>
              <a:rPr lang="en-US" sz="1400" dirty="0">
                <a:solidFill>
                  <a:srgbClr val="AEAEAE"/>
                </a:solidFill>
                <a:latin typeface="DejaVu Sans Mono"/>
              </a:rPr>
              <a:t># </a:t>
            </a:r>
            <a:r>
              <a:rPr lang="en-US" sz="1400" dirty="0" smtClean="0">
                <a:solidFill>
                  <a:srgbClr val="AEAEAE"/>
                </a:solidFill>
                <a:latin typeface="DejaVu Sans Mono"/>
              </a:rPr>
              <a:t>Index by FID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738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486400"/>
          </a:xfrm>
        </p:spPr>
        <p:txBody>
          <a:bodyPr/>
          <a:lstStyle/>
          <a:p>
            <a:r>
              <a:rPr lang="en-US" dirty="0" smtClean="0"/>
              <a:t>Python code blocks are defined by indentation</a:t>
            </a:r>
          </a:p>
          <a:p>
            <a:pPr lvl="1"/>
            <a:r>
              <a:rPr lang="en-US" dirty="0" smtClean="0"/>
              <a:t>Statements that start a new block end with a colon</a:t>
            </a:r>
          </a:p>
          <a:p>
            <a:r>
              <a:rPr lang="en-US" dirty="0" smtClean="0"/>
              <a:t>import statements usually occur at the top</a:t>
            </a:r>
          </a:p>
          <a:p>
            <a:r>
              <a:rPr lang="en-US" dirty="0" smtClean="0"/>
              <a:t>Dot Notation and nesting</a:t>
            </a:r>
          </a:p>
          <a:p>
            <a:pPr lvl="1"/>
            <a:r>
              <a:rPr lang="en-US" b="1" dirty="0" err="1" smtClean="0"/>
              <a:t>os.getcwd</a:t>
            </a:r>
            <a:r>
              <a:rPr lang="en-US" b="1" dirty="0" smtClean="0"/>
              <a:t>() </a:t>
            </a:r>
            <a:r>
              <a:rPr lang="en-US" dirty="0" smtClean="0"/>
              <a:t>refers to function </a:t>
            </a:r>
            <a:r>
              <a:rPr lang="en-US" b="1" dirty="0" err="1" smtClean="0"/>
              <a:t>getcwd</a:t>
            </a:r>
            <a:r>
              <a:rPr lang="en-US" b="1" dirty="0" smtClean="0"/>
              <a:t>()</a:t>
            </a:r>
            <a:r>
              <a:rPr lang="en-US" dirty="0" smtClean="0"/>
              <a:t> in package </a:t>
            </a:r>
            <a:r>
              <a:rPr lang="en-US" b="1" dirty="0" err="1" smtClean="0"/>
              <a:t>os</a:t>
            </a:r>
            <a:endParaRPr lang="en-US" b="1" dirty="0" smtClean="0"/>
          </a:p>
          <a:p>
            <a:pPr lvl="1"/>
            <a:r>
              <a:rPr lang="en-US" b="1" dirty="0" err="1" smtClean="0"/>
              <a:t>os.path.join</a:t>
            </a:r>
            <a:r>
              <a:rPr lang="en-US" b="1" dirty="0" smtClean="0"/>
              <a:t>()</a:t>
            </a:r>
            <a:r>
              <a:rPr lang="en-US" dirty="0" smtClean="0"/>
              <a:t> refers to function </a:t>
            </a:r>
            <a:r>
              <a:rPr lang="en-US" b="1" dirty="0" smtClean="0"/>
              <a:t>join() </a:t>
            </a:r>
            <a:r>
              <a:rPr lang="en-US" dirty="0" smtClean="0"/>
              <a:t>in module </a:t>
            </a:r>
            <a:r>
              <a:rPr lang="en-US" b="1" dirty="0" smtClean="0"/>
              <a:t>path</a:t>
            </a:r>
            <a:r>
              <a:rPr lang="en-US" dirty="0" smtClean="0"/>
              <a:t> in package </a:t>
            </a:r>
            <a:r>
              <a:rPr lang="en-US" b="1" dirty="0" err="1" smtClean="0"/>
              <a:t>os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Secretly a Python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shhh</a:t>
            </a:r>
            <a:r>
              <a:rPr lang="en-US" dirty="0" smtClean="0"/>
              <a:t>!)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83114" y="2049714"/>
            <a:ext cx="3951036" cy="3951036"/>
            <a:chOff x="7546252" y="1690688"/>
            <a:chExt cx="2857500" cy="2857500"/>
          </a:xfrm>
        </p:grpSpPr>
        <p:pic>
          <p:nvPicPr>
            <p:cNvPr id="5" name="Picture 4" descr="Aikime: C'è differenza fra &quot;Iwama Ryu&quot; e &quot;Takemusu Aikido&quot;?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6252" y="1690688"/>
              <a:ext cx="2857500" cy="28575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548688" y="2764415"/>
              <a:ext cx="976312" cy="2835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2487" r="22384">
                          <a14:foregroundMark x1="13448" y1="42683" x2="14138" y2="45122"/>
                          <a14:foregroundMark x1="15517" y1="43902" x2="15517" y2="43902"/>
                          <a14:foregroundMark x1="17241" y1="31707" x2="17241" y2="31707"/>
                          <a14:foregroundMark x1="15862" y1="15854" x2="15862" y2="15854"/>
                          <a14:foregroundMark x1="10000" y1="13415" x2="10000" y2="13415"/>
                          <a14:foregroundMark x1="8966" y1="23171" x2="8966" y2="23171"/>
                          <a14:foregroundMark x1="7241" y1="43902" x2="7241" y2="439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129"/>
            <a:stretch/>
          </p:blipFill>
          <p:spPr>
            <a:xfrm>
              <a:off x="8566006" y="2622242"/>
              <a:ext cx="941675" cy="1070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1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4975" y="3124648"/>
            <a:ext cx="885825" cy="40362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I</a:t>
            </a:r>
            <a:r>
              <a:rPr lang="en-US" dirty="0" smtClean="0"/>
              <a:t>nputs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094184" y="2764631"/>
            <a:ext cx="2230041" cy="1515963"/>
            <a:chOff x="1484312" y="2755900"/>
            <a:chExt cx="2973388" cy="202128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574800" y="2755900"/>
              <a:ext cx="2882900" cy="584200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484312" y="3767535"/>
              <a:ext cx="2973388" cy="48815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651000" y="4341415"/>
              <a:ext cx="2806700" cy="435769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3414712" y="2764631"/>
            <a:ext cx="3205163" cy="135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19612" y="3338383"/>
            <a:ext cx="995363" cy="278011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Function</a:t>
            </a:r>
          </a:p>
          <a:p>
            <a:pPr marL="0" indent="0">
              <a:buNone/>
            </a:pPr>
            <a:endParaRPr lang="en-US" sz="21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619876" y="3466958"/>
            <a:ext cx="2133600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6696076" y="3170642"/>
            <a:ext cx="1819274" cy="278011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Output or Result</a:t>
            </a:r>
          </a:p>
          <a:p>
            <a:pPr marL="0" indent="0" algn="ctr">
              <a:buNone/>
            </a:pPr>
            <a:endParaRPr lang="en-US" sz="2100" dirty="0"/>
          </a:p>
        </p:txBody>
      </p:sp>
      <p:sp>
        <p:nvSpPr>
          <p:cNvPr id="16" name="TextBox 15"/>
          <p:cNvSpPr txBox="1"/>
          <p:nvPr/>
        </p:nvSpPr>
        <p:spPr>
          <a:xfrm>
            <a:off x="1438275" y="4919961"/>
            <a:ext cx="681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Geoprocessing</a:t>
            </a:r>
            <a:r>
              <a:rPr lang="en-US" sz="2400" dirty="0"/>
              <a:t> tools can be thought of as functions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 rot="680632">
            <a:off x="1519136" y="2644470"/>
            <a:ext cx="146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(strings)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15384" y="3201126"/>
            <a:ext cx="146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21039357">
            <a:off x="972796" y="3811267"/>
            <a:ext cx="237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Fields from Tables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22790" y="2855252"/>
            <a:ext cx="30970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</a:rPr>
              <a:t>ef</a:t>
            </a:r>
            <a:r>
              <a:rPr lang="en-US" sz="1500" dirty="0"/>
              <a:t> </a:t>
            </a:r>
            <a:r>
              <a:rPr lang="en-US" sz="1500" dirty="0" err="1"/>
              <a:t>check_value</a:t>
            </a:r>
            <a:r>
              <a:rPr lang="en-US" sz="1500" dirty="0"/>
              <a:t>(</a:t>
            </a:r>
            <a:r>
              <a:rPr lang="en-US" sz="1500" i="1" dirty="0" err="1"/>
              <a:t>val</a:t>
            </a:r>
            <a:r>
              <a:rPr lang="en-US" sz="1500" i="1" dirty="0"/>
              <a:t>, threshold=.5</a:t>
            </a:r>
            <a:r>
              <a:rPr lang="en-US" sz="1500" dirty="0"/>
              <a:t>):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en-US" sz="1500" dirty="0"/>
              <a:t> </a:t>
            </a:r>
            <a:r>
              <a:rPr lang="en-US" sz="1500" dirty="0" err="1"/>
              <a:t>val</a:t>
            </a:r>
            <a:r>
              <a:rPr lang="en-US" sz="1500" dirty="0"/>
              <a:t> &gt; threshold:</a:t>
            </a:r>
            <a:br>
              <a:rPr lang="en-US" sz="1500" dirty="0"/>
            </a:b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        return </a:t>
            </a:r>
            <a:r>
              <a:rPr lang="en-US" sz="1500" dirty="0"/>
              <a:t>True</a:t>
            </a:r>
          </a:p>
          <a:p>
            <a:r>
              <a:rPr lang="en-US" sz="1500" dirty="0"/>
              <a:t> </a:t>
            </a:r>
            <a:r>
              <a:rPr lang="en-US" sz="1500" dirty="0"/>
              <a:t>  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else</a:t>
            </a:r>
            <a:r>
              <a:rPr lang="en-US" sz="1500" dirty="0"/>
              <a:t>:</a:t>
            </a:r>
          </a:p>
          <a:p>
            <a:r>
              <a:rPr lang="en-US" sz="1500" dirty="0"/>
              <a:t> </a:t>
            </a:r>
            <a:r>
              <a:rPr lang="en-US" sz="1500" dirty="0"/>
              <a:t>      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sz="1500" dirty="0"/>
              <a:t> False</a:t>
            </a:r>
            <a:endParaRPr 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960415" y="5295015"/>
            <a:ext cx="764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can also make our own functions for field calculations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195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5" grpId="0"/>
      <p:bldP spid="16" grpId="0"/>
      <p:bldP spid="24" grpId="0"/>
      <p:bldP spid="25" grpId="0"/>
      <p:bldP spid="26" grpId="0"/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883568"/>
            <a:ext cx="3800475" cy="1639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General Form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variable_name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“value”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2130668" y="2404788"/>
            <a:ext cx="1200150" cy="723900"/>
            <a:chOff x="1854200" y="2527300"/>
            <a:chExt cx="2400300" cy="965200"/>
          </a:xfrm>
        </p:grpSpPr>
        <p:sp>
          <p:nvSpPr>
            <p:cNvPr id="7" name="Arc 6"/>
            <p:cNvSpPr/>
            <p:nvPr/>
          </p:nvSpPr>
          <p:spPr>
            <a:xfrm flipV="1">
              <a:off x="1854200" y="2527300"/>
              <a:ext cx="2400300" cy="965200"/>
            </a:xfrm>
            <a:prstGeom prst="arc">
              <a:avLst>
                <a:gd name="adj1" fmla="val 10932328"/>
                <a:gd name="adj2" fmla="val 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7" idx="0"/>
            </p:cNvCxnSpPr>
            <p:nvPr/>
          </p:nvCxnSpPr>
          <p:spPr>
            <a:xfrm flipH="1" flipV="1">
              <a:off x="1854200" y="2908300"/>
              <a:ext cx="5467" cy="14760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80459" y="2708879"/>
            <a:ext cx="1273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Value on right assigned to name on left</a:t>
            </a:r>
          </a:p>
          <a:p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0" y="1883569"/>
            <a:ext cx="4305300" cy="377428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Example</a:t>
            </a:r>
          </a:p>
          <a:p>
            <a:pPr marL="0" indent="0">
              <a:buNone/>
            </a:pPr>
            <a:r>
              <a:rPr lang="en-US" sz="2100" dirty="0" err="1">
                <a:solidFill>
                  <a:schemeClr val="accent4">
                    <a:lumMod val="75000"/>
                  </a:schemeClr>
                </a:solidFill>
              </a:rPr>
              <a:t>webinar_name</a:t>
            </a:r>
            <a:r>
              <a:rPr lang="en-US" sz="2100" dirty="0"/>
              <a:t> =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“Intro to Field Calculator”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4">
                    <a:lumMod val="75000"/>
                  </a:schemeClr>
                </a:solidFill>
              </a:rPr>
              <a:t>presenter</a:t>
            </a:r>
            <a:r>
              <a:rPr lang="en-US" sz="2100" dirty="0"/>
              <a:t> =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“Nick Santos”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sz="21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100" dirty="0">
                <a:solidFill>
                  <a:schemeClr val="accent4">
                    <a:lumMod val="75000"/>
                  </a:schemeClr>
                </a:solidFill>
              </a:rPr>
              <a:t>viewers</a:t>
            </a:r>
            <a:r>
              <a:rPr lang="en-US" sz="2100" dirty="0"/>
              <a:t> = [</a:t>
            </a:r>
            <a:br>
              <a:rPr lang="en-US" sz="2100" dirty="0"/>
            </a:br>
            <a:r>
              <a:rPr lang="en-US" sz="2100" dirty="0"/>
              <a:t>	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“student1”</a:t>
            </a:r>
            <a:r>
              <a:rPr lang="en-US" sz="2100" dirty="0"/>
              <a:t>,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“student2”</a:t>
            </a:r>
            <a:r>
              <a:rPr lang="en-US" sz="2100" dirty="0"/>
              <a:t>,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“student3”</a:t>
            </a:r>
            <a:r>
              <a:rPr lang="en-US" sz="2100" dirty="0"/>
              <a:t>,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“student4”</a:t>
            </a:r>
            <a:br>
              <a:rPr lang="en-US" sz="2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100" dirty="0"/>
              <a:t>]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sz="21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100" dirty="0" err="1">
                <a:solidFill>
                  <a:schemeClr val="accent4">
                    <a:lumMod val="75000"/>
                  </a:schemeClr>
                </a:solidFill>
              </a:rPr>
              <a:t>student_names</a:t>
            </a:r>
            <a:r>
              <a:rPr lang="en-US" sz="2100" dirty="0"/>
              <a:t> = { </a:t>
            </a:r>
            <a:br>
              <a:rPr lang="en-US" sz="2100" dirty="0"/>
            </a:br>
            <a:r>
              <a:rPr lang="en-US" sz="2100" dirty="0"/>
              <a:t>   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“student1”</a:t>
            </a:r>
            <a:r>
              <a:rPr lang="en-US" sz="2100" dirty="0"/>
              <a:t>: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“Jennifer”</a:t>
            </a:r>
            <a:r>
              <a:rPr lang="en-US" sz="2100" dirty="0"/>
              <a:t>,</a:t>
            </a:r>
            <a:br>
              <a:rPr lang="en-US" sz="2100" dirty="0"/>
            </a:br>
            <a:r>
              <a:rPr lang="en-US" sz="2100" dirty="0"/>
              <a:t>   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“student2”</a:t>
            </a:r>
            <a:r>
              <a:rPr lang="en-US" sz="2100" dirty="0"/>
              <a:t>: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“Dan”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}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25" name="Rectangle 24"/>
          <p:cNvSpPr/>
          <p:nvPr/>
        </p:nvSpPr>
        <p:spPr>
          <a:xfrm>
            <a:off x="182591" y="3632209"/>
            <a:ext cx="3968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i="1" dirty="0"/>
              <a:t>List</a:t>
            </a:r>
            <a:endParaRPr lang="en-US" sz="1350" i="1" dirty="0"/>
          </a:p>
        </p:txBody>
      </p:sp>
      <p:sp>
        <p:nvSpPr>
          <p:cNvPr id="26" name="Rectangle 25"/>
          <p:cNvSpPr/>
          <p:nvPr/>
        </p:nvSpPr>
        <p:spPr>
          <a:xfrm>
            <a:off x="1" y="4250383"/>
            <a:ext cx="92185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i="1" dirty="0"/>
              <a:t>Dictionary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429125" y="1799036"/>
            <a:ext cx="0" cy="407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71525" y="3541343"/>
            <a:ext cx="36576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schemeClr val="accent4">
                    <a:lumMod val="75000"/>
                  </a:schemeClr>
                </a:solidFill>
              </a:rPr>
              <a:t>many_values</a:t>
            </a:r>
            <a:r>
              <a:rPr lang="en-US" sz="2100" dirty="0"/>
              <a:t> = [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“list”</a:t>
            </a:r>
            <a:r>
              <a:rPr lang="en-US" sz="2100" dirty="0"/>
              <a:t>,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“of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en-US" sz="2100" dirty="0"/>
              <a:t>,</a:t>
            </a:r>
          </a:p>
          <a:p>
            <a:r>
              <a:rPr lang="en-US" sz="2100" dirty="0"/>
              <a:t> </a:t>
            </a:r>
            <a:r>
              <a:rPr lang="en-US" sz="2100" dirty="0"/>
              <a:t>                           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“values”</a:t>
            </a:r>
            <a:r>
              <a:rPr lang="en-US" sz="2100" dirty="0"/>
              <a:t>]</a:t>
            </a:r>
          </a:p>
          <a:p>
            <a:r>
              <a:rPr lang="en-US" sz="2100" dirty="0" err="1">
                <a:solidFill>
                  <a:schemeClr val="accent4">
                    <a:lumMod val="75000"/>
                  </a:schemeClr>
                </a:solidFill>
              </a:rPr>
              <a:t>lookup_table</a:t>
            </a:r>
            <a:r>
              <a:rPr lang="en-US" sz="2100" dirty="0"/>
              <a:t> </a:t>
            </a:r>
            <a:r>
              <a:rPr lang="en-US" sz="2100" dirty="0"/>
              <a:t>= </a:t>
            </a:r>
            <a:r>
              <a:rPr lang="en-US" sz="2100" dirty="0"/>
              <a:t>{</a:t>
            </a:r>
            <a:br>
              <a:rPr lang="en-US" sz="2100" dirty="0"/>
            </a:br>
            <a:r>
              <a:rPr lang="en-US" sz="2100" dirty="0"/>
              <a:t>    key</a:t>
            </a:r>
            <a:r>
              <a:rPr lang="en-US" sz="2100" dirty="0"/>
              <a:t>: value</a:t>
            </a:r>
            <a:r>
              <a:rPr lang="en-US" sz="2100" dirty="0"/>
              <a:t>,</a:t>
            </a:r>
            <a:br>
              <a:rPr lang="en-US" sz="2100" dirty="0"/>
            </a:br>
            <a:r>
              <a:rPr lang="en-US" sz="2100" dirty="0"/>
              <a:t>    key2</a:t>
            </a:r>
            <a:r>
              <a:rPr lang="en-US" sz="2100" dirty="0"/>
              <a:t>: </a:t>
            </a:r>
            <a:r>
              <a:rPr lang="en-US" sz="2100" dirty="0"/>
              <a:t>value2,</a:t>
            </a:r>
            <a:br>
              <a:rPr lang="en-US" sz="2100" dirty="0"/>
            </a:br>
            <a:r>
              <a:rPr lang="en-US" sz="2100" dirty="0"/>
              <a:t>    key3:value3</a:t>
            </a:r>
          </a:p>
          <a:p>
            <a:r>
              <a:rPr lang="en-US" sz="2100" dirty="0"/>
              <a:t>}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0" y="4206563"/>
            <a:ext cx="4286251" cy="159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88352" y="4393516"/>
          <a:ext cx="4197901" cy="168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263">
                  <a:extLst>
                    <a:ext uri="{9D8B030D-6E8A-4147-A177-3AD203B41FA5}">
                      <a16:colId xmlns:a16="http://schemas.microsoft.com/office/drawing/2014/main" val="745657130"/>
                    </a:ext>
                  </a:extLst>
                </a:gridCol>
                <a:gridCol w="2052638">
                  <a:extLst>
                    <a:ext uri="{9D8B030D-6E8A-4147-A177-3AD203B41FA5}">
                      <a16:colId xmlns:a16="http://schemas.microsoft.com/office/drawing/2014/main" val="269581827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Expression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Result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933846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viewers[0]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64110108"/>
                  </a:ext>
                </a:extLst>
              </a:tr>
              <a:tr h="341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student_names</a:t>
                      </a:r>
                      <a:r>
                        <a:rPr lang="en-US" sz="1400" baseline="0" dirty="0" smtClean="0"/>
                        <a:t>[“student1”]</a:t>
                      </a:r>
                      <a:endParaRPr lang="en-US" sz="1400" dirty="0" smtClean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22203556"/>
                  </a:ext>
                </a:extLst>
              </a:tr>
              <a:tr h="3412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student_names</a:t>
                      </a:r>
                      <a:r>
                        <a:rPr lang="en-US" sz="1400" dirty="0" smtClean="0"/>
                        <a:t>[viewers[1]]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567644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student_names</a:t>
                      </a:r>
                      <a:r>
                        <a:rPr lang="en-US" sz="1400" dirty="0" smtClean="0"/>
                        <a:t>[viewers[0]]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67969486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2262674" y="4673151"/>
            <a:ext cx="78643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student1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62674" y="5320984"/>
            <a:ext cx="48603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Dan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51751" y="5630562"/>
            <a:ext cx="74315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Jennifer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51751" y="4982728"/>
            <a:ext cx="74315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Jennifer</a:t>
            </a:r>
          </a:p>
        </p:txBody>
      </p:sp>
    </p:spTree>
    <p:extLst>
      <p:ext uri="{BB962C8B-B14F-4D97-AF65-F5344CB8AC3E}">
        <p14:creationId xmlns:p14="http://schemas.microsoft.com/office/powerpoint/2010/main" val="242468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5" grpId="0"/>
      <p:bldP spid="26" grpId="0"/>
      <p:bldP spid="29" grpId="0"/>
      <p:bldP spid="30" grpId="0" animBg="1"/>
      <p:bldP spid="22" grpId="0"/>
      <p:bldP spid="23" grpId="0"/>
      <p:bldP spid="24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3667125" cy="32635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/>
              <a:t>General Form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en-US" dirty="0" smtClean="0"/>
              <a:t> {condition evaluates to true}: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{run some code}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else</a:t>
            </a:r>
            <a:r>
              <a:rPr lang="en-US" dirty="0" smtClean="0"/>
              <a:t>: # condition is false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{run different code}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0" y="2226469"/>
            <a:ext cx="25241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Example</a:t>
            </a:r>
            <a:endParaRPr lang="en-US" sz="2400" b="1" dirty="0"/>
          </a:p>
          <a:p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en-US" sz="2100" dirty="0"/>
              <a:t> value &gt; threshold:</a:t>
            </a:r>
          </a:p>
          <a:p>
            <a:r>
              <a:rPr lang="en-US" sz="2100" dirty="0"/>
              <a:t>   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sz="2100" dirty="0"/>
              <a:t> True</a:t>
            </a:r>
          </a:p>
          <a:p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else</a:t>
            </a:r>
            <a:r>
              <a:rPr lang="en-US" sz="2100" dirty="0"/>
              <a:t>:</a:t>
            </a:r>
          </a:p>
          <a:p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    return </a:t>
            </a:r>
            <a:r>
              <a:rPr lang="en-US" sz="21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37413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Beginning GIS Programming Using ArcGIS 10.0 and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90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Nick Santos, Josh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Viers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and Anna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Fryjoff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-Hung</a:t>
            </a:r>
          </a:p>
          <a:p>
            <a:r>
              <a:rPr lang="en-US" dirty="0" smtClean="0"/>
              <a:t>Feb 2013</a:t>
            </a:r>
          </a:p>
          <a:p>
            <a:r>
              <a:rPr lang="en-US" dirty="0" smtClean="0"/>
              <a:t>University Extension</a:t>
            </a:r>
          </a:p>
          <a:p>
            <a:r>
              <a:rPr lang="en-US" dirty="0" smtClean="0"/>
              <a:t>Contact: </a:t>
            </a:r>
            <a:r>
              <a:rPr lang="en-US" dirty="0" smtClean="0">
                <a:hlinkClick r:id="rId2"/>
              </a:rPr>
              <a:t>nrsantos@ucdavis.edu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presentation will </a:t>
            </a:r>
            <a:r>
              <a:rPr lang="en-US" dirty="0"/>
              <a:t>available online at </a:t>
            </a:r>
            <a:r>
              <a:rPr lang="en-US" sz="2900" dirty="0">
                <a:hlinkClick r:id="rId3"/>
              </a:rPr>
              <a:t>http://watershed.ucdavis.edu/resources/python-for-gis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0245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People’s Idea of a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Or, these days, an “app”</a:t>
            </a:r>
            <a:endParaRPr lang="en-US" sz="2000" i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2362200" y="1905000"/>
            <a:ext cx="4256313" cy="3962402"/>
            <a:chOff x="2623457" y="2362200"/>
            <a:chExt cx="4256313" cy="3962402"/>
          </a:xfrm>
          <a:effectLst>
            <a:outerShdw blurRad="215900" dist="101600" dir="2700000" algn="tl" rotWithShape="0">
              <a:prstClr val="black">
                <a:alpha val="56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3429000" y="2362200"/>
              <a:ext cx="3408218" cy="3124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623457" y="2362200"/>
              <a:ext cx="1567543" cy="609600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8999" y="2362200"/>
              <a:ext cx="3408219" cy="6096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5031919" y="3600453"/>
              <a:ext cx="3086102" cy="6096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5698670" y="5143503"/>
              <a:ext cx="1752600" cy="60959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5133108" y="2362200"/>
              <a:ext cx="1746662" cy="175260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623457" y="2971800"/>
              <a:ext cx="3657600" cy="33528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63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maybe</a:t>
            </a:r>
            <a:r>
              <a:rPr lang="en-US" dirty="0" smtClean="0"/>
              <a:t> more accurate picture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587907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TinkerToy</a:t>
            </a:r>
            <a:r>
              <a:rPr lang="en-US" dirty="0" smtClean="0"/>
              <a:t> Source: </a:t>
            </a:r>
            <a:r>
              <a:rPr lang="en-US" dirty="0" smtClean="0">
                <a:hlinkClick r:id="rId3"/>
              </a:rPr>
              <a:t>Wikimedia Commons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20687" y="1905000"/>
            <a:ext cx="4408713" cy="3962402"/>
            <a:chOff x="1828800" y="1531380"/>
            <a:chExt cx="4408713" cy="3962402"/>
          </a:xfrm>
        </p:grpSpPr>
        <p:pic>
          <p:nvPicPr>
            <p:cNvPr id="1026" name="Picture 2" descr="http://upload.wikimedia.org/wikipedia/commons/b/b3/Tinkertoy_300126232168_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695" r="26066" b="11830"/>
            <a:stretch/>
          </p:blipFill>
          <p:spPr bwMode="auto">
            <a:xfrm>
              <a:off x="1828800" y="2114548"/>
              <a:ext cx="3815938" cy="3379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981200" y="1531380"/>
              <a:ext cx="4256313" cy="3962402"/>
              <a:chOff x="2623457" y="2362200"/>
              <a:chExt cx="4256313" cy="3962402"/>
            </a:xfrm>
            <a:effectLst>
              <a:outerShdw blurRad="215900" dist="101600" dir="2700000" algn="tl" rotWithShape="0">
                <a:prstClr val="black">
                  <a:alpha val="56000"/>
                </a:prstClr>
              </a:outerShdw>
            </a:effectLst>
          </p:grpSpPr>
          <p:sp>
            <p:nvSpPr>
              <p:cNvPr id="9" name="Isosceles Triangle 8"/>
              <p:cNvSpPr/>
              <p:nvPr/>
            </p:nvSpPr>
            <p:spPr>
              <a:xfrm>
                <a:off x="2623457" y="2362200"/>
                <a:ext cx="1567543" cy="609600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428999" y="2362200"/>
                <a:ext cx="3408219" cy="6096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5031919" y="3600453"/>
                <a:ext cx="3086102" cy="6096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 rot="5400000">
                <a:off x="5698670" y="5143503"/>
                <a:ext cx="1752600" cy="609598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6270170" y="2362200"/>
                <a:ext cx="609600" cy="60960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2623457" y="2971800"/>
                <a:ext cx="3657600" cy="33528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68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Programming for GIS is principally about </a:t>
            </a:r>
            <a:r>
              <a:rPr lang="en-US" b="1" i="1" dirty="0" smtClean="0"/>
              <a:t>automation and analysis</a:t>
            </a:r>
            <a:r>
              <a:rPr lang="en-US" dirty="0" smtClean="0"/>
              <a:t> for situations where manual actions are prohibitive or </a:t>
            </a:r>
            <a:r>
              <a:rPr lang="en-US" dirty="0" err="1" smtClean="0"/>
              <a:t>unreproducable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Large datasets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Complex operations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Subsetting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You’re not always writing a large application. Sometimes, you just need it to run your operations without intervention.</a:t>
            </a:r>
          </a:p>
        </p:txBody>
      </p:sp>
    </p:spTree>
    <p:extLst>
      <p:ext uri="{BB962C8B-B14F-4D97-AF65-F5344CB8AC3E}">
        <p14:creationId xmlns:p14="http://schemas.microsoft.com/office/powerpoint/2010/main" val="36157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2">
      <a:majorFont>
        <a:latin typeface="Book Antiqua"/>
        <a:ea typeface=""/>
        <a:cs typeface=""/>
      </a:majorFont>
      <a:minorFont>
        <a:latin typeface="Futura M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871</Words>
  <Application>Microsoft Office PowerPoint</Application>
  <PresentationFormat>On-screen Show (4:3)</PresentationFormat>
  <Paragraphs>168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 Antiqua</vt:lpstr>
      <vt:lpstr>Calibri</vt:lpstr>
      <vt:lpstr>DejaVu Sans Mono</vt:lpstr>
      <vt:lpstr>Futura Md</vt:lpstr>
      <vt:lpstr>Office Theme</vt:lpstr>
      <vt:lpstr>Field Calculator</vt:lpstr>
      <vt:lpstr>Secretly a Python Tutorial</vt:lpstr>
      <vt:lpstr>Remember Functions?</vt:lpstr>
      <vt:lpstr>Variables</vt:lpstr>
      <vt:lpstr>Conditionals</vt:lpstr>
      <vt:lpstr>Beginning GIS Programming Using ArcGIS 10.0 and Python</vt:lpstr>
      <vt:lpstr>Most People’s Idea of a Program</vt:lpstr>
      <vt:lpstr>A maybe more accurate picture</vt:lpstr>
      <vt:lpstr>What is Programming?</vt:lpstr>
      <vt:lpstr>Basic Python Terminology</vt:lpstr>
      <vt:lpstr>Additional Terminology</vt:lpstr>
      <vt:lpstr>Talking like a programmer</vt:lpstr>
      <vt:lpstr>Failing Gracefully</vt:lpstr>
      <vt:lpstr>Important Items in Python</vt:lpstr>
      <vt:lpstr>More parts!</vt:lpstr>
      <vt:lpstr>Conventions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GIS Programming Using ArcGIS 10.0</dc:title>
  <dc:creator>Nick</dc:creator>
  <cp:lastModifiedBy>Nicholas Santos</cp:lastModifiedBy>
  <cp:revision>96</cp:revision>
  <dcterms:created xsi:type="dcterms:W3CDTF">2013-01-23T14:55:25Z</dcterms:created>
  <dcterms:modified xsi:type="dcterms:W3CDTF">2019-02-13T04:34:26Z</dcterms:modified>
</cp:coreProperties>
</file>