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77" r:id="rId6"/>
    <p:sldId id="278" r:id="rId7"/>
    <p:sldId id="279" r:id="rId8"/>
    <p:sldId id="280" r:id="rId9"/>
    <p:sldId id="261" r:id="rId10"/>
    <p:sldId id="263" r:id="rId11"/>
    <p:sldId id="262" r:id="rId12"/>
    <p:sldId id="264" r:id="rId13"/>
    <p:sldId id="265" r:id="rId14"/>
    <p:sldId id="266" r:id="rId15"/>
    <p:sldId id="267" r:id="rId16"/>
    <p:sldId id="268" r:id="rId17"/>
    <p:sldId id="269" r:id="rId18"/>
    <p:sldId id="271" r:id="rId19"/>
    <p:sldId id="270" r:id="rId20"/>
    <p:sldId id="272" r:id="rId21"/>
    <p:sldId id="273" r:id="rId22"/>
    <p:sldId id="274" r:id="rId23"/>
    <p:sldId id="275" r:id="rId24"/>
    <p:sldId id="276"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89A3EF-7270-4F89-975C-B41AB1BDB7AD}"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4DAD36F-B277-4746-BAD3-982D93B7DB82}" type="slidenum">
              <a:rPr lang="en-US" smtClean="0"/>
              <a:t>‹#›</a:t>
            </a:fld>
            <a:endParaRPr lang="en-US"/>
          </a:p>
        </p:txBody>
      </p:sp>
    </p:spTree>
    <p:extLst>
      <p:ext uri="{BB962C8B-B14F-4D97-AF65-F5344CB8AC3E}">
        <p14:creationId xmlns:p14="http://schemas.microsoft.com/office/powerpoint/2010/main" val="3208102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89A3EF-7270-4F89-975C-B41AB1BDB7AD}"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4DAD36F-B277-4746-BAD3-982D93B7DB82}" type="slidenum">
              <a:rPr lang="en-US" smtClean="0"/>
              <a:t>‹#›</a:t>
            </a:fld>
            <a:endParaRPr lang="en-US"/>
          </a:p>
        </p:txBody>
      </p:sp>
    </p:spTree>
    <p:extLst>
      <p:ext uri="{BB962C8B-B14F-4D97-AF65-F5344CB8AC3E}">
        <p14:creationId xmlns:p14="http://schemas.microsoft.com/office/powerpoint/2010/main" val="3174439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89A3EF-7270-4F89-975C-B41AB1BDB7AD}"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4DAD36F-B277-4746-BAD3-982D93B7DB8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32043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B89A3EF-7270-4F89-975C-B41AB1BDB7AD}" type="datetimeFigureOut">
              <a:rPr lang="en-US" smtClean="0"/>
              <a:t>9/20/2020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4DAD36F-B277-4746-BAD3-982D93B7DB82}" type="slidenum">
              <a:rPr lang="en-US" smtClean="0"/>
              <a:t>‹#›</a:t>
            </a:fld>
            <a:endParaRPr lang="en-US"/>
          </a:p>
        </p:txBody>
      </p:sp>
    </p:spTree>
    <p:extLst>
      <p:ext uri="{BB962C8B-B14F-4D97-AF65-F5344CB8AC3E}">
        <p14:creationId xmlns:p14="http://schemas.microsoft.com/office/powerpoint/2010/main" val="468260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B89A3EF-7270-4F89-975C-B41AB1BDB7AD}" type="datetimeFigureOut">
              <a:rPr lang="en-US" smtClean="0"/>
              <a:t>9/20/2020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4DAD36F-B277-4746-BAD3-982D93B7DB8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7385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B89A3EF-7270-4F89-975C-B41AB1BDB7AD}" type="datetimeFigureOut">
              <a:rPr lang="en-US" smtClean="0"/>
              <a:t>9/20/2020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4DAD36F-B277-4746-BAD3-982D93B7DB82}" type="slidenum">
              <a:rPr lang="en-US" smtClean="0"/>
              <a:t>‹#›</a:t>
            </a:fld>
            <a:endParaRPr lang="en-US"/>
          </a:p>
        </p:txBody>
      </p:sp>
    </p:spTree>
    <p:extLst>
      <p:ext uri="{BB962C8B-B14F-4D97-AF65-F5344CB8AC3E}">
        <p14:creationId xmlns:p14="http://schemas.microsoft.com/office/powerpoint/2010/main" val="991234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89A3EF-7270-4F89-975C-B41AB1BDB7AD}"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4DAD36F-B277-4746-BAD3-982D93B7DB82}" type="slidenum">
              <a:rPr lang="en-US" smtClean="0"/>
              <a:t>‹#›</a:t>
            </a:fld>
            <a:endParaRPr lang="en-US"/>
          </a:p>
        </p:txBody>
      </p:sp>
    </p:spTree>
    <p:extLst>
      <p:ext uri="{BB962C8B-B14F-4D97-AF65-F5344CB8AC3E}">
        <p14:creationId xmlns:p14="http://schemas.microsoft.com/office/powerpoint/2010/main" val="1160695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89A3EF-7270-4F89-975C-B41AB1BDB7AD}"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4DAD36F-B277-4746-BAD3-982D93B7DB82}" type="slidenum">
              <a:rPr lang="en-US" smtClean="0"/>
              <a:t>‹#›</a:t>
            </a:fld>
            <a:endParaRPr lang="en-US"/>
          </a:p>
        </p:txBody>
      </p:sp>
    </p:spTree>
    <p:extLst>
      <p:ext uri="{BB962C8B-B14F-4D97-AF65-F5344CB8AC3E}">
        <p14:creationId xmlns:p14="http://schemas.microsoft.com/office/powerpoint/2010/main" val="3949968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89A3EF-7270-4F89-975C-B41AB1BDB7AD}"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4DAD36F-B277-4746-BAD3-982D93B7DB82}" type="slidenum">
              <a:rPr lang="en-US" smtClean="0"/>
              <a:t>‹#›</a:t>
            </a:fld>
            <a:endParaRPr lang="en-US"/>
          </a:p>
        </p:txBody>
      </p:sp>
    </p:spTree>
    <p:extLst>
      <p:ext uri="{BB962C8B-B14F-4D97-AF65-F5344CB8AC3E}">
        <p14:creationId xmlns:p14="http://schemas.microsoft.com/office/powerpoint/2010/main" val="1963461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89A3EF-7270-4F89-975C-B41AB1BDB7AD}"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4DAD36F-B277-4746-BAD3-982D93B7DB82}" type="slidenum">
              <a:rPr lang="en-US" smtClean="0"/>
              <a:t>‹#›</a:t>
            </a:fld>
            <a:endParaRPr lang="en-US"/>
          </a:p>
        </p:txBody>
      </p:sp>
    </p:spTree>
    <p:extLst>
      <p:ext uri="{BB962C8B-B14F-4D97-AF65-F5344CB8AC3E}">
        <p14:creationId xmlns:p14="http://schemas.microsoft.com/office/powerpoint/2010/main" val="1872710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89A3EF-7270-4F89-975C-B41AB1BDB7AD}" type="datetimeFigureOut">
              <a:rPr lang="en-US" smtClean="0"/>
              <a:t>9/20/2020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4DAD36F-B277-4746-BAD3-982D93B7DB82}" type="slidenum">
              <a:rPr lang="en-US" smtClean="0"/>
              <a:t>‹#›</a:t>
            </a:fld>
            <a:endParaRPr lang="en-US"/>
          </a:p>
        </p:txBody>
      </p:sp>
    </p:spTree>
    <p:extLst>
      <p:ext uri="{BB962C8B-B14F-4D97-AF65-F5344CB8AC3E}">
        <p14:creationId xmlns:p14="http://schemas.microsoft.com/office/powerpoint/2010/main" val="452028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89A3EF-7270-4F89-975C-B41AB1BDB7AD}" type="datetimeFigureOut">
              <a:rPr lang="en-US" smtClean="0"/>
              <a:t>9/20/2020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4DAD36F-B277-4746-BAD3-982D93B7DB82}" type="slidenum">
              <a:rPr lang="en-US" smtClean="0"/>
              <a:t>‹#›</a:t>
            </a:fld>
            <a:endParaRPr lang="en-US"/>
          </a:p>
        </p:txBody>
      </p:sp>
    </p:spTree>
    <p:extLst>
      <p:ext uri="{BB962C8B-B14F-4D97-AF65-F5344CB8AC3E}">
        <p14:creationId xmlns:p14="http://schemas.microsoft.com/office/powerpoint/2010/main" val="4218035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89A3EF-7270-4F89-975C-B41AB1BDB7AD}" type="datetimeFigureOut">
              <a:rPr lang="en-US" smtClean="0"/>
              <a:t>9/20/2020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4DAD36F-B277-4746-BAD3-982D93B7DB82}" type="slidenum">
              <a:rPr lang="en-US" smtClean="0"/>
              <a:t>‹#›</a:t>
            </a:fld>
            <a:endParaRPr lang="en-US"/>
          </a:p>
        </p:txBody>
      </p:sp>
    </p:spTree>
    <p:extLst>
      <p:ext uri="{BB962C8B-B14F-4D97-AF65-F5344CB8AC3E}">
        <p14:creationId xmlns:p14="http://schemas.microsoft.com/office/powerpoint/2010/main" val="2090383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89A3EF-7270-4F89-975C-B41AB1BDB7AD}" type="datetimeFigureOut">
              <a:rPr lang="en-US" smtClean="0"/>
              <a:t>9/20/2020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4DAD36F-B277-4746-BAD3-982D93B7DB82}" type="slidenum">
              <a:rPr lang="en-US" smtClean="0"/>
              <a:t>‹#›</a:t>
            </a:fld>
            <a:endParaRPr lang="en-US"/>
          </a:p>
        </p:txBody>
      </p:sp>
    </p:spTree>
    <p:extLst>
      <p:ext uri="{BB962C8B-B14F-4D97-AF65-F5344CB8AC3E}">
        <p14:creationId xmlns:p14="http://schemas.microsoft.com/office/powerpoint/2010/main" val="194321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89A3EF-7270-4F89-975C-B41AB1BDB7AD}" type="datetimeFigureOut">
              <a:rPr lang="en-US" smtClean="0"/>
              <a:t>9/20/2020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4DAD36F-B277-4746-BAD3-982D93B7DB82}" type="slidenum">
              <a:rPr lang="en-US" smtClean="0"/>
              <a:t>‹#›</a:t>
            </a:fld>
            <a:endParaRPr lang="en-US"/>
          </a:p>
        </p:txBody>
      </p:sp>
    </p:spTree>
    <p:extLst>
      <p:ext uri="{BB962C8B-B14F-4D97-AF65-F5344CB8AC3E}">
        <p14:creationId xmlns:p14="http://schemas.microsoft.com/office/powerpoint/2010/main" val="3498257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89A3EF-7270-4F89-975C-B41AB1BDB7AD}" type="datetimeFigureOut">
              <a:rPr lang="en-US" smtClean="0"/>
              <a:t>9/20/2020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4DAD36F-B277-4746-BAD3-982D93B7DB82}" type="slidenum">
              <a:rPr lang="en-US" smtClean="0"/>
              <a:t>‹#›</a:t>
            </a:fld>
            <a:endParaRPr lang="en-US"/>
          </a:p>
        </p:txBody>
      </p:sp>
    </p:spTree>
    <p:extLst>
      <p:ext uri="{BB962C8B-B14F-4D97-AF65-F5344CB8AC3E}">
        <p14:creationId xmlns:p14="http://schemas.microsoft.com/office/powerpoint/2010/main" val="2269472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B89A3EF-7270-4F89-975C-B41AB1BDB7AD}" type="datetimeFigureOut">
              <a:rPr lang="en-US" smtClean="0"/>
              <a:t>9/20/2020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4DAD36F-B277-4746-BAD3-982D93B7DB82}" type="slidenum">
              <a:rPr lang="en-US" smtClean="0"/>
              <a:t>‹#›</a:t>
            </a:fld>
            <a:endParaRPr lang="en-US"/>
          </a:p>
        </p:txBody>
      </p:sp>
    </p:spTree>
    <p:extLst>
      <p:ext uri="{BB962C8B-B14F-4D97-AF65-F5344CB8AC3E}">
        <p14:creationId xmlns:p14="http://schemas.microsoft.com/office/powerpoint/2010/main" val="9670388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8757" y="982014"/>
            <a:ext cx="8915399" cy="2262781"/>
          </a:xfrm>
        </p:spPr>
        <p:txBody>
          <a:bodyPr/>
          <a:lstStyle/>
          <a:p>
            <a:r>
              <a:rPr lang="en-US" dirty="0" smtClean="0"/>
              <a:t>Selenium + Java Training</a:t>
            </a:r>
            <a:endParaRPr lang="en-US" dirty="0"/>
          </a:p>
        </p:txBody>
      </p:sp>
      <p:sp>
        <p:nvSpPr>
          <p:cNvPr id="3" name="Subtitle 2"/>
          <p:cNvSpPr>
            <a:spLocks noGrp="1"/>
          </p:cNvSpPr>
          <p:nvPr>
            <p:ph type="subTitle" idx="1"/>
          </p:nvPr>
        </p:nvSpPr>
        <p:spPr/>
        <p:txBody>
          <a:bodyPr/>
          <a:lstStyle/>
          <a:p>
            <a:pPr algn="r"/>
            <a:r>
              <a:rPr lang="en-US" b="1" dirty="0" smtClean="0"/>
              <a:t>Trainer</a:t>
            </a:r>
            <a:r>
              <a:rPr lang="en-US" dirty="0" smtClean="0"/>
              <a:t> – Nikunj Shah</a:t>
            </a:r>
          </a:p>
        </p:txBody>
      </p:sp>
    </p:spTree>
    <p:extLst>
      <p:ext uri="{BB962C8B-B14F-4D97-AF65-F5344CB8AC3E}">
        <p14:creationId xmlns:p14="http://schemas.microsoft.com/office/powerpoint/2010/main" val="41809205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3376" y="443806"/>
            <a:ext cx="8911687" cy="1280890"/>
          </a:xfrm>
        </p:spPr>
        <p:txBody>
          <a:bodyPr/>
          <a:lstStyle/>
          <a:p>
            <a:r>
              <a:rPr lang="en-US" b="1" dirty="0" smtClean="0"/>
              <a:t>Locators in WebDriver</a:t>
            </a:r>
            <a:endParaRPr lang="en-US" b="1" dirty="0"/>
          </a:p>
        </p:txBody>
      </p:sp>
      <p:pic>
        <p:nvPicPr>
          <p:cNvPr id="7" name="Picture 6" descr="Locators Types - Locators in Selenium - Edureka"/>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5832" y="2365374"/>
            <a:ext cx="7996207" cy="3236935"/>
          </a:xfrm>
          <a:prstGeom prst="rect">
            <a:avLst/>
          </a:prstGeom>
          <a:noFill/>
          <a:ln>
            <a:noFill/>
          </a:ln>
        </p:spPr>
      </p:pic>
    </p:spTree>
    <p:extLst>
      <p:ext uri="{BB962C8B-B14F-4D97-AF65-F5344CB8AC3E}">
        <p14:creationId xmlns:p14="http://schemas.microsoft.com/office/powerpoint/2010/main" val="2532531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829" y="469563"/>
            <a:ext cx="8911687" cy="1280890"/>
          </a:xfrm>
        </p:spPr>
        <p:txBody>
          <a:bodyPr/>
          <a:lstStyle/>
          <a:p>
            <a:r>
              <a:rPr lang="en-US" b="1" dirty="0"/>
              <a:t>Locating by ID</a:t>
            </a:r>
          </a:p>
        </p:txBody>
      </p:sp>
      <p:sp>
        <p:nvSpPr>
          <p:cNvPr id="3" name="Content Placeholder 2"/>
          <p:cNvSpPr>
            <a:spLocks noGrp="1"/>
          </p:cNvSpPr>
          <p:nvPr>
            <p:ph idx="1"/>
          </p:nvPr>
        </p:nvSpPr>
        <p:spPr>
          <a:xfrm>
            <a:off x="1739207" y="1893194"/>
            <a:ext cx="8915400" cy="4481848"/>
          </a:xfrm>
        </p:spPr>
        <p:txBody>
          <a:bodyPr>
            <a:noAutofit/>
          </a:bodyPr>
          <a:lstStyle/>
          <a:p>
            <a:r>
              <a:rPr lang="en-US" dirty="0"/>
              <a:t>This is the most common way of locating elements since ID's are supposed to be unique for each element.</a:t>
            </a:r>
          </a:p>
          <a:p>
            <a:r>
              <a:rPr lang="en-US" b="1" dirty="0"/>
              <a:t>Target Format: </a:t>
            </a:r>
            <a:r>
              <a:rPr lang="en-US" dirty="0"/>
              <a:t>id=</a:t>
            </a:r>
            <a:r>
              <a:rPr lang="en-US" i="1" dirty="0"/>
              <a:t>id of the </a:t>
            </a:r>
            <a:r>
              <a:rPr lang="en-US" i="1" dirty="0" smtClean="0"/>
              <a:t>element</a:t>
            </a:r>
          </a:p>
          <a:p>
            <a:endParaRPr lang="en-US" i="1" dirty="0"/>
          </a:p>
          <a:p>
            <a:r>
              <a:rPr lang="en-US" dirty="0" err="1"/>
              <a:t>WebElement</a:t>
            </a:r>
            <a:r>
              <a:rPr lang="en-US" dirty="0"/>
              <a:t> </a:t>
            </a:r>
            <a:r>
              <a:rPr lang="en-US" dirty="0" err="1" smtClean="0"/>
              <a:t>elmement</a:t>
            </a:r>
            <a:r>
              <a:rPr lang="en-US" dirty="0" smtClean="0"/>
              <a:t> </a:t>
            </a:r>
            <a:r>
              <a:rPr lang="en-US" dirty="0"/>
              <a:t>= </a:t>
            </a:r>
            <a:r>
              <a:rPr lang="en-US" dirty="0" err="1"/>
              <a:t>driver.findElement</a:t>
            </a:r>
            <a:r>
              <a:rPr lang="en-US" dirty="0"/>
              <a:t>(By.id("pt1:_UIShome::icon"));</a:t>
            </a:r>
            <a:endParaRPr lang="en-US" dirty="0"/>
          </a:p>
        </p:txBody>
      </p:sp>
    </p:spTree>
    <p:extLst>
      <p:ext uri="{BB962C8B-B14F-4D97-AF65-F5344CB8AC3E}">
        <p14:creationId xmlns:p14="http://schemas.microsoft.com/office/powerpoint/2010/main" val="3044196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829" y="469563"/>
            <a:ext cx="8911687" cy="1280890"/>
          </a:xfrm>
        </p:spPr>
        <p:txBody>
          <a:bodyPr/>
          <a:lstStyle/>
          <a:p>
            <a:r>
              <a:rPr lang="en-US" b="1" dirty="0"/>
              <a:t>Locating by </a:t>
            </a:r>
            <a:r>
              <a:rPr lang="en-US" b="1" dirty="0" smtClean="0"/>
              <a:t>Name and Class Name</a:t>
            </a:r>
            <a:endParaRPr lang="en-US" b="1" dirty="0"/>
          </a:p>
        </p:txBody>
      </p:sp>
      <p:sp>
        <p:nvSpPr>
          <p:cNvPr id="3" name="Content Placeholder 2"/>
          <p:cNvSpPr>
            <a:spLocks noGrp="1"/>
          </p:cNvSpPr>
          <p:nvPr>
            <p:ph idx="1"/>
          </p:nvPr>
        </p:nvSpPr>
        <p:spPr>
          <a:xfrm>
            <a:off x="1739207" y="1893194"/>
            <a:ext cx="8915400" cy="4481848"/>
          </a:xfrm>
        </p:spPr>
        <p:txBody>
          <a:bodyPr>
            <a:noAutofit/>
          </a:bodyPr>
          <a:lstStyle/>
          <a:p>
            <a:r>
              <a:rPr lang="en-US" dirty="0"/>
              <a:t>Locating elements by name are very similar to locating by ID, except that we use the </a:t>
            </a:r>
            <a:r>
              <a:rPr lang="en-US" b="1" dirty="0"/>
              <a:t>"name="</a:t>
            </a:r>
            <a:r>
              <a:rPr lang="en-US" dirty="0"/>
              <a:t> prefix instead.</a:t>
            </a:r>
          </a:p>
          <a:p>
            <a:r>
              <a:rPr lang="en-US" b="1" dirty="0"/>
              <a:t>Target Format: </a:t>
            </a:r>
            <a:r>
              <a:rPr lang="en-US" dirty="0"/>
              <a:t>name=</a:t>
            </a:r>
            <a:r>
              <a:rPr lang="en-US" i="1" dirty="0"/>
              <a:t>name of the </a:t>
            </a:r>
            <a:r>
              <a:rPr lang="en-US" i="1" dirty="0" smtClean="0"/>
              <a:t>element</a:t>
            </a:r>
          </a:p>
          <a:p>
            <a:endParaRPr lang="en-US" i="1" dirty="0"/>
          </a:p>
          <a:p>
            <a:r>
              <a:rPr lang="en-US" dirty="0" err="1"/>
              <a:t>WebElement</a:t>
            </a:r>
            <a:r>
              <a:rPr lang="en-US" dirty="0"/>
              <a:t> elm = </a:t>
            </a:r>
            <a:r>
              <a:rPr lang="en-US" dirty="0" err="1"/>
              <a:t>driver.findElement</a:t>
            </a:r>
            <a:r>
              <a:rPr lang="en-US" dirty="0"/>
              <a:t>(By.</a:t>
            </a:r>
            <a:r>
              <a:rPr lang="en-US" b="1" dirty="0"/>
              <a:t>name</a:t>
            </a:r>
            <a:r>
              <a:rPr lang="en-US" dirty="0"/>
              <a:t>("name</a:t>
            </a:r>
            <a:r>
              <a:rPr lang="en-US" dirty="0" smtClean="0"/>
              <a:t>"));</a:t>
            </a:r>
          </a:p>
          <a:p>
            <a:endParaRPr lang="en-US" dirty="0"/>
          </a:p>
          <a:p>
            <a:r>
              <a:rPr lang="en-US" dirty="0" err="1" smtClean="0"/>
              <a:t>WebElement</a:t>
            </a:r>
            <a:r>
              <a:rPr lang="en-US" dirty="0" smtClean="0"/>
              <a:t> </a:t>
            </a:r>
            <a:r>
              <a:rPr lang="en-US" dirty="0"/>
              <a:t>links = </a:t>
            </a:r>
            <a:r>
              <a:rPr lang="en-US" dirty="0" err="1"/>
              <a:t>driver.findElements</a:t>
            </a:r>
            <a:r>
              <a:rPr lang="en-US" dirty="0"/>
              <a:t>(</a:t>
            </a:r>
            <a:r>
              <a:rPr lang="en-US" dirty="0" err="1"/>
              <a:t>By.</a:t>
            </a:r>
            <a:r>
              <a:rPr lang="en-US" b="1" dirty="0" err="1"/>
              <a:t>className</a:t>
            </a:r>
            <a:r>
              <a:rPr lang="en-US" dirty="0"/>
              <a:t>("svg-bkgd01 xi8</a:t>
            </a:r>
            <a:r>
              <a:rPr lang="en-US" dirty="0" smtClean="0"/>
              <a:t>"));</a:t>
            </a:r>
            <a:endParaRPr lang="en-US" dirty="0"/>
          </a:p>
        </p:txBody>
      </p:sp>
    </p:spTree>
    <p:extLst>
      <p:ext uri="{BB962C8B-B14F-4D97-AF65-F5344CB8AC3E}">
        <p14:creationId xmlns:p14="http://schemas.microsoft.com/office/powerpoint/2010/main" val="3136258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829" y="469563"/>
            <a:ext cx="8911687" cy="1280890"/>
          </a:xfrm>
        </p:spPr>
        <p:txBody>
          <a:bodyPr/>
          <a:lstStyle/>
          <a:p>
            <a:r>
              <a:rPr lang="en-US" b="1" dirty="0"/>
              <a:t>Locating by </a:t>
            </a:r>
            <a:r>
              <a:rPr lang="en-US" b="1" dirty="0" err="1" smtClean="0"/>
              <a:t>LinkText</a:t>
            </a:r>
            <a:r>
              <a:rPr lang="en-US" b="1" dirty="0" smtClean="0"/>
              <a:t> &amp; Partial </a:t>
            </a:r>
            <a:r>
              <a:rPr lang="en-US" b="1" dirty="0" err="1" smtClean="0"/>
              <a:t>LinkText</a:t>
            </a:r>
            <a:endParaRPr lang="en-US" b="1" dirty="0"/>
          </a:p>
        </p:txBody>
      </p:sp>
      <p:sp>
        <p:nvSpPr>
          <p:cNvPr id="3" name="Content Placeholder 2"/>
          <p:cNvSpPr>
            <a:spLocks noGrp="1"/>
          </p:cNvSpPr>
          <p:nvPr>
            <p:ph idx="1"/>
          </p:nvPr>
        </p:nvSpPr>
        <p:spPr>
          <a:xfrm>
            <a:off x="1739207" y="1893194"/>
            <a:ext cx="8915400" cy="4481848"/>
          </a:xfrm>
        </p:spPr>
        <p:txBody>
          <a:bodyPr>
            <a:noAutofit/>
          </a:bodyPr>
          <a:lstStyle/>
          <a:p>
            <a:r>
              <a:rPr lang="en-US" dirty="0"/>
              <a:t>This type of locator applies only to hyperlink texts. We access the link by prefixing our target with "link=" and then followed by the hyperlink text.</a:t>
            </a:r>
          </a:p>
          <a:p>
            <a:endParaRPr lang="en-US" b="1" dirty="0" smtClean="0"/>
          </a:p>
          <a:p>
            <a:r>
              <a:rPr lang="en-US" b="1" dirty="0" smtClean="0"/>
              <a:t>Target </a:t>
            </a:r>
            <a:r>
              <a:rPr lang="en-US" b="1" dirty="0"/>
              <a:t>Format</a:t>
            </a:r>
            <a:r>
              <a:rPr lang="en-US" dirty="0"/>
              <a:t>: </a:t>
            </a:r>
            <a:r>
              <a:rPr lang="en-US" dirty="0" smtClean="0"/>
              <a:t>link=</a:t>
            </a:r>
            <a:r>
              <a:rPr lang="en-US" i="1" dirty="0" err="1" smtClean="0"/>
              <a:t>link_text</a:t>
            </a:r>
            <a:endParaRPr lang="en-US" i="1" dirty="0" smtClean="0"/>
          </a:p>
          <a:p>
            <a:endParaRPr lang="en-US" i="1" dirty="0"/>
          </a:p>
          <a:p>
            <a:r>
              <a:rPr lang="en-US" dirty="0" err="1"/>
              <a:t>driver.findElement</a:t>
            </a:r>
            <a:r>
              <a:rPr lang="en-US" dirty="0"/>
              <a:t>(</a:t>
            </a:r>
            <a:r>
              <a:rPr lang="en-US" dirty="0" err="1"/>
              <a:t>By.</a:t>
            </a:r>
            <a:r>
              <a:rPr lang="en-US" b="1" dirty="0" err="1"/>
              <a:t>linkText</a:t>
            </a:r>
            <a:r>
              <a:rPr lang="en-US" dirty="0"/>
              <a:t>(&lt;</a:t>
            </a:r>
            <a:r>
              <a:rPr lang="en-US" dirty="0" err="1"/>
              <a:t>link_text</a:t>
            </a:r>
            <a:r>
              <a:rPr lang="en-US" dirty="0"/>
              <a:t>&gt;)) ;//single web </a:t>
            </a:r>
            <a:r>
              <a:rPr lang="en-US" dirty="0" smtClean="0"/>
              <a:t>element</a:t>
            </a:r>
          </a:p>
          <a:p>
            <a:endParaRPr lang="en-US" dirty="0"/>
          </a:p>
          <a:p>
            <a:r>
              <a:rPr lang="en-US" dirty="0" err="1"/>
              <a:t>driver.findElement</a:t>
            </a:r>
            <a:r>
              <a:rPr lang="en-US" dirty="0"/>
              <a:t>(</a:t>
            </a:r>
            <a:r>
              <a:rPr lang="en-US" dirty="0" err="1"/>
              <a:t>By.</a:t>
            </a:r>
            <a:r>
              <a:rPr lang="en-US" b="1" dirty="0" err="1"/>
              <a:t>partialLinkText</a:t>
            </a:r>
            <a:r>
              <a:rPr lang="en-US" dirty="0"/>
              <a:t>(&lt;</a:t>
            </a:r>
            <a:r>
              <a:rPr lang="en-US" dirty="0" err="1"/>
              <a:t>link_text</a:t>
            </a:r>
            <a:r>
              <a:rPr lang="en-US" dirty="0"/>
              <a:t>&gt;)) ;//single web element</a:t>
            </a:r>
          </a:p>
        </p:txBody>
      </p:sp>
    </p:spTree>
    <p:extLst>
      <p:ext uri="{BB962C8B-B14F-4D97-AF65-F5344CB8AC3E}">
        <p14:creationId xmlns:p14="http://schemas.microsoft.com/office/powerpoint/2010/main" val="1008416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829" y="469563"/>
            <a:ext cx="8911687" cy="1280890"/>
          </a:xfrm>
        </p:spPr>
        <p:txBody>
          <a:bodyPr/>
          <a:lstStyle/>
          <a:p>
            <a:r>
              <a:rPr lang="en-US" b="1" dirty="0"/>
              <a:t>Locating by CSS Selector - Tag and ID</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54239754"/>
              </p:ext>
            </p:extLst>
          </p:nvPr>
        </p:nvGraphicFramePr>
        <p:xfrm>
          <a:off x="1289139" y="1913467"/>
          <a:ext cx="8915400" cy="2072640"/>
        </p:xfrm>
        <a:graphic>
          <a:graphicData uri="http://schemas.openxmlformats.org/drawingml/2006/table">
            <a:tbl>
              <a:tblPr/>
              <a:tblGrid>
                <a:gridCol w="4457700">
                  <a:extLst>
                    <a:ext uri="{9D8B030D-6E8A-4147-A177-3AD203B41FA5}">
                      <a16:colId xmlns:a16="http://schemas.microsoft.com/office/drawing/2014/main" val="2284675634"/>
                    </a:ext>
                  </a:extLst>
                </a:gridCol>
                <a:gridCol w="4457700">
                  <a:extLst>
                    <a:ext uri="{9D8B030D-6E8A-4147-A177-3AD203B41FA5}">
                      <a16:colId xmlns:a16="http://schemas.microsoft.com/office/drawing/2014/main" val="3352272531"/>
                    </a:ext>
                  </a:extLst>
                </a:gridCol>
              </a:tblGrid>
              <a:tr h="0">
                <a:tc>
                  <a:txBody>
                    <a:bodyPr/>
                    <a:lstStyle/>
                    <a:p>
                      <a:pPr algn="ctr" fontAlgn="t"/>
                      <a:r>
                        <a:rPr lang="en-US" dirty="0" err="1">
                          <a:effectLst/>
                        </a:rPr>
                        <a:t>css</a:t>
                      </a:r>
                      <a:r>
                        <a:rPr lang="en-US" dirty="0">
                          <a:effectLst/>
                        </a:rPr>
                        <a:t>=</a:t>
                      </a:r>
                      <a:r>
                        <a:rPr lang="en-US" i="1" dirty="0" err="1">
                          <a:effectLst/>
                        </a:rPr>
                        <a:t>tag</a:t>
                      </a:r>
                      <a:r>
                        <a:rPr lang="en-US" dirty="0" err="1">
                          <a:effectLst/>
                        </a:rPr>
                        <a:t>#</a:t>
                      </a:r>
                      <a:r>
                        <a:rPr lang="en-US" i="1" dirty="0" err="1">
                          <a:effectLst/>
                        </a:rPr>
                        <a:t>id</a:t>
                      </a:r>
                      <a:endParaRPr lang="en-US"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tcPr>
                </a:tc>
                <a:tc>
                  <a:txBody>
                    <a:bodyPr/>
                    <a:lstStyle/>
                    <a:p>
                      <a:pPr algn="l" fontAlgn="t">
                        <a:buFont typeface="Arial" panose="020B0604020202020204" pitchFamily="34" charset="0"/>
                        <a:buChar char="•"/>
                      </a:pPr>
                      <a:r>
                        <a:rPr lang="en-US" dirty="0">
                          <a:effectLst/>
                        </a:rPr>
                        <a:t>tag = the HTML tag of the element being accessed</a:t>
                      </a:r>
                    </a:p>
                    <a:p>
                      <a:pPr algn="l" fontAlgn="t">
                        <a:buFont typeface="Arial" panose="020B0604020202020204" pitchFamily="34" charset="0"/>
                        <a:buChar char="•"/>
                      </a:pPr>
                      <a:r>
                        <a:rPr lang="en-US" dirty="0">
                          <a:effectLst/>
                        </a:rPr>
                        <a:t># = the hash sign. This should always be present when using a CSS Selector with ID</a:t>
                      </a:r>
                    </a:p>
                    <a:p>
                      <a:pPr algn="l" fontAlgn="t">
                        <a:buFont typeface="Arial" panose="020B0604020202020204" pitchFamily="34" charset="0"/>
                        <a:buChar char="•"/>
                      </a:pPr>
                      <a:r>
                        <a:rPr lang="en-US" dirty="0">
                          <a:effectLst/>
                        </a:rPr>
                        <a:t>id = the ID of the element being </a:t>
                      </a:r>
                      <a:r>
                        <a:rPr lang="en-US" dirty="0" smtClean="0">
                          <a:effectLst/>
                        </a:rPr>
                        <a:t>accessed</a:t>
                      </a:r>
                      <a:endParaRPr lang="en-US"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tcPr>
                </a:tc>
                <a:extLst>
                  <a:ext uri="{0D108BD9-81ED-4DB2-BD59-A6C34878D82A}">
                    <a16:rowId xmlns:a16="http://schemas.microsoft.com/office/drawing/2014/main" val="3421042526"/>
                  </a:ext>
                </a:extLst>
              </a:tr>
            </a:tbl>
          </a:graphicData>
        </a:graphic>
      </p:graphicFrame>
      <p:sp>
        <p:nvSpPr>
          <p:cNvPr id="8" name="TextBox 7"/>
          <p:cNvSpPr txBox="1"/>
          <p:nvPr/>
        </p:nvSpPr>
        <p:spPr>
          <a:xfrm>
            <a:off x="2047741" y="4149121"/>
            <a:ext cx="8268235" cy="923330"/>
          </a:xfrm>
          <a:prstGeom prst="rect">
            <a:avLst/>
          </a:prstGeom>
          <a:noFill/>
        </p:spPr>
        <p:txBody>
          <a:bodyPr wrap="square" rtlCol="0">
            <a:spAutoFit/>
          </a:bodyPr>
          <a:lstStyle/>
          <a:p>
            <a:r>
              <a:rPr lang="en-US" dirty="0" err="1"/>
              <a:t>WebElement</a:t>
            </a:r>
            <a:r>
              <a:rPr lang="en-US" dirty="0"/>
              <a:t> el = </a:t>
            </a:r>
            <a:r>
              <a:rPr lang="en-US" dirty="0" err="1"/>
              <a:t>driver.findElement</a:t>
            </a:r>
            <a:r>
              <a:rPr lang="en-US" dirty="0"/>
              <a:t>(</a:t>
            </a:r>
            <a:r>
              <a:rPr lang="en-US" dirty="0" err="1"/>
              <a:t>By.cssSelector</a:t>
            </a:r>
            <a:r>
              <a:rPr lang="en-US" dirty="0" smtClean="0"/>
              <a:t>("</a:t>
            </a:r>
            <a:r>
              <a:rPr lang="en-US" dirty="0" err="1" smtClean="0"/>
              <a:t>input#id</a:t>
            </a:r>
            <a:r>
              <a:rPr lang="en-US" dirty="0" smtClean="0"/>
              <a:t>));</a:t>
            </a:r>
            <a:endParaRPr lang="en-US" dirty="0"/>
          </a:p>
          <a:p>
            <a:r>
              <a:rPr lang="en-US" dirty="0"/>
              <a:t> </a:t>
            </a:r>
          </a:p>
          <a:p>
            <a:endParaRPr lang="en-US" dirty="0"/>
          </a:p>
        </p:txBody>
      </p:sp>
    </p:spTree>
    <p:extLst>
      <p:ext uri="{BB962C8B-B14F-4D97-AF65-F5344CB8AC3E}">
        <p14:creationId xmlns:p14="http://schemas.microsoft.com/office/powerpoint/2010/main" val="73121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829" y="469563"/>
            <a:ext cx="8911687" cy="1280890"/>
          </a:xfrm>
        </p:spPr>
        <p:txBody>
          <a:bodyPr/>
          <a:lstStyle/>
          <a:p>
            <a:r>
              <a:rPr lang="en-US" b="1" dirty="0"/>
              <a:t>Locating by CSS Selector - Tag and class</a:t>
            </a:r>
          </a:p>
        </p:txBody>
      </p:sp>
      <p:sp>
        <p:nvSpPr>
          <p:cNvPr id="8" name="TextBox 7"/>
          <p:cNvSpPr txBox="1"/>
          <p:nvPr/>
        </p:nvSpPr>
        <p:spPr>
          <a:xfrm>
            <a:off x="2180554" y="4342305"/>
            <a:ext cx="8268235" cy="646331"/>
          </a:xfrm>
          <a:prstGeom prst="rect">
            <a:avLst/>
          </a:prstGeom>
          <a:noFill/>
        </p:spPr>
        <p:txBody>
          <a:bodyPr wrap="square" rtlCol="0">
            <a:spAutoFit/>
          </a:bodyPr>
          <a:lstStyle/>
          <a:p>
            <a:r>
              <a:rPr lang="en-US" dirty="0" err="1"/>
              <a:t>WebElement</a:t>
            </a:r>
            <a:r>
              <a:rPr lang="en-US" dirty="0"/>
              <a:t> el = </a:t>
            </a:r>
            <a:r>
              <a:rPr lang="en-US" dirty="0" err="1"/>
              <a:t>driver.findElement</a:t>
            </a:r>
            <a:r>
              <a:rPr lang="en-US" dirty="0"/>
              <a:t>(</a:t>
            </a:r>
            <a:r>
              <a:rPr lang="en-US" dirty="0" err="1"/>
              <a:t>By.cssSelector</a:t>
            </a:r>
            <a:r>
              <a:rPr lang="en-US" dirty="0"/>
              <a:t>("input.x25")); </a:t>
            </a:r>
          </a:p>
          <a:p>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1758298"/>
              </p:ext>
            </p:extLst>
          </p:nvPr>
        </p:nvGraphicFramePr>
        <p:xfrm>
          <a:off x="2230013" y="1750453"/>
          <a:ext cx="7058026" cy="2072640"/>
        </p:xfrm>
        <a:graphic>
          <a:graphicData uri="http://schemas.openxmlformats.org/drawingml/2006/table">
            <a:tbl>
              <a:tblPr/>
              <a:tblGrid>
                <a:gridCol w="3529013">
                  <a:extLst>
                    <a:ext uri="{9D8B030D-6E8A-4147-A177-3AD203B41FA5}">
                      <a16:colId xmlns:a16="http://schemas.microsoft.com/office/drawing/2014/main" val="1098930489"/>
                    </a:ext>
                  </a:extLst>
                </a:gridCol>
                <a:gridCol w="3529013">
                  <a:extLst>
                    <a:ext uri="{9D8B030D-6E8A-4147-A177-3AD203B41FA5}">
                      <a16:colId xmlns:a16="http://schemas.microsoft.com/office/drawing/2014/main" val="2924029933"/>
                    </a:ext>
                  </a:extLst>
                </a:gridCol>
              </a:tblGrid>
              <a:tr h="0">
                <a:tc>
                  <a:txBody>
                    <a:bodyPr/>
                    <a:lstStyle/>
                    <a:p>
                      <a:pPr algn="ctr" fontAlgn="t"/>
                      <a:r>
                        <a:rPr lang="en-US">
                          <a:effectLst/>
                        </a:rPr>
                        <a:t>css=</a:t>
                      </a:r>
                      <a:r>
                        <a:rPr lang="en-US" i="1">
                          <a:effectLst/>
                        </a:rPr>
                        <a:t>tag</a:t>
                      </a:r>
                      <a:r>
                        <a:rPr lang="en-US">
                          <a:effectLst/>
                        </a:rPr>
                        <a:t>.</a:t>
                      </a:r>
                      <a:r>
                        <a:rPr lang="en-US" i="1">
                          <a:effectLst/>
                        </a:rPr>
                        <a:t>class</a:t>
                      </a:r>
                      <a:endParaRPr lang="en-US">
                        <a:effectLst/>
                      </a:endParaRPr>
                    </a:p>
                  </a:txBody>
                  <a:tcPr marL="76200" marR="76200" marT="76200" marB="76200">
                    <a:lnL w="12700" cap="flat" cmpd="sng" algn="ctr">
                      <a:solidFill>
                        <a:srgbClr val="C03648"/>
                      </a:solidFill>
                      <a:prstDash val="solid"/>
                      <a:round/>
                      <a:headEnd type="none" w="med" len="med"/>
                      <a:tailEnd type="none" w="med" len="med"/>
                    </a:lnL>
                    <a:lnR w="12700" cap="flat" cmpd="sng" algn="ctr">
                      <a:solidFill>
                        <a:srgbClr val="603748"/>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603448"/>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US" dirty="0">
                          <a:effectLst/>
                        </a:rPr>
                        <a:t>tag = the HTML tag of the element being accessed</a:t>
                      </a:r>
                    </a:p>
                    <a:p>
                      <a:pPr algn="l" fontAlgn="t">
                        <a:buFont typeface="Arial" panose="020B0604020202020204" pitchFamily="34" charset="0"/>
                        <a:buChar char="•"/>
                      </a:pPr>
                      <a:r>
                        <a:rPr lang="en-US" dirty="0">
                          <a:effectLst/>
                        </a:rPr>
                        <a:t>. = the dot sign. This should always be present when using a CSS Selector with class</a:t>
                      </a:r>
                    </a:p>
                    <a:p>
                      <a:pPr algn="l" fontAlgn="t">
                        <a:buFont typeface="Arial" panose="020B0604020202020204" pitchFamily="34" charset="0"/>
                        <a:buChar char="•"/>
                      </a:pPr>
                      <a:r>
                        <a:rPr lang="en-US" dirty="0">
                          <a:effectLst/>
                        </a:rPr>
                        <a:t>class = the class of the element being accessed</a:t>
                      </a:r>
                    </a:p>
                  </a:txBody>
                  <a:tcPr marL="76200" marR="76200" marT="76200" marB="76200">
                    <a:lnL w="12700" cap="flat" cmpd="sng" algn="ctr">
                      <a:solidFill>
                        <a:srgbClr val="603748"/>
                      </a:solidFill>
                      <a:prstDash val="solid"/>
                      <a:round/>
                      <a:headEnd type="none" w="med" len="med"/>
                      <a:tailEnd type="none" w="med" len="med"/>
                    </a:lnL>
                    <a:lnR w="12700" cap="flat" cmpd="sng" algn="ctr">
                      <a:solidFill>
                        <a:srgbClr val="003548"/>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C03548"/>
                      </a:solidFill>
                      <a:prstDash val="solid"/>
                      <a:round/>
                      <a:headEnd type="none" w="med" len="med"/>
                      <a:tailEnd type="none" w="med" len="med"/>
                    </a:lnB>
                    <a:solidFill>
                      <a:srgbClr val="FFFFFF"/>
                    </a:solidFill>
                  </a:tcPr>
                </a:tc>
                <a:extLst>
                  <a:ext uri="{0D108BD9-81ED-4DB2-BD59-A6C34878D82A}">
                    <a16:rowId xmlns:a16="http://schemas.microsoft.com/office/drawing/2014/main" val="2575675826"/>
                  </a:ext>
                </a:extLst>
              </a:tr>
            </a:tbl>
          </a:graphicData>
        </a:graphic>
      </p:graphicFrame>
    </p:spTree>
    <p:extLst>
      <p:ext uri="{BB962C8B-B14F-4D97-AF65-F5344CB8AC3E}">
        <p14:creationId xmlns:p14="http://schemas.microsoft.com/office/powerpoint/2010/main" val="1102519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829" y="469563"/>
            <a:ext cx="8911687" cy="1280890"/>
          </a:xfrm>
        </p:spPr>
        <p:txBody>
          <a:bodyPr/>
          <a:lstStyle/>
          <a:p>
            <a:r>
              <a:rPr lang="en-US" b="1" dirty="0"/>
              <a:t>Locating by CSS Selector - Tag and attribute</a:t>
            </a:r>
          </a:p>
        </p:txBody>
      </p:sp>
      <p:sp>
        <p:nvSpPr>
          <p:cNvPr id="8" name="TextBox 7"/>
          <p:cNvSpPr txBox="1"/>
          <p:nvPr/>
        </p:nvSpPr>
        <p:spPr>
          <a:xfrm>
            <a:off x="2189405" y="5103674"/>
            <a:ext cx="8581111" cy="369332"/>
          </a:xfrm>
          <a:prstGeom prst="rect">
            <a:avLst/>
          </a:prstGeom>
          <a:noFill/>
        </p:spPr>
        <p:txBody>
          <a:bodyPr wrap="square" rtlCol="0">
            <a:spAutoFit/>
          </a:bodyPr>
          <a:lstStyle/>
          <a:p>
            <a:r>
              <a:rPr lang="en-US" dirty="0" err="1"/>
              <a:t>WebElement</a:t>
            </a:r>
            <a:r>
              <a:rPr lang="en-US" dirty="0"/>
              <a:t> el = </a:t>
            </a:r>
            <a:r>
              <a:rPr lang="en-US" dirty="0" err="1"/>
              <a:t>driver.findElement</a:t>
            </a:r>
            <a:r>
              <a:rPr lang="en-US" dirty="0"/>
              <a:t>(</a:t>
            </a:r>
            <a:r>
              <a:rPr lang="en-US" dirty="0" err="1"/>
              <a:t>By.cssSelector</a:t>
            </a:r>
            <a:r>
              <a:rPr lang="en-US" dirty="0"/>
              <a:t>("input[name</a:t>
            </a:r>
            <a:r>
              <a:rPr lang="en-US" dirty="0" smtClean="0"/>
              <a:t>=‘value']"));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20675434"/>
              </p:ext>
            </p:extLst>
          </p:nvPr>
        </p:nvGraphicFramePr>
        <p:xfrm>
          <a:off x="2189405" y="1750453"/>
          <a:ext cx="7804600" cy="2994088"/>
        </p:xfrm>
        <a:graphic>
          <a:graphicData uri="http://schemas.openxmlformats.org/drawingml/2006/table">
            <a:tbl>
              <a:tblPr/>
              <a:tblGrid>
                <a:gridCol w="3902300">
                  <a:extLst>
                    <a:ext uri="{9D8B030D-6E8A-4147-A177-3AD203B41FA5}">
                      <a16:colId xmlns:a16="http://schemas.microsoft.com/office/drawing/2014/main" val="1662270833"/>
                    </a:ext>
                  </a:extLst>
                </a:gridCol>
                <a:gridCol w="3902300">
                  <a:extLst>
                    <a:ext uri="{9D8B030D-6E8A-4147-A177-3AD203B41FA5}">
                      <a16:colId xmlns:a16="http://schemas.microsoft.com/office/drawing/2014/main" val="2049588257"/>
                    </a:ext>
                  </a:extLst>
                </a:gridCol>
              </a:tblGrid>
              <a:tr h="2795789">
                <a:tc>
                  <a:txBody>
                    <a:bodyPr/>
                    <a:lstStyle/>
                    <a:p>
                      <a:pPr algn="l" fontAlgn="t"/>
                      <a:r>
                        <a:rPr lang="en-US" sz="1700" dirty="0" err="1">
                          <a:effectLst/>
                        </a:rPr>
                        <a:t>css</a:t>
                      </a:r>
                      <a:r>
                        <a:rPr lang="en-US" sz="1700" dirty="0">
                          <a:effectLst/>
                        </a:rPr>
                        <a:t>=</a:t>
                      </a:r>
                      <a:r>
                        <a:rPr lang="en-US" sz="1700" i="1" dirty="0">
                          <a:effectLst/>
                        </a:rPr>
                        <a:t>tag</a:t>
                      </a:r>
                      <a:r>
                        <a:rPr lang="en-US" sz="1700" dirty="0">
                          <a:effectLst/>
                        </a:rPr>
                        <a:t>[</a:t>
                      </a:r>
                      <a:r>
                        <a:rPr lang="en-US" sz="1700" i="1" dirty="0">
                          <a:effectLst/>
                        </a:rPr>
                        <a:t>attribute</a:t>
                      </a:r>
                      <a:r>
                        <a:rPr lang="en-US" sz="1700" dirty="0">
                          <a:effectLst/>
                        </a:rPr>
                        <a:t>=</a:t>
                      </a:r>
                      <a:r>
                        <a:rPr lang="en-US" sz="1700" i="1" dirty="0">
                          <a:effectLst/>
                        </a:rPr>
                        <a:t>value</a:t>
                      </a:r>
                      <a:r>
                        <a:rPr lang="en-US" sz="1700" dirty="0">
                          <a:effectLst/>
                        </a:rPr>
                        <a:t>]</a:t>
                      </a:r>
                    </a:p>
                  </a:txBody>
                  <a:tcPr marL="72104" marR="72104" marT="72104" marB="72104">
                    <a:lnL w="12700" cap="flat" cmpd="sng" algn="ctr">
                      <a:solidFill>
                        <a:srgbClr val="C02A39"/>
                      </a:solidFill>
                      <a:prstDash val="solid"/>
                      <a:round/>
                      <a:headEnd type="none" w="med" len="med"/>
                      <a:tailEnd type="none" w="med" len="med"/>
                    </a:lnL>
                    <a:lnR w="12700" cap="flat" cmpd="sng" algn="ctr">
                      <a:solidFill>
                        <a:srgbClr val="403039"/>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A02A39"/>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US" sz="1700" dirty="0">
                          <a:effectLst/>
                        </a:rPr>
                        <a:t>tag = the HTML tag of the element being accessed</a:t>
                      </a:r>
                    </a:p>
                    <a:p>
                      <a:pPr algn="l" fontAlgn="t">
                        <a:buFont typeface="Arial" panose="020B0604020202020204" pitchFamily="34" charset="0"/>
                        <a:buChar char="•"/>
                      </a:pPr>
                      <a:r>
                        <a:rPr lang="en-US" sz="1700" dirty="0">
                          <a:effectLst/>
                        </a:rPr>
                        <a:t>[ and ] = square brackets within which a specific attribute and its corresponding value will be placed</a:t>
                      </a:r>
                    </a:p>
                    <a:p>
                      <a:pPr algn="l" fontAlgn="t">
                        <a:buFont typeface="Arial" panose="020B0604020202020204" pitchFamily="34" charset="0"/>
                        <a:buChar char="•"/>
                      </a:pPr>
                      <a:r>
                        <a:rPr lang="en-US" sz="1700" dirty="0">
                          <a:effectLst/>
                        </a:rPr>
                        <a:t>attribute = the attribute to be used. It is advisable to use an attribute that is unique to the element such as a name or ID.</a:t>
                      </a:r>
                    </a:p>
                    <a:p>
                      <a:pPr algn="l" fontAlgn="t">
                        <a:buFont typeface="Arial" panose="020B0604020202020204" pitchFamily="34" charset="0"/>
                        <a:buChar char="•"/>
                      </a:pPr>
                      <a:r>
                        <a:rPr lang="en-US" sz="1700" dirty="0">
                          <a:effectLst/>
                        </a:rPr>
                        <a:t>value = the corresponding value of the chosen attribute.</a:t>
                      </a:r>
                    </a:p>
                  </a:txBody>
                  <a:tcPr marL="72104" marR="72104" marT="72104" marB="72104">
                    <a:lnL w="12700" cap="flat" cmpd="sng" algn="ctr">
                      <a:solidFill>
                        <a:srgbClr val="403039"/>
                      </a:solidFill>
                      <a:prstDash val="solid"/>
                      <a:round/>
                      <a:headEnd type="none" w="med" len="med"/>
                      <a:tailEnd type="none" w="med" len="med"/>
                    </a:lnL>
                    <a:lnR w="12700" cap="flat" cmpd="sng" algn="ctr">
                      <a:solidFill>
                        <a:srgbClr val="002E39"/>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C02B39"/>
                      </a:solidFill>
                      <a:prstDash val="solid"/>
                      <a:round/>
                      <a:headEnd type="none" w="med" len="med"/>
                      <a:tailEnd type="none" w="med" len="med"/>
                    </a:lnB>
                    <a:solidFill>
                      <a:srgbClr val="FFFFFF"/>
                    </a:solidFill>
                  </a:tcPr>
                </a:tc>
                <a:extLst>
                  <a:ext uri="{0D108BD9-81ED-4DB2-BD59-A6C34878D82A}">
                    <a16:rowId xmlns:a16="http://schemas.microsoft.com/office/drawing/2014/main" val="2402022110"/>
                  </a:ext>
                </a:extLst>
              </a:tr>
            </a:tbl>
          </a:graphicData>
        </a:graphic>
      </p:graphicFrame>
    </p:spTree>
    <p:extLst>
      <p:ext uri="{BB962C8B-B14F-4D97-AF65-F5344CB8AC3E}">
        <p14:creationId xmlns:p14="http://schemas.microsoft.com/office/powerpoint/2010/main" val="1473856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829" y="469563"/>
            <a:ext cx="8911687" cy="1280890"/>
          </a:xfrm>
        </p:spPr>
        <p:txBody>
          <a:bodyPr/>
          <a:lstStyle/>
          <a:p>
            <a:r>
              <a:rPr lang="en-US" b="1" dirty="0"/>
              <a:t>Locating by CSS Selector - Substring matches</a:t>
            </a:r>
          </a:p>
        </p:txBody>
      </p:sp>
      <p:sp>
        <p:nvSpPr>
          <p:cNvPr id="3" name="Content Placeholder 2"/>
          <p:cNvSpPr>
            <a:spLocks noGrp="1"/>
          </p:cNvSpPr>
          <p:nvPr>
            <p:ph idx="1"/>
          </p:nvPr>
        </p:nvSpPr>
        <p:spPr>
          <a:xfrm>
            <a:off x="1858829" y="2004811"/>
            <a:ext cx="8915400" cy="3777622"/>
          </a:xfrm>
        </p:spPr>
        <p:txBody>
          <a:bodyPr>
            <a:normAutofit/>
          </a:bodyPr>
          <a:lstStyle/>
          <a:p>
            <a:r>
              <a:rPr lang="en-US" dirty="0"/>
              <a:t>Starts with </a:t>
            </a:r>
            <a:r>
              <a:rPr lang="en-US" dirty="0" smtClean="0"/>
              <a:t>–</a:t>
            </a:r>
            <a:endParaRPr lang="en-US" dirty="0"/>
          </a:p>
          <a:p>
            <a:pPr marL="0" indent="0">
              <a:buNone/>
            </a:pPr>
            <a:r>
              <a:rPr lang="en-US" dirty="0" err="1"/>
              <a:t>WebElement</a:t>
            </a:r>
            <a:r>
              <a:rPr lang="en-US" dirty="0"/>
              <a:t> el = </a:t>
            </a:r>
            <a:r>
              <a:rPr lang="en-US" dirty="0" err="1"/>
              <a:t>driver.findElement</a:t>
            </a:r>
            <a:r>
              <a:rPr lang="en-US" dirty="0"/>
              <a:t>(</a:t>
            </a:r>
            <a:r>
              <a:rPr lang="en-US" dirty="0" err="1"/>
              <a:t>By.cssSelector</a:t>
            </a:r>
            <a:r>
              <a:rPr lang="en-US" dirty="0"/>
              <a:t>("input[name^='pt1:r1:0:rt</a:t>
            </a:r>
            <a:r>
              <a:rPr lang="en-US" dirty="0" smtClean="0"/>
              <a:t>']"));</a:t>
            </a:r>
          </a:p>
          <a:p>
            <a:pPr marL="0" indent="0">
              <a:buNone/>
            </a:pPr>
            <a:endParaRPr lang="en-US" dirty="0" smtClean="0"/>
          </a:p>
          <a:p>
            <a:r>
              <a:rPr lang="en-US" dirty="0"/>
              <a:t>Ends </a:t>
            </a:r>
            <a:r>
              <a:rPr lang="en-US" dirty="0"/>
              <a:t>with </a:t>
            </a:r>
            <a:r>
              <a:rPr lang="en-US" dirty="0" smtClean="0"/>
              <a:t>–</a:t>
            </a:r>
          </a:p>
          <a:p>
            <a:pPr marL="0" indent="0">
              <a:buNone/>
            </a:pPr>
            <a:r>
              <a:rPr lang="en-US" dirty="0" err="1"/>
              <a:t>WebElement</a:t>
            </a:r>
            <a:r>
              <a:rPr lang="en-US" dirty="0"/>
              <a:t> el = </a:t>
            </a:r>
            <a:r>
              <a:rPr lang="en-US" dirty="0" err="1"/>
              <a:t>driver.findElement</a:t>
            </a:r>
            <a:r>
              <a:rPr lang="en-US" dirty="0"/>
              <a:t>(</a:t>
            </a:r>
            <a:r>
              <a:rPr lang="en-US" dirty="0" err="1"/>
              <a:t>By.cssSelector</a:t>
            </a:r>
            <a:r>
              <a:rPr lang="en-US" dirty="0"/>
              <a:t>("input[name$='1:AP1:inputText562</a:t>
            </a:r>
            <a:r>
              <a:rPr lang="en-US" dirty="0" smtClean="0"/>
              <a:t>']"));</a:t>
            </a:r>
          </a:p>
          <a:p>
            <a:pPr marL="0" indent="0">
              <a:buNone/>
            </a:pPr>
            <a:endParaRPr lang="en-US" dirty="0"/>
          </a:p>
          <a:p>
            <a:r>
              <a:rPr lang="en-US" dirty="0"/>
              <a:t>Contains </a:t>
            </a:r>
            <a:endParaRPr lang="en-US" dirty="0"/>
          </a:p>
          <a:p>
            <a:pPr marL="0" indent="0">
              <a:buNone/>
            </a:pPr>
            <a:r>
              <a:rPr lang="en-US" dirty="0" err="1"/>
              <a:t>WebElement</a:t>
            </a:r>
            <a:r>
              <a:rPr lang="en-US" dirty="0"/>
              <a:t> el = </a:t>
            </a:r>
            <a:r>
              <a:rPr lang="en-US" dirty="0" err="1"/>
              <a:t>driver.findElement</a:t>
            </a:r>
            <a:r>
              <a:rPr lang="en-US" dirty="0"/>
              <a:t>(</a:t>
            </a:r>
            <a:r>
              <a:rPr lang="en-US" dirty="0" err="1"/>
              <a:t>By.cssSelector</a:t>
            </a:r>
            <a:r>
              <a:rPr lang="en-US" dirty="0"/>
              <a:t>("input[name*='AP1']"));</a:t>
            </a:r>
            <a:endParaRPr lang="en-US" dirty="0" smtClean="0"/>
          </a:p>
          <a:p>
            <a:pPr marL="0" indent="0">
              <a:buNone/>
            </a:pPr>
            <a:endParaRPr lang="en-US" dirty="0"/>
          </a:p>
        </p:txBody>
      </p:sp>
    </p:spTree>
    <p:extLst>
      <p:ext uri="{BB962C8B-B14F-4D97-AF65-F5344CB8AC3E}">
        <p14:creationId xmlns:p14="http://schemas.microsoft.com/office/powerpoint/2010/main" val="493276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829" y="469563"/>
            <a:ext cx="8911687" cy="831203"/>
          </a:xfrm>
        </p:spPr>
        <p:txBody>
          <a:bodyPr/>
          <a:lstStyle/>
          <a:p>
            <a:r>
              <a:rPr lang="en-US" b="1" dirty="0" smtClean="0"/>
              <a:t>Summary</a:t>
            </a: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996840939"/>
              </p:ext>
            </p:extLst>
          </p:nvPr>
        </p:nvGraphicFramePr>
        <p:xfrm>
          <a:off x="1764406" y="1751527"/>
          <a:ext cx="9006110" cy="4430332"/>
        </p:xfrm>
        <a:graphic>
          <a:graphicData uri="http://schemas.openxmlformats.org/drawingml/2006/table">
            <a:tbl>
              <a:tblPr/>
              <a:tblGrid>
                <a:gridCol w="2547182">
                  <a:extLst>
                    <a:ext uri="{9D8B030D-6E8A-4147-A177-3AD203B41FA5}">
                      <a16:colId xmlns:a16="http://schemas.microsoft.com/office/drawing/2014/main" val="2910351159"/>
                    </a:ext>
                  </a:extLst>
                </a:gridCol>
                <a:gridCol w="3093008">
                  <a:extLst>
                    <a:ext uri="{9D8B030D-6E8A-4147-A177-3AD203B41FA5}">
                      <a16:colId xmlns:a16="http://schemas.microsoft.com/office/drawing/2014/main" val="58660593"/>
                    </a:ext>
                  </a:extLst>
                </a:gridCol>
                <a:gridCol w="3365920">
                  <a:extLst>
                    <a:ext uri="{9D8B030D-6E8A-4147-A177-3AD203B41FA5}">
                      <a16:colId xmlns:a16="http://schemas.microsoft.com/office/drawing/2014/main" val="1249692129"/>
                    </a:ext>
                  </a:extLst>
                </a:gridCol>
              </a:tblGrid>
              <a:tr h="398251">
                <a:tc>
                  <a:txBody>
                    <a:bodyPr/>
                    <a:lstStyle/>
                    <a:p>
                      <a:pPr algn="ctr" fontAlgn="t"/>
                      <a:r>
                        <a:rPr lang="en-US" sz="1300" b="1">
                          <a:effectLst/>
                        </a:rPr>
                        <a:t>Method</a:t>
                      </a:r>
                    </a:p>
                  </a:txBody>
                  <a:tcPr marL="53975" marR="53975" marT="53975" marB="53975">
                    <a:lnL w="9525" cap="flat" cmpd="sng" algn="ctr">
                      <a:solidFill>
                        <a:srgbClr val="00C4D5"/>
                      </a:solidFill>
                      <a:prstDash val="solid"/>
                      <a:round/>
                      <a:headEnd type="none" w="med" len="med"/>
                      <a:tailEnd type="none" w="med" len="med"/>
                    </a:lnL>
                    <a:lnR w="9525" cap="flat" cmpd="sng" algn="ctr">
                      <a:solidFill>
                        <a:srgbClr val="80CCD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ctr" fontAlgn="t"/>
                      <a:r>
                        <a:rPr lang="en-US" sz="1300" b="1">
                          <a:effectLst/>
                        </a:rPr>
                        <a:t>Target Syntax</a:t>
                      </a:r>
                    </a:p>
                  </a:txBody>
                  <a:tcPr marL="53975" marR="53975" marT="53975" marB="53975">
                    <a:lnL w="9525" cap="flat" cmpd="sng" algn="ctr">
                      <a:solidFill>
                        <a:srgbClr val="80CCD5"/>
                      </a:solidFill>
                      <a:prstDash val="solid"/>
                      <a:round/>
                      <a:headEnd type="none" w="med" len="med"/>
                      <a:tailEnd type="none" w="med" len="med"/>
                    </a:lnL>
                    <a:lnR w="9525" cap="flat" cmpd="sng" algn="ctr">
                      <a:solidFill>
                        <a:srgbClr val="40CCD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ctr" fontAlgn="t"/>
                      <a:r>
                        <a:rPr lang="en-US" sz="1300" b="1">
                          <a:effectLst/>
                        </a:rPr>
                        <a:t>Example</a:t>
                      </a:r>
                    </a:p>
                  </a:txBody>
                  <a:tcPr marL="53975" marR="53975" marT="53975" marB="53975">
                    <a:lnL w="9525" cap="flat" cmpd="sng" algn="ctr">
                      <a:solidFill>
                        <a:srgbClr val="40CCD5"/>
                      </a:solidFill>
                      <a:prstDash val="solid"/>
                      <a:round/>
                      <a:headEnd type="none" w="med" len="med"/>
                      <a:tailEnd type="none" w="med" len="med"/>
                    </a:lnL>
                    <a:lnR w="12700" cap="flat" cmpd="sng" algn="ctr">
                      <a:solidFill>
                        <a:srgbClr val="A0723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1344142822"/>
                  </a:ext>
                </a:extLst>
              </a:tr>
              <a:tr h="646124">
                <a:tc>
                  <a:txBody>
                    <a:bodyPr/>
                    <a:lstStyle/>
                    <a:p>
                      <a:pPr algn="ctr" fontAlgn="t"/>
                      <a:r>
                        <a:rPr lang="en-US" sz="1300">
                          <a:effectLst/>
                        </a:rPr>
                        <a:t>By ID</a:t>
                      </a:r>
                    </a:p>
                  </a:txBody>
                  <a:tcPr marL="53975" marR="53975" marT="53975" marB="53975">
                    <a:lnL w="12700" cap="flat" cmpd="sng" algn="ctr">
                      <a:solidFill>
                        <a:srgbClr val="608A3E"/>
                      </a:solidFill>
                      <a:prstDash val="solid"/>
                      <a:round/>
                      <a:headEnd type="none" w="med" len="med"/>
                      <a:tailEnd type="none" w="med" len="med"/>
                    </a:lnL>
                    <a:lnR w="12700" cap="flat" cmpd="sng" algn="ctr">
                      <a:solidFill>
                        <a:srgbClr val="008A3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300">
                          <a:effectLst/>
                        </a:rPr>
                        <a:t>id=</a:t>
                      </a:r>
                      <a:r>
                        <a:rPr lang="en-US" sz="1300" i="1">
                          <a:effectLst/>
                        </a:rPr>
                        <a:t> id_of_the_element</a:t>
                      </a:r>
                      <a:endParaRPr lang="en-US" sz="1300">
                        <a:effectLst/>
                      </a:endParaRPr>
                    </a:p>
                  </a:txBody>
                  <a:tcPr marL="53975" marR="53975" marT="53975" marB="53975">
                    <a:lnL w="12700" cap="flat" cmpd="sng" algn="ctr">
                      <a:solidFill>
                        <a:srgbClr val="008A3E"/>
                      </a:solidFill>
                      <a:prstDash val="solid"/>
                      <a:round/>
                      <a:headEnd type="none" w="med" len="med"/>
                      <a:tailEnd type="none" w="med" len="med"/>
                    </a:lnL>
                    <a:lnR w="12700" cap="flat" cmpd="sng" algn="ctr">
                      <a:solidFill>
                        <a:srgbClr val="808D3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300">
                          <a:effectLst/>
                        </a:rPr>
                        <a:t>id=email</a:t>
                      </a:r>
                    </a:p>
                  </a:txBody>
                  <a:tcPr marL="53975" marR="53975" marT="53975" marB="53975">
                    <a:lnL w="12700" cap="flat" cmpd="sng" algn="ctr">
                      <a:solidFill>
                        <a:srgbClr val="808D3E"/>
                      </a:solidFill>
                      <a:prstDash val="solid"/>
                      <a:round/>
                      <a:headEnd type="none" w="med" len="med"/>
                      <a:tailEnd type="none" w="med" len="med"/>
                    </a:lnL>
                    <a:lnR w="12700" cap="flat" cmpd="sng" algn="ctr">
                      <a:solidFill>
                        <a:srgbClr val="807B3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66940258"/>
                  </a:ext>
                </a:extLst>
              </a:tr>
              <a:tr h="646124">
                <a:tc>
                  <a:txBody>
                    <a:bodyPr/>
                    <a:lstStyle/>
                    <a:p>
                      <a:pPr algn="ctr" fontAlgn="t"/>
                      <a:r>
                        <a:rPr lang="en-US" sz="1300">
                          <a:effectLst/>
                        </a:rPr>
                        <a:t>By Name</a:t>
                      </a:r>
                    </a:p>
                  </a:txBody>
                  <a:tcPr marL="53975" marR="53975" marT="53975" marB="53975">
                    <a:lnL w="12700" cap="flat" cmpd="sng" algn="ctr">
                      <a:solidFill>
                        <a:srgbClr val="40943E"/>
                      </a:solidFill>
                      <a:prstDash val="solid"/>
                      <a:round/>
                      <a:headEnd type="none" w="med" len="med"/>
                      <a:tailEnd type="none" w="med" len="med"/>
                    </a:lnL>
                    <a:lnR w="12700" cap="flat" cmpd="sng" algn="ctr">
                      <a:solidFill>
                        <a:srgbClr val="60953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300" dirty="0">
                          <a:effectLst/>
                        </a:rPr>
                        <a:t>name=</a:t>
                      </a:r>
                      <a:r>
                        <a:rPr lang="en-US" sz="1300" i="1" dirty="0" err="1">
                          <a:effectLst/>
                        </a:rPr>
                        <a:t>name_of_the_element</a:t>
                      </a:r>
                      <a:endParaRPr lang="en-US" sz="1300" dirty="0">
                        <a:effectLst/>
                      </a:endParaRPr>
                    </a:p>
                  </a:txBody>
                  <a:tcPr marL="53975" marR="53975" marT="53975" marB="53975">
                    <a:lnL w="12700" cap="flat" cmpd="sng" algn="ctr">
                      <a:solidFill>
                        <a:srgbClr val="60953E"/>
                      </a:solidFill>
                      <a:prstDash val="solid"/>
                      <a:round/>
                      <a:headEnd type="none" w="med" len="med"/>
                      <a:tailEnd type="none" w="med" len="med"/>
                    </a:lnL>
                    <a:lnR w="12700" cap="flat" cmpd="sng" algn="ctr">
                      <a:solidFill>
                        <a:srgbClr val="C0933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300">
                          <a:effectLst/>
                        </a:rPr>
                        <a:t>name=userName</a:t>
                      </a:r>
                    </a:p>
                  </a:txBody>
                  <a:tcPr marL="53975" marR="53975" marT="53975" marB="53975">
                    <a:lnL w="12700" cap="flat" cmpd="sng" algn="ctr">
                      <a:solidFill>
                        <a:srgbClr val="C0933E"/>
                      </a:solidFill>
                      <a:prstDash val="solid"/>
                      <a:round/>
                      <a:headEnd type="none" w="med" len="med"/>
                      <a:tailEnd type="none" w="med" len="med"/>
                    </a:lnL>
                    <a:lnR w="12700" cap="flat" cmpd="sng" algn="ctr">
                      <a:solidFill>
                        <a:srgbClr val="808D3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081664997"/>
                  </a:ext>
                </a:extLst>
              </a:tr>
              <a:tr h="898956">
                <a:tc>
                  <a:txBody>
                    <a:bodyPr/>
                    <a:lstStyle/>
                    <a:p>
                      <a:pPr algn="ctr" fontAlgn="t"/>
                      <a:r>
                        <a:rPr lang="en-US" sz="1300" dirty="0">
                          <a:effectLst/>
                        </a:rPr>
                        <a:t>By Name Using Filters</a:t>
                      </a:r>
                    </a:p>
                  </a:txBody>
                  <a:tcPr marL="53975" marR="53975" marT="53975" marB="53975">
                    <a:lnL w="12700" cap="flat" cmpd="sng" algn="ctr">
                      <a:solidFill>
                        <a:srgbClr val="40943E"/>
                      </a:solidFill>
                      <a:prstDash val="solid"/>
                      <a:round/>
                      <a:headEnd type="none" w="med" len="med"/>
                      <a:tailEnd type="none" w="med" len="med"/>
                    </a:lnL>
                    <a:lnR w="12700" cap="flat" cmpd="sng" algn="ctr">
                      <a:solidFill>
                        <a:srgbClr val="C0953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300">
                          <a:effectLst/>
                        </a:rPr>
                        <a:t>name=</a:t>
                      </a:r>
                      <a:r>
                        <a:rPr lang="en-US" sz="1300" i="1">
                          <a:effectLst/>
                        </a:rPr>
                        <a:t>name_of_the_element</a:t>
                      </a:r>
                      <a:r>
                        <a:rPr lang="en-US" sz="1300">
                          <a:effectLst/>
                        </a:rPr>
                        <a:t> </a:t>
                      </a:r>
                      <a:r>
                        <a:rPr lang="en-US" sz="1300" i="1">
                          <a:effectLst/>
                        </a:rPr>
                        <a:t>filter</a:t>
                      </a:r>
                      <a:r>
                        <a:rPr lang="en-US" sz="1300">
                          <a:effectLst/>
                        </a:rPr>
                        <a:t>=</a:t>
                      </a:r>
                      <a:r>
                        <a:rPr lang="en-US" sz="1300" i="1">
                          <a:effectLst/>
                        </a:rPr>
                        <a:t>value_of_filter</a:t>
                      </a:r>
                      <a:endParaRPr lang="en-US" sz="1300">
                        <a:effectLst/>
                      </a:endParaRPr>
                    </a:p>
                  </a:txBody>
                  <a:tcPr marL="53975" marR="53975" marT="53975" marB="53975">
                    <a:lnL w="12700" cap="flat" cmpd="sng" algn="ctr">
                      <a:solidFill>
                        <a:srgbClr val="C0953E"/>
                      </a:solidFill>
                      <a:prstDash val="solid"/>
                      <a:round/>
                      <a:headEnd type="none" w="med" len="med"/>
                      <a:tailEnd type="none" w="med" len="med"/>
                    </a:lnL>
                    <a:lnR w="12700" cap="flat" cmpd="sng" algn="ctr">
                      <a:solidFill>
                        <a:srgbClr val="60A03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300">
                          <a:effectLst/>
                        </a:rPr>
                        <a:t>name=tripType value=oneway</a:t>
                      </a:r>
                    </a:p>
                  </a:txBody>
                  <a:tcPr marL="53975" marR="53975" marT="53975" marB="53975">
                    <a:lnL w="12700" cap="flat" cmpd="sng" algn="ctr">
                      <a:solidFill>
                        <a:srgbClr val="60A03E"/>
                      </a:solidFill>
                      <a:prstDash val="solid"/>
                      <a:round/>
                      <a:headEnd type="none" w="med" len="med"/>
                      <a:tailEnd type="none" w="med" len="med"/>
                    </a:lnL>
                    <a:lnR w="12700" cap="flat" cmpd="sng" algn="ctr">
                      <a:solidFill>
                        <a:srgbClr val="808D3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80531168"/>
                  </a:ext>
                </a:extLst>
              </a:tr>
              <a:tr h="398251">
                <a:tc>
                  <a:txBody>
                    <a:bodyPr/>
                    <a:lstStyle/>
                    <a:p>
                      <a:pPr algn="ctr" fontAlgn="t"/>
                      <a:r>
                        <a:rPr lang="en-US" sz="1300">
                          <a:effectLst/>
                        </a:rPr>
                        <a:t>By Link Text</a:t>
                      </a:r>
                    </a:p>
                  </a:txBody>
                  <a:tcPr marL="53975" marR="53975" marT="53975" marB="53975">
                    <a:lnL w="12700" cap="flat" cmpd="sng" algn="ctr">
                      <a:solidFill>
                        <a:srgbClr val="60A23E"/>
                      </a:solidFill>
                      <a:prstDash val="solid"/>
                      <a:round/>
                      <a:headEnd type="none" w="med" len="med"/>
                      <a:tailEnd type="none" w="med" len="med"/>
                    </a:lnL>
                    <a:lnR w="12700" cap="flat" cmpd="sng" algn="ctr">
                      <a:solidFill>
                        <a:srgbClr val="80A33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300">
                          <a:effectLst/>
                        </a:rPr>
                        <a:t>link=</a:t>
                      </a:r>
                      <a:r>
                        <a:rPr lang="en-US" sz="1300" i="1">
                          <a:effectLst/>
                        </a:rPr>
                        <a:t>link_text</a:t>
                      </a:r>
                      <a:endParaRPr lang="en-US" sz="1300">
                        <a:effectLst/>
                      </a:endParaRPr>
                    </a:p>
                  </a:txBody>
                  <a:tcPr marL="53975" marR="53975" marT="53975" marB="53975">
                    <a:lnL w="12700" cap="flat" cmpd="sng" algn="ctr">
                      <a:solidFill>
                        <a:srgbClr val="80A33E"/>
                      </a:solidFill>
                      <a:prstDash val="solid"/>
                      <a:round/>
                      <a:headEnd type="none" w="med" len="med"/>
                      <a:tailEnd type="none" w="med" len="med"/>
                    </a:lnL>
                    <a:lnR w="12700" cap="flat" cmpd="sng" algn="ctr">
                      <a:solidFill>
                        <a:srgbClr val="60A93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300">
                          <a:effectLst/>
                        </a:rPr>
                        <a:t>link=REGISTER</a:t>
                      </a:r>
                    </a:p>
                  </a:txBody>
                  <a:tcPr marL="53975" marR="53975" marT="53975" marB="53975">
                    <a:lnL w="12700" cap="flat" cmpd="sng" algn="ctr">
                      <a:solidFill>
                        <a:srgbClr val="60A93E"/>
                      </a:solidFill>
                      <a:prstDash val="solid"/>
                      <a:round/>
                      <a:headEnd type="none" w="med" len="med"/>
                      <a:tailEnd type="none" w="med" len="med"/>
                    </a:lnL>
                    <a:lnR w="12700" cap="flat" cmpd="sng" algn="ctr">
                      <a:solidFill>
                        <a:srgbClr val="808D3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171275585"/>
                  </a:ext>
                </a:extLst>
              </a:tr>
              <a:tr h="398251">
                <a:tc>
                  <a:txBody>
                    <a:bodyPr/>
                    <a:lstStyle/>
                    <a:p>
                      <a:pPr algn="ctr" fontAlgn="t"/>
                      <a:r>
                        <a:rPr lang="en-US" sz="1300">
                          <a:effectLst/>
                        </a:rPr>
                        <a:t>Tag and ID</a:t>
                      </a:r>
                    </a:p>
                  </a:txBody>
                  <a:tcPr marL="53975" marR="53975" marT="53975" marB="53975">
                    <a:lnL w="12700" cap="flat" cmpd="sng" algn="ctr">
                      <a:solidFill>
                        <a:srgbClr val="40AA3E"/>
                      </a:solidFill>
                      <a:prstDash val="solid"/>
                      <a:round/>
                      <a:headEnd type="none" w="med" len="med"/>
                      <a:tailEnd type="none" w="med" len="med"/>
                    </a:lnL>
                    <a:lnR w="12700" cap="flat" cmpd="sng" algn="ctr">
                      <a:solidFill>
                        <a:srgbClr val="00B03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300">
                          <a:effectLst/>
                        </a:rPr>
                        <a:t>css=</a:t>
                      </a:r>
                      <a:r>
                        <a:rPr lang="en-US" sz="1300" i="1">
                          <a:effectLst/>
                        </a:rPr>
                        <a:t>tag</a:t>
                      </a:r>
                      <a:r>
                        <a:rPr lang="en-US" sz="1300">
                          <a:effectLst/>
                        </a:rPr>
                        <a:t>#</a:t>
                      </a:r>
                      <a:r>
                        <a:rPr lang="en-US" sz="1300" i="1">
                          <a:effectLst/>
                        </a:rPr>
                        <a:t>id</a:t>
                      </a:r>
                      <a:endParaRPr lang="en-US" sz="1300">
                        <a:effectLst/>
                      </a:endParaRPr>
                    </a:p>
                  </a:txBody>
                  <a:tcPr marL="53975" marR="53975" marT="53975" marB="53975">
                    <a:lnL w="12700" cap="flat" cmpd="sng" algn="ctr">
                      <a:solidFill>
                        <a:srgbClr val="00B03E"/>
                      </a:solidFill>
                      <a:prstDash val="solid"/>
                      <a:round/>
                      <a:headEnd type="none" w="med" len="med"/>
                      <a:tailEnd type="none" w="med" len="med"/>
                    </a:lnL>
                    <a:lnR w="12700" cap="flat" cmpd="sng" algn="ctr">
                      <a:solidFill>
                        <a:srgbClr val="60B13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300">
                          <a:effectLst/>
                        </a:rPr>
                        <a:t>css=input#email</a:t>
                      </a:r>
                    </a:p>
                  </a:txBody>
                  <a:tcPr marL="53975" marR="53975" marT="53975" marB="53975">
                    <a:lnL w="12700" cap="flat" cmpd="sng" algn="ctr">
                      <a:solidFill>
                        <a:srgbClr val="60B13E"/>
                      </a:solidFill>
                      <a:prstDash val="solid"/>
                      <a:round/>
                      <a:headEnd type="none" w="med" len="med"/>
                      <a:tailEnd type="none" w="med" len="med"/>
                    </a:lnL>
                    <a:lnR w="12700" cap="flat" cmpd="sng" algn="ctr">
                      <a:solidFill>
                        <a:srgbClr val="40943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02754282"/>
                  </a:ext>
                </a:extLst>
              </a:tr>
              <a:tr h="398251">
                <a:tc>
                  <a:txBody>
                    <a:bodyPr/>
                    <a:lstStyle/>
                    <a:p>
                      <a:pPr algn="ctr" fontAlgn="t"/>
                      <a:r>
                        <a:rPr lang="en-US" sz="1300">
                          <a:effectLst/>
                        </a:rPr>
                        <a:t>Tag and Class</a:t>
                      </a:r>
                    </a:p>
                  </a:txBody>
                  <a:tcPr marL="53975" marR="53975" marT="53975" marB="53975">
                    <a:lnL w="12700" cap="flat" cmpd="sng" algn="ctr">
                      <a:solidFill>
                        <a:srgbClr val="C0BA3E"/>
                      </a:solidFill>
                      <a:prstDash val="solid"/>
                      <a:round/>
                      <a:headEnd type="none" w="med" len="med"/>
                      <a:tailEnd type="none" w="med" len="med"/>
                    </a:lnL>
                    <a:lnR w="12700" cap="flat" cmpd="sng" algn="ctr">
                      <a:solidFill>
                        <a:srgbClr val="E0C03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300">
                          <a:effectLst/>
                        </a:rPr>
                        <a:t>css=</a:t>
                      </a:r>
                      <a:r>
                        <a:rPr lang="en-US" sz="1300" i="1">
                          <a:effectLst/>
                        </a:rPr>
                        <a:t>tag</a:t>
                      </a:r>
                      <a:r>
                        <a:rPr lang="en-US" sz="1300">
                          <a:effectLst/>
                        </a:rPr>
                        <a:t>.</a:t>
                      </a:r>
                      <a:r>
                        <a:rPr lang="en-US" sz="1300" i="1">
                          <a:effectLst/>
                        </a:rPr>
                        <a:t>class</a:t>
                      </a:r>
                      <a:endParaRPr lang="en-US" sz="1300">
                        <a:effectLst/>
                      </a:endParaRPr>
                    </a:p>
                  </a:txBody>
                  <a:tcPr marL="53975" marR="53975" marT="53975" marB="53975">
                    <a:lnL w="12700" cap="flat" cmpd="sng" algn="ctr">
                      <a:solidFill>
                        <a:srgbClr val="E0C03E"/>
                      </a:solidFill>
                      <a:prstDash val="solid"/>
                      <a:round/>
                      <a:headEnd type="none" w="med" len="med"/>
                      <a:tailEnd type="none" w="med" len="med"/>
                    </a:lnL>
                    <a:lnR w="12700" cap="flat" cmpd="sng" algn="ctr">
                      <a:solidFill>
                        <a:srgbClr val="E0C03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300">
                          <a:effectLst/>
                        </a:rPr>
                        <a:t>css=input.inputtext</a:t>
                      </a:r>
                    </a:p>
                  </a:txBody>
                  <a:tcPr marL="53975" marR="53975" marT="53975" marB="53975">
                    <a:lnL w="12700" cap="flat" cmpd="sng" algn="ctr">
                      <a:solidFill>
                        <a:srgbClr val="E0C03E"/>
                      </a:solidFill>
                      <a:prstDash val="solid"/>
                      <a:round/>
                      <a:headEnd type="none" w="med" len="med"/>
                      <a:tailEnd type="none" w="med" len="med"/>
                    </a:lnL>
                    <a:lnR w="12700" cap="flat" cmpd="sng" algn="ctr">
                      <a:solidFill>
                        <a:srgbClr val="40943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590280390"/>
                  </a:ext>
                </a:extLst>
              </a:tr>
              <a:tr h="646124">
                <a:tc>
                  <a:txBody>
                    <a:bodyPr/>
                    <a:lstStyle/>
                    <a:p>
                      <a:pPr algn="ctr" fontAlgn="t"/>
                      <a:r>
                        <a:rPr lang="en-US" sz="1300">
                          <a:effectLst/>
                        </a:rPr>
                        <a:t>Tag and Attribute</a:t>
                      </a:r>
                    </a:p>
                  </a:txBody>
                  <a:tcPr marL="53975" marR="53975" marT="53975" marB="53975">
                    <a:lnL w="12700" cap="flat" cmpd="sng" algn="ctr">
                      <a:solidFill>
                        <a:srgbClr val="00BC3E"/>
                      </a:solidFill>
                      <a:prstDash val="solid"/>
                      <a:round/>
                      <a:headEnd type="none" w="med" len="med"/>
                      <a:tailEnd type="none" w="med" len="med"/>
                    </a:lnL>
                    <a:lnR w="12700" cap="flat" cmpd="sng" algn="ctr">
                      <a:solidFill>
                        <a:srgbClr val="60DF3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300">
                          <a:effectLst/>
                        </a:rPr>
                        <a:t>css=</a:t>
                      </a:r>
                      <a:r>
                        <a:rPr lang="en-US" sz="1300" i="1">
                          <a:effectLst/>
                        </a:rPr>
                        <a:t>tag</a:t>
                      </a:r>
                      <a:r>
                        <a:rPr lang="en-US" sz="1300">
                          <a:effectLst/>
                        </a:rPr>
                        <a:t>[</a:t>
                      </a:r>
                      <a:r>
                        <a:rPr lang="en-US" sz="1300" i="1">
                          <a:effectLst/>
                        </a:rPr>
                        <a:t>attribute</a:t>
                      </a:r>
                      <a:r>
                        <a:rPr lang="en-US" sz="1300">
                          <a:effectLst/>
                        </a:rPr>
                        <a:t>=</a:t>
                      </a:r>
                      <a:r>
                        <a:rPr lang="en-US" sz="1300" i="1">
                          <a:effectLst/>
                        </a:rPr>
                        <a:t>value</a:t>
                      </a:r>
                      <a:r>
                        <a:rPr lang="en-US" sz="1300">
                          <a:effectLst/>
                        </a:rPr>
                        <a:t>]</a:t>
                      </a:r>
                    </a:p>
                  </a:txBody>
                  <a:tcPr marL="53975" marR="53975" marT="53975" marB="53975">
                    <a:lnL w="12700" cap="flat" cmpd="sng" algn="ctr">
                      <a:solidFill>
                        <a:srgbClr val="60DF3E"/>
                      </a:solidFill>
                      <a:prstDash val="solid"/>
                      <a:round/>
                      <a:headEnd type="none" w="med" len="med"/>
                      <a:tailEnd type="none" w="med" len="med"/>
                    </a:lnL>
                    <a:lnR w="12700" cap="flat" cmpd="sng" algn="ctr">
                      <a:solidFill>
                        <a:srgbClr val="60DF3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300" dirty="0" err="1">
                          <a:effectLst/>
                        </a:rPr>
                        <a:t>css</a:t>
                      </a:r>
                      <a:r>
                        <a:rPr lang="en-US" sz="1300" dirty="0">
                          <a:effectLst/>
                        </a:rPr>
                        <a:t>=input[name=</a:t>
                      </a:r>
                      <a:r>
                        <a:rPr lang="en-US" sz="1300" dirty="0" err="1">
                          <a:effectLst/>
                        </a:rPr>
                        <a:t>lastName</a:t>
                      </a:r>
                      <a:r>
                        <a:rPr lang="en-US" sz="1300" dirty="0">
                          <a:effectLst/>
                        </a:rPr>
                        <a:t>]</a:t>
                      </a:r>
                    </a:p>
                  </a:txBody>
                  <a:tcPr marL="53975" marR="53975" marT="53975" marB="53975">
                    <a:lnL w="12700" cap="flat" cmpd="sng" algn="ctr">
                      <a:solidFill>
                        <a:srgbClr val="60DF3E"/>
                      </a:solidFill>
                      <a:prstDash val="solid"/>
                      <a:round/>
                      <a:headEnd type="none" w="med" len="med"/>
                      <a:tailEnd type="none" w="med" len="med"/>
                    </a:lnL>
                    <a:lnR w="12700" cap="flat" cmpd="sng" algn="ctr">
                      <a:solidFill>
                        <a:srgbClr val="40943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61949249"/>
                  </a:ext>
                </a:extLst>
              </a:tr>
            </a:tbl>
          </a:graphicData>
        </a:graphic>
      </p:graphicFrame>
    </p:spTree>
    <p:extLst>
      <p:ext uri="{BB962C8B-B14F-4D97-AF65-F5344CB8AC3E}">
        <p14:creationId xmlns:p14="http://schemas.microsoft.com/office/powerpoint/2010/main" val="3655373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829" y="469563"/>
            <a:ext cx="8911687" cy="1280890"/>
          </a:xfrm>
        </p:spPr>
        <p:txBody>
          <a:bodyPr/>
          <a:lstStyle/>
          <a:p>
            <a:r>
              <a:rPr lang="en-US" b="1" dirty="0"/>
              <a:t>Locating by </a:t>
            </a:r>
            <a:r>
              <a:rPr lang="en-US" b="1" dirty="0"/>
              <a:t>X</a:t>
            </a:r>
            <a:r>
              <a:rPr lang="en-US" b="1" dirty="0" smtClean="0"/>
              <a:t>Path</a:t>
            </a:r>
            <a:endParaRPr lang="en-US" b="1" dirty="0"/>
          </a:p>
        </p:txBody>
      </p:sp>
      <p:sp>
        <p:nvSpPr>
          <p:cNvPr id="3" name="Content Placeholder 2"/>
          <p:cNvSpPr>
            <a:spLocks noGrp="1"/>
          </p:cNvSpPr>
          <p:nvPr>
            <p:ph idx="1"/>
          </p:nvPr>
        </p:nvSpPr>
        <p:spPr>
          <a:xfrm>
            <a:off x="1858829" y="2004811"/>
            <a:ext cx="8915400" cy="3777622"/>
          </a:xfrm>
        </p:spPr>
        <p:txBody>
          <a:bodyPr>
            <a:normAutofit/>
          </a:bodyPr>
          <a:lstStyle/>
          <a:p>
            <a:r>
              <a:rPr lang="en-US" b="1" dirty="0"/>
              <a:t>XPath in Selenium</a:t>
            </a:r>
            <a:r>
              <a:rPr lang="en-US" dirty="0"/>
              <a:t> is an XML path used for navigation through the HTML structure of the page. </a:t>
            </a:r>
            <a:endParaRPr lang="en-US" dirty="0" smtClean="0"/>
          </a:p>
          <a:p>
            <a:r>
              <a:rPr lang="en-US" dirty="0" smtClean="0"/>
              <a:t>It </a:t>
            </a:r>
            <a:r>
              <a:rPr lang="en-US" dirty="0"/>
              <a:t>is a syntax or language for finding any element on a web page using XML path expression. </a:t>
            </a:r>
            <a:endParaRPr lang="en-US" dirty="0" smtClean="0"/>
          </a:p>
          <a:p>
            <a:r>
              <a:rPr lang="en-US" dirty="0" smtClean="0"/>
              <a:t>XPath </a:t>
            </a:r>
            <a:r>
              <a:rPr lang="en-US" dirty="0"/>
              <a:t>can be used for both HTML and XML documents to find the location of any element on a webpage using HTML DOM structure</a:t>
            </a:r>
            <a:r>
              <a:rPr lang="en-US" dirty="0" smtClean="0"/>
              <a:t>.</a:t>
            </a:r>
          </a:p>
          <a:p>
            <a:r>
              <a:rPr lang="en-US" b="1" dirty="0"/>
              <a:t>Syntax for XPath</a:t>
            </a:r>
            <a:r>
              <a:rPr lang="en-US" b="1" dirty="0" smtClean="0"/>
              <a:t>:</a:t>
            </a:r>
          </a:p>
          <a:p>
            <a:pPr marL="0" indent="0">
              <a:buNone/>
            </a:pPr>
            <a:r>
              <a:rPr lang="en-US" dirty="0" smtClean="0"/>
              <a:t>	</a:t>
            </a:r>
            <a:r>
              <a:rPr lang="en-US" dirty="0" err="1" smtClean="0"/>
              <a:t>Xpath</a:t>
            </a:r>
            <a:r>
              <a:rPr lang="en-US" dirty="0"/>
              <a:t>=//</a:t>
            </a:r>
            <a:r>
              <a:rPr lang="en-US" dirty="0" err="1"/>
              <a:t>tagname</a:t>
            </a:r>
            <a:r>
              <a:rPr lang="en-US" dirty="0"/>
              <a:t>[@attribute='value']</a:t>
            </a:r>
            <a:endParaRPr lang="en-US" dirty="0"/>
          </a:p>
        </p:txBody>
      </p:sp>
    </p:spTree>
    <p:extLst>
      <p:ext uri="{BB962C8B-B14F-4D97-AF65-F5344CB8AC3E}">
        <p14:creationId xmlns:p14="http://schemas.microsoft.com/office/powerpoint/2010/main" val="3970024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2998" y="263502"/>
            <a:ext cx="8911687" cy="792566"/>
          </a:xfrm>
        </p:spPr>
        <p:txBody>
          <a:bodyPr>
            <a:normAutofit fontScale="90000"/>
          </a:bodyPr>
          <a:lstStyle/>
          <a:p>
            <a:r>
              <a:rPr lang="en-US" b="1" dirty="0"/>
              <a:t>What is Selenium </a:t>
            </a:r>
            <a:r>
              <a:rPr lang="en-US" b="1" dirty="0" err="1"/>
              <a:t>Webdriver</a:t>
            </a:r>
            <a:r>
              <a:rPr lang="en-US" b="1" dirty="0"/>
              <a:t>?</a:t>
            </a:r>
            <a:br>
              <a:rPr lang="en-US" b="1" dirty="0"/>
            </a:br>
            <a:endParaRPr lang="en-US" dirty="0"/>
          </a:p>
        </p:txBody>
      </p:sp>
      <p:sp>
        <p:nvSpPr>
          <p:cNvPr id="3" name="Content Placeholder 2"/>
          <p:cNvSpPr>
            <a:spLocks noGrp="1"/>
          </p:cNvSpPr>
          <p:nvPr>
            <p:ph idx="1"/>
          </p:nvPr>
        </p:nvSpPr>
        <p:spPr>
          <a:xfrm>
            <a:off x="2116963" y="1056068"/>
            <a:ext cx="8915400" cy="3777622"/>
          </a:xfrm>
        </p:spPr>
        <p:txBody>
          <a:bodyPr/>
          <a:lstStyle/>
          <a:p>
            <a:r>
              <a:rPr lang="en-US" b="1" dirty="0"/>
              <a:t>Selenium </a:t>
            </a:r>
            <a:r>
              <a:rPr lang="en-US" b="1" dirty="0" err="1"/>
              <a:t>Webdriver</a:t>
            </a:r>
            <a:r>
              <a:rPr lang="en-US" dirty="0"/>
              <a:t> is an open-source collection of APIs which is used for testing web applications. </a:t>
            </a:r>
            <a:endParaRPr lang="en-US" dirty="0" smtClean="0"/>
          </a:p>
          <a:p>
            <a:r>
              <a:rPr lang="en-US" dirty="0" smtClean="0"/>
              <a:t>The </a:t>
            </a:r>
            <a:r>
              <a:rPr lang="en-US" dirty="0"/>
              <a:t>Selenium </a:t>
            </a:r>
            <a:r>
              <a:rPr lang="en-US" dirty="0" err="1"/>
              <a:t>Webdriver</a:t>
            </a:r>
            <a:r>
              <a:rPr lang="en-US" dirty="0"/>
              <a:t> tool is used for automating web application testing to verify that it works as expected or not. </a:t>
            </a:r>
            <a:endParaRPr lang="en-US" dirty="0" smtClean="0"/>
          </a:p>
          <a:p>
            <a:r>
              <a:rPr lang="en-US" dirty="0" smtClean="0"/>
              <a:t>It </a:t>
            </a:r>
            <a:r>
              <a:rPr lang="en-US" dirty="0"/>
              <a:t>mainly supports browsers like Firefox, Chrome, Safari and Internet Explorer. It also permits you to execute cross-browser testing.</a:t>
            </a:r>
            <a:endParaRPr lang="en-US" dirty="0"/>
          </a:p>
        </p:txBody>
      </p:sp>
      <p:pic>
        <p:nvPicPr>
          <p:cNvPr id="1028" name="Picture 4" descr="Introduction to WebDriver &amp; Comparison with Selenium R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1238" y="3195327"/>
            <a:ext cx="3928057" cy="3537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9788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829" y="469563"/>
            <a:ext cx="8911687" cy="1280890"/>
          </a:xfrm>
        </p:spPr>
        <p:txBody>
          <a:bodyPr/>
          <a:lstStyle/>
          <a:p>
            <a:r>
              <a:rPr lang="en-US" b="1" dirty="0" smtClean="0"/>
              <a:t>Types of XPath</a:t>
            </a:r>
            <a:endParaRPr lang="en-US" b="1" dirty="0"/>
          </a:p>
        </p:txBody>
      </p:sp>
      <p:sp>
        <p:nvSpPr>
          <p:cNvPr id="3" name="Content Placeholder 2"/>
          <p:cNvSpPr>
            <a:spLocks noGrp="1"/>
          </p:cNvSpPr>
          <p:nvPr>
            <p:ph idx="1"/>
          </p:nvPr>
        </p:nvSpPr>
        <p:spPr>
          <a:xfrm>
            <a:off x="1858829" y="2004811"/>
            <a:ext cx="8915400" cy="3777622"/>
          </a:xfrm>
        </p:spPr>
        <p:txBody>
          <a:bodyPr>
            <a:normAutofit lnSpcReduction="10000"/>
          </a:bodyPr>
          <a:lstStyle/>
          <a:p>
            <a:r>
              <a:rPr lang="en-US" dirty="0" smtClean="0"/>
              <a:t>There are two types of XPath:</a:t>
            </a:r>
          </a:p>
          <a:p>
            <a:pPr marL="0" indent="0">
              <a:buNone/>
            </a:pPr>
            <a:r>
              <a:rPr lang="en-US" b="1" dirty="0" smtClean="0"/>
              <a:t>1) Absolute XPath</a:t>
            </a:r>
            <a:endParaRPr lang="en-US" dirty="0" smtClean="0"/>
          </a:p>
          <a:p>
            <a:pPr marL="0" indent="0">
              <a:buNone/>
            </a:pPr>
            <a:r>
              <a:rPr lang="en-US" b="1" dirty="0" smtClean="0"/>
              <a:t>2) Relative </a:t>
            </a:r>
            <a:r>
              <a:rPr lang="en-US" b="1" dirty="0" err="1" smtClean="0"/>
              <a:t>Xpath</a:t>
            </a:r>
            <a:endParaRPr lang="en-US" b="1" dirty="0" smtClean="0"/>
          </a:p>
          <a:p>
            <a:pPr marL="0" indent="0">
              <a:buNone/>
            </a:pPr>
            <a:endParaRPr lang="en-US" b="1" dirty="0" smtClean="0"/>
          </a:p>
          <a:p>
            <a:pPr marL="0" indent="0">
              <a:buNone/>
            </a:pPr>
            <a:r>
              <a:rPr lang="en-US" b="1" dirty="0" smtClean="0"/>
              <a:t>Absolute XPath:</a:t>
            </a:r>
          </a:p>
          <a:p>
            <a:pPr marL="0" indent="0">
              <a:buNone/>
            </a:pPr>
            <a:r>
              <a:rPr lang="en-US" dirty="0" smtClean="0"/>
              <a:t>/html/body/div[2]/div[1]/div/h4[1]/b/html[1]/body[1]/div[2]/div[1]/div[1]/h4[1]/b[1]</a:t>
            </a:r>
          </a:p>
          <a:p>
            <a:pPr marL="0" indent="0">
              <a:buNone/>
            </a:pPr>
            <a:endParaRPr lang="en-US" dirty="0" smtClean="0"/>
          </a:p>
          <a:p>
            <a:pPr marL="0" indent="0">
              <a:buNone/>
            </a:pPr>
            <a:r>
              <a:rPr lang="en-US" b="1" dirty="0" smtClean="0"/>
              <a:t>Relative </a:t>
            </a:r>
            <a:r>
              <a:rPr lang="en-US" b="1" dirty="0" err="1" smtClean="0"/>
              <a:t>Xpath</a:t>
            </a:r>
            <a:r>
              <a:rPr lang="en-US" b="1" dirty="0" smtClean="0"/>
              <a:t>:</a:t>
            </a:r>
          </a:p>
          <a:p>
            <a:pPr marL="0" indent="0">
              <a:buNone/>
            </a:pPr>
            <a:r>
              <a:rPr lang="en-US" dirty="0" smtClean="0"/>
              <a:t>//div[@class='featured-box cloumnsize1']//h4[1]//b[1]</a:t>
            </a:r>
          </a:p>
          <a:p>
            <a:pPr marL="0" indent="0">
              <a:buNone/>
            </a:pPr>
            <a:endParaRPr lang="en-US" dirty="0"/>
          </a:p>
        </p:txBody>
      </p:sp>
    </p:spTree>
    <p:extLst>
      <p:ext uri="{BB962C8B-B14F-4D97-AF65-F5344CB8AC3E}">
        <p14:creationId xmlns:p14="http://schemas.microsoft.com/office/powerpoint/2010/main" val="3570364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829" y="469563"/>
            <a:ext cx="8911687" cy="1280890"/>
          </a:xfrm>
        </p:spPr>
        <p:txBody>
          <a:bodyPr/>
          <a:lstStyle/>
          <a:p>
            <a:r>
              <a:rPr lang="en-US" b="1" dirty="0" smtClean="0"/>
              <a:t>Using XPath</a:t>
            </a:r>
            <a:endParaRPr lang="en-US" b="1" dirty="0"/>
          </a:p>
        </p:txBody>
      </p:sp>
      <p:sp>
        <p:nvSpPr>
          <p:cNvPr id="3" name="Content Placeholder 2"/>
          <p:cNvSpPr>
            <a:spLocks noGrp="1"/>
          </p:cNvSpPr>
          <p:nvPr>
            <p:ph idx="1"/>
          </p:nvPr>
        </p:nvSpPr>
        <p:spPr>
          <a:xfrm>
            <a:off x="1858829" y="2004811"/>
            <a:ext cx="8915400" cy="3777622"/>
          </a:xfrm>
        </p:spPr>
        <p:txBody>
          <a:bodyPr>
            <a:normAutofit/>
          </a:bodyPr>
          <a:lstStyle/>
          <a:p>
            <a:r>
              <a:rPr lang="en-US" b="1" dirty="0"/>
              <a:t>Basic XPath:</a:t>
            </a:r>
          </a:p>
          <a:p>
            <a:pPr marL="0" indent="0">
              <a:buNone/>
            </a:pPr>
            <a:r>
              <a:rPr lang="en-US" dirty="0" err="1"/>
              <a:t>Xpath</a:t>
            </a:r>
            <a:r>
              <a:rPr lang="en-US" dirty="0"/>
              <a:t>=//input[@type='text']				</a:t>
            </a:r>
          </a:p>
          <a:p>
            <a:pPr marL="0" indent="0">
              <a:buNone/>
            </a:pPr>
            <a:r>
              <a:rPr lang="en-US" dirty="0" err="1"/>
              <a:t>Xpath</a:t>
            </a:r>
            <a:r>
              <a:rPr lang="en-US" dirty="0"/>
              <a:t>=	//label[@id='message23']</a:t>
            </a:r>
          </a:p>
          <a:p>
            <a:pPr marL="0" indent="0">
              <a:buNone/>
            </a:pPr>
            <a:r>
              <a:rPr lang="en-US" dirty="0" err="1"/>
              <a:t>Xpath</a:t>
            </a:r>
            <a:r>
              <a:rPr lang="en-US" dirty="0"/>
              <a:t>=	//input[@value='RESET']</a:t>
            </a:r>
          </a:p>
          <a:p>
            <a:pPr marL="0" indent="0">
              <a:buNone/>
            </a:pPr>
            <a:r>
              <a:rPr lang="en-US" dirty="0" err="1"/>
              <a:t>Xpath</a:t>
            </a:r>
            <a:r>
              <a:rPr lang="en-US" dirty="0"/>
              <a:t>=//*[@class='</a:t>
            </a:r>
            <a:r>
              <a:rPr lang="en-US" dirty="0" err="1"/>
              <a:t>barone</a:t>
            </a:r>
            <a:r>
              <a:rPr lang="en-US" dirty="0"/>
              <a:t>']</a:t>
            </a:r>
          </a:p>
          <a:p>
            <a:pPr marL="0" indent="0">
              <a:buNone/>
            </a:pPr>
            <a:r>
              <a:rPr lang="en-US" dirty="0" err="1"/>
              <a:t>Xpath</a:t>
            </a:r>
            <a:r>
              <a:rPr lang="en-US" dirty="0"/>
              <a:t>=//a[@</a:t>
            </a:r>
            <a:r>
              <a:rPr lang="en-US" dirty="0" err="1"/>
              <a:t>href</a:t>
            </a:r>
            <a:r>
              <a:rPr lang="en-US" dirty="0"/>
              <a:t>='http://demo.guru99.com/']</a:t>
            </a:r>
          </a:p>
          <a:p>
            <a:pPr marL="0" indent="0">
              <a:buNone/>
            </a:pPr>
            <a:r>
              <a:rPr lang="en-US" dirty="0" err="1"/>
              <a:t>Xpath</a:t>
            </a:r>
            <a:r>
              <a:rPr lang="en-US" dirty="0"/>
              <a:t>= //</a:t>
            </a:r>
            <a:r>
              <a:rPr lang="en-US" dirty="0" err="1"/>
              <a:t>img</a:t>
            </a:r>
            <a:r>
              <a:rPr lang="en-US" dirty="0"/>
              <a:t>[@</a:t>
            </a:r>
            <a:r>
              <a:rPr lang="en-US" dirty="0" err="1"/>
              <a:t>src</a:t>
            </a:r>
            <a:r>
              <a:rPr lang="en-US" dirty="0"/>
              <a:t>='//cdn.guru99.com/images/home/java.png']</a:t>
            </a:r>
            <a:endParaRPr lang="en-US" dirty="0"/>
          </a:p>
        </p:txBody>
      </p:sp>
    </p:spTree>
    <p:extLst>
      <p:ext uri="{BB962C8B-B14F-4D97-AF65-F5344CB8AC3E}">
        <p14:creationId xmlns:p14="http://schemas.microsoft.com/office/powerpoint/2010/main" val="3531707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829" y="469563"/>
            <a:ext cx="8911687" cy="1280890"/>
          </a:xfrm>
        </p:spPr>
        <p:txBody>
          <a:bodyPr/>
          <a:lstStyle/>
          <a:p>
            <a:r>
              <a:rPr lang="en-US" b="1" dirty="0" smtClean="0"/>
              <a:t>Using XPath</a:t>
            </a:r>
            <a:endParaRPr lang="en-US" b="1" dirty="0"/>
          </a:p>
        </p:txBody>
      </p:sp>
      <p:sp>
        <p:nvSpPr>
          <p:cNvPr id="3" name="Content Placeholder 2"/>
          <p:cNvSpPr>
            <a:spLocks noGrp="1"/>
          </p:cNvSpPr>
          <p:nvPr>
            <p:ph idx="1"/>
          </p:nvPr>
        </p:nvSpPr>
        <p:spPr>
          <a:xfrm>
            <a:off x="1858829" y="2004811"/>
            <a:ext cx="8915400" cy="3777622"/>
          </a:xfrm>
        </p:spPr>
        <p:txBody>
          <a:bodyPr>
            <a:normAutofit/>
          </a:bodyPr>
          <a:lstStyle/>
          <a:p>
            <a:r>
              <a:rPr lang="en-US" b="1" dirty="0"/>
              <a:t> Contains():</a:t>
            </a:r>
          </a:p>
          <a:p>
            <a:pPr marL="0" indent="0">
              <a:buNone/>
            </a:pPr>
            <a:endParaRPr lang="en-US" b="1" dirty="0"/>
          </a:p>
          <a:p>
            <a:pPr marL="0" indent="0">
              <a:buNone/>
            </a:pPr>
            <a:r>
              <a:rPr lang="en-US" dirty="0" err="1"/>
              <a:t>Xpath</a:t>
            </a:r>
            <a:r>
              <a:rPr lang="en-US" dirty="0"/>
              <a:t>=//*[contains(@</a:t>
            </a:r>
            <a:r>
              <a:rPr lang="en-US" dirty="0" err="1"/>
              <a:t>type,'sub</a:t>
            </a:r>
            <a:r>
              <a:rPr lang="en-US" dirty="0"/>
              <a:t>')] </a:t>
            </a:r>
            <a:endParaRPr lang="en-US" dirty="0" smtClean="0"/>
          </a:p>
          <a:p>
            <a:pPr marL="0" indent="0">
              <a:buNone/>
            </a:pPr>
            <a:r>
              <a:rPr lang="en-US" dirty="0" err="1"/>
              <a:t>Xpath</a:t>
            </a:r>
            <a:r>
              <a:rPr lang="en-US" dirty="0"/>
              <a:t>=//*[contains(@name,'</a:t>
            </a:r>
            <a:r>
              <a:rPr lang="en-US" dirty="0" err="1"/>
              <a:t>btn</a:t>
            </a:r>
            <a:r>
              <a:rPr lang="en-US" dirty="0" smtClean="0"/>
              <a:t>')]</a:t>
            </a:r>
          </a:p>
          <a:p>
            <a:pPr marL="0" indent="0">
              <a:buNone/>
            </a:pPr>
            <a:r>
              <a:rPr lang="en-US" dirty="0" err="1"/>
              <a:t>Xpath</a:t>
            </a:r>
            <a:r>
              <a:rPr lang="en-US" dirty="0"/>
              <a:t>=//*[contains(@</a:t>
            </a:r>
            <a:r>
              <a:rPr lang="en-US" dirty="0" err="1"/>
              <a:t>id,'message</a:t>
            </a:r>
            <a:r>
              <a:rPr lang="en-US" dirty="0"/>
              <a:t>')]</a:t>
            </a:r>
            <a:endParaRPr lang="en-US" dirty="0" smtClean="0"/>
          </a:p>
        </p:txBody>
      </p:sp>
    </p:spTree>
    <p:extLst>
      <p:ext uri="{BB962C8B-B14F-4D97-AF65-F5344CB8AC3E}">
        <p14:creationId xmlns:p14="http://schemas.microsoft.com/office/powerpoint/2010/main" val="4258550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829" y="469563"/>
            <a:ext cx="8911687" cy="1280890"/>
          </a:xfrm>
        </p:spPr>
        <p:txBody>
          <a:bodyPr/>
          <a:lstStyle/>
          <a:p>
            <a:r>
              <a:rPr lang="en-US" b="1" dirty="0" smtClean="0"/>
              <a:t>Using XPath</a:t>
            </a:r>
            <a:endParaRPr lang="en-US" b="1" dirty="0"/>
          </a:p>
        </p:txBody>
      </p:sp>
      <p:sp>
        <p:nvSpPr>
          <p:cNvPr id="3" name="Content Placeholder 2"/>
          <p:cNvSpPr>
            <a:spLocks noGrp="1"/>
          </p:cNvSpPr>
          <p:nvPr>
            <p:ph idx="1"/>
          </p:nvPr>
        </p:nvSpPr>
        <p:spPr>
          <a:xfrm>
            <a:off x="1858829" y="2004811"/>
            <a:ext cx="8915400" cy="3777622"/>
          </a:xfrm>
        </p:spPr>
        <p:txBody>
          <a:bodyPr>
            <a:normAutofit/>
          </a:bodyPr>
          <a:lstStyle/>
          <a:p>
            <a:r>
              <a:rPr lang="en-US" b="1" dirty="0" smtClean="0"/>
              <a:t> Using OR &amp; AND:</a:t>
            </a:r>
          </a:p>
          <a:p>
            <a:pPr marL="0" indent="0">
              <a:buNone/>
            </a:pPr>
            <a:endParaRPr lang="en-US" b="1" dirty="0"/>
          </a:p>
          <a:p>
            <a:pPr marL="0" indent="0">
              <a:buNone/>
            </a:pPr>
            <a:r>
              <a:rPr lang="en-US" dirty="0" err="1"/>
              <a:t>Xpath</a:t>
            </a:r>
            <a:r>
              <a:rPr lang="en-US" dirty="0"/>
              <a:t>=//*[@type='submit' or @name='</a:t>
            </a:r>
            <a:r>
              <a:rPr lang="en-US" dirty="0" err="1"/>
              <a:t>btnReset</a:t>
            </a:r>
            <a:r>
              <a:rPr lang="en-US" dirty="0" smtClean="0"/>
              <a:t>']</a:t>
            </a:r>
          </a:p>
          <a:p>
            <a:pPr marL="0" indent="0">
              <a:buNone/>
            </a:pPr>
            <a:endParaRPr lang="en-US" dirty="0"/>
          </a:p>
          <a:p>
            <a:pPr marL="0" indent="0">
              <a:buNone/>
            </a:pPr>
            <a:r>
              <a:rPr lang="en-US" dirty="0" err="1"/>
              <a:t>Xpath</a:t>
            </a:r>
            <a:r>
              <a:rPr lang="en-US" dirty="0"/>
              <a:t>=//input[@type='submit' and @name='</a:t>
            </a:r>
            <a:r>
              <a:rPr lang="en-US" dirty="0" err="1"/>
              <a:t>btnLogin</a:t>
            </a:r>
            <a:r>
              <a:rPr lang="en-US" dirty="0"/>
              <a:t>']</a:t>
            </a:r>
            <a:endParaRPr lang="en-US" dirty="0" smtClean="0"/>
          </a:p>
        </p:txBody>
      </p:sp>
    </p:spTree>
    <p:extLst>
      <p:ext uri="{BB962C8B-B14F-4D97-AF65-F5344CB8AC3E}">
        <p14:creationId xmlns:p14="http://schemas.microsoft.com/office/powerpoint/2010/main" val="1196103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829" y="469563"/>
            <a:ext cx="8911687" cy="1280890"/>
          </a:xfrm>
        </p:spPr>
        <p:txBody>
          <a:bodyPr/>
          <a:lstStyle/>
          <a:p>
            <a:r>
              <a:rPr lang="en-US" b="1" dirty="0" smtClean="0"/>
              <a:t>Using XPath</a:t>
            </a:r>
            <a:endParaRPr lang="en-US" b="1" dirty="0"/>
          </a:p>
        </p:txBody>
      </p:sp>
      <p:sp>
        <p:nvSpPr>
          <p:cNvPr id="3" name="Content Placeholder 2"/>
          <p:cNvSpPr>
            <a:spLocks noGrp="1"/>
          </p:cNvSpPr>
          <p:nvPr>
            <p:ph idx="1"/>
          </p:nvPr>
        </p:nvSpPr>
        <p:spPr>
          <a:xfrm>
            <a:off x="1858829" y="2004811"/>
            <a:ext cx="8915400" cy="3777622"/>
          </a:xfrm>
        </p:spPr>
        <p:txBody>
          <a:bodyPr>
            <a:normAutofit/>
          </a:bodyPr>
          <a:lstStyle/>
          <a:p>
            <a:r>
              <a:rPr lang="en-US" b="1" dirty="0" err="1"/>
              <a:t>Xpath</a:t>
            </a:r>
            <a:r>
              <a:rPr lang="en-US" b="1" dirty="0"/>
              <a:t> Starts-with</a:t>
            </a:r>
          </a:p>
          <a:p>
            <a:pPr marL="0" indent="0">
              <a:buNone/>
            </a:pPr>
            <a:endParaRPr lang="en-US" b="1" dirty="0"/>
          </a:p>
          <a:p>
            <a:pPr marL="0" indent="0">
              <a:buNone/>
            </a:pPr>
            <a:r>
              <a:rPr lang="en-US" dirty="0" err="1"/>
              <a:t>Xpath</a:t>
            </a:r>
            <a:r>
              <a:rPr lang="en-US" dirty="0"/>
              <a:t>=//label[starts-with(@</a:t>
            </a:r>
            <a:r>
              <a:rPr lang="en-US" dirty="0" err="1"/>
              <a:t>id,'message</a:t>
            </a:r>
            <a:r>
              <a:rPr lang="en-US" dirty="0"/>
              <a:t>')]</a:t>
            </a:r>
          </a:p>
          <a:p>
            <a:pPr marL="0" indent="0">
              <a:buNone/>
            </a:pPr>
            <a:endParaRPr lang="en-US" dirty="0"/>
          </a:p>
          <a:p>
            <a:r>
              <a:rPr lang="en-US" b="1" dirty="0"/>
              <a:t>XPath Text() Function</a:t>
            </a:r>
          </a:p>
          <a:p>
            <a:pPr marL="0" indent="0">
              <a:buNone/>
            </a:pPr>
            <a:endParaRPr lang="en-US" dirty="0"/>
          </a:p>
          <a:p>
            <a:pPr marL="0" indent="0">
              <a:buNone/>
            </a:pPr>
            <a:r>
              <a:rPr lang="en-US" dirty="0" err="1"/>
              <a:t>Xpath</a:t>
            </a:r>
            <a:r>
              <a:rPr lang="en-US" dirty="0"/>
              <a:t>=//td[text()='</a:t>
            </a:r>
            <a:r>
              <a:rPr lang="en-US" dirty="0" err="1"/>
              <a:t>UserID</a:t>
            </a:r>
            <a:r>
              <a:rPr lang="en-US" dirty="0"/>
              <a:t>']</a:t>
            </a:r>
            <a:endParaRPr lang="en-US" dirty="0"/>
          </a:p>
        </p:txBody>
      </p:sp>
    </p:spTree>
    <p:extLst>
      <p:ext uri="{BB962C8B-B14F-4D97-AF65-F5344CB8AC3E}">
        <p14:creationId xmlns:p14="http://schemas.microsoft.com/office/powerpoint/2010/main" val="3789530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829" y="469563"/>
            <a:ext cx="8911687" cy="1037265"/>
          </a:xfrm>
        </p:spPr>
        <p:txBody>
          <a:bodyPr/>
          <a:lstStyle/>
          <a:p>
            <a:r>
              <a:rPr lang="en-US" b="1" dirty="0" smtClean="0"/>
              <a:t>Form Elements</a:t>
            </a:r>
            <a:endParaRPr lang="en-US" b="1" dirty="0"/>
          </a:p>
        </p:txBody>
      </p:sp>
      <p:graphicFrame>
        <p:nvGraphicFramePr>
          <p:cNvPr id="7" name="Table 6"/>
          <p:cNvGraphicFramePr>
            <a:graphicFrameLocks noGrp="1"/>
          </p:cNvGraphicFramePr>
          <p:nvPr>
            <p:extLst>
              <p:ext uri="{D42A27DB-BD31-4B8C-83A1-F6EECF244321}">
                <p14:modId xmlns:p14="http://schemas.microsoft.com/office/powerpoint/2010/main" val="3741812116"/>
              </p:ext>
            </p:extLst>
          </p:nvPr>
        </p:nvGraphicFramePr>
        <p:xfrm>
          <a:off x="1858829" y="1810871"/>
          <a:ext cx="8461143" cy="4294093"/>
        </p:xfrm>
        <a:graphic>
          <a:graphicData uri="http://schemas.openxmlformats.org/drawingml/2006/table">
            <a:tbl>
              <a:tblPr/>
              <a:tblGrid>
                <a:gridCol w="2820381">
                  <a:extLst>
                    <a:ext uri="{9D8B030D-6E8A-4147-A177-3AD203B41FA5}">
                      <a16:colId xmlns:a16="http://schemas.microsoft.com/office/drawing/2014/main" val="3351512245"/>
                    </a:ext>
                  </a:extLst>
                </a:gridCol>
                <a:gridCol w="2820381">
                  <a:extLst>
                    <a:ext uri="{9D8B030D-6E8A-4147-A177-3AD203B41FA5}">
                      <a16:colId xmlns:a16="http://schemas.microsoft.com/office/drawing/2014/main" val="2028756938"/>
                    </a:ext>
                  </a:extLst>
                </a:gridCol>
                <a:gridCol w="2820381">
                  <a:extLst>
                    <a:ext uri="{9D8B030D-6E8A-4147-A177-3AD203B41FA5}">
                      <a16:colId xmlns:a16="http://schemas.microsoft.com/office/drawing/2014/main" val="390962826"/>
                    </a:ext>
                  </a:extLst>
                </a:gridCol>
              </a:tblGrid>
              <a:tr h="365454">
                <a:tc>
                  <a:txBody>
                    <a:bodyPr/>
                    <a:lstStyle/>
                    <a:p>
                      <a:pPr algn="l" fontAlgn="ctr"/>
                      <a:r>
                        <a:rPr lang="en-US" sz="1600" b="1">
                          <a:effectLst/>
                        </a:rPr>
                        <a:t>Element</a:t>
                      </a:r>
                      <a:endParaRPr lang="en-US" sz="1600">
                        <a:effectLst/>
                      </a:endParaRPr>
                    </a:p>
                  </a:txBody>
                  <a:tcPr marL="82685" marR="82685" marT="41343" marB="41343" anchor="ctr">
                    <a:lnL>
                      <a:noFill/>
                    </a:lnL>
                    <a:lnR>
                      <a:noFill/>
                    </a:lnR>
                    <a:lnT>
                      <a:noFill/>
                    </a:lnT>
                    <a:lnB w="9525" cap="flat" cmpd="sng" algn="ctr">
                      <a:solidFill>
                        <a:srgbClr val="DDDDDD"/>
                      </a:solidFill>
                      <a:prstDash val="solid"/>
                      <a:round/>
                      <a:headEnd type="none" w="med" len="med"/>
                      <a:tailEnd type="none" w="med" len="med"/>
                    </a:lnB>
                  </a:tcPr>
                </a:tc>
                <a:tc>
                  <a:txBody>
                    <a:bodyPr/>
                    <a:lstStyle/>
                    <a:p>
                      <a:pPr algn="l" fontAlgn="ctr"/>
                      <a:r>
                        <a:rPr lang="en-US" sz="1600" b="1">
                          <a:effectLst/>
                        </a:rPr>
                        <a:t>Command</a:t>
                      </a:r>
                      <a:endParaRPr lang="en-US" sz="1600">
                        <a:effectLst/>
                      </a:endParaRPr>
                    </a:p>
                  </a:txBody>
                  <a:tcPr marL="82685" marR="82685" marT="41343" marB="41343" anchor="ctr">
                    <a:lnL>
                      <a:noFill/>
                    </a:lnL>
                    <a:lnR>
                      <a:noFill/>
                    </a:lnR>
                    <a:lnT>
                      <a:noFill/>
                    </a:lnT>
                    <a:lnB w="9525" cap="flat" cmpd="sng" algn="ctr">
                      <a:solidFill>
                        <a:srgbClr val="DDDDDD"/>
                      </a:solidFill>
                      <a:prstDash val="solid"/>
                      <a:round/>
                      <a:headEnd type="none" w="med" len="med"/>
                      <a:tailEnd type="none" w="med" len="med"/>
                    </a:lnB>
                  </a:tcPr>
                </a:tc>
                <a:tc>
                  <a:txBody>
                    <a:bodyPr/>
                    <a:lstStyle/>
                    <a:p>
                      <a:pPr algn="l" fontAlgn="ctr"/>
                      <a:r>
                        <a:rPr lang="en-US" sz="1600" b="1">
                          <a:effectLst/>
                        </a:rPr>
                        <a:t>Description</a:t>
                      </a:r>
                      <a:endParaRPr lang="en-US" sz="1600">
                        <a:effectLst/>
                      </a:endParaRPr>
                    </a:p>
                  </a:txBody>
                  <a:tcPr marL="82685" marR="82685" marT="41343" marB="41343" anchor="ctr">
                    <a:lnL>
                      <a:noFill/>
                    </a:lnL>
                    <a:lnR>
                      <a:noFill/>
                    </a:lnR>
                    <a:lnT>
                      <a:noFill/>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44080585"/>
                  </a:ext>
                </a:extLst>
              </a:tr>
              <a:tr h="913637">
                <a:tc rowSpan="2">
                  <a:txBody>
                    <a:bodyPr/>
                    <a:lstStyle/>
                    <a:p>
                      <a:pPr fontAlgn="ctr"/>
                      <a:r>
                        <a:rPr lang="en-US" sz="1600" b="1">
                          <a:effectLst/>
                        </a:rPr>
                        <a:t>Input Box</a:t>
                      </a:r>
                      <a:endParaRPr lang="en-US" sz="1600">
                        <a:effectLst/>
                      </a:endParaRPr>
                    </a:p>
                  </a:txBody>
                  <a:tcPr marL="82685" marR="82685" marT="41343" marB="4134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ctr"/>
                      <a:r>
                        <a:rPr lang="en-US" sz="1600">
                          <a:effectLst/>
                        </a:rPr>
                        <a:t>sendKeys()</a:t>
                      </a:r>
                    </a:p>
                  </a:txBody>
                  <a:tcPr marL="82685" marR="82685" marT="41343" marB="4134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ctr"/>
                      <a:r>
                        <a:rPr lang="en-US" sz="1600">
                          <a:effectLst/>
                        </a:rPr>
                        <a:t>used to enter values onto text boxes</a:t>
                      </a:r>
                    </a:p>
                  </a:txBody>
                  <a:tcPr marL="82685" marR="82685" marT="41343" marB="4134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067730870"/>
                  </a:ext>
                </a:extLst>
              </a:tr>
              <a:tr h="913637">
                <a:tc vMerge="1">
                  <a:txBody>
                    <a:bodyPr/>
                    <a:lstStyle/>
                    <a:p>
                      <a:endParaRPr lang="en-US"/>
                    </a:p>
                  </a:txBody>
                  <a:tcPr/>
                </a:tc>
                <a:tc>
                  <a:txBody>
                    <a:bodyPr/>
                    <a:lstStyle/>
                    <a:p>
                      <a:pPr fontAlgn="ctr"/>
                      <a:r>
                        <a:rPr lang="en-US" sz="1600" dirty="0">
                          <a:effectLst/>
                        </a:rPr>
                        <a:t>clear()</a:t>
                      </a:r>
                    </a:p>
                  </a:txBody>
                  <a:tcPr marL="82685" marR="82685" marT="41343" marB="4134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600">
                          <a:effectLst/>
                        </a:rPr>
                        <a:t>used to clear text boxes of its current value</a:t>
                      </a:r>
                    </a:p>
                  </a:txBody>
                  <a:tcPr marL="82685" marR="82685" marT="41343" marB="4134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92927594"/>
                  </a:ext>
                </a:extLst>
              </a:tr>
              <a:tr h="1735911">
                <a:tc>
                  <a:txBody>
                    <a:bodyPr/>
                    <a:lstStyle/>
                    <a:p>
                      <a:pPr fontAlgn="ctr"/>
                      <a:r>
                        <a:rPr lang="en-US" sz="1600" b="1" dirty="0" smtClean="0">
                          <a:effectLst/>
                        </a:rPr>
                        <a:t>Links, Radio  Button, Checkboxes </a:t>
                      </a:r>
                      <a:endParaRPr lang="en-US" sz="1600" dirty="0">
                        <a:effectLst/>
                      </a:endParaRPr>
                    </a:p>
                  </a:txBody>
                  <a:tcPr marL="82685" marR="82685" marT="41343" marB="4134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ctr"/>
                      <a:r>
                        <a:rPr lang="en-US" sz="1600">
                          <a:effectLst/>
                        </a:rPr>
                        <a:t>click()</a:t>
                      </a:r>
                    </a:p>
                  </a:txBody>
                  <a:tcPr marL="82685" marR="82685" marT="41343" marB="4134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ctr"/>
                      <a:r>
                        <a:rPr lang="en-US" sz="1600">
                          <a:effectLst/>
                        </a:rPr>
                        <a:t>used to click on the link and wait for page load to complete before proceeding to the next command.</a:t>
                      </a:r>
                    </a:p>
                  </a:txBody>
                  <a:tcPr marL="82685" marR="82685" marT="41343" marB="41343" anchor="ctr">
                    <a:lnL>
                      <a:noFill/>
                    </a:lnL>
                    <a:lnR>
                      <a:noFill/>
                    </a:lnR>
                    <a:lnT w="9525" cap="flat" cmpd="sng" algn="ctr">
                      <a:solidFill>
                        <a:srgbClr val="DDDDDD"/>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763999834"/>
                  </a:ext>
                </a:extLst>
              </a:tr>
              <a:tr h="365454">
                <a:tc>
                  <a:txBody>
                    <a:bodyPr/>
                    <a:lstStyle/>
                    <a:p>
                      <a:pPr algn="l" fontAlgn="ctr"/>
                      <a:r>
                        <a:rPr lang="en-US" sz="1600" b="1" i="0">
                          <a:solidFill>
                            <a:srgbClr val="222222"/>
                          </a:solidFill>
                          <a:effectLst/>
                          <a:latin typeface="Source Sans Pro"/>
                        </a:rPr>
                        <a:t>Submit Button</a:t>
                      </a:r>
                      <a:endParaRPr lang="en-US" sz="1600" b="0" i="0">
                        <a:solidFill>
                          <a:srgbClr val="222222"/>
                        </a:solidFill>
                        <a:effectLst/>
                        <a:latin typeface="Source Sans Pro"/>
                      </a:endParaRPr>
                    </a:p>
                  </a:txBody>
                  <a:tcPr marL="82685" marR="82685" marT="41343" marB="41343"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ctr"/>
                      <a:r>
                        <a:rPr lang="en-US" sz="1600" b="0" i="0">
                          <a:solidFill>
                            <a:srgbClr val="222222"/>
                          </a:solidFill>
                          <a:effectLst/>
                          <a:latin typeface="Source Sans Pro"/>
                        </a:rPr>
                        <a:t>submit()</a:t>
                      </a:r>
                    </a:p>
                  </a:txBody>
                  <a:tcPr marL="82685" marR="82685" marT="41343" marB="41343"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endParaRPr lang="en-US" sz="1600" dirty="0"/>
                    </a:p>
                  </a:txBody>
                  <a:tcPr marL="82685" marR="82685" marT="41343" marB="41343">
                    <a:lnL>
                      <a:noFill/>
                    </a:lnL>
                    <a:lnT>
                      <a:noFill/>
                    </a:lnT>
                  </a:tcPr>
                </a:tc>
                <a:extLst>
                  <a:ext uri="{0D108BD9-81ED-4DB2-BD59-A6C34878D82A}">
                    <a16:rowId xmlns:a16="http://schemas.microsoft.com/office/drawing/2014/main" val="3398656978"/>
                  </a:ext>
                </a:extLst>
              </a:tr>
            </a:tbl>
          </a:graphicData>
        </a:graphic>
      </p:graphicFrame>
    </p:spTree>
    <p:extLst>
      <p:ext uri="{BB962C8B-B14F-4D97-AF65-F5344CB8AC3E}">
        <p14:creationId xmlns:p14="http://schemas.microsoft.com/office/powerpoint/2010/main" val="3930061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829" y="469563"/>
            <a:ext cx="8911687" cy="1037265"/>
          </a:xfrm>
        </p:spPr>
        <p:txBody>
          <a:bodyPr/>
          <a:lstStyle/>
          <a:p>
            <a:r>
              <a:rPr lang="en-US" b="1" dirty="0" err="1" smtClean="0"/>
              <a:t>DropDown</a:t>
            </a:r>
            <a:r>
              <a:rPr lang="en-US" b="1" dirty="0" smtClean="0"/>
              <a:t> Value Selection</a:t>
            </a:r>
            <a:endParaRPr lang="en-US" b="1" dirty="0"/>
          </a:p>
        </p:txBody>
      </p:sp>
      <p:sp>
        <p:nvSpPr>
          <p:cNvPr id="3" name="TextBox 2"/>
          <p:cNvSpPr txBox="1"/>
          <p:nvPr/>
        </p:nvSpPr>
        <p:spPr>
          <a:xfrm>
            <a:off x="1858829" y="1801906"/>
            <a:ext cx="8629877" cy="3652282"/>
          </a:xfrm>
          <a:prstGeom prst="rect">
            <a:avLst/>
          </a:prstGeom>
          <a:noFill/>
        </p:spPr>
        <p:txBody>
          <a:bodyPr wrap="square" rtlCol="0">
            <a:spAutoFit/>
          </a:bodyPr>
          <a:lstStyle/>
          <a:p>
            <a:pPr marL="342900" indent="-342900" defTabSz="457200">
              <a:spcBef>
                <a:spcPts val="1000"/>
              </a:spcBef>
              <a:buClr>
                <a:schemeClr val="accent1"/>
              </a:buClr>
              <a:buFont typeface="Wingdings 3" charset="2"/>
              <a:buChar char=""/>
            </a:pPr>
            <a:r>
              <a:rPr lang="en-US" b="1" dirty="0" err="1">
                <a:solidFill>
                  <a:schemeClr val="tx1">
                    <a:lumMod val="75000"/>
                    <a:lumOff val="25000"/>
                  </a:schemeClr>
                </a:solidFill>
              </a:rPr>
              <a:t>selectByVisibleText</a:t>
            </a:r>
            <a:r>
              <a:rPr lang="en-US" b="1" dirty="0">
                <a:solidFill>
                  <a:schemeClr val="tx1">
                    <a:lumMod val="75000"/>
                    <a:lumOff val="25000"/>
                  </a:schemeClr>
                </a:solidFill>
              </a:rPr>
              <a:t>()</a:t>
            </a:r>
          </a:p>
          <a:p>
            <a:pPr marL="342900" indent="-342900" defTabSz="457200">
              <a:spcBef>
                <a:spcPts val="1000"/>
              </a:spcBef>
              <a:buClr>
                <a:schemeClr val="accent1"/>
              </a:buClr>
              <a:buFont typeface="Wingdings 3" charset="2"/>
              <a:buChar char=""/>
            </a:pPr>
            <a:endParaRPr lang="en-US" b="1" dirty="0">
              <a:solidFill>
                <a:schemeClr val="tx1">
                  <a:lumMod val="75000"/>
                  <a:lumOff val="25000"/>
                </a:schemeClr>
              </a:solidFill>
            </a:endParaRPr>
          </a:p>
          <a:p>
            <a:pPr marL="342900" indent="-342900" defTabSz="457200">
              <a:spcBef>
                <a:spcPts val="1000"/>
              </a:spcBef>
              <a:buClr>
                <a:schemeClr val="accent1"/>
              </a:buClr>
              <a:buFont typeface="Wingdings 3" charset="2"/>
              <a:buChar char=""/>
            </a:pPr>
            <a:r>
              <a:rPr lang="en-US" b="1" dirty="0" err="1">
                <a:solidFill>
                  <a:schemeClr val="tx1">
                    <a:lumMod val="75000"/>
                    <a:lumOff val="25000"/>
                  </a:schemeClr>
                </a:solidFill>
              </a:rPr>
              <a:t>selectByValue</a:t>
            </a:r>
            <a:r>
              <a:rPr lang="en-US" b="1" dirty="0">
                <a:solidFill>
                  <a:schemeClr val="tx1">
                    <a:lumMod val="75000"/>
                    <a:lumOff val="25000"/>
                  </a:schemeClr>
                </a:solidFill>
              </a:rPr>
              <a:t>()</a:t>
            </a:r>
          </a:p>
          <a:p>
            <a:pPr marL="342900" indent="-342900" defTabSz="457200">
              <a:spcBef>
                <a:spcPts val="1000"/>
              </a:spcBef>
              <a:buClr>
                <a:schemeClr val="accent1"/>
              </a:buClr>
              <a:buFont typeface="Wingdings 3" charset="2"/>
              <a:buChar char=""/>
            </a:pPr>
            <a:endParaRPr lang="en-US" b="1" dirty="0">
              <a:solidFill>
                <a:schemeClr val="tx1">
                  <a:lumMod val="75000"/>
                  <a:lumOff val="25000"/>
                </a:schemeClr>
              </a:solidFill>
            </a:endParaRPr>
          </a:p>
          <a:p>
            <a:pPr marL="342900" indent="-342900" defTabSz="457200">
              <a:spcBef>
                <a:spcPts val="1000"/>
              </a:spcBef>
              <a:buClr>
                <a:schemeClr val="accent1"/>
              </a:buClr>
              <a:buFont typeface="Wingdings 3" charset="2"/>
              <a:buChar char=""/>
            </a:pPr>
            <a:r>
              <a:rPr lang="en-US" b="1" dirty="0" err="1">
                <a:solidFill>
                  <a:schemeClr val="tx1">
                    <a:lumMod val="75000"/>
                    <a:lumOff val="25000"/>
                  </a:schemeClr>
                </a:solidFill>
              </a:rPr>
              <a:t>selectByIndex</a:t>
            </a:r>
            <a:r>
              <a:rPr lang="en-US" b="1" dirty="0">
                <a:solidFill>
                  <a:schemeClr val="tx1">
                    <a:lumMod val="75000"/>
                    <a:lumOff val="25000"/>
                  </a:schemeClr>
                </a:solidFill>
              </a:rPr>
              <a:t>()</a:t>
            </a:r>
          </a:p>
          <a:p>
            <a:endParaRPr lang="en-US" dirty="0"/>
          </a:p>
          <a:p>
            <a:endParaRPr lang="en-US" dirty="0" smtClean="0"/>
          </a:p>
          <a:p>
            <a:r>
              <a:rPr lang="en-US" dirty="0" smtClean="0"/>
              <a:t>Select </a:t>
            </a:r>
            <a:r>
              <a:rPr lang="en-US" dirty="0" err="1"/>
              <a:t>drpCountry</a:t>
            </a:r>
            <a:r>
              <a:rPr lang="en-US" dirty="0"/>
              <a:t> = new Select(</a:t>
            </a:r>
            <a:r>
              <a:rPr lang="en-US" dirty="0" err="1"/>
              <a:t>driver.findElement</a:t>
            </a:r>
            <a:r>
              <a:rPr lang="en-US" dirty="0"/>
              <a:t>(By.name("country")));</a:t>
            </a:r>
          </a:p>
          <a:p>
            <a:r>
              <a:rPr lang="en-US" dirty="0"/>
              <a:t>		</a:t>
            </a:r>
            <a:endParaRPr lang="en-US" dirty="0" smtClean="0"/>
          </a:p>
          <a:p>
            <a:endParaRPr lang="en-US" dirty="0"/>
          </a:p>
          <a:p>
            <a:r>
              <a:rPr lang="en-US" dirty="0" err="1" smtClean="0"/>
              <a:t>drpCountry.selectByVisibleText</a:t>
            </a:r>
            <a:r>
              <a:rPr lang="en-US" dirty="0"/>
              <a:t>("ANTARCTICA");</a:t>
            </a:r>
          </a:p>
        </p:txBody>
      </p:sp>
    </p:spTree>
    <p:extLst>
      <p:ext uri="{BB962C8B-B14F-4D97-AF65-F5344CB8AC3E}">
        <p14:creationId xmlns:p14="http://schemas.microsoft.com/office/powerpoint/2010/main" val="2158092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5195" y="459649"/>
            <a:ext cx="8911687" cy="1280890"/>
          </a:xfrm>
        </p:spPr>
        <p:txBody>
          <a:bodyPr/>
          <a:lstStyle/>
          <a:p>
            <a:r>
              <a:rPr lang="en-US" b="1" dirty="0" smtClean="0"/>
              <a:t>Architecture</a:t>
            </a:r>
            <a:endParaRPr lang="en-US" b="1" dirty="0"/>
          </a:p>
        </p:txBody>
      </p:sp>
      <p:pic>
        <p:nvPicPr>
          <p:cNvPr id="2052" name="Picture 4" descr="Selenium Architecture - Selenium WebDriver Architecture - Edureka"/>
          <p:cNvPicPr>
            <a:picLocks noChangeAspect="1" noChangeArrowheads="1"/>
          </p:cNvPicPr>
          <p:nvPr/>
        </p:nvPicPr>
        <p:blipFill rotWithShape="1">
          <a:blip r:embed="rId2">
            <a:extLst>
              <a:ext uri="{28A0092B-C50C-407E-A947-70E740481C1C}">
                <a14:useLocalDpi xmlns:a14="http://schemas.microsoft.com/office/drawing/2010/main" val="0"/>
              </a:ext>
            </a:extLst>
          </a:blip>
          <a:srcRect t="4774"/>
          <a:stretch/>
        </p:blipFill>
        <p:spPr bwMode="auto">
          <a:xfrm>
            <a:off x="1665645" y="1740539"/>
            <a:ext cx="9214873" cy="3650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022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466" y="261039"/>
            <a:ext cx="8911687" cy="869839"/>
          </a:xfrm>
        </p:spPr>
        <p:txBody>
          <a:bodyPr/>
          <a:lstStyle/>
          <a:p>
            <a:r>
              <a:rPr lang="en-US" b="1" dirty="0" smtClean="0"/>
              <a:t>Architecture</a:t>
            </a:r>
            <a:r>
              <a:rPr lang="en-US" dirty="0" smtClean="0"/>
              <a:t> </a:t>
            </a:r>
            <a:endParaRPr lang="en-US" dirty="0"/>
          </a:p>
        </p:txBody>
      </p:sp>
      <p:sp>
        <p:nvSpPr>
          <p:cNvPr id="3" name="Content Placeholder 2"/>
          <p:cNvSpPr>
            <a:spLocks noGrp="1"/>
          </p:cNvSpPr>
          <p:nvPr>
            <p:ph idx="1"/>
          </p:nvPr>
        </p:nvSpPr>
        <p:spPr>
          <a:xfrm>
            <a:off x="1726327" y="1644203"/>
            <a:ext cx="8915400" cy="4061138"/>
          </a:xfrm>
        </p:spPr>
        <p:txBody>
          <a:bodyPr>
            <a:normAutofit fontScale="92500" lnSpcReduction="10000"/>
          </a:bodyPr>
          <a:lstStyle/>
          <a:p>
            <a:r>
              <a:rPr lang="en-US" b="1" dirty="0" smtClean="0"/>
              <a:t>Selenium </a:t>
            </a:r>
            <a:r>
              <a:rPr lang="en-US" b="1" dirty="0"/>
              <a:t>Client Libraries/Language Bindings</a:t>
            </a:r>
          </a:p>
          <a:p>
            <a:pPr marL="400050" lvl="1" indent="0">
              <a:buNone/>
            </a:pPr>
            <a:r>
              <a:rPr lang="en-US" dirty="0" smtClean="0"/>
              <a:t>Selenium </a:t>
            </a:r>
            <a:r>
              <a:rPr lang="en-US" dirty="0"/>
              <a:t>supports multiple libraries such as Java, Ruby, Python, etc. Selenium Developers have developed language bindings to allow Selenium to support multiple languages. If you wish to know more about libraries, kindly refer to the official site for Selenium libraries.</a:t>
            </a:r>
          </a:p>
          <a:p>
            <a:endParaRPr lang="en-US" dirty="0"/>
          </a:p>
          <a:p>
            <a:r>
              <a:rPr lang="en-US" b="1" dirty="0" smtClean="0"/>
              <a:t>JSON </a:t>
            </a:r>
            <a:r>
              <a:rPr lang="en-US" b="1" dirty="0"/>
              <a:t>WIRE PROTOCOL Over HTTP Client</a:t>
            </a:r>
          </a:p>
          <a:p>
            <a:pPr marL="400050" lvl="1" indent="0">
              <a:buNone/>
            </a:pPr>
            <a:r>
              <a:rPr lang="en-US" dirty="0" smtClean="0"/>
              <a:t>JSON </a:t>
            </a:r>
            <a:r>
              <a:rPr lang="en-US" dirty="0"/>
              <a:t>stands for JavaScript Object Notation. It is used to transfer data between a server and a client on the web. JSON Wire Protocol is a REST API that transfers the information between HTTP server. Each </a:t>
            </a:r>
            <a:r>
              <a:rPr lang="en-US" dirty="0" err="1"/>
              <a:t>BrowserDriver</a:t>
            </a:r>
            <a:r>
              <a:rPr lang="en-US" dirty="0"/>
              <a:t> (such as </a:t>
            </a:r>
            <a:r>
              <a:rPr lang="en-US" dirty="0" err="1"/>
              <a:t>FirefoxDriver</a:t>
            </a:r>
            <a:r>
              <a:rPr lang="en-US" dirty="0"/>
              <a:t>, </a:t>
            </a:r>
            <a:r>
              <a:rPr lang="en-US" dirty="0" err="1"/>
              <a:t>ChromeDriver</a:t>
            </a:r>
            <a:r>
              <a:rPr lang="en-US" dirty="0"/>
              <a:t>, etc.) has its own HTTP server.</a:t>
            </a:r>
          </a:p>
          <a:p>
            <a:endParaRPr lang="en-US" dirty="0"/>
          </a:p>
          <a:p>
            <a:r>
              <a:rPr lang="en-US" b="1" dirty="0" smtClean="0"/>
              <a:t>Browser </a:t>
            </a:r>
            <a:r>
              <a:rPr lang="en-US" b="1" dirty="0"/>
              <a:t>Drivers</a:t>
            </a:r>
          </a:p>
          <a:p>
            <a:pPr marL="400050" lvl="1" indent="0">
              <a:buNone/>
            </a:pPr>
            <a:r>
              <a:rPr lang="en-US" dirty="0" smtClean="0"/>
              <a:t>Each </a:t>
            </a:r>
            <a:r>
              <a:rPr lang="en-US" dirty="0"/>
              <a:t>browser contains a separate browser driver. Browser drivers communicate with the respective browser without revealing the internal logic of the browser’s functionality</a:t>
            </a:r>
            <a:endParaRPr lang="en-US" dirty="0"/>
          </a:p>
        </p:txBody>
      </p:sp>
    </p:spTree>
    <p:extLst>
      <p:ext uri="{BB962C8B-B14F-4D97-AF65-F5344CB8AC3E}">
        <p14:creationId xmlns:p14="http://schemas.microsoft.com/office/powerpoint/2010/main" val="35707658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466" y="261039"/>
            <a:ext cx="8911687" cy="869839"/>
          </a:xfrm>
        </p:spPr>
        <p:txBody>
          <a:bodyPr/>
          <a:lstStyle/>
          <a:p>
            <a:r>
              <a:rPr lang="en-US" b="1" dirty="0" smtClean="0"/>
              <a:t>Types of </a:t>
            </a:r>
            <a:r>
              <a:rPr lang="en-US" b="1" dirty="0" err="1" smtClean="0"/>
              <a:t>WebElements</a:t>
            </a:r>
            <a:r>
              <a:rPr lang="en-US" dirty="0" smtClean="0"/>
              <a:t> </a:t>
            </a:r>
            <a:endParaRPr lang="en-US" dirty="0"/>
          </a:p>
        </p:txBody>
      </p:sp>
      <p:sp>
        <p:nvSpPr>
          <p:cNvPr id="3" name="Content Placeholder 2"/>
          <p:cNvSpPr>
            <a:spLocks noGrp="1"/>
          </p:cNvSpPr>
          <p:nvPr>
            <p:ph idx="1"/>
          </p:nvPr>
        </p:nvSpPr>
        <p:spPr>
          <a:xfrm>
            <a:off x="1726327" y="1644203"/>
            <a:ext cx="8915400" cy="4061138"/>
          </a:xfrm>
        </p:spPr>
        <p:txBody>
          <a:bodyPr>
            <a:normAutofit/>
          </a:bodyPr>
          <a:lstStyle/>
          <a:p>
            <a:r>
              <a:rPr lang="en-US" dirty="0"/>
              <a:t>Edit box</a:t>
            </a:r>
          </a:p>
          <a:p>
            <a:r>
              <a:rPr lang="en-US" dirty="0"/>
              <a:t>Link</a:t>
            </a:r>
          </a:p>
          <a:p>
            <a:r>
              <a:rPr lang="en-US" dirty="0"/>
              <a:t>Button</a:t>
            </a:r>
          </a:p>
          <a:p>
            <a:r>
              <a:rPr lang="en-US" dirty="0"/>
              <a:t>Image, image link, an image button </a:t>
            </a:r>
          </a:p>
          <a:p>
            <a:r>
              <a:rPr lang="en-US" dirty="0"/>
              <a:t>Text area</a:t>
            </a:r>
          </a:p>
          <a:p>
            <a:r>
              <a:rPr lang="en-US" dirty="0"/>
              <a:t>Checkbox</a:t>
            </a:r>
          </a:p>
          <a:p>
            <a:r>
              <a:rPr lang="en-US" dirty="0"/>
              <a:t>Radio button</a:t>
            </a:r>
          </a:p>
          <a:p>
            <a:r>
              <a:rPr lang="en-US" dirty="0"/>
              <a:t>Dropdown list</a:t>
            </a:r>
          </a:p>
        </p:txBody>
      </p:sp>
    </p:spTree>
    <p:extLst>
      <p:ext uri="{BB962C8B-B14F-4D97-AF65-F5344CB8AC3E}">
        <p14:creationId xmlns:p14="http://schemas.microsoft.com/office/powerpoint/2010/main" val="15572720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466" y="261039"/>
            <a:ext cx="8911687" cy="869839"/>
          </a:xfrm>
        </p:spPr>
        <p:txBody>
          <a:bodyPr/>
          <a:lstStyle/>
          <a:p>
            <a:r>
              <a:rPr lang="en-US" b="1" dirty="0" smtClean="0"/>
              <a:t>Types of Operations</a:t>
            </a:r>
            <a:endParaRPr lang="en-US" dirty="0"/>
          </a:p>
        </p:txBody>
      </p:sp>
      <p:sp>
        <p:nvSpPr>
          <p:cNvPr id="3" name="Content Placeholder 2"/>
          <p:cNvSpPr>
            <a:spLocks noGrp="1"/>
          </p:cNvSpPr>
          <p:nvPr>
            <p:ph idx="1"/>
          </p:nvPr>
        </p:nvSpPr>
        <p:spPr>
          <a:xfrm>
            <a:off x="1726327" y="1644203"/>
            <a:ext cx="8915400" cy="4511898"/>
          </a:xfrm>
        </p:spPr>
        <p:txBody>
          <a:bodyPr>
            <a:normAutofit fontScale="92500" lnSpcReduction="10000"/>
          </a:bodyPr>
          <a:lstStyle/>
          <a:p>
            <a:r>
              <a:rPr lang="en-US" dirty="0"/>
              <a:t>Operations performed on the </a:t>
            </a:r>
            <a:r>
              <a:rPr lang="en-US" dirty="0" err="1"/>
              <a:t>browserLaunch</a:t>
            </a:r>
            <a:r>
              <a:rPr lang="en-US" dirty="0"/>
              <a:t> the browser</a:t>
            </a:r>
          </a:p>
          <a:p>
            <a:pPr lvl="1"/>
            <a:r>
              <a:rPr lang="en-US" dirty="0"/>
              <a:t>Navigate to particular web page</a:t>
            </a:r>
          </a:p>
          <a:p>
            <a:pPr lvl="1"/>
            <a:r>
              <a:rPr lang="en-US" dirty="0"/>
              <a:t>Close the current browser</a:t>
            </a:r>
          </a:p>
          <a:p>
            <a:pPr lvl="1"/>
            <a:r>
              <a:rPr lang="en-US" dirty="0"/>
              <a:t>Close all browsers opened by WebDriver during execution</a:t>
            </a:r>
          </a:p>
          <a:p>
            <a:pPr lvl="1"/>
            <a:r>
              <a:rPr lang="en-US" dirty="0"/>
              <a:t>Maximize browser</a:t>
            </a:r>
          </a:p>
          <a:p>
            <a:pPr lvl="1"/>
            <a:r>
              <a:rPr lang="en-US" dirty="0"/>
              <a:t>Refresh the </a:t>
            </a:r>
            <a:r>
              <a:rPr lang="en-US" dirty="0" smtClean="0"/>
              <a:t>browser</a:t>
            </a:r>
            <a:endParaRPr lang="en-US" dirty="0"/>
          </a:p>
          <a:p>
            <a:r>
              <a:rPr lang="en-US" dirty="0"/>
              <a:t>Operations on the web page</a:t>
            </a:r>
          </a:p>
          <a:p>
            <a:pPr lvl="1"/>
            <a:r>
              <a:rPr lang="en-US" dirty="0"/>
              <a:t>Get page title</a:t>
            </a:r>
          </a:p>
          <a:p>
            <a:pPr lvl="1"/>
            <a:r>
              <a:rPr lang="en-US" dirty="0"/>
              <a:t>Get page URL</a:t>
            </a:r>
          </a:p>
          <a:p>
            <a:r>
              <a:rPr lang="en-US" dirty="0"/>
              <a:t>Operations on edit box</a:t>
            </a:r>
          </a:p>
          <a:p>
            <a:pPr lvl="1"/>
            <a:r>
              <a:rPr lang="en-US" dirty="0"/>
              <a:t>Enter a value</a:t>
            </a:r>
          </a:p>
          <a:p>
            <a:pPr lvl="1"/>
            <a:r>
              <a:rPr lang="en-US" dirty="0"/>
              <a:t>Get the value</a:t>
            </a:r>
          </a:p>
          <a:p>
            <a:pPr lvl="1"/>
            <a:r>
              <a:rPr lang="en-US" dirty="0"/>
              <a:t>Clear the value</a:t>
            </a:r>
          </a:p>
          <a:p>
            <a:pPr marL="457200" lvl="1" indent="0">
              <a:buNone/>
            </a:pPr>
            <a:endParaRPr lang="en-US" dirty="0" smtClean="0"/>
          </a:p>
        </p:txBody>
      </p:sp>
    </p:spTree>
    <p:extLst>
      <p:ext uri="{BB962C8B-B14F-4D97-AF65-F5344CB8AC3E}">
        <p14:creationId xmlns:p14="http://schemas.microsoft.com/office/powerpoint/2010/main" val="3102441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466" y="261039"/>
            <a:ext cx="8911687" cy="869839"/>
          </a:xfrm>
        </p:spPr>
        <p:txBody>
          <a:bodyPr/>
          <a:lstStyle/>
          <a:p>
            <a:r>
              <a:rPr lang="en-US" b="1" dirty="0" smtClean="0"/>
              <a:t>Types of Operations</a:t>
            </a:r>
            <a:endParaRPr lang="en-US" dirty="0"/>
          </a:p>
        </p:txBody>
      </p:sp>
      <p:sp>
        <p:nvSpPr>
          <p:cNvPr id="3" name="Content Placeholder 2"/>
          <p:cNvSpPr>
            <a:spLocks noGrp="1"/>
          </p:cNvSpPr>
          <p:nvPr>
            <p:ph idx="1"/>
          </p:nvPr>
        </p:nvSpPr>
        <p:spPr>
          <a:xfrm>
            <a:off x="1726327" y="1223492"/>
            <a:ext cx="8915400" cy="5383369"/>
          </a:xfrm>
        </p:spPr>
        <p:txBody>
          <a:bodyPr>
            <a:normAutofit fontScale="85000" lnSpcReduction="20000"/>
          </a:bodyPr>
          <a:lstStyle/>
          <a:p>
            <a:r>
              <a:rPr lang="en-US" dirty="0"/>
              <a:t>Operations on link</a:t>
            </a:r>
          </a:p>
          <a:p>
            <a:pPr lvl="1"/>
            <a:r>
              <a:rPr lang="en-US" dirty="0"/>
              <a:t>Click the link</a:t>
            </a:r>
          </a:p>
          <a:p>
            <a:pPr lvl="1"/>
            <a:r>
              <a:rPr lang="en-US" dirty="0"/>
              <a:t>Return the link name</a:t>
            </a:r>
          </a:p>
          <a:p>
            <a:r>
              <a:rPr lang="en-US" dirty="0"/>
              <a:t>Operations on button</a:t>
            </a:r>
          </a:p>
          <a:p>
            <a:pPr lvl="1"/>
            <a:r>
              <a:rPr lang="en-US" dirty="0"/>
              <a:t>Click enabled</a:t>
            </a:r>
          </a:p>
          <a:p>
            <a:pPr lvl="1"/>
            <a:r>
              <a:rPr lang="en-US" dirty="0"/>
              <a:t>Display status</a:t>
            </a:r>
          </a:p>
          <a:p>
            <a:r>
              <a:rPr lang="en-US" dirty="0"/>
              <a:t>Operations on text area</a:t>
            </a:r>
          </a:p>
          <a:p>
            <a:pPr lvl="1"/>
            <a:r>
              <a:rPr lang="en-US" dirty="0"/>
              <a:t>Return or capture the messages from the web page</a:t>
            </a:r>
          </a:p>
          <a:p>
            <a:r>
              <a:rPr lang="en-US" dirty="0"/>
              <a:t>Operations on checkbox</a:t>
            </a:r>
          </a:p>
          <a:p>
            <a:pPr lvl="1"/>
            <a:r>
              <a:rPr lang="en-US" dirty="0"/>
              <a:t>Select the checkbox</a:t>
            </a:r>
          </a:p>
          <a:p>
            <a:pPr lvl="1"/>
            <a:r>
              <a:rPr lang="en-US" dirty="0"/>
              <a:t>Unselect the checkbox</a:t>
            </a:r>
          </a:p>
          <a:p>
            <a:r>
              <a:rPr lang="en-US" dirty="0"/>
              <a:t>Operations on radio button</a:t>
            </a:r>
          </a:p>
          <a:p>
            <a:pPr lvl="1"/>
            <a:r>
              <a:rPr lang="en-US" dirty="0"/>
              <a:t>Select radio button</a:t>
            </a:r>
          </a:p>
          <a:p>
            <a:pPr lvl="1"/>
            <a:r>
              <a:rPr lang="en-US" dirty="0"/>
              <a:t>Check if it displays the radio button</a:t>
            </a:r>
          </a:p>
          <a:p>
            <a:r>
              <a:rPr lang="en-US" dirty="0"/>
              <a:t>Operations on drop down</a:t>
            </a:r>
          </a:p>
          <a:p>
            <a:pPr lvl="1"/>
            <a:r>
              <a:rPr lang="en-US" dirty="0"/>
              <a:t>Select an item in the list</a:t>
            </a:r>
          </a:p>
          <a:p>
            <a:pPr lvl="1"/>
            <a:r>
              <a:rPr lang="en-US" dirty="0"/>
              <a:t>Get the item </a:t>
            </a:r>
            <a:r>
              <a:rPr lang="en-US" dirty="0" smtClean="0"/>
              <a:t>count</a:t>
            </a:r>
            <a:r>
              <a:rPr lang="en-US" dirty="0"/>
              <a:t/>
            </a:r>
            <a:br>
              <a:rPr lang="en-US" dirty="0"/>
            </a:br>
            <a:endParaRPr lang="en-US" dirty="0" smtClean="0"/>
          </a:p>
        </p:txBody>
      </p:sp>
    </p:spTree>
    <p:extLst>
      <p:ext uri="{BB962C8B-B14F-4D97-AF65-F5344CB8AC3E}">
        <p14:creationId xmlns:p14="http://schemas.microsoft.com/office/powerpoint/2010/main" val="36516935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466" y="261039"/>
            <a:ext cx="8911687" cy="869839"/>
          </a:xfrm>
        </p:spPr>
        <p:txBody>
          <a:bodyPr/>
          <a:lstStyle/>
          <a:p>
            <a:r>
              <a:rPr lang="en-US" b="1" dirty="0" smtClean="0"/>
              <a:t>Sample Program</a:t>
            </a:r>
            <a:endParaRPr lang="en-US" dirty="0"/>
          </a:p>
        </p:txBody>
      </p:sp>
      <p:sp>
        <p:nvSpPr>
          <p:cNvPr id="3" name="Content Placeholder 2"/>
          <p:cNvSpPr>
            <a:spLocks noGrp="1"/>
          </p:cNvSpPr>
          <p:nvPr>
            <p:ph idx="1"/>
          </p:nvPr>
        </p:nvSpPr>
        <p:spPr>
          <a:xfrm>
            <a:off x="1726327" y="1223492"/>
            <a:ext cx="8915400" cy="5383369"/>
          </a:xfrm>
        </p:spPr>
        <p:txBody>
          <a:bodyPr>
            <a:normAutofit fontScale="85000" lnSpcReduction="20000"/>
          </a:bodyPr>
          <a:lstStyle/>
          <a:p>
            <a:pPr marL="0" indent="0">
              <a:buNone/>
            </a:pPr>
            <a:r>
              <a:rPr lang="en-US" dirty="0"/>
              <a:t>public static void main(String[] </a:t>
            </a:r>
            <a:r>
              <a:rPr lang="en-US" dirty="0" err="1"/>
              <a:t>args</a:t>
            </a:r>
            <a:r>
              <a:rPr lang="en-US" dirty="0"/>
              <a:t>) throws </a:t>
            </a:r>
            <a:r>
              <a:rPr lang="en-US" dirty="0" err="1"/>
              <a:t>InterruptedException</a:t>
            </a:r>
            <a:r>
              <a:rPr lang="en-US" dirty="0"/>
              <a:t> </a:t>
            </a:r>
            <a:r>
              <a:rPr lang="en-US" dirty="0" smtClean="0"/>
              <a:t>{</a:t>
            </a:r>
          </a:p>
          <a:p>
            <a:pPr marL="0" indent="0">
              <a:buNone/>
            </a:pPr>
            <a:endParaRPr lang="en-US" dirty="0"/>
          </a:p>
          <a:p>
            <a:pPr marL="400050" lvl="1" indent="0">
              <a:buNone/>
            </a:pPr>
            <a:r>
              <a:rPr lang="en-US" dirty="0" err="1"/>
              <a:t>System.setProperty</a:t>
            </a:r>
            <a:r>
              <a:rPr lang="en-US" dirty="0"/>
              <a:t>("</a:t>
            </a:r>
            <a:r>
              <a:rPr lang="en-US" dirty="0" err="1"/>
              <a:t>webdriver.chrome.driver</a:t>
            </a:r>
            <a:r>
              <a:rPr lang="en-US" dirty="0"/>
              <a:t>", </a:t>
            </a:r>
            <a:r>
              <a:rPr lang="en-US" dirty="0" smtClean="0"/>
              <a:t>"Chromechromedriver.exe</a:t>
            </a:r>
            <a:r>
              <a:rPr lang="en-US" dirty="0"/>
              <a:t>");</a:t>
            </a:r>
          </a:p>
          <a:p>
            <a:pPr marL="400050" lvl="1" indent="0">
              <a:buNone/>
            </a:pPr>
            <a:r>
              <a:rPr lang="en-US" dirty="0"/>
              <a:t>WebDriver driver = new </a:t>
            </a:r>
            <a:r>
              <a:rPr lang="en-US" dirty="0" err="1"/>
              <a:t>ChromeDriver</a:t>
            </a:r>
            <a:r>
              <a:rPr lang="en-US" dirty="0"/>
              <a:t>();</a:t>
            </a:r>
          </a:p>
          <a:p>
            <a:pPr marL="400050" lvl="1" indent="0">
              <a:buNone/>
            </a:pPr>
            <a:r>
              <a:rPr lang="en-US" dirty="0" err="1"/>
              <a:t>driver.get</a:t>
            </a:r>
            <a:r>
              <a:rPr lang="en-US" dirty="0"/>
              <a:t>("&lt;a </a:t>
            </a:r>
            <a:r>
              <a:rPr lang="en-US" dirty="0" err="1"/>
              <a:t>href</a:t>
            </a:r>
            <a:r>
              <a:rPr lang="en-US" dirty="0"/>
              <a:t>="https://www.amazon.in/"&gt;https://www.amazon.in/&lt;/a&gt;");</a:t>
            </a:r>
          </a:p>
          <a:p>
            <a:pPr marL="400050" lvl="1" indent="0">
              <a:buNone/>
            </a:pPr>
            <a:r>
              <a:rPr lang="en-US" dirty="0" err="1"/>
              <a:t>driver.manage</a:t>
            </a:r>
            <a:r>
              <a:rPr lang="en-US" dirty="0"/>
              <a:t>().window().maximize();</a:t>
            </a:r>
          </a:p>
          <a:p>
            <a:pPr marL="400050" lvl="1" indent="0">
              <a:buNone/>
            </a:pPr>
            <a:r>
              <a:rPr lang="en-US" dirty="0" err="1"/>
              <a:t>Thread.sleep</a:t>
            </a:r>
            <a:r>
              <a:rPr lang="en-US" dirty="0"/>
              <a:t>(4000);</a:t>
            </a:r>
          </a:p>
          <a:p>
            <a:pPr marL="400050" lvl="1" indent="0">
              <a:buNone/>
            </a:pPr>
            <a:r>
              <a:rPr lang="en-US" dirty="0" err="1"/>
              <a:t>driver.findElement</a:t>
            </a:r>
            <a:r>
              <a:rPr lang="en-US" dirty="0"/>
              <a:t>(By.id("</a:t>
            </a:r>
            <a:r>
              <a:rPr lang="en-US" dirty="0" err="1"/>
              <a:t>twotabsearchtextbox</a:t>
            </a:r>
            <a:r>
              <a:rPr lang="en-US" dirty="0"/>
              <a:t>")).</a:t>
            </a:r>
            <a:r>
              <a:rPr lang="en-US" dirty="0" err="1"/>
              <a:t>sendKeys</a:t>
            </a:r>
            <a:r>
              <a:rPr lang="en-US" dirty="0"/>
              <a:t>("</a:t>
            </a:r>
            <a:r>
              <a:rPr lang="en-US" dirty="0" err="1"/>
              <a:t>Poco</a:t>
            </a:r>
            <a:r>
              <a:rPr lang="en-US" dirty="0"/>
              <a:t> F1");</a:t>
            </a:r>
          </a:p>
          <a:p>
            <a:pPr marL="400050" lvl="1" indent="0">
              <a:buNone/>
            </a:pPr>
            <a:r>
              <a:rPr lang="en-US" dirty="0" err="1"/>
              <a:t>Thread.sleep</a:t>
            </a:r>
            <a:r>
              <a:rPr lang="en-US" dirty="0"/>
              <a:t>(4000);</a:t>
            </a:r>
          </a:p>
          <a:p>
            <a:pPr marL="400050" lvl="1" indent="0">
              <a:buNone/>
            </a:pPr>
            <a:r>
              <a:rPr lang="en-US" dirty="0" err="1"/>
              <a:t>driver.findElement</a:t>
            </a:r>
            <a:r>
              <a:rPr lang="en-US" dirty="0"/>
              <a:t>(</a:t>
            </a:r>
            <a:r>
              <a:rPr lang="en-US" dirty="0" err="1"/>
              <a:t>By.className</a:t>
            </a:r>
            <a:r>
              <a:rPr lang="en-US" dirty="0"/>
              <a:t>("</a:t>
            </a:r>
            <a:r>
              <a:rPr lang="en-US" dirty="0" err="1"/>
              <a:t>nav</a:t>
            </a:r>
            <a:r>
              <a:rPr lang="en-US" dirty="0"/>
              <a:t>-input")).click();</a:t>
            </a:r>
          </a:p>
          <a:p>
            <a:pPr marL="400050" lvl="1" indent="0">
              <a:buNone/>
            </a:pPr>
            <a:r>
              <a:rPr lang="en-US" dirty="0" err="1"/>
              <a:t>driver.findElement</a:t>
            </a:r>
            <a:r>
              <a:rPr lang="en-US" dirty="0"/>
              <a:t>(</a:t>
            </a:r>
            <a:r>
              <a:rPr lang="en-US" dirty="0" err="1"/>
              <a:t>By.linkText</a:t>
            </a:r>
            <a:r>
              <a:rPr lang="en-US" dirty="0"/>
              <a:t>("ACM")).click();</a:t>
            </a:r>
          </a:p>
          <a:p>
            <a:pPr marL="400050" lvl="1" indent="0">
              <a:buNone/>
            </a:pPr>
            <a:r>
              <a:rPr lang="en-US" dirty="0" err="1"/>
              <a:t>driver.navigate</a:t>
            </a:r>
            <a:r>
              <a:rPr lang="en-US" dirty="0"/>
              <a:t>().to("&lt;a </a:t>
            </a:r>
            <a:r>
              <a:rPr lang="en-US" dirty="0" err="1"/>
              <a:t>href</a:t>
            </a:r>
            <a:r>
              <a:rPr lang="en-US" dirty="0"/>
              <a:t>="http://edureka.co/blog"&gt;http://edureka.co/blog&lt;/a&gt;");</a:t>
            </a:r>
          </a:p>
          <a:p>
            <a:pPr marL="400050" lvl="1" indent="0">
              <a:buNone/>
            </a:pPr>
            <a:r>
              <a:rPr lang="en-US" dirty="0" err="1"/>
              <a:t>Thread.sleep</a:t>
            </a:r>
            <a:r>
              <a:rPr lang="en-US" dirty="0"/>
              <a:t>(4000);</a:t>
            </a:r>
          </a:p>
          <a:p>
            <a:pPr marL="400050" lvl="1" indent="0">
              <a:buNone/>
            </a:pPr>
            <a:r>
              <a:rPr lang="en-US" dirty="0" err="1"/>
              <a:t>driver.navigate</a:t>
            </a:r>
            <a:r>
              <a:rPr lang="en-US" dirty="0"/>
              <a:t>().back();</a:t>
            </a:r>
          </a:p>
          <a:p>
            <a:pPr marL="400050" lvl="1" indent="0">
              <a:buNone/>
            </a:pPr>
            <a:r>
              <a:rPr lang="en-US" dirty="0" err="1"/>
              <a:t>driver.quit</a:t>
            </a:r>
            <a:r>
              <a:rPr lang="en-US" dirty="0"/>
              <a:t>();</a:t>
            </a:r>
          </a:p>
          <a:p>
            <a:pPr marL="0" indent="0">
              <a:buNone/>
            </a:pPr>
            <a:r>
              <a:rPr lang="en-US" dirty="0"/>
              <a:t> </a:t>
            </a:r>
          </a:p>
          <a:p>
            <a:pPr marL="0" indent="0">
              <a:buNone/>
            </a:pPr>
            <a:r>
              <a:rPr lang="en-US" dirty="0" smtClean="0"/>
              <a:t>}</a:t>
            </a:r>
          </a:p>
        </p:txBody>
      </p:sp>
    </p:spTree>
    <p:extLst>
      <p:ext uri="{BB962C8B-B14F-4D97-AF65-F5344CB8AC3E}">
        <p14:creationId xmlns:p14="http://schemas.microsoft.com/office/powerpoint/2010/main" val="33284385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3376" y="443806"/>
            <a:ext cx="8911687" cy="1280890"/>
          </a:xfrm>
        </p:spPr>
        <p:txBody>
          <a:bodyPr/>
          <a:lstStyle/>
          <a:p>
            <a:r>
              <a:rPr lang="en-US" b="1" dirty="0" smtClean="0"/>
              <a:t>Locators in WebDriver</a:t>
            </a:r>
            <a:endParaRPr lang="en-US" b="1" dirty="0"/>
          </a:p>
        </p:txBody>
      </p:sp>
      <p:sp>
        <p:nvSpPr>
          <p:cNvPr id="4" name="Content Placeholder 3"/>
          <p:cNvSpPr>
            <a:spLocks noGrp="1"/>
          </p:cNvSpPr>
          <p:nvPr>
            <p:ph idx="1"/>
          </p:nvPr>
        </p:nvSpPr>
        <p:spPr>
          <a:xfrm>
            <a:off x="2013376" y="1850265"/>
            <a:ext cx="8915400" cy="3777622"/>
          </a:xfrm>
        </p:spPr>
        <p:txBody>
          <a:bodyPr/>
          <a:lstStyle/>
          <a:p>
            <a:r>
              <a:rPr lang="en-US" dirty="0" smtClean="0"/>
              <a:t>Locator </a:t>
            </a:r>
            <a:r>
              <a:rPr lang="en-US" dirty="0"/>
              <a:t>is a command that tells Selenium IDE which GUI elements ( say Text Box, Buttons, Check Boxes </a:t>
            </a:r>
            <a:r>
              <a:rPr lang="en-US" dirty="0" err="1"/>
              <a:t>etc</a:t>
            </a:r>
            <a:r>
              <a:rPr lang="en-US" dirty="0"/>
              <a:t>) its needs to operate on. </a:t>
            </a:r>
            <a:endParaRPr lang="en-US" dirty="0" smtClean="0"/>
          </a:p>
          <a:p>
            <a:endParaRPr lang="en-US" dirty="0" smtClean="0"/>
          </a:p>
          <a:p>
            <a:r>
              <a:rPr lang="en-US" dirty="0"/>
              <a:t> Identification of correct GUI elements is a prerequisite to creating an automation script. But accurate identification of GUI elements is more difficult than it sounds. Sometimes, you end up working with incorrect GUI elements or no elements at all!  </a:t>
            </a:r>
            <a:endParaRPr lang="en-US" dirty="0" smtClean="0"/>
          </a:p>
          <a:p>
            <a:endParaRPr lang="en-US" dirty="0"/>
          </a:p>
          <a:p>
            <a:r>
              <a:rPr lang="en-US" b="1" dirty="0"/>
              <a:t>The choice of locator depends largely on your Application Under Test</a:t>
            </a:r>
            <a:r>
              <a:rPr lang="en-US" dirty="0"/>
              <a:t>.</a:t>
            </a:r>
          </a:p>
          <a:p>
            <a:endParaRPr lang="en-US" dirty="0"/>
          </a:p>
        </p:txBody>
      </p:sp>
    </p:spTree>
    <p:extLst>
      <p:ext uri="{BB962C8B-B14F-4D97-AF65-F5344CB8AC3E}">
        <p14:creationId xmlns:p14="http://schemas.microsoft.com/office/powerpoint/2010/main" val="13169397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1425</TotalTime>
  <Words>978</Words>
  <Application>Microsoft Office PowerPoint</Application>
  <PresentationFormat>Widescreen</PresentationFormat>
  <Paragraphs>226</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Century Gothic</vt:lpstr>
      <vt:lpstr>Source Sans Pro</vt:lpstr>
      <vt:lpstr>Wingdings 3</vt:lpstr>
      <vt:lpstr>Wisp</vt:lpstr>
      <vt:lpstr>Selenium + Java Training</vt:lpstr>
      <vt:lpstr>What is Selenium Webdriver? </vt:lpstr>
      <vt:lpstr>Architecture</vt:lpstr>
      <vt:lpstr>Architecture </vt:lpstr>
      <vt:lpstr>Types of WebElements </vt:lpstr>
      <vt:lpstr>Types of Operations</vt:lpstr>
      <vt:lpstr>Types of Operations</vt:lpstr>
      <vt:lpstr>Sample Program</vt:lpstr>
      <vt:lpstr>Locators in WebDriver</vt:lpstr>
      <vt:lpstr>Locators in WebDriver</vt:lpstr>
      <vt:lpstr>Locating by ID</vt:lpstr>
      <vt:lpstr>Locating by Name and Class Name</vt:lpstr>
      <vt:lpstr>Locating by LinkText &amp; Partial LinkText</vt:lpstr>
      <vt:lpstr>Locating by CSS Selector - Tag and ID</vt:lpstr>
      <vt:lpstr>Locating by CSS Selector - Tag and class</vt:lpstr>
      <vt:lpstr>Locating by CSS Selector - Tag and attribute</vt:lpstr>
      <vt:lpstr>Locating by CSS Selector - Substring matches</vt:lpstr>
      <vt:lpstr>Summary</vt:lpstr>
      <vt:lpstr>Locating by XPath</vt:lpstr>
      <vt:lpstr>Types of XPath</vt:lpstr>
      <vt:lpstr>Using XPath</vt:lpstr>
      <vt:lpstr>Using XPath</vt:lpstr>
      <vt:lpstr>Using XPath</vt:lpstr>
      <vt:lpstr>Using XPath</vt:lpstr>
      <vt:lpstr>Form Elements</vt:lpstr>
      <vt:lpstr>DropDown Value Selection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 Java Trainig</dc:title>
  <dc:creator>admin</dc:creator>
  <cp:lastModifiedBy>admin</cp:lastModifiedBy>
  <cp:revision>59</cp:revision>
  <dcterms:created xsi:type="dcterms:W3CDTF">2020-03-28T15:29:06Z</dcterms:created>
  <dcterms:modified xsi:type="dcterms:W3CDTF">2020-09-20T15:47:03Z</dcterms:modified>
</cp:coreProperties>
</file>