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5"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20810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9A3EF-7270-4F89-975C-B41AB1BDB7AD}"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17443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9A3EF-7270-4F89-975C-B41AB1BDB7AD}"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DAD36F-B277-4746-BAD3-982D93B7DB8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2043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46826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8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99123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160695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94996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96346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9A3EF-7270-4F89-975C-B41AB1BDB7AD}"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87271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89A3EF-7270-4F89-975C-B41AB1BDB7AD}"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4520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89A3EF-7270-4F89-975C-B41AB1BDB7AD}" type="datetimeFigureOut">
              <a:rPr lang="en-US" smtClean="0"/>
              <a:t>10/2/2020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421803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89A3EF-7270-4F89-975C-B41AB1BDB7AD}" type="datetimeFigureOut">
              <a:rPr lang="en-US" smtClean="0"/>
              <a:t>10/2/2020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209038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9A3EF-7270-4F89-975C-B41AB1BDB7AD}" type="datetimeFigureOut">
              <a:rPr lang="en-US" smtClean="0"/>
              <a:t>10/2/2020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94321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49825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226947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89A3EF-7270-4F89-975C-B41AB1BDB7AD}" type="datetimeFigureOut">
              <a:rPr lang="en-US" smtClean="0"/>
              <a:t>10/2/2020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4DAD36F-B277-4746-BAD3-982D93B7DB82}" type="slidenum">
              <a:rPr lang="en-US" smtClean="0"/>
              <a:t>‹#›</a:t>
            </a:fld>
            <a:endParaRPr lang="en-US"/>
          </a:p>
        </p:txBody>
      </p:sp>
    </p:spTree>
    <p:extLst>
      <p:ext uri="{BB962C8B-B14F-4D97-AF65-F5344CB8AC3E}">
        <p14:creationId xmlns:p14="http://schemas.microsoft.com/office/powerpoint/2010/main" val="967038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vnrepository.com/artifact/io.cucumber/cucumber-java" TargetMode="External"/><Relationship Id="rId7" Type="http://schemas.openxmlformats.org/officeDocument/2006/relationships/hyperlink" Target="https://mvnrepository.com/artifact/io.cucumber/cucumber-gherkin" TargetMode="External"/><Relationship Id="rId2" Type="http://schemas.openxmlformats.org/officeDocument/2006/relationships/hyperlink" Target="https://mvnrepository.com/artifact/io.cucumber" TargetMode="External"/><Relationship Id="rId1" Type="http://schemas.openxmlformats.org/officeDocument/2006/relationships/slideLayout" Target="../slideLayouts/slideLayout2.xml"/><Relationship Id="rId6" Type="http://schemas.openxmlformats.org/officeDocument/2006/relationships/hyperlink" Target="https://mvnrepository.com/artifact/io.cucumber/cucumber-jvm" TargetMode="External"/><Relationship Id="rId5" Type="http://schemas.openxmlformats.org/officeDocument/2006/relationships/hyperlink" Target="https://mvnrepository.com/artifact/io.cucumber/cucumber-java8" TargetMode="External"/><Relationship Id="rId4" Type="http://schemas.openxmlformats.org/officeDocument/2006/relationships/hyperlink" Target="https://mvnrepository.com/artifact/io.cucumber/cucumber-juni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757" y="982014"/>
            <a:ext cx="8915399" cy="2262781"/>
          </a:xfrm>
        </p:spPr>
        <p:txBody>
          <a:bodyPr/>
          <a:lstStyle/>
          <a:p>
            <a:r>
              <a:rPr lang="en-US" dirty="0" smtClean="0"/>
              <a:t>Selenium + Java Training</a:t>
            </a:r>
            <a:endParaRPr lang="en-US" dirty="0"/>
          </a:p>
        </p:txBody>
      </p:sp>
      <p:sp>
        <p:nvSpPr>
          <p:cNvPr id="3" name="Subtitle 2"/>
          <p:cNvSpPr>
            <a:spLocks noGrp="1"/>
          </p:cNvSpPr>
          <p:nvPr>
            <p:ph type="subTitle" idx="1"/>
          </p:nvPr>
        </p:nvSpPr>
        <p:spPr/>
        <p:txBody>
          <a:bodyPr/>
          <a:lstStyle/>
          <a:p>
            <a:pPr algn="r"/>
            <a:r>
              <a:rPr lang="en-US" b="1" dirty="0" smtClean="0"/>
              <a:t>Trainer</a:t>
            </a:r>
            <a:r>
              <a:rPr lang="en-US" dirty="0" smtClean="0"/>
              <a:t> – Nikunj Shah</a:t>
            </a:r>
          </a:p>
        </p:txBody>
      </p:sp>
    </p:spTree>
    <p:extLst>
      <p:ext uri="{BB962C8B-B14F-4D97-AF65-F5344CB8AC3E}">
        <p14:creationId xmlns:p14="http://schemas.microsoft.com/office/powerpoint/2010/main" val="4180920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a:t>Gherkin </a:t>
            </a:r>
            <a:r>
              <a:rPr lang="en-US" b="1" dirty="0" smtClean="0"/>
              <a:t>Example</a:t>
            </a:r>
            <a:r>
              <a:rPr lang="en-US" b="1" dirty="0"/>
              <a:t/>
            </a:r>
            <a:br>
              <a:rPr lang="en-US" b="1" dirty="0"/>
            </a:br>
            <a:r>
              <a:rPr lang="en-US" b="1" dirty="0"/>
              <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a:xfrm>
            <a:off x="2589212" y="1708597"/>
            <a:ext cx="8915400" cy="3777622"/>
          </a:xfrm>
        </p:spPr>
        <p:txBody>
          <a:bodyPr/>
          <a:lstStyle/>
          <a:p>
            <a:pPr marL="0" indent="0">
              <a:buNone/>
            </a:pPr>
            <a:r>
              <a:rPr lang="en-US" b="1" dirty="0"/>
              <a:t>Feature</a:t>
            </a:r>
            <a:r>
              <a:rPr lang="en-US" dirty="0"/>
              <a:t>: Search feature for users</a:t>
            </a:r>
          </a:p>
          <a:p>
            <a:pPr marL="0" indent="0">
              <a:buNone/>
            </a:pPr>
            <a:r>
              <a:rPr lang="en-US" dirty="0"/>
              <a:t>This feature is very important because it will allow users to filter products</a:t>
            </a:r>
          </a:p>
          <a:p>
            <a:pPr marL="0" indent="0">
              <a:buNone/>
            </a:pPr>
            <a:endParaRPr lang="en-US" dirty="0"/>
          </a:p>
          <a:p>
            <a:pPr marL="0" indent="0">
              <a:buNone/>
            </a:pPr>
            <a:r>
              <a:rPr lang="en-US" b="1" dirty="0"/>
              <a:t>Scenario</a:t>
            </a:r>
            <a:r>
              <a:rPr lang="en-US" dirty="0"/>
              <a:t>: When a user searches, without spelling mistake, for a product name present in inventory. All the products with similar name should be displayed</a:t>
            </a:r>
          </a:p>
          <a:p>
            <a:pPr marL="0" indent="0">
              <a:buNone/>
            </a:pPr>
            <a:endParaRPr lang="en-US" dirty="0"/>
          </a:p>
          <a:p>
            <a:pPr marL="0" indent="0">
              <a:buNone/>
            </a:pPr>
            <a:r>
              <a:rPr lang="en-US" b="1" dirty="0"/>
              <a:t>Given</a:t>
            </a:r>
            <a:r>
              <a:rPr lang="en-US" dirty="0"/>
              <a:t> User is on the main page of </a:t>
            </a:r>
            <a:r>
              <a:rPr lang="en-US" dirty="0" smtClean="0"/>
              <a:t>www.xyz.com</a:t>
            </a:r>
            <a:endParaRPr lang="en-US" dirty="0"/>
          </a:p>
          <a:p>
            <a:pPr marL="0" indent="0">
              <a:buNone/>
            </a:pPr>
            <a:r>
              <a:rPr lang="en-US" b="1" dirty="0"/>
              <a:t>When</a:t>
            </a:r>
            <a:r>
              <a:rPr lang="en-US" dirty="0"/>
              <a:t> User searches for laptops</a:t>
            </a:r>
          </a:p>
          <a:p>
            <a:pPr marL="0" indent="0">
              <a:buNone/>
            </a:pPr>
            <a:r>
              <a:rPr lang="en-US" b="1" dirty="0"/>
              <a:t>Then</a:t>
            </a:r>
            <a:r>
              <a:rPr lang="en-US" dirty="0"/>
              <a:t> search page should be updated with the lists of laptops</a:t>
            </a:r>
          </a:p>
        </p:txBody>
      </p:sp>
    </p:spTree>
    <p:extLst>
      <p:ext uri="{BB962C8B-B14F-4D97-AF65-F5344CB8AC3E}">
        <p14:creationId xmlns:p14="http://schemas.microsoft.com/office/powerpoint/2010/main" val="156207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smtClean="0"/>
              <a:t>Tools to Write Gherkin</a:t>
            </a:r>
            <a:r>
              <a:rPr lang="en-US" b="1" dirty="0"/>
              <a:t/>
            </a:r>
            <a:br>
              <a:rPr lang="en-US" b="1" dirty="0"/>
            </a:br>
            <a:r>
              <a:rPr lang="en-US" b="1" dirty="0"/>
              <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a:xfrm>
            <a:off x="2254361" y="1592687"/>
            <a:ext cx="8915400" cy="3777622"/>
          </a:xfrm>
        </p:spPr>
        <p:txBody>
          <a:bodyPr/>
          <a:lstStyle/>
          <a:p>
            <a:pPr marL="0" indent="0">
              <a:buNone/>
            </a:pPr>
            <a:r>
              <a:rPr lang="en-US" b="1" dirty="0"/>
              <a:t>Tidy </a:t>
            </a:r>
            <a:r>
              <a:rPr lang="en-US" b="1" dirty="0" smtClean="0"/>
              <a:t>Gherkin</a:t>
            </a:r>
          </a:p>
          <a:p>
            <a:pPr marL="0" indent="0">
              <a:buNone/>
            </a:pPr>
            <a:endParaRPr lang="en-US" dirty="0"/>
          </a:p>
          <a:p>
            <a:pPr marL="0" indent="0">
              <a:buNone/>
            </a:pPr>
            <a:r>
              <a:rPr lang="en-US" dirty="0"/>
              <a:t>https://chrome.google.com/webstore/detail/tidy-gherkin/nobemmencanophcnicjhfhnjiimegjeo?hl=en-GB</a:t>
            </a:r>
          </a:p>
          <a:p>
            <a:pPr marL="0" indent="0">
              <a:buNone/>
            </a:pPr>
            <a:endParaRPr lang="en-US" b="1" dirty="0"/>
          </a:p>
        </p:txBody>
      </p:sp>
    </p:spTree>
    <p:extLst>
      <p:ext uri="{BB962C8B-B14F-4D97-AF65-F5344CB8AC3E}">
        <p14:creationId xmlns:p14="http://schemas.microsoft.com/office/powerpoint/2010/main" val="2807386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888" y="649868"/>
            <a:ext cx="8911687" cy="792566"/>
          </a:xfrm>
        </p:spPr>
        <p:txBody>
          <a:bodyPr>
            <a:normAutofit fontScale="90000"/>
          </a:bodyPr>
          <a:lstStyle/>
          <a:p>
            <a:r>
              <a:rPr lang="en-US" b="1" dirty="0" smtClean="0"/>
              <a:t>TIDY Tool</a:t>
            </a:r>
            <a:r>
              <a:rPr lang="en-US" b="1" dirty="0"/>
              <a:t/>
            </a:r>
            <a:br>
              <a:rPr lang="en-US" b="1" dirty="0"/>
            </a:br>
            <a:r>
              <a:rPr lang="en-US" b="1" dirty="0"/>
              <a:t/>
            </a:r>
            <a:br>
              <a:rPr lang="en-US" b="1" dirty="0"/>
            </a:br>
            <a:r>
              <a:rPr lang="en-US" b="1" dirty="0" smtClean="0"/>
              <a:t/>
            </a:r>
            <a:br>
              <a:rPr lang="en-US" b="1" dirty="0" smtClean="0"/>
            </a:br>
            <a:endParaRPr lang="en-US" b="1" dirty="0"/>
          </a:p>
        </p:txBody>
      </p:sp>
      <p:pic>
        <p:nvPicPr>
          <p:cNvPr id="5" name="Picture 4"/>
          <p:cNvPicPr>
            <a:picLocks noChangeAspect="1"/>
          </p:cNvPicPr>
          <p:nvPr/>
        </p:nvPicPr>
        <p:blipFill>
          <a:blip r:embed="rId2"/>
          <a:stretch>
            <a:fillRect/>
          </a:stretch>
        </p:blipFill>
        <p:spPr>
          <a:xfrm>
            <a:off x="1996225" y="1442434"/>
            <a:ext cx="8948246" cy="5030932"/>
          </a:xfrm>
          <a:prstGeom prst="rect">
            <a:avLst/>
          </a:prstGeom>
        </p:spPr>
      </p:pic>
    </p:spTree>
    <p:extLst>
      <p:ext uri="{BB962C8B-B14F-4D97-AF65-F5344CB8AC3E}">
        <p14:creationId xmlns:p14="http://schemas.microsoft.com/office/powerpoint/2010/main" val="3585973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a:t>A Simple Feature File</a:t>
            </a:r>
            <a:br>
              <a:rPr lang="en-US" b="1" dirty="0"/>
            </a:br>
            <a:r>
              <a:rPr lang="en-US" b="1" dirty="0"/>
              <a:t/>
            </a:r>
            <a:br>
              <a:rPr lang="en-US" b="1" dirty="0"/>
            </a:br>
            <a:r>
              <a:rPr lang="en-US" b="1" dirty="0"/>
              <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a:xfrm>
            <a:off x="2254361" y="1592687"/>
            <a:ext cx="8915400" cy="3777622"/>
          </a:xfrm>
        </p:spPr>
        <p:txBody>
          <a:bodyPr/>
          <a:lstStyle/>
          <a:p>
            <a:pPr marL="0" indent="0">
              <a:buNone/>
            </a:pPr>
            <a:r>
              <a:rPr lang="en-US" b="1" dirty="0"/>
              <a:t>Feature</a:t>
            </a:r>
            <a:r>
              <a:rPr lang="en-US" dirty="0"/>
              <a:t>: Google Searching</a:t>
            </a:r>
          </a:p>
          <a:p>
            <a:pPr marL="0" indent="0">
              <a:buNone/>
            </a:pPr>
            <a:r>
              <a:rPr lang="en-US" dirty="0"/>
              <a:t>  As a web surfer, I want to search Google, so that I can learn new things.</a:t>
            </a:r>
          </a:p>
          <a:p>
            <a:pPr marL="0" indent="0">
              <a:buNone/>
            </a:pPr>
            <a:r>
              <a:rPr lang="en-US" dirty="0"/>
              <a:t>  </a:t>
            </a:r>
          </a:p>
          <a:p>
            <a:pPr marL="0" indent="0">
              <a:buNone/>
            </a:pPr>
            <a:r>
              <a:rPr lang="en-US" dirty="0"/>
              <a:t>  </a:t>
            </a:r>
            <a:r>
              <a:rPr lang="en-US" b="1" dirty="0"/>
              <a:t>Scenario</a:t>
            </a:r>
            <a:r>
              <a:rPr lang="en-US" dirty="0"/>
              <a:t>: Simple Google search</a:t>
            </a:r>
          </a:p>
          <a:p>
            <a:pPr marL="0" indent="0">
              <a:buNone/>
            </a:pPr>
            <a:r>
              <a:rPr lang="en-US" dirty="0"/>
              <a:t>    Given a web browser is on the Google page</a:t>
            </a:r>
          </a:p>
          <a:p>
            <a:pPr marL="0" indent="0">
              <a:buNone/>
            </a:pPr>
            <a:r>
              <a:rPr lang="en-US" dirty="0"/>
              <a:t>    When the search phrase "panda" is entered</a:t>
            </a:r>
          </a:p>
          <a:p>
            <a:pPr marL="0" indent="0">
              <a:buNone/>
            </a:pPr>
            <a:r>
              <a:rPr lang="en-US" dirty="0"/>
              <a:t>    Then results for "panda" are shown</a:t>
            </a:r>
          </a:p>
        </p:txBody>
      </p:sp>
    </p:spTree>
    <p:extLst>
      <p:ext uri="{BB962C8B-B14F-4D97-AF65-F5344CB8AC3E}">
        <p14:creationId xmlns:p14="http://schemas.microsoft.com/office/powerpoint/2010/main" val="1169809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a:t>A Simple Feature </a:t>
            </a:r>
            <a:r>
              <a:rPr lang="en-US" b="1" dirty="0" smtClean="0"/>
              <a:t>File with </a:t>
            </a:r>
            <a:r>
              <a:rPr lang="en-US" b="1" dirty="0"/>
              <a:t>Additional Steps</a:t>
            </a:r>
            <a:br>
              <a:rPr lang="en-US" b="1" dirty="0"/>
            </a:br>
            <a:r>
              <a:rPr lang="en-US" b="1" dirty="0"/>
              <a:t/>
            </a:r>
            <a:br>
              <a:rPr lang="en-US" b="1" dirty="0"/>
            </a:br>
            <a:r>
              <a:rPr lang="en-US" b="1" dirty="0"/>
              <a:t/>
            </a:r>
            <a:br>
              <a:rPr lang="en-US" b="1" dirty="0"/>
            </a:br>
            <a:r>
              <a:rPr lang="en-US" b="1" dirty="0"/>
              <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a:xfrm>
            <a:off x="2254361" y="1592687"/>
            <a:ext cx="8915400" cy="3777622"/>
          </a:xfrm>
        </p:spPr>
        <p:txBody>
          <a:bodyPr/>
          <a:lstStyle/>
          <a:p>
            <a:pPr marL="0" indent="0">
              <a:buNone/>
            </a:pPr>
            <a:r>
              <a:rPr lang="en-US" b="1" dirty="0"/>
              <a:t>Feature</a:t>
            </a:r>
            <a:r>
              <a:rPr lang="en-US" dirty="0"/>
              <a:t>: Google Searching</a:t>
            </a:r>
          </a:p>
          <a:p>
            <a:pPr marL="0" indent="0">
              <a:buNone/>
            </a:pPr>
            <a:r>
              <a:rPr lang="en-US" dirty="0"/>
              <a:t>  As a web surfer, I want to search Google, so that I can learn new things.</a:t>
            </a:r>
          </a:p>
          <a:p>
            <a:pPr marL="0" indent="0">
              <a:buNone/>
            </a:pPr>
            <a:r>
              <a:rPr lang="en-US" dirty="0"/>
              <a:t>  </a:t>
            </a:r>
          </a:p>
          <a:p>
            <a:pPr marL="0" indent="0">
              <a:buNone/>
            </a:pPr>
            <a:r>
              <a:rPr lang="en-US" dirty="0"/>
              <a:t>  </a:t>
            </a:r>
            <a:r>
              <a:rPr lang="en-US" b="1" dirty="0"/>
              <a:t>Scenario</a:t>
            </a:r>
            <a:r>
              <a:rPr lang="en-US" dirty="0"/>
              <a:t>: Simple Google search</a:t>
            </a:r>
          </a:p>
          <a:p>
            <a:pPr marL="0" indent="0">
              <a:buNone/>
            </a:pPr>
            <a:r>
              <a:rPr lang="en-US" dirty="0"/>
              <a:t>    Given a web browser is on the Google page</a:t>
            </a:r>
          </a:p>
          <a:p>
            <a:pPr marL="0" indent="0">
              <a:buNone/>
            </a:pPr>
            <a:r>
              <a:rPr lang="en-US" dirty="0"/>
              <a:t>    When the search phrase "panda" is entered</a:t>
            </a:r>
          </a:p>
          <a:p>
            <a:pPr marL="0" indent="0">
              <a:buNone/>
            </a:pPr>
            <a:r>
              <a:rPr lang="en-US" dirty="0"/>
              <a:t>    Then results for "panda" are shown</a:t>
            </a:r>
          </a:p>
          <a:p>
            <a:pPr marL="0" indent="0">
              <a:buNone/>
            </a:pPr>
            <a:r>
              <a:rPr lang="en-US" dirty="0"/>
              <a:t>    And the related results include "Panda Express"</a:t>
            </a:r>
          </a:p>
          <a:p>
            <a:pPr marL="0" indent="0">
              <a:buNone/>
            </a:pPr>
            <a:r>
              <a:rPr lang="en-US" dirty="0"/>
              <a:t>    But the related results do not include "pandemonium"</a:t>
            </a:r>
          </a:p>
        </p:txBody>
      </p:sp>
    </p:spTree>
    <p:extLst>
      <p:ext uri="{BB962C8B-B14F-4D97-AF65-F5344CB8AC3E}">
        <p14:creationId xmlns:p14="http://schemas.microsoft.com/office/powerpoint/2010/main" val="2917704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a:t>The Background Section</a:t>
            </a:r>
          </a:p>
        </p:txBody>
      </p:sp>
      <p:sp>
        <p:nvSpPr>
          <p:cNvPr id="3" name="Content Placeholder 2"/>
          <p:cNvSpPr>
            <a:spLocks noGrp="1"/>
          </p:cNvSpPr>
          <p:nvPr>
            <p:ph idx="1"/>
          </p:nvPr>
        </p:nvSpPr>
        <p:spPr>
          <a:xfrm>
            <a:off x="2254361" y="1592687"/>
            <a:ext cx="8915400" cy="4357352"/>
          </a:xfrm>
        </p:spPr>
        <p:txBody>
          <a:bodyPr>
            <a:normAutofit fontScale="92500" lnSpcReduction="20000"/>
          </a:bodyPr>
          <a:lstStyle/>
          <a:p>
            <a:pPr marL="0" indent="0">
              <a:buNone/>
            </a:pPr>
            <a:r>
              <a:rPr lang="en-US" b="1" dirty="0"/>
              <a:t>Feature</a:t>
            </a:r>
            <a:r>
              <a:rPr lang="en-US" dirty="0"/>
              <a:t>: Google Searching</a:t>
            </a:r>
          </a:p>
          <a:p>
            <a:pPr marL="0" indent="0">
              <a:buNone/>
            </a:pPr>
            <a:r>
              <a:rPr lang="en-US" dirty="0"/>
              <a:t>  As a web surfer, I want to search Google, so that I can learn new things.</a:t>
            </a:r>
          </a:p>
          <a:p>
            <a:pPr marL="0" indent="0">
              <a:buNone/>
            </a:pPr>
            <a:r>
              <a:rPr lang="en-US" dirty="0"/>
              <a:t>  </a:t>
            </a:r>
          </a:p>
          <a:p>
            <a:pPr marL="0" indent="0">
              <a:buNone/>
            </a:pPr>
            <a:r>
              <a:rPr lang="en-US" dirty="0"/>
              <a:t>  </a:t>
            </a:r>
            <a:r>
              <a:rPr lang="en-US" b="1" dirty="0"/>
              <a:t>Background</a:t>
            </a:r>
            <a:r>
              <a:rPr lang="en-US" dirty="0"/>
              <a:t>:</a:t>
            </a:r>
          </a:p>
          <a:p>
            <a:pPr marL="0" indent="0">
              <a:buNone/>
            </a:pPr>
            <a:r>
              <a:rPr lang="en-US" dirty="0"/>
              <a:t>    Given a web browser is on the Google page</a:t>
            </a:r>
          </a:p>
          <a:p>
            <a:pPr marL="0" indent="0">
              <a:buNone/>
            </a:pPr>
            <a:endParaRPr lang="en-US" dirty="0"/>
          </a:p>
          <a:p>
            <a:pPr marL="0" indent="0">
              <a:buNone/>
            </a:pPr>
            <a:r>
              <a:rPr lang="en-US" dirty="0"/>
              <a:t>  </a:t>
            </a:r>
            <a:r>
              <a:rPr lang="en-US" b="1" dirty="0"/>
              <a:t>Scenario</a:t>
            </a:r>
            <a:r>
              <a:rPr lang="en-US" dirty="0"/>
              <a:t>: Simple Google search for pandas</a:t>
            </a:r>
          </a:p>
          <a:p>
            <a:pPr marL="0" indent="0">
              <a:buNone/>
            </a:pPr>
            <a:r>
              <a:rPr lang="en-US" dirty="0"/>
              <a:t>    When the search phrase "panda" is entered</a:t>
            </a:r>
          </a:p>
          <a:p>
            <a:pPr marL="0" indent="0">
              <a:buNone/>
            </a:pPr>
            <a:r>
              <a:rPr lang="en-US" dirty="0"/>
              <a:t>    Then results for "panda" are shown</a:t>
            </a:r>
          </a:p>
          <a:p>
            <a:pPr marL="0" indent="0">
              <a:buNone/>
            </a:pPr>
            <a:endParaRPr lang="en-US" dirty="0"/>
          </a:p>
          <a:p>
            <a:pPr marL="0" indent="0">
              <a:buNone/>
            </a:pPr>
            <a:r>
              <a:rPr lang="en-US" dirty="0"/>
              <a:t>  </a:t>
            </a:r>
            <a:r>
              <a:rPr lang="en-US" b="1" dirty="0"/>
              <a:t>Scenario</a:t>
            </a:r>
            <a:r>
              <a:rPr lang="en-US" dirty="0"/>
              <a:t>: Simple Google search for elephants</a:t>
            </a:r>
          </a:p>
          <a:p>
            <a:pPr marL="0" indent="0">
              <a:buNone/>
            </a:pPr>
            <a:r>
              <a:rPr lang="en-US" dirty="0"/>
              <a:t>    When the search phrase "elephant" is entered</a:t>
            </a:r>
          </a:p>
          <a:p>
            <a:pPr marL="0" indent="0">
              <a:buNone/>
            </a:pPr>
            <a:r>
              <a:rPr lang="en-US" dirty="0"/>
              <a:t>    Then results for "elephant" are shown</a:t>
            </a:r>
          </a:p>
        </p:txBody>
      </p:sp>
    </p:spTree>
    <p:extLst>
      <p:ext uri="{BB962C8B-B14F-4D97-AF65-F5344CB8AC3E}">
        <p14:creationId xmlns:p14="http://schemas.microsoft.com/office/powerpoint/2010/main" val="6297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a:t>Scenario Outlines</a:t>
            </a:r>
          </a:p>
        </p:txBody>
      </p:sp>
      <p:sp>
        <p:nvSpPr>
          <p:cNvPr id="3" name="Content Placeholder 2"/>
          <p:cNvSpPr>
            <a:spLocks noGrp="1"/>
          </p:cNvSpPr>
          <p:nvPr>
            <p:ph idx="1"/>
          </p:nvPr>
        </p:nvSpPr>
        <p:spPr>
          <a:xfrm>
            <a:off x="2254361" y="1592687"/>
            <a:ext cx="8915400" cy="4357352"/>
          </a:xfrm>
        </p:spPr>
        <p:txBody>
          <a:bodyPr>
            <a:normAutofit fontScale="92500" lnSpcReduction="20000"/>
          </a:bodyPr>
          <a:lstStyle/>
          <a:p>
            <a:pPr marL="0" indent="0">
              <a:buNone/>
            </a:pPr>
            <a:r>
              <a:rPr lang="en-US" b="1" dirty="0"/>
              <a:t>Feature</a:t>
            </a:r>
            <a:r>
              <a:rPr lang="en-US" dirty="0"/>
              <a:t>: Google Searching</a:t>
            </a:r>
          </a:p>
          <a:p>
            <a:pPr marL="0" indent="0">
              <a:buNone/>
            </a:pPr>
            <a:r>
              <a:rPr lang="en-US" dirty="0"/>
              <a:t>  As a web surfer, I want to search Google, so that I can learn new things.</a:t>
            </a:r>
          </a:p>
          <a:p>
            <a:pPr marL="0" indent="0">
              <a:buNone/>
            </a:pPr>
            <a:r>
              <a:rPr lang="en-US" dirty="0"/>
              <a:t>  </a:t>
            </a:r>
          </a:p>
          <a:p>
            <a:pPr marL="0" indent="0">
              <a:buNone/>
            </a:pPr>
            <a:r>
              <a:rPr lang="en-US" dirty="0"/>
              <a:t>  </a:t>
            </a:r>
            <a:r>
              <a:rPr lang="en-US" b="1" dirty="0"/>
              <a:t>Scenario Outline</a:t>
            </a:r>
            <a:r>
              <a:rPr lang="en-US" dirty="0"/>
              <a:t>: Simple Google searches</a:t>
            </a:r>
          </a:p>
          <a:p>
            <a:pPr marL="0" indent="0">
              <a:buNone/>
            </a:pPr>
            <a:r>
              <a:rPr lang="en-US" dirty="0"/>
              <a:t>    Given a web browser is on the Google page</a:t>
            </a:r>
          </a:p>
          <a:p>
            <a:pPr marL="0" indent="0">
              <a:buNone/>
            </a:pPr>
            <a:r>
              <a:rPr lang="en-US" dirty="0"/>
              <a:t>    When the search phrase "&lt;phrase&gt;" is entered</a:t>
            </a:r>
          </a:p>
          <a:p>
            <a:pPr marL="0" indent="0">
              <a:buNone/>
            </a:pPr>
            <a:r>
              <a:rPr lang="en-US" dirty="0"/>
              <a:t>    Then results for "&lt;phrase&gt;" are shown</a:t>
            </a:r>
          </a:p>
          <a:p>
            <a:pPr marL="0" indent="0">
              <a:buNone/>
            </a:pPr>
            <a:r>
              <a:rPr lang="en-US" dirty="0"/>
              <a:t>    And the related results include "&lt;related&gt;"</a:t>
            </a:r>
          </a:p>
          <a:p>
            <a:pPr marL="0" indent="0">
              <a:buNone/>
            </a:pPr>
            <a:r>
              <a:rPr lang="en-US" dirty="0"/>
              <a:t>    </a:t>
            </a:r>
          </a:p>
          <a:p>
            <a:pPr marL="0" indent="0">
              <a:buNone/>
            </a:pPr>
            <a:r>
              <a:rPr lang="en-US" dirty="0"/>
              <a:t>    Examples</a:t>
            </a:r>
            <a:r>
              <a:rPr lang="en-US" dirty="0" smtClean="0"/>
              <a:t>:</a:t>
            </a:r>
            <a:endParaRPr lang="en-US" dirty="0"/>
          </a:p>
          <a:p>
            <a:pPr marL="0" indent="0">
              <a:buNone/>
            </a:pPr>
            <a:r>
              <a:rPr lang="en-US" dirty="0"/>
              <a:t>      | phrase   | related       |</a:t>
            </a:r>
          </a:p>
          <a:p>
            <a:pPr marL="0" indent="0">
              <a:buNone/>
            </a:pPr>
            <a:r>
              <a:rPr lang="en-US" dirty="0"/>
              <a:t>      | panda    | Panda Express |</a:t>
            </a:r>
          </a:p>
          <a:p>
            <a:pPr marL="0" indent="0">
              <a:buNone/>
            </a:pPr>
            <a:r>
              <a:rPr lang="en-US" dirty="0"/>
              <a:t>      | elephant | Elephant Man  |</a:t>
            </a:r>
          </a:p>
        </p:txBody>
      </p:sp>
    </p:spTree>
    <p:extLst>
      <p:ext uri="{BB962C8B-B14F-4D97-AF65-F5344CB8AC3E}">
        <p14:creationId xmlns:p14="http://schemas.microsoft.com/office/powerpoint/2010/main" val="3408382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a:t>Scenario Outlines</a:t>
            </a:r>
          </a:p>
        </p:txBody>
      </p:sp>
      <p:sp>
        <p:nvSpPr>
          <p:cNvPr id="3" name="Content Placeholder 2"/>
          <p:cNvSpPr>
            <a:spLocks noGrp="1"/>
          </p:cNvSpPr>
          <p:nvPr>
            <p:ph idx="1"/>
          </p:nvPr>
        </p:nvSpPr>
        <p:spPr>
          <a:xfrm>
            <a:off x="2254361" y="1592687"/>
            <a:ext cx="8915400" cy="4357352"/>
          </a:xfrm>
        </p:spPr>
        <p:txBody>
          <a:bodyPr>
            <a:normAutofit fontScale="92500" lnSpcReduction="20000"/>
          </a:bodyPr>
          <a:lstStyle/>
          <a:p>
            <a:pPr marL="0" indent="0">
              <a:buNone/>
            </a:pPr>
            <a:r>
              <a:rPr lang="en-US" b="1" dirty="0"/>
              <a:t>Feature</a:t>
            </a:r>
            <a:r>
              <a:rPr lang="en-US" dirty="0"/>
              <a:t>: Google Searching</a:t>
            </a:r>
          </a:p>
          <a:p>
            <a:pPr marL="0" indent="0">
              <a:buNone/>
            </a:pPr>
            <a:r>
              <a:rPr lang="en-US" dirty="0"/>
              <a:t>  As a web surfer, I want to search Google, so that I can learn new things.</a:t>
            </a:r>
          </a:p>
          <a:p>
            <a:pPr marL="0" indent="0">
              <a:buNone/>
            </a:pPr>
            <a:r>
              <a:rPr lang="en-US" dirty="0"/>
              <a:t>  </a:t>
            </a:r>
          </a:p>
          <a:p>
            <a:pPr marL="0" indent="0">
              <a:buNone/>
            </a:pPr>
            <a:r>
              <a:rPr lang="en-US" dirty="0"/>
              <a:t>  </a:t>
            </a:r>
            <a:r>
              <a:rPr lang="en-US" b="1" dirty="0"/>
              <a:t>Scenario Outline</a:t>
            </a:r>
            <a:r>
              <a:rPr lang="en-US" dirty="0"/>
              <a:t>: Simple Google searches</a:t>
            </a:r>
          </a:p>
          <a:p>
            <a:pPr marL="0" indent="0">
              <a:buNone/>
            </a:pPr>
            <a:r>
              <a:rPr lang="en-US" dirty="0"/>
              <a:t>    Given a web browser is on the Google page</a:t>
            </a:r>
          </a:p>
          <a:p>
            <a:pPr marL="0" indent="0">
              <a:buNone/>
            </a:pPr>
            <a:r>
              <a:rPr lang="en-US" dirty="0"/>
              <a:t>    When the search phrase "&lt;phrase&gt;" is entered</a:t>
            </a:r>
          </a:p>
          <a:p>
            <a:pPr marL="0" indent="0">
              <a:buNone/>
            </a:pPr>
            <a:r>
              <a:rPr lang="en-US" dirty="0"/>
              <a:t>    Then results for "&lt;phrase&gt;" are shown</a:t>
            </a:r>
          </a:p>
          <a:p>
            <a:pPr marL="0" indent="0">
              <a:buNone/>
            </a:pPr>
            <a:r>
              <a:rPr lang="en-US" dirty="0"/>
              <a:t>    And the related results include "&lt;related&gt;"</a:t>
            </a:r>
          </a:p>
          <a:p>
            <a:pPr marL="0" indent="0">
              <a:buNone/>
            </a:pPr>
            <a:r>
              <a:rPr lang="en-US" dirty="0"/>
              <a:t>    </a:t>
            </a:r>
          </a:p>
          <a:p>
            <a:pPr marL="0" indent="0">
              <a:buNone/>
            </a:pPr>
            <a:r>
              <a:rPr lang="en-US" dirty="0"/>
              <a:t>    Examples</a:t>
            </a:r>
            <a:r>
              <a:rPr lang="en-US" dirty="0" smtClean="0"/>
              <a:t>:</a:t>
            </a:r>
            <a:endParaRPr lang="en-US" dirty="0"/>
          </a:p>
          <a:p>
            <a:pPr marL="0" indent="0">
              <a:buNone/>
            </a:pPr>
            <a:r>
              <a:rPr lang="en-US" dirty="0"/>
              <a:t>      | phrase   | related       |</a:t>
            </a:r>
          </a:p>
          <a:p>
            <a:pPr marL="0" indent="0">
              <a:buNone/>
            </a:pPr>
            <a:r>
              <a:rPr lang="en-US" dirty="0"/>
              <a:t>      | panda    | Panda Express |</a:t>
            </a:r>
          </a:p>
          <a:p>
            <a:pPr marL="0" indent="0">
              <a:buNone/>
            </a:pPr>
            <a:r>
              <a:rPr lang="en-US" dirty="0"/>
              <a:t>      | elephant | Elephant Man  |</a:t>
            </a:r>
          </a:p>
        </p:txBody>
      </p:sp>
    </p:spTree>
    <p:extLst>
      <p:ext uri="{BB962C8B-B14F-4D97-AF65-F5344CB8AC3E}">
        <p14:creationId xmlns:p14="http://schemas.microsoft.com/office/powerpoint/2010/main" val="3251445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smtClean="0"/>
              <a:t>What is Cucumber?</a:t>
            </a:r>
            <a:endParaRPr lang="en-US" b="1" dirty="0"/>
          </a:p>
        </p:txBody>
      </p:sp>
      <p:sp>
        <p:nvSpPr>
          <p:cNvPr id="3" name="Content Placeholder 2"/>
          <p:cNvSpPr>
            <a:spLocks noGrp="1"/>
          </p:cNvSpPr>
          <p:nvPr>
            <p:ph idx="1"/>
          </p:nvPr>
        </p:nvSpPr>
        <p:spPr>
          <a:xfrm>
            <a:off x="2254361" y="1592687"/>
            <a:ext cx="8915400" cy="4357352"/>
          </a:xfrm>
        </p:spPr>
        <p:txBody>
          <a:bodyPr>
            <a:normAutofit/>
          </a:bodyPr>
          <a:lstStyle/>
          <a:p>
            <a:r>
              <a:rPr lang="en-US" dirty="0"/>
              <a:t>Cucumber is a testing </a:t>
            </a:r>
            <a:r>
              <a:rPr lang="en-US" dirty="0" smtClean="0"/>
              <a:t>framework  designed to support Behavior </a:t>
            </a:r>
            <a:r>
              <a:rPr lang="en-US" dirty="0"/>
              <a:t>Driven Development (BDD) framework. It defines application behavior using simple English text, defined by a language called Gherkin.</a:t>
            </a:r>
          </a:p>
          <a:p>
            <a:r>
              <a:rPr lang="en-US" dirty="0"/>
              <a:t>Cucumber allows automation functional validation that is easily read and understood. Cucumber was initially implemented in Ruby and then extended to Java framework. Both the tools support native JUnit</a:t>
            </a:r>
            <a:r>
              <a:rPr lang="en-US" dirty="0" smtClean="0"/>
              <a:t>.</a:t>
            </a:r>
          </a:p>
          <a:p>
            <a:r>
              <a:rPr lang="en-US" dirty="0" smtClean="0"/>
              <a:t>With cucumber </a:t>
            </a:r>
            <a:r>
              <a:rPr lang="en-US" dirty="0"/>
              <a:t>b</a:t>
            </a:r>
            <a:r>
              <a:rPr lang="en-US" dirty="0" smtClean="0"/>
              <a:t>y </a:t>
            </a:r>
            <a:r>
              <a:rPr lang="en-US" dirty="0"/>
              <a:t>the time the code is ready, test scripts are ready too. The code has to pass the test scripts defined in BDD. </a:t>
            </a:r>
          </a:p>
        </p:txBody>
      </p:sp>
    </p:spTree>
    <p:extLst>
      <p:ext uri="{BB962C8B-B14F-4D97-AF65-F5344CB8AC3E}">
        <p14:creationId xmlns:p14="http://schemas.microsoft.com/office/powerpoint/2010/main" val="2313470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smtClean="0"/>
              <a:t>How it works?</a:t>
            </a:r>
            <a:endParaRPr lang="en-US" b="1" dirty="0"/>
          </a:p>
        </p:txBody>
      </p:sp>
      <p:pic>
        <p:nvPicPr>
          <p:cNvPr id="1026" name="Picture 2" descr="B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778" y="1912832"/>
            <a:ext cx="5420978" cy="419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34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044" y="598352"/>
            <a:ext cx="8911687" cy="885961"/>
          </a:xfrm>
        </p:spPr>
        <p:txBody>
          <a:bodyPr/>
          <a:lstStyle/>
          <a:p>
            <a:r>
              <a:rPr lang="en-US" b="1" dirty="0" smtClean="0"/>
              <a:t>Test Driven </a:t>
            </a:r>
            <a:r>
              <a:rPr lang="en-US" b="1" dirty="0"/>
              <a:t>Development</a:t>
            </a:r>
          </a:p>
        </p:txBody>
      </p:sp>
      <p:sp>
        <p:nvSpPr>
          <p:cNvPr id="4" name="Content Placeholder 2"/>
          <p:cNvSpPr>
            <a:spLocks noGrp="1"/>
          </p:cNvSpPr>
          <p:nvPr>
            <p:ph idx="1"/>
          </p:nvPr>
        </p:nvSpPr>
        <p:spPr>
          <a:xfrm>
            <a:off x="2589212" y="1708597"/>
            <a:ext cx="8915400" cy="4292958"/>
          </a:xfrm>
        </p:spPr>
        <p:txBody>
          <a:bodyPr>
            <a:normAutofit/>
          </a:bodyPr>
          <a:lstStyle/>
          <a:p>
            <a:r>
              <a:rPr lang="en-US" b="1" i="1" dirty="0" smtClean="0"/>
              <a:t>TDD</a:t>
            </a:r>
            <a:r>
              <a:rPr lang="en-US" dirty="0"/>
              <a:t> is an iterative development process. Each iteration starts with a set of tests written for a new piece of functionality. </a:t>
            </a:r>
            <a:endParaRPr lang="en-US" dirty="0" smtClean="0"/>
          </a:p>
          <a:p>
            <a:r>
              <a:rPr lang="en-US" dirty="0" smtClean="0"/>
              <a:t>These </a:t>
            </a:r>
            <a:r>
              <a:rPr lang="en-US" dirty="0"/>
              <a:t>tests are supposed to fail during the start of iteration as there will be no application code corresponding to the tests. </a:t>
            </a:r>
            <a:endParaRPr lang="en-US" dirty="0" smtClean="0"/>
          </a:p>
          <a:p>
            <a:r>
              <a:rPr lang="en-US" dirty="0" smtClean="0"/>
              <a:t>In </a:t>
            </a:r>
            <a:r>
              <a:rPr lang="en-US" dirty="0"/>
              <a:t>the next phase of the iteration, Application code is written with an intention to pass all the tests written earlier in the iteration. Once the application code is ready tests are run</a:t>
            </a:r>
            <a:r>
              <a:rPr lang="en-US" dirty="0" smtClean="0"/>
              <a:t>.</a:t>
            </a:r>
          </a:p>
          <a:p>
            <a:r>
              <a:rPr lang="en-US" i="1" dirty="0"/>
              <a:t>Any failures in the test run are marked and more Application code is written/re-factored to make these tests pass</a:t>
            </a:r>
            <a:r>
              <a:rPr lang="en-US" dirty="0"/>
              <a:t>. Once application code is added/re-factored the tests are run again. </a:t>
            </a:r>
            <a:endParaRPr lang="en-US" dirty="0" smtClean="0"/>
          </a:p>
          <a:p>
            <a:r>
              <a:rPr lang="en-US" dirty="0" smtClean="0"/>
              <a:t>This </a:t>
            </a:r>
            <a:r>
              <a:rPr lang="en-US" dirty="0"/>
              <a:t>cycle keeps on happening until all the tests pass. Once all the tests pass we can be sure that all the features for which tests were written have been developed.</a:t>
            </a:r>
          </a:p>
        </p:txBody>
      </p:sp>
    </p:spTree>
    <p:extLst>
      <p:ext uri="{BB962C8B-B14F-4D97-AF65-F5344CB8AC3E}">
        <p14:creationId xmlns:p14="http://schemas.microsoft.com/office/powerpoint/2010/main" val="4033485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smtClean="0"/>
              <a:t>Advantages</a:t>
            </a:r>
            <a:endParaRPr lang="en-US" b="1" dirty="0"/>
          </a:p>
        </p:txBody>
      </p:sp>
      <p:sp>
        <p:nvSpPr>
          <p:cNvPr id="3" name="Content Placeholder 2"/>
          <p:cNvSpPr>
            <a:spLocks noGrp="1"/>
          </p:cNvSpPr>
          <p:nvPr>
            <p:ph idx="1"/>
          </p:nvPr>
        </p:nvSpPr>
        <p:spPr>
          <a:xfrm>
            <a:off x="2254361" y="1592687"/>
            <a:ext cx="8915400" cy="4357352"/>
          </a:xfrm>
        </p:spPr>
        <p:txBody>
          <a:bodyPr>
            <a:normAutofit/>
          </a:bodyPr>
          <a:lstStyle/>
          <a:p>
            <a:r>
              <a:rPr lang="en-US" dirty="0"/>
              <a:t>Cucumber supports different languages like Java.net and Ruby.</a:t>
            </a:r>
          </a:p>
          <a:p>
            <a:r>
              <a:rPr lang="en-US" dirty="0"/>
              <a:t>It acts as a bridge between the business and technical language. We can accomplish this by creating a test case in plain English text.</a:t>
            </a:r>
          </a:p>
          <a:p>
            <a:r>
              <a:rPr lang="en-US" dirty="0"/>
              <a:t>It allows the test script to be written without knowledge of any code, it allows the involvement of non-programmers as well.</a:t>
            </a:r>
          </a:p>
          <a:p>
            <a:r>
              <a:rPr lang="en-US" dirty="0"/>
              <a:t>It serves the purpose of end-to-end test framework unlike other tools.</a:t>
            </a:r>
          </a:p>
          <a:p>
            <a:r>
              <a:rPr lang="en-US" dirty="0"/>
              <a:t>Due to simple test script architecture, Cucumber provides code reusability.</a:t>
            </a:r>
          </a:p>
        </p:txBody>
      </p:sp>
    </p:spTree>
    <p:extLst>
      <p:ext uri="{BB962C8B-B14F-4D97-AF65-F5344CB8AC3E}">
        <p14:creationId xmlns:p14="http://schemas.microsoft.com/office/powerpoint/2010/main" val="1065391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smtClean="0"/>
              <a:t>How to implement?</a:t>
            </a:r>
            <a:endParaRPr lang="en-US" b="1" dirty="0"/>
          </a:p>
        </p:txBody>
      </p:sp>
      <p:sp>
        <p:nvSpPr>
          <p:cNvPr id="3" name="Content Placeholder 2"/>
          <p:cNvSpPr>
            <a:spLocks noGrp="1"/>
          </p:cNvSpPr>
          <p:nvPr>
            <p:ph idx="1"/>
          </p:nvPr>
        </p:nvSpPr>
        <p:spPr>
          <a:xfrm>
            <a:off x="2254361" y="1592687"/>
            <a:ext cx="8915400" cy="4357352"/>
          </a:xfrm>
        </p:spPr>
        <p:txBody>
          <a:bodyPr>
            <a:normAutofit lnSpcReduction="10000"/>
          </a:bodyPr>
          <a:lstStyle/>
          <a:p>
            <a:r>
              <a:rPr lang="en-US" dirty="0" smtClean="0"/>
              <a:t>Download the Eclipse Cucumber plugin</a:t>
            </a:r>
          </a:p>
          <a:p>
            <a:endParaRPr lang="en-US" dirty="0" smtClean="0"/>
          </a:p>
          <a:p>
            <a:r>
              <a:rPr lang="en-US" dirty="0" smtClean="0"/>
              <a:t>Add below dependencies in POM.xml</a:t>
            </a:r>
          </a:p>
          <a:p>
            <a:endParaRPr lang="en-US" dirty="0"/>
          </a:p>
          <a:p>
            <a:pPr marL="0" indent="0">
              <a:buNone/>
            </a:pPr>
            <a:r>
              <a:rPr lang="en-US" dirty="0"/>
              <a:t>Maven Path : </a:t>
            </a:r>
            <a:r>
              <a:rPr lang="en-US" dirty="0">
                <a:hlinkClick r:id="rId2"/>
              </a:rPr>
              <a:t>https://</a:t>
            </a:r>
            <a:r>
              <a:rPr lang="en-US" dirty="0" smtClean="0">
                <a:hlinkClick r:id="rId2"/>
              </a:rPr>
              <a:t>mvnrepository.com/artifact/io.cucumber</a:t>
            </a:r>
            <a:endParaRPr lang="en-US" dirty="0" smtClean="0"/>
          </a:p>
          <a:p>
            <a:pPr marL="0" indent="0">
              <a:buNone/>
            </a:pPr>
            <a:endParaRPr lang="en-US" dirty="0"/>
          </a:p>
          <a:p>
            <a:pPr>
              <a:buAutoNum type="arabicParenR"/>
            </a:pPr>
            <a:r>
              <a:rPr lang="en-US" dirty="0" smtClean="0">
                <a:hlinkClick r:id="rId3"/>
              </a:rPr>
              <a:t>cucumber-java</a:t>
            </a:r>
            <a:endParaRPr lang="en-US" dirty="0" smtClean="0"/>
          </a:p>
          <a:p>
            <a:pPr>
              <a:buAutoNum type="arabicParenR"/>
            </a:pPr>
            <a:r>
              <a:rPr lang="en-US" dirty="0" smtClean="0">
                <a:hlinkClick r:id="rId4"/>
              </a:rPr>
              <a:t>cucumber-</a:t>
            </a:r>
            <a:r>
              <a:rPr lang="en-US" dirty="0" err="1" smtClean="0">
                <a:hlinkClick r:id="rId4"/>
              </a:rPr>
              <a:t>junit</a:t>
            </a:r>
            <a:endParaRPr lang="en-US" dirty="0" smtClean="0"/>
          </a:p>
          <a:p>
            <a:pPr>
              <a:buAutoNum type="arabicParenR"/>
            </a:pPr>
            <a:r>
              <a:rPr lang="en-US" dirty="0" smtClean="0">
                <a:hlinkClick r:id="rId5"/>
              </a:rPr>
              <a:t>cucumber-java8</a:t>
            </a:r>
            <a:endParaRPr lang="en-US" dirty="0" smtClean="0"/>
          </a:p>
          <a:p>
            <a:pPr>
              <a:buAutoNum type="arabicParenR"/>
            </a:pPr>
            <a:r>
              <a:rPr lang="en-US" dirty="0" smtClean="0">
                <a:hlinkClick r:id="rId6"/>
              </a:rPr>
              <a:t>cucumber-</a:t>
            </a:r>
            <a:r>
              <a:rPr lang="en-US" dirty="0" err="1" smtClean="0">
                <a:hlinkClick r:id="rId6"/>
              </a:rPr>
              <a:t>jvm</a:t>
            </a:r>
            <a:endParaRPr lang="en-US" dirty="0" smtClean="0"/>
          </a:p>
          <a:p>
            <a:pPr>
              <a:buAutoNum type="arabicParenR"/>
            </a:pPr>
            <a:r>
              <a:rPr lang="en-US" dirty="0" smtClean="0">
                <a:hlinkClick r:id="rId7"/>
              </a:rPr>
              <a:t>cucumber-gherkin</a:t>
            </a:r>
            <a:endParaRPr lang="en-US" dirty="0" smtClean="0"/>
          </a:p>
          <a:p>
            <a:pPr>
              <a:buAutoNum type="arabicParenR"/>
            </a:pPr>
            <a:endParaRPr lang="en-US" dirty="0"/>
          </a:p>
        </p:txBody>
      </p:sp>
    </p:spTree>
    <p:extLst>
      <p:ext uri="{BB962C8B-B14F-4D97-AF65-F5344CB8AC3E}">
        <p14:creationId xmlns:p14="http://schemas.microsoft.com/office/powerpoint/2010/main" val="3172151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smtClean="0"/>
              <a:t>Cucumber Tags</a:t>
            </a:r>
            <a:endParaRPr lang="en-US" b="1" dirty="0"/>
          </a:p>
        </p:txBody>
      </p:sp>
      <p:sp>
        <p:nvSpPr>
          <p:cNvPr id="3" name="Content Placeholder 2"/>
          <p:cNvSpPr>
            <a:spLocks noGrp="1"/>
          </p:cNvSpPr>
          <p:nvPr>
            <p:ph idx="1"/>
          </p:nvPr>
        </p:nvSpPr>
        <p:spPr>
          <a:xfrm>
            <a:off x="2254361" y="1592687"/>
            <a:ext cx="8915400" cy="4357352"/>
          </a:xfrm>
        </p:spPr>
        <p:txBody>
          <a:bodyPr>
            <a:normAutofit/>
          </a:bodyPr>
          <a:lstStyle/>
          <a:p>
            <a:r>
              <a:rPr lang="en-US" dirty="0" smtClean="0"/>
              <a:t>Scenario Tags</a:t>
            </a:r>
          </a:p>
          <a:p>
            <a:pPr lvl="1"/>
            <a:r>
              <a:rPr lang="en-US" dirty="0" smtClean="0"/>
              <a:t>Will be used to run scenarios</a:t>
            </a:r>
          </a:p>
          <a:p>
            <a:r>
              <a:rPr lang="en-US" dirty="0" smtClean="0"/>
              <a:t>Feature Tags</a:t>
            </a:r>
          </a:p>
          <a:p>
            <a:pPr lvl="1"/>
            <a:r>
              <a:rPr lang="en-US" dirty="0" smtClean="0"/>
              <a:t>Will be used to run entire feature</a:t>
            </a:r>
          </a:p>
          <a:p>
            <a:pPr>
              <a:buAutoNum type="arabicParenR"/>
            </a:pPr>
            <a:endParaRPr lang="en-US" dirty="0"/>
          </a:p>
        </p:txBody>
      </p:sp>
    </p:spTree>
    <p:extLst>
      <p:ext uri="{BB962C8B-B14F-4D97-AF65-F5344CB8AC3E}">
        <p14:creationId xmlns:p14="http://schemas.microsoft.com/office/powerpoint/2010/main" val="3453743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smtClean="0"/>
              <a:t>How to Run the Test?</a:t>
            </a:r>
            <a:endParaRPr lang="en-US" b="1" dirty="0"/>
          </a:p>
        </p:txBody>
      </p:sp>
      <p:sp>
        <p:nvSpPr>
          <p:cNvPr id="3" name="Content Placeholder 2"/>
          <p:cNvSpPr>
            <a:spLocks noGrp="1"/>
          </p:cNvSpPr>
          <p:nvPr>
            <p:ph idx="1"/>
          </p:nvPr>
        </p:nvSpPr>
        <p:spPr>
          <a:xfrm>
            <a:off x="2254361" y="1592687"/>
            <a:ext cx="8915400" cy="4357352"/>
          </a:xfrm>
        </p:spPr>
        <p:txBody>
          <a:bodyPr>
            <a:normAutofit/>
          </a:bodyPr>
          <a:lstStyle/>
          <a:p>
            <a:r>
              <a:rPr lang="en-US" dirty="0" smtClean="0"/>
              <a:t>Using the </a:t>
            </a:r>
            <a:r>
              <a:rPr lang="en-US" dirty="0" err="1" smtClean="0"/>
              <a:t>junit</a:t>
            </a:r>
            <a:r>
              <a:rPr lang="en-US" dirty="0" smtClean="0"/>
              <a:t> Runner class</a:t>
            </a:r>
          </a:p>
          <a:p>
            <a:endParaRPr lang="en-US" dirty="0"/>
          </a:p>
          <a:p>
            <a:pPr marL="0" indent="0">
              <a:buNone/>
            </a:pPr>
            <a:r>
              <a:rPr lang="en-US" dirty="0"/>
              <a:t>@</a:t>
            </a:r>
            <a:r>
              <a:rPr lang="en-US" dirty="0" err="1"/>
              <a:t>RunWith</a:t>
            </a:r>
            <a:r>
              <a:rPr lang="en-US" dirty="0"/>
              <a:t>(</a:t>
            </a:r>
            <a:r>
              <a:rPr lang="en-US" dirty="0" err="1"/>
              <a:t>Cucumber.class</a:t>
            </a:r>
            <a:r>
              <a:rPr lang="en-US" dirty="0"/>
              <a:t>)</a:t>
            </a:r>
            <a:br>
              <a:rPr lang="en-US" dirty="0"/>
            </a:br>
            <a:r>
              <a:rPr lang="en-US" dirty="0"/>
              <a:t>@</a:t>
            </a:r>
            <a:r>
              <a:rPr lang="en-US" dirty="0" err="1"/>
              <a:t>CucumberOptions</a:t>
            </a:r>
            <a:r>
              <a:rPr lang="en-US" dirty="0"/>
              <a:t>(</a:t>
            </a:r>
            <a:br>
              <a:rPr lang="en-US" dirty="0"/>
            </a:br>
            <a:r>
              <a:rPr lang="en-US" dirty="0" smtClean="0"/>
              <a:t>monochrome=true,</a:t>
            </a:r>
            <a:r>
              <a:rPr lang="en-US" dirty="0"/>
              <a:t/>
            </a:r>
            <a:br>
              <a:rPr lang="en-US" dirty="0"/>
            </a:br>
            <a:r>
              <a:rPr lang="en-US" dirty="0"/>
              <a:t>plugin = {"pretty", "</a:t>
            </a:r>
            <a:r>
              <a:rPr lang="en-US" dirty="0" err="1"/>
              <a:t>html:target</a:t>
            </a:r>
            <a:r>
              <a:rPr lang="en-US" dirty="0"/>
              <a:t>/cucumber-html"},</a:t>
            </a:r>
            <a:br>
              <a:rPr lang="en-US" dirty="0"/>
            </a:br>
            <a:r>
              <a:rPr lang="en-US" dirty="0"/>
              <a:t>features = "</a:t>
            </a:r>
            <a:r>
              <a:rPr lang="en-US" dirty="0" err="1"/>
              <a:t>src</a:t>
            </a:r>
            <a:r>
              <a:rPr lang="en-US" dirty="0"/>
              <a:t>/test/java/validations",</a:t>
            </a:r>
            <a:br>
              <a:rPr lang="en-US" dirty="0"/>
            </a:br>
            <a:r>
              <a:rPr lang="en-US" dirty="0"/>
              <a:t>tags = {"@Sanity"},</a:t>
            </a:r>
            <a:br>
              <a:rPr lang="en-US" dirty="0"/>
            </a:br>
            <a:r>
              <a:rPr lang="en-US" dirty="0"/>
              <a:t>glue = { "validations" }</a:t>
            </a:r>
            <a:br>
              <a:rPr lang="en-US" dirty="0"/>
            </a:br>
            <a:r>
              <a:rPr lang="en-US" dirty="0"/>
              <a:t>)</a:t>
            </a:r>
            <a:endParaRPr lang="en-US" dirty="0" smtClean="0"/>
          </a:p>
          <a:p>
            <a:pPr>
              <a:buAutoNum type="arabicParenR"/>
            </a:pPr>
            <a:endParaRPr lang="en-US" dirty="0"/>
          </a:p>
        </p:txBody>
      </p:sp>
    </p:spTree>
    <p:extLst>
      <p:ext uri="{BB962C8B-B14F-4D97-AF65-F5344CB8AC3E}">
        <p14:creationId xmlns:p14="http://schemas.microsoft.com/office/powerpoint/2010/main" val="3909381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a:bodyPr>
          <a:lstStyle/>
          <a:p>
            <a:r>
              <a:rPr lang="en-US" b="1" dirty="0" smtClean="0"/>
              <a:t>How to Run the Test?</a:t>
            </a:r>
            <a:endParaRPr lang="en-US" b="1" dirty="0"/>
          </a:p>
        </p:txBody>
      </p:sp>
      <p:sp>
        <p:nvSpPr>
          <p:cNvPr id="3" name="Content Placeholder 2"/>
          <p:cNvSpPr>
            <a:spLocks noGrp="1"/>
          </p:cNvSpPr>
          <p:nvPr>
            <p:ph idx="1"/>
          </p:nvPr>
        </p:nvSpPr>
        <p:spPr>
          <a:xfrm>
            <a:off x="2254361" y="1592687"/>
            <a:ext cx="8915400" cy="4357352"/>
          </a:xfrm>
        </p:spPr>
        <p:txBody>
          <a:bodyPr>
            <a:normAutofit/>
          </a:bodyPr>
          <a:lstStyle/>
          <a:p>
            <a:pPr marL="0" indent="0">
              <a:buNone/>
            </a:pPr>
            <a:endParaRPr lang="en-US" dirty="0" smtClean="0"/>
          </a:p>
          <a:p>
            <a:r>
              <a:rPr lang="en-US" dirty="0" smtClean="0"/>
              <a:t>Using the command line</a:t>
            </a:r>
          </a:p>
          <a:p>
            <a:pPr marL="0" indent="0">
              <a:buNone/>
            </a:pPr>
            <a:endParaRPr lang="en-US" dirty="0"/>
          </a:p>
          <a:p>
            <a:pPr marL="0" indent="0">
              <a:buNone/>
            </a:pPr>
            <a:r>
              <a:rPr lang="en-US" dirty="0" smtClean="0"/>
              <a:t>Commands : </a:t>
            </a:r>
          </a:p>
          <a:p>
            <a:pPr marL="0" indent="0">
              <a:buNone/>
            </a:pPr>
            <a:r>
              <a:rPr lang="en-US" dirty="0" err="1" smtClean="0"/>
              <a:t>mvn</a:t>
            </a:r>
            <a:r>
              <a:rPr lang="en-US" dirty="0" smtClean="0"/>
              <a:t> test</a:t>
            </a:r>
          </a:p>
          <a:p>
            <a:pPr marL="0" indent="0">
              <a:buNone/>
            </a:pPr>
            <a:r>
              <a:rPr lang="en-US" dirty="0" err="1"/>
              <a:t>mvn</a:t>
            </a:r>
            <a:r>
              <a:rPr lang="en-US" dirty="0"/>
              <a:t> test -</a:t>
            </a:r>
            <a:r>
              <a:rPr lang="en-US" dirty="0" err="1"/>
              <a:t>Dcucumber.options</a:t>
            </a:r>
            <a:r>
              <a:rPr lang="en-US" dirty="0"/>
              <a:t>="--</a:t>
            </a:r>
            <a:r>
              <a:rPr lang="en-US"/>
              <a:t>tag </a:t>
            </a:r>
            <a:r>
              <a:rPr lang="en-US" smtClean="0"/>
              <a:t>@tag1"</a:t>
            </a:r>
            <a:endParaRPr lang="en-US" dirty="0"/>
          </a:p>
        </p:txBody>
      </p:sp>
    </p:spTree>
    <p:extLst>
      <p:ext uri="{BB962C8B-B14F-4D97-AF65-F5344CB8AC3E}">
        <p14:creationId xmlns:p14="http://schemas.microsoft.com/office/powerpoint/2010/main" val="3851934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a:t>Drawbacks of TDD</a:t>
            </a:r>
            <a:br>
              <a:rPr lang="en-US" b="1" dirty="0"/>
            </a:br>
            <a:endParaRPr lang="en-US" dirty="0"/>
          </a:p>
        </p:txBody>
      </p:sp>
      <p:sp>
        <p:nvSpPr>
          <p:cNvPr id="3" name="Content Placeholder 2"/>
          <p:cNvSpPr>
            <a:spLocks noGrp="1"/>
          </p:cNvSpPr>
          <p:nvPr>
            <p:ph idx="1"/>
          </p:nvPr>
        </p:nvSpPr>
        <p:spPr>
          <a:xfrm>
            <a:off x="2589212" y="1708597"/>
            <a:ext cx="8915400" cy="3777622"/>
          </a:xfrm>
        </p:spPr>
        <p:txBody>
          <a:bodyPr/>
          <a:lstStyle/>
          <a:p>
            <a:r>
              <a:rPr lang="en-US" dirty="0"/>
              <a:t>Developer can consider it as a waste of time</a:t>
            </a:r>
          </a:p>
          <a:p>
            <a:r>
              <a:rPr lang="en-US" dirty="0"/>
              <a:t>The test can be targeted on verification of classes and methods and not on what the code really should do</a:t>
            </a:r>
          </a:p>
          <a:p>
            <a:r>
              <a:rPr lang="en-US" dirty="0"/>
              <a:t>Test become part of the maintenance overhead of a project</a:t>
            </a:r>
          </a:p>
          <a:p>
            <a:r>
              <a:rPr lang="en-US" dirty="0"/>
              <a:t>Rewrite the test when requirements change</a:t>
            </a:r>
          </a:p>
          <a:p>
            <a:pPr marL="0" indent="0">
              <a:buNone/>
            </a:pPr>
            <a:endParaRPr lang="en-US" dirty="0"/>
          </a:p>
        </p:txBody>
      </p:sp>
    </p:spTree>
    <p:extLst>
      <p:ext uri="{BB962C8B-B14F-4D97-AF65-F5344CB8AC3E}">
        <p14:creationId xmlns:p14="http://schemas.microsoft.com/office/powerpoint/2010/main" val="220697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a:t>Behavior Driven Development</a:t>
            </a:r>
            <a:br>
              <a:rPr lang="en-US" b="1" dirty="0"/>
            </a:br>
            <a:r>
              <a:rPr lang="en-US" b="1" dirty="0" smtClean="0"/>
              <a:t/>
            </a:r>
            <a:br>
              <a:rPr lang="en-US" b="1" dirty="0" smtClean="0"/>
            </a:br>
            <a:endParaRPr lang="en-US" dirty="0"/>
          </a:p>
        </p:txBody>
      </p:sp>
      <p:sp>
        <p:nvSpPr>
          <p:cNvPr id="3" name="Content Placeholder 2"/>
          <p:cNvSpPr>
            <a:spLocks noGrp="1"/>
          </p:cNvSpPr>
          <p:nvPr>
            <p:ph idx="1"/>
          </p:nvPr>
        </p:nvSpPr>
        <p:spPr>
          <a:xfrm>
            <a:off x="2589212" y="1708597"/>
            <a:ext cx="8915400" cy="3777622"/>
          </a:xfrm>
        </p:spPr>
        <p:txBody>
          <a:bodyPr/>
          <a:lstStyle/>
          <a:p>
            <a:r>
              <a:rPr lang="en-US" dirty="0"/>
              <a:t>Shifting from thinking in “tests” to thinking in “behavior”</a:t>
            </a:r>
          </a:p>
          <a:p>
            <a:r>
              <a:rPr lang="en-US" dirty="0"/>
              <a:t>Collaboration between Business stakeholders, Business Analysts, QA Team and developers</a:t>
            </a:r>
          </a:p>
          <a:p>
            <a:r>
              <a:rPr lang="en-US" dirty="0"/>
              <a:t>Ubiquitous language, it is easy to describe</a:t>
            </a:r>
          </a:p>
          <a:p>
            <a:r>
              <a:rPr lang="en-US" dirty="0"/>
              <a:t>Driven by Business Value</a:t>
            </a:r>
          </a:p>
          <a:p>
            <a:r>
              <a:rPr lang="en-US" dirty="0"/>
              <a:t>Extends Test-Driven Development (TDD) by utilizing natural language that non-technical stakeholders can understand</a:t>
            </a:r>
          </a:p>
          <a:p>
            <a:r>
              <a:rPr lang="en-US" dirty="0"/>
              <a:t>BDD frameworks such as Cucumber or </a:t>
            </a:r>
            <a:r>
              <a:rPr lang="en-US" dirty="0" err="1"/>
              <a:t>JBehave</a:t>
            </a:r>
            <a:r>
              <a:rPr lang="en-US" dirty="0"/>
              <a:t> are an enabler, acting a “bridge” between Business &amp; Technical Language</a:t>
            </a:r>
          </a:p>
          <a:p>
            <a:pPr lvl="1"/>
            <a:endParaRPr lang="en-US" dirty="0"/>
          </a:p>
        </p:txBody>
      </p:sp>
    </p:spTree>
    <p:extLst>
      <p:ext uri="{BB962C8B-B14F-4D97-AF65-F5344CB8AC3E}">
        <p14:creationId xmlns:p14="http://schemas.microsoft.com/office/powerpoint/2010/main" val="2814687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smtClean="0"/>
              <a:t>Why BDD</a:t>
            </a:r>
            <a:r>
              <a:rPr lang="en-US" b="1" dirty="0"/>
              <a:t/>
            </a:r>
            <a:br>
              <a:rPr lang="en-US" b="1" dirty="0"/>
            </a:br>
            <a:r>
              <a:rPr lang="en-US" b="1" dirty="0" smtClean="0"/>
              <a:t/>
            </a:r>
            <a:br>
              <a:rPr lang="en-US" b="1" dirty="0" smtClean="0"/>
            </a:br>
            <a:endParaRPr lang="en-US" dirty="0"/>
          </a:p>
        </p:txBody>
      </p:sp>
      <p:sp>
        <p:nvSpPr>
          <p:cNvPr id="3" name="Content Placeholder 2"/>
          <p:cNvSpPr>
            <a:spLocks noGrp="1"/>
          </p:cNvSpPr>
          <p:nvPr>
            <p:ph idx="1"/>
          </p:nvPr>
        </p:nvSpPr>
        <p:spPr>
          <a:xfrm>
            <a:off x="2589212" y="1708597"/>
            <a:ext cx="8915400" cy="3777622"/>
          </a:xfrm>
        </p:spPr>
        <p:txBody>
          <a:bodyPr/>
          <a:lstStyle/>
          <a:p>
            <a:r>
              <a:rPr lang="en-US" dirty="0"/>
              <a:t>Let’s assume there is a requirement from a client for an E-Commerce website to increase the sales of the product with implementing some new features on the website</a:t>
            </a:r>
            <a:r>
              <a:rPr lang="en-US" dirty="0" smtClean="0"/>
              <a:t>.</a:t>
            </a:r>
          </a:p>
          <a:p>
            <a:r>
              <a:rPr lang="en-US" dirty="0"/>
              <a:t>The original idea is awesome. But the only challenge here is that the person who is developing the idea is not the same person who has this </a:t>
            </a:r>
            <a:r>
              <a:rPr lang="en-US" dirty="0" smtClean="0"/>
              <a:t>idea</a:t>
            </a:r>
          </a:p>
          <a:p>
            <a:r>
              <a:rPr lang="en-US" dirty="0"/>
              <a:t>The only challenge of the development team is to convert the client idea into something that actually delivers the benefits to client</a:t>
            </a:r>
            <a:r>
              <a:rPr lang="en-US" dirty="0" smtClean="0"/>
              <a:t>.</a:t>
            </a:r>
          </a:p>
          <a:p>
            <a:r>
              <a:rPr lang="en-US" dirty="0"/>
              <a:t>Now the idea needs to be communicated and has to travel from Business Owners(Client) to the development teams or many other people</a:t>
            </a:r>
            <a:r>
              <a:rPr lang="en-US" dirty="0" smtClean="0"/>
              <a:t>.</a:t>
            </a:r>
          </a:p>
          <a:p>
            <a:r>
              <a:rPr lang="en-US" dirty="0" smtClean="0"/>
              <a:t>That is why BDD comes in picture</a:t>
            </a:r>
            <a:endParaRPr lang="en-US" dirty="0"/>
          </a:p>
        </p:txBody>
      </p:sp>
    </p:spTree>
    <p:extLst>
      <p:ext uri="{BB962C8B-B14F-4D97-AF65-F5344CB8AC3E}">
        <p14:creationId xmlns:p14="http://schemas.microsoft.com/office/powerpoint/2010/main" val="3946946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smtClean="0"/>
              <a:t>Why BDD</a:t>
            </a:r>
            <a:r>
              <a:rPr lang="en-US" b="1" dirty="0"/>
              <a:t/>
            </a:r>
            <a:br>
              <a:rPr lang="en-US" b="1" dirty="0"/>
            </a:br>
            <a:r>
              <a:rPr lang="en-US" b="1" dirty="0" smtClean="0"/>
              <a:t/>
            </a:r>
            <a:br>
              <a:rPr lang="en-US" b="1" dirty="0" smtClean="0"/>
            </a:br>
            <a:endParaRPr lang="en-US" dirty="0"/>
          </a:p>
        </p:txBody>
      </p:sp>
      <p:pic>
        <p:nvPicPr>
          <p:cNvPr id="1026" name="Picture 2" descr="Prece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280" y="1738646"/>
            <a:ext cx="5938005" cy="436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022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smtClean="0"/>
              <a:t>How to Achieve BDD?</a:t>
            </a:r>
            <a:r>
              <a:rPr lang="en-US" b="1" dirty="0"/>
              <a:t/>
            </a:r>
            <a:br>
              <a:rPr lang="en-US" b="1" dirty="0"/>
            </a:br>
            <a:r>
              <a:rPr lang="en-US" b="1" dirty="0" smtClean="0"/>
              <a:t/>
            </a:r>
            <a:br>
              <a:rPr lang="en-US" b="1" dirty="0" smtClean="0"/>
            </a:br>
            <a:endParaRPr lang="en-US" dirty="0"/>
          </a:p>
        </p:txBody>
      </p:sp>
      <p:sp>
        <p:nvSpPr>
          <p:cNvPr id="3" name="Content Placeholder 2"/>
          <p:cNvSpPr>
            <a:spLocks noGrp="1"/>
          </p:cNvSpPr>
          <p:nvPr>
            <p:ph idx="1"/>
          </p:nvPr>
        </p:nvSpPr>
        <p:spPr>
          <a:xfrm>
            <a:off x="2589212" y="1708597"/>
            <a:ext cx="8915400" cy="3777622"/>
          </a:xfrm>
        </p:spPr>
        <p:txBody>
          <a:bodyPr/>
          <a:lstStyle/>
          <a:p>
            <a:r>
              <a:rPr lang="en-US" dirty="0" smtClean="0"/>
              <a:t>Gherkin BDD Language</a:t>
            </a:r>
          </a:p>
          <a:p>
            <a:r>
              <a:rPr lang="en-US" dirty="0" smtClean="0"/>
              <a:t>Cucumber BDD Framework</a:t>
            </a:r>
          </a:p>
          <a:p>
            <a:r>
              <a:rPr lang="en-US" dirty="0" err="1" smtClean="0"/>
              <a:t>SpecFlow</a:t>
            </a:r>
            <a:r>
              <a:rPr lang="en-US" dirty="0" smtClean="0"/>
              <a:t> BDD Framework</a:t>
            </a:r>
            <a:endParaRPr lang="en-US" dirty="0"/>
          </a:p>
        </p:txBody>
      </p:sp>
    </p:spTree>
    <p:extLst>
      <p:ext uri="{BB962C8B-B14F-4D97-AF65-F5344CB8AC3E}">
        <p14:creationId xmlns:p14="http://schemas.microsoft.com/office/powerpoint/2010/main" val="138749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a:t>Gherkin BDD Language</a:t>
            </a:r>
            <a:br>
              <a:rPr lang="en-US" b="1" dirty="0"/>
            </a:br>
            <a:r>
              <a:rPr lang="en-US" b="1" dirty="0"/>
              <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a:xfrm>
            <a:off x="2589212" y="1708597"/>
            <a:ext cx="8915400" cy="3777622"/>
          </a:xfrm>
        </p:spPr>
        <p:txBody>
          <a:bodyPr/>
          <a:lstStyle/>
          <a:p>
            <a:r>
              <a:rPr lang="en-US" b="1" i="1" dirty="0"/>
              <a:t>Clients</a:t>
            </a:r>
            <a:r>
              <a:rPr lang="en-US" b="1" dirty="0"/>
              <a:t>, </a:t>
            </a:r>
            <a:r>
              <a:rPr lang="en-US" b="1" i="1" dirty="0"/>
              <a:t>Developers</a:t>
            </a:r>
            <a:r>
              <a:rPr lang="en-US" b="1" dirty="0"/>
              <a:t>, </a:t>
            </a:r>
            <a:r>
              <a:rPr lang="en-US" b="1" i="1" dirty="0"/>
              <a:t>Testers</a:t>
            </a:r>
            <a:r>
              <a:rPr lang="en-US" b="1" dirty="0"/>
              <a:t>, </a:t>
            </a:r>
            <a:r>
              <a:rPr lang="en-US" b="1" i="1" dirty="0"/>
              <a:t>Business analysts</a:t>
            </a:r>
            <a:r>
              <a:rPr lang="en-US" dirty="0"/>
              <a:t> and the </a:t>
            </a:r>
            <a:r>
              <a:rPr lang="en-US" b="1" i="1" dirty="0"/>
              <a:t>Managerial</a:t>
            </a:r>
            <a:r>
              <a:rPr lang="en-US" i="1" dirty="0"/>
              <a:t> </a:t>
            </a:r>
            <a:r>
              <a:rPr lang="en-US" dirty="0"/>
              <a:t>team. Let’s start by talking about usual problems of a development project first and then we will move to a solution, while doing so we will come across the need for a common language</a:t>
            </a:r>
            <a:r>
              <a:rPr lang="en-US" dirty="0" smtClean="0"/>
              <a:t>.</a:t>
            </a:r>
            <a:endParaRPr lang="en-US" dirty="0"/>
          </a:p>
          <a:p>
            <a:r>
              <a:rPr lang="en-US" dirty="0" smtClean="0"/>
              <a:t>For that Gherkin </a:t>
            </a:r>
            <a:r>
              <a:rPr lang="en-US" dirty="0"/>
              <a:t>is a structured language it follows some syntax </a:t>
            </a:r>
            <a:r>
              <a:rPr lang="en-US" dirty="0" smtClean="0"/>
              <a:t>which allow us to write the requirements in plain English language</a:t>
            </a:r>
          </a:p>
          <a:p>
            <a:r>
              <a:rPr lang="en-US" dirty="0"/>
              <a:t>The test is written in plain English which is common to all the domains of your project team.</a:t>
            </a:r>
          </a:p>
          <a:p>
            <a:r>
              <a:rPr lang="en-US" dirty="0" smtClean="0"/>
              <a:t>This </a:t>
            </a:r>
            <a:r>
              <a:rPr lang="en-US" dirty="0"/>
              <a:t>test is structured that makes it capable of being read in an automated way. There by creating automation tests at the same time while describing the scenario</a:t>
            </a:r>
          </a:p>
          <a:p>
            <a:endParaRPr lang="en-US" dirty="0"/>
          </a:p>
        </p:txBody>
      </p:sp>
    </p:spTree>
    <p:extLst>
      <p:ext uri="{BB962C8B-B14F-4D97-AF65-F5344CB8AC3E}">
        <p14:creationId xmlns:p14="http://schemas.microsoft.com/office/powerpoint/2010/main" val="1201539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649868"/>
            <a:ext cx="8911687" cy="792566"/>
          </a:xfrm>
        </p:spPr>
        <p:txBody>
          <a:bodyPr>
            <a:normAutofit fontScale="90000"/>
          </a:bodyPr>
          <a:lstStyle/>
          <a:p>
            <a:r>
              <a:rPr lang="en-US" b="1" dirty="0" smtClean="0"/>
              <a:t>Non Gherkin Example</a:t>
            </a:r>
            <a:r>
              <a:rPr lang="en-US" b="1" dirty="0"/>
              <a:t/>
            </a:r>
            <a:br>
              <a:rPr lang="en-US" b="1" dirty="0"/>
            </a:br>
            <a:r>
              <a:rPr lang="en-US" b="1" dirty="0"/>
              <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a:xfrm>
            <a:off x="2383150" y="1708597"/>
            <a:ext cx="8915400" cy="3777622"/>
          </a:xfrm>
        </p:spPr>
        <p:txBody>
          <a:bodyPr/>
          <a:lstStyle/>
          <a:p>
            <a:pPr marL="0" indent="0">
              <a:buNone/>
            </a:pPr>
            <a:r>
              <a:rPr lang="en-US" b="1" dirty="0"/>
              <a:t>3.    Functional Requirements</a:t>
            </a:r>
          </a:p>
          <a:p>
            <a:pPr marL="0" indent="0">
              <a:buNone/>
            </a:pPr>
            <a:endParaRPr lang="en-US" b="1" dirty="0"/>
          </a:p>
          <a:p>
            <a:pPr marL="0" indent="0">
              <a:buNone/>
            </a:pPr>
            <a:r>
              <a:rPr lang="en-US" b="1" dirty="0"/>
              <a:t>3.1    Search Functionality</a:t>
            </a:r>
          </a:p>
          <a:p>
            <a:pPr marL="0" indent="0">
              <a:buNone/>
            </a:pPr>
            <a:endParaRPr lang="en-US" b="1" dirty="0"/>
          </a:p>
          <a:p>
            <a:pPr marL="0" indent="0">
              <a:buNone/>
            </a:pPr>
            <a:r>
              <a:rPr lang="en-US" b="1" dirty="0"/>
              <a:t>3.1.1     User should be able to search for a product</a:t>
            </a:r>
          </a:p>
          <a:p>
            <a:pPr marL="0" indent="0">
              <a:buNone/>
            </a:pPr>
            <a:endParaRPr lang="en-US" b="1" dirty="0"/>
          </a:p>
          <a:p>
            <a:pPr marL="0" indent="0">
              <a:buNone/>
            </a:pPr>
            <a:r>
              <a:rPr lang="en-US" b="1" dirty="0"/>
              <a:t>3.1.2    Only the products related to search string should be displayed.</a:t>
            </a:r>
            <a:endParaRPr lang="en-US" dirty="0"/>
          </a:p>
        </p:txBody>
      </p:sp>
    </p:spTree>
    <p:extLst>
      <p:ext uri="{BB962C8B-B14F-4D97-AF65-F5344CB8AC3E}">
        <p14:creationId xmlns:p14="http://schemas.microsoft.com/office/powerpoint/2010/main" val="2253148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1172</TotalTime>
  <Words>1035</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Wisp</vt:lpstr>
      <vt:lpstr>Selenium + Java Training</vt:lpstr>
      <vt:lpstr>Test Driven Development</vt:lpstr>
      <vt:lpstr>Drawbacks of TDD </vt:lpstr>
      <vt:lpstr>Behavior Driven Development  </vt:lpstr>
      <vt:lpstr>Why BDD  </vt:lpstr>
      <vt:lpstr>Why BDD  </vt:lpstr>
      <vt:lpstr>How to Achieve BDD?  </vt:lpstr>
      <vt:lpstr>Gherkin BDD Language   </vt:lpstr>
      <vt:lpstr>Non Gherkin Example   </vt:lpstr>
      <vt:lpstr>Gherkin Example   </vt:lpstr>
      <vt:lpstr>Tools to Write Gherkin   </vt:lpstr>
      <vt:lpstr>TIDY Tool   </vt:lpstr>
      <vt:lpstr>A Simple Feature File    </vt:lpstr>
      <vt:lpstr>A Simple Feature File with Additional Steps     </vt:lpstr>
      <vt:lpstr>The Background Section</vt:lpstr>
      <vt:lpstr>Scenario Outlines</vt:lpstr>
      <vt:lpstr>Scenario Outlines</vt:lpstr>
      <vt:lpstr>What is Cucumber?</vt:lpstr>
      <vt:lpstr>How it works?</vt:lpstr>
      <vt:lpstr>Advantages</vt:lpstr>
      <vt:lpstr>How to implement?</vt:lpstr>
      <vt:lpstr>Cucumber Tags</vt:lpstr>
      <vt:lpstr>How to Run the Test?</vt:lpstr>
      <vt:lpstr>How to Run the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 Java Trainig</dc:title>
  <dc:creator>admin</dc:creator>
  <cp:lastModifiedBy>admin</cp:lastModifiedBy>
  <cp:revision>62</cp:revision>
  <dcterms:created xsi:type="dcterms:W3CDTF">2020-03-28T15:29:06Z</dcterms:created>
  <dcterms:modified xsi:type="dcterms:W3CDTF">2020-10-02T13:03:18Z</dcterms:modified>
</cp:coreProperties>
</file>