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76"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77"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78"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79" name="PlaceHolder 5"/>
          <p:cNvSpPr>
            <a:spLocks noGrp="1"/>
          </p:cNvSpPr>
          <p:nvPr>
            <p:ph type="sldNum"/>
          </p:nvPr>
        </p:nvSpPr>
        <p:spPr>
          <a:xfrm>
            <a:off x="4278960" y="10157400"/>
            <a:ext cx="3280680" cy="534240"/>
          </a:xfrm>
          <a:prstGeom prst="rect">
            <a:avLst/>
          </a:prstGeom>
        </p:spPr>
        <p:txBody>
          <a:bodyPr lIns="0" rIns="0" tIns="0" bIns="0" anchor="b"/>
          <a:p>
            <a:pPr algn="r"/>
            <a:fld id="{4C5AD99E-3EB9-4249-987D-4AB2005D6B6A}"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6040" cy="3600000"/>
          </a:xfrm>
          <a:prstGeom prst="rect">
            <a:avLst/>
          </a:prstGeom>
        </p:spPr>
        <p:txBody>
          <a:bodyPr/>
          <a:p>
            <a:r>
              <a:rPr lang="en-US" sz="2000">
                <a:latin typeface="Arial"/>
              </a:rPr>
              <a:t>http://www.ntu.edu.sg/home/ehchua/programming/webprogramming/HTTP_Basics.html</a:t>
            </a:r>
            <a:endParaRPr/>
          </a:p>
        </p:txBody>
      </p:sp>
      <p:sp>
        <p:nvSpPr>
          <p:cNvPr id="155" name="TextShape 2"/>
          <p:cNvSpPr txBox="1"/>
          <p:nvPr/>
        </p:nvSpPr>
        <p:spPr>
          <a:xfrm>
            <a:off x="3884760" y="8685360"/>
            <a:ext cx="2971440" cy="458280"/>
          </a:xfrm>
          <a:prstGeom prst="rect">
            <a:avLst/>
          </a:prstGeom>
        </p:spPr>
        <p:txBody>
          <a:bodyPr anchor="b"/>
          <a:p>
            <a:pPr algn="r">
              <a:lnSpc>
                <a:spcPct val="100000"/>
              </a:lnSpc>
            </a:pPr>
            <a:fld id="{65F66509-060E-4C80-85ED-075F9959D3C0}" type="slidenum">
              <a:rPr lang="en-US" sz="1200">
                <a:solidFill>
                  <a:srgbClr val="9a5315"/>
                </a:solid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400640"/>
            <a:ext cx="5486040" cy="3600000"/>
          </a:xfrm>
          <a:prstGeom prst="rect">
            <a:avLst/>
          </a:prstGeom>
        </p:spPr>
        <p:txBody>
          <a:bodyPr/>
          <a:p>
            <a:pPr>
              <a:lnSpc>
                <a:spcPct val="100000"/>
              </a:lnSpc>
            </a:pPr>
            <a:r>
              <a:rPr lang="en-US" sz="2000">
                <a:latin typeface="Arial"/>
              </a:rPr>
              <a:t>great strength of HTML and HTTP, besides universality, the document can contain information about the meaning of the content, and the way that the writer intended it to be perceived.</a:t>
            </a:r>
            <a:endParaRPr/>
          </a:p>
          <a:p>
            <a:pPr>
              <a:lnSpc>
                <a:spcPct val="100000"/>
              </a:lnSpc>
            </a:pPr>
            <a:endParaRPr/>
          </a:p>
          <a:p>
            <a:pPr>
              <a:lnSpc>
                <a:spcPct val="100000"/>
              </a:lnSpc>
            </a:pPr>
            <a:endParaRPr/>
          </a:p>
          <a:p>
            <a:pPr>
              <a:lnSpc>
                <a:spcPct val="100000"/>
              </a:lnSpc>
            </a:pPr>
            <a:r>
              <a:rPr i="1" lang="en-US" sz="1200">
                <a:solidFill>
                  <a:srgbClr val="000000"/>
                </a:solidFill>
                <a:latin typeface="+mn-lt"/>
                <a:ea typeface="+mn-ea"/>
              </a:rPr>
              <a:t>Markup language is simply a series of elements, each delimited with special characters, that define how text or other items enclosed within the elements should be displayed</a:t>
            </a:r>
            <a:endParaRPr/>
          </a:p>
          <a:p>
            <a:pPr>
              <a:lnSpc>
                <a:spcPct val="100000"/>
              </a:lnSpc>
            </a:pPr>
            <a:r>
              <a:rPr lang="en-US" sz="1200">
                <a:solidFill>
                  <a:srgbClr val="000000"/>
                </a:solidFill>
                <a:latin typeface="+mn-lt"/>
                <a:ea typeface="+mn-ea"/>
              </a:rPr>
              <a:t>HTML 4.0 From these simple beginnings, extra features were added to build version 4.0 of HTML that we use today that provided for more flexible text styling and more control over the final layout of the page </a:t>
            </a:r>
            <a:endParaRPr/>
          </a:p>
          <a:p>
            <a:pPr>
              <a:lnSpc>
                <a:spcPct val="100000"/>
              </a:lnSpc>
            </a:pPr>
            <a:r>
              <a:rPr lang="en-US" sz="1200">
                <a:solidFill>
                  <a:srgbClr val="000000"/>
                </a:solidFill>
                <a:latin typeface="+mn-lt"/>
                <a:ea typeface="+mn-ea"/>
              </a:rPr>
              <a:t>This wasn't a problem at the time, because the reason for the development of HTML was to display and transmit information (particularly technical and scientific information) between disparate computers, networks and operating systems.</a:t>
            </a:r>
            <a:endParaRPr/>
          </a:p>
          <a:p>
            <a:pPr>
              <a:lnSpc>
                <a:spcPct val="100000"/>
              </a:lnSpc>
            </a:pPr>
            <a:r>
              <a:rPr lang="en-US" sz="1200">
                <a:solidFill>
                  <a:srgbClr val="000000"/>
                </a:solidFill>
                <a:latin typeface="+mn-lt"/>
                <a:ea typeface="+mn-ea"/>
              </a:rPr>
              <a:t>The standardization of documents as just simple text and markup, with images or other non-text content in separate files, meant that they could be freely transmitted across any kind of network.</a:t>
            </a:r>
            <a:endParaRPr/>
          </a:p>
          <a:p>
            <a:pPr>
              <a:lnSpc>
                <a:spcPct val="100000"/>
              </a:lnSpc>
            </a:pPr>
            <a:r>
              <a:rPr lang="en-US" sz="1200">
                <a:solidFill>
                  <a:srgbClr val="000000"/>
                </a:solidFill>
                <a:latin typeface="+mn-lt"/>
                <a:ea typeface="+mn-ea"/>
              </a:rPr>
              <a:t>because the format of the information was fixed and the 'meaning' of each element was defined in HTML, it was relatively easy to implement a 'reader' or browser application in any programming language, on any platform or operating system.</a:t>
            </a:r>
            <a:endParaRPr/>
          </a:p>
          <a:p>
            <a:pPr>
              <a:lnSpc>
                <a:spcPct val="100000"/>
              </a:lnSpc>
            </a:pPr>
            <a:r>
              <a:rPr lang="en-US" sz="1200">
                <a:solidFill>
                  <a:srgbClr val="000000"/>
                </a:solidFill>
                <a:latin typeface="+mn-lt"/>
                <a:ea typeface="+mn-ea"/>
              </a:rPr>
              <a:t>As far as serving up these pages of information, text files and graphics can be delivered to the user by a </a:t>
            </a:r>
            <a:r>
              <a:rPr b="1" lang="en-US" sz="1200">
                <a:solidFill>
                  <a:srgbClr val="000000"/>
                </a:solidFill>
                <a:latin typeface="+mn-lt"/>
                <a:ea typeface="+mn-ea"/>
              </a:rPr>
              <a:t>Web Server </a:t>
            </a:r>
            <a:r>
              <a:rPr lang="en-US" sz="1200">
                <a:solidFill>
                  <a:srgbClr val="000000"/>
                </a:solidFill>
                <a:latin typeface="+mn-lt"/>
                <a:ea typeface="+mn-ea"/>
              </a:rPr>
              <a:t>application, which simply reads them from disk and converts the output to the correct HTTP protocol for transmission across the network. At the client or user end, the browser takes the incoming stream and converts it into a page that can be displayed.</a:t>
            </a:r>
            <a:endParaRPr/>
          </a:p>
          <a:p>
            <a:pPr>
              <a:lnSpc>
                <a:spcPct val="100000"/>
              </a:lnSpc>
            </a:pPr>
            <a:endParaRPr/>
          </a:p>
        </p:txBody>
      </p:sp>
      <p:sp>
        <p:nvSpPr>
          <p:cNvPr id="157" name="TextShape 2"/>
          <p:cNvSpPr txBox="1"/>
          <p:nvPr/>
        </p:nvSpPr>
        <p:spPr>
          <a:xfrm>
            <a:off x="3884760" y="8685360"/>
            <a:ext cx="2971440" cy="458280"/>
          </a:xfrm>
          <a:prstGeom prst="rect">
            <a:avLst/>
          </a:prstGeom>
        </p:spPr>
        <p:txBody>
          <a:bodyPr anchor="b"/>
          <a:p>
            <a:pPr algn="r">
              <a:lnSpc>
                <a:spcPct val="100000"/>
              </a:lnSpc>
            </a:pPr>
            <a:fld id="{BC481832-B5EC-40E0-B275-E6BFDE4E66C9}" type="slidenum">
              <a:rPr lang="en-US" sz="1200">
                <a:solidFill>
                  <a:srgbClr val="9a5315"/>
                </a:solid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400640"/>
            <a:ext cx="5486040" cy="3600000"/>
          </a:xfrm>
          <a:prstGeom prst="rect">
            <a:avLst/>
          </a:prstGeom>
        </p:spPr>
        <p:txBody>
          <a:bodyPr/>
          <a:p>
            <a:r>
              <a:rPr lang="en-US" sz="2000">
                <a:latin typeface="Arial"/>
              </a:rPr>
              <a:t>Web pages can be either static or dynamic. </a:t>
            </a:r>
            <a:endParaRPr/>
          </a:p>
        </p:txBody>
      </p:sp>
      <p:sp>
        <p:nvSpPr>
          <p:cNvPr id="159" name="TextShape 2"/>
          <p:cNvSpPr txBox="1"/>
          <p:nvPr/>
        </p:nvSpPr>
        <p:spPr>
          <a:xfrm>
            <a:off x="3884760" y="8685360"/>
            <a:ext cx="2971440" cy="458280"/>
          </a:xfrm>
          <a:prstGeom prst="rect">
            <a:avLst/>
          </a:prstGeom>
        </p:spPr>
        <p:txBody>
          <a:bodyPr anchor="b"/>
          <a:p>
            <a:pPr algn="r">
              <a:lnSpc>
                <a:spcPct val="100000"/>
              </a:lnSpc>
            </a:pPr>
            <a:fld id="{A3450729-4EEB-4BC0-A738-A5D63D2096FD}" type="slidenum">
              <a:rPr lang="en-US" sz="1200">
                <a:solidFill>
                  <a:srgbClr val="9a5315"/>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400640"/>
            <a:ext cx="5486040" cy="3600000"/>
          </a:xfrm>
          <a:prstGeom prst="rect">
            <a:avLst/>
          </a:prstGeom>
        </p:spPr>
        <p:txBody>
          <a:bodyPr/>
          <a:p>
            <a:endParaRPr/>
          </a:p>
        </p:txBody>
      </p:sp>
      <p:sp>
        <p:nvSpPr>
          <p:cNvPr id="161" name="TextShape 2"/>
          <p:cNvSpPr txBox="1"/>
          <p:nvPr/>
        </p:nvSpPr>
        <p:spPr>
          <a:xfrm>
            <a:off x="3884760" y="8685360"/>
            <a:ext cx="2971440" cy="458280"/>
          </a:xfrm>
          <a:prstGeom prst="rect">
            <a:avLst/>
          </a:prstGeom>
        </p:spPr>
        <p:txBody>
          <a:bodyPr anchor="b"/>
          <a:p>
            <a:pPr algn="r">
              <a:lnSpc>
                <a:spcPct val="100000"/>
              </a:lnSpc>
            </a:pPr>
            <a:fld id="{51FE6DE2-569D-41B7-878A-1A8688DB007C}" type="slidenum">
              <a:rPr lang="en-US" sz="1200">
                <a:solidFill>
                  <a:srgbClr val="9a5315"/>
                </a:solidFill>
                <a:latin typeface="+mn-lt"/>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400640"/>
            <a:ext cx="5486040" cy="3600000"/>
          </a:xfrm>
          <a:prstGeom prst="rect">
            <a:avLst/>
          </a:prstGeom>
        </p:spPr>
        <p:txBody>
          <a:bodyPr/>
          <a:p>
            <a:endParaRPr/>
          </a:p>
        </p:txBody>
      </p:sp>
      <p:sp>
        <p:nvSpPr>
          <p:cNvPr id="163" name="TextShape 2"/>
          <p:cNvSpPr txBox="1"/>
          <p:nvPr/>
        </p:nvSpPr>
        <p:spPr>
          <a:xfrm>
            <a:off x="3884760" y="8685360"/>
            <a:ext cx="2971440" cy="458280"/>
          </a:xfrm>
          <a:prstGeom prst="rect">
            <a:avLst/>
          </a:prstGeom>
        </p:spPr>
        <p:txBody>
          <a:bodyPr anchor="b"/>
          <a:p>
            <a:pPr algn="r">
              <a:lnSpc>
                <a:spcPct val="100000"/>
              </a:lnSpc>
            </a:pPr>
            <a:fld id="{C4450F7B-B474-40C3-8F86-A2504D8BFF52}" type="slidenum">
              <a:rPr lang="en-US" sz="1200">
                <a:solidFill>
                  <a:srgbClr val="9a5315"/>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685800" y="4400640"/>
            <a:ext cx="5486040" cy="3600000"/>
          </a:xfrm>
          <a:prstGeom prst="rect">
            <a:avLst/>
          </a:prstGeom>
        </p:spPr>
        <p:txBody>
          <a:bodyPr/>
          <a:p>
            <a:r>
              <a:rPr lang="en-US" sz="2000">
                <a:latin typeface="Arial"/>
              </a:rPr>
              <a:t>The web is a two-tiered architecture.</a:t>
            </a:r>
            <a:endParaRPr/>
          </a:p>
          <a:p>
            <a:pPr>
              <a:lnSpc>
                <a:spcPct val="100000"/>
              </a:lnSpc>
            </a:pPr>
            <a:r>
              <a:rPr lang="en-US" sz="2000">
                <a:latin typeface="Arial"/>
              </a:rPr>
              <a:t>A web browser displays information content, </a:t>
            </a:r>
            <a:endParaRPr/>
          </a:p>
          <a:p>
            <a:pPr>
              <a:lnSpc>
                <a:spcPct val="100000"/>
              </a:lnSpc>
            </a:pPr>
            <a:r>
              <a:rPr lang="en-US" sz="2000">
                <a:latin typeface="Arial"/>
              </a:rPr>
              <a:t>and a web server transfers information to the client.</a:t>
            </a:r>
            <a:endParaRPr/>
          </a:p>
          <a:p>
            <a:pPr>
              <a:lnSpc>
                <a:spcPct val="100000"/>
              </a:lnSpc>
            </a:pPr>
            <a:endParaRPr/>
          </a:p>
        </p:txBody>
      </p:sp>
      <p:sp>
        <p:nvSpPr>
          <p:cNvPr id="143" name="TextShape 2"/>
          <p:cNvSpPr txBox="1"/>
          <p:nvPr/>
        </p:nvSpPr>
        <p:spPr>
          <a:xfrm>
            <a:off x="3884760" y="8685360"/>
            <a:ext cx="2971440" cy="458280"/>
          </a:xfrm>
          <a:prstGeom prst="rect">
            <a:avLst/>
          </a:prstGeom>
        </p:spPr>
        <p:txBody>
          <a:bodyPr anchor="b"/>
          <a:p>
            <a:pPr algn="r">
              <a:lnSpc>
                <a:spcPct val="100000"/>
              </a:lnSpc>
            </a:pPr>
            <a:fld id="{1B8AC53F-4C2C-4290-AEE2-EA7872BA3A14}" type="slidenum">
              <a:rPr lang="en-US" sz="1200">
                <a:solidFill>
                  <a:srgbClr val="9a5315"/>
                </a:solidFill>
                <a:latin typeface="+mn-lt"/>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400640"/>
            <a:ext cx="5486040" cy="3600000"/>
          </a:xfrm>
          <a:prstGeom prst="rect">
            <a:avLst/>
          </a:prstGeom>
        </p:spPr>
        <p:txBody>
          <a:bodyPr/>
          <a:p>
            <a:r>
              <a:rPr lang="en-US" sz="2000">
                <a:latin typeface="Arial"/>
              </a:rPr>
              <a:t>This specification allowed resources, in the form of executable programs, to be requested by a web browser and  executed by a web server via a standard Uniform Resource Locator or URL.</a:t>
            </a:r>
            <a:endParaRPr/>
          </a:p>
          <a:p>
            <a:endParaRPr/>
          </a:p>
          <a:p>
            <a:r>
              <a:rPr lang="en-US" sz="2000">
                <a:latin typeface="Arial"/>
              </a:rPr>
              <a:t>These CGI-based programs could take user input in the form of command line parameters and use the standard input and output file handles of a program to receive and generate HTML output in response to a browser’s request. In addition, various pieces of state information located on the server could be interrogated by the program during execution and used to make logic decisions as to how this processing should occur. The ultimate goal: use this logic and processing capability to provide a custom experience for the user on the other side of the browser.</a:t>
            </a:r>
            <a:endParaRPr/>
          </a:p>
          <a:p>
            <a:endParaRPr/>
          </a:p>
          <a:p>
            <a:r>
              <a:rPr lang="en-US" sz="2000">
                <a:latin typeface="Arial"/>
              </a:rPr>
              <a:t>In one way or another, what emerged was a means of using logic far beyond the capabilities of HTML to accomplish standard data processing functionality such as input validation and database access and the power to distribute that processing across the world.</a:t>
            </a:r>
            <a:endParaRPr/>
          </a:p>
          <a:p>
            <a:endParaRPr/>
          </a:p>
          <a:p>
            <a:r>
              <a:rPr lang="en-US" sz="1200">
                <a:solidFill>
                  <a:srgbClr val="000000"/>
                </a:solidFill>
                <a:latin typeface="+mn-lt"/>
                <a:ea typeface="+mn-ea"/>
              </a:rPr>
              <a:t>cgi-bin (the 'bin' part meaning binary code rather than text). Early applications were actually compiled programs, usually written in C or C++. However, it became plain that having to know about C programming, and recompile an executable each time you wanted to make a minor change to the text or markup that it created, were limiting the use of the CGI and dynamic pages.</a:t>
            </a:r>
            <a:endParaRPr/>
          </a:p>
          <a:p>
            <a:endParaRPr/>
          </a:p>
        </p:txBody>
      </p:sp>
      <p:sp>
        <p:nvSpPr>
          <p:cNvPr id="165" name="TextShape 2"/>
          <p:cNvSpPr txBox="1"/>
          <p:nvPr/>
        </p:nvSpPr>
        <p:spPr>
          <a:xfrm>
            <a:off x="3884760" y="8685360"/>
            <a:ext cx="2971440" cy="458280"/>
          </a:xfrm>
          <a:prstGeom prst="rect">
            <a:avLst/>
          </a:prstGeom>
        </p:spPr>
        <p:txBody>
          <a:bodyPr anchor="b"/>
          <a:p>
            <a:pPr algn="r">
              <a:lnSpc>
                <a:spcPct val="100000"/>
              </a:lnSpc>
            </a:pPr>
            <a:fld id="{E0D0CAA7-FF5A-469F-9FDE-ADFE4A8B74BA}" type="slidenum">
              <a:rPr lang="en-US" sz="1200">
                <a:solidFill>
                  <a:srgbClr val="9a5315"/>
                </a:solidFill>
                <a:latin typeface="+mn-lt"/>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400640"/>
            <a:ext cx="5486040" cy="3600000"/>
          </a:xfrm>
          <a:prstGeom prst="rect">
            <a:avLst/>
          </a:prstGeom>
        </p:spPr>
        <p:txBody>
          <a:bodyPr/>
          <a:p>
            <a:r>
              <a:rPr lang="en-US" sz="1200">
                <a:solidFill>
                  <a:srgbClr val="000000"/>
                </a:solidFill>
                <a:latin typeface="+mn-lt"/>
                <a:ea typeface="+mn-ea"/>
              </a:rPr>
              <a:t>Instead, a way of creating the page using a scripting language was developed. This language is the </a:t>
            </a:r>
            <a:r>
              <a:rPr b="1" lang="en-US" sz="1200">
                <a:solidFill>
                  <a:srgbClr val="000000"/>
                </a:solidFill>
                <a:latin typeface="+mn-lt"/>
                <a:ea typeface="+mn-ea"/>
              </a:rPr>
              <a:t>Practical Extraction and Reporting Language</a:t>
            </a:r>
            <a:r>
              <a:rPr lang="en-US" sz="1200">
                <a:solidFill>
                  <a:srgbClr val="000000"/>
                </a:solidFill>
                <a:latin typeface="+mn-lt"/>
                <a:ea typeface="+mn-ea"/>
              </a:rPr>
              <a:t>, or </a:t>
            </a:r>
            <a:r>
              <a:rPr b="1" lang="en-US" sz="1200">
                <a:solidFill>
                  <a:srgbClr val="000000"/>
                </a:solidFill>
                <a:latin typeface="+mn-lt"/>
                <a:ea typeface="+mn-ea"/>
              </a:rPr>
              <a:t>Perl </a:t>
            </a:r>
            <a:r>
              <a:rPr lang="en-US" sz="1200">
                <a:solidFill>
                  <a:srgbClr val="000000"/>
                </a:solidFill>
                <a:latin typeface="+mn-lt"/>
                <a:ea typeface="+mn-ea"/>
              </a:rPr>
              <a:t>as it's better known, and it allows information creators to write code in a language rather like a simplified version of C or C++. Within the Perl script, you 'write' the text and markup output to be sent to the browser using the stdin and stdout ('standard in' and 'standard out') functions that communicate with the Web server via the CGI.</a:t>
            </a:r>
            <a:endParaRPr/>
          </a:p>
          <a:p>
            <a:endParaRPr/>
          </a:p>
          <a:p>
            <a:r>
              <a:rPr lang="en-US" sz="1200">
                <a:solidFill>
                  <a:srgbClr val="000000"/>
                </a:solidFill>
                <a:latin typeface="+mn-lt"/>
                <a:ea typeface="+mn-ea"/>
              </a:rPr>
              <a:t>http://computer.howstuffworks.com/cgi3.htm</a:t>
            </a:r>
            <a:endParaRPr/>
          </a:p>
          <a:p>
            <a:endParaRPr/>
          </a:p>
        </p:txBody>
      </p:sp>
      <p:sp>
        <p:nvSpPr>
          <p:cNvPr id="167" name="TextShape 2"/>
          <p:cNvSpPr txBox="1"/>
          <p:nvPr/>
        </p:nvSpPr>
        <p:spPr>
          <a:xfrm>
            <a:off x="3884760" y="8685360"/>
            <a:ext cx="2971440" cy="458280"/>
          </a:xfrm>
          <a:prstGeom prst="rect">
            <a:avLst/>
          </a:prstGeom>
        </p:spPr>
        <p:txBody>
          <a:bodyPr anchor="b"/>
          <a:p>
            <a:pPr algn="r">
              <a:lnSpc>
                <a:spcPct val="100000"/>
              </a:lnSpc>
            </a:pPr>
            <a:fld id="{4131A40B-B013-4FED-ACC2-4D5348CB5416}" type="slidenum">
              <a:rPr lang="en-US" sz="1200">
                <a:solidFill>
                  <a:srgbClr val="9a5315"/>
                </a:solid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400640"/>
            <a:ext cx="5486040" cy="3600000"/>
          </a:xfrm>
          <a:prstGeom prst="rect">
            <a:avLst/>
          </a:prstGeom>
        </p:spPr>
        <p:txBody>
          <a:bodyPr/>
          <a:p>
            <a:r>
              <a:rPr lang="en-US" sz="1200">
                <a:solidFill>
                  <a:srgbClr val="000000"/>
                </a:solidFill>
                <a:latin typeface="+mn-lt"/>
                <a:ea typeface="+mn-ea"/>
              </a:rPr>
              <a:t>type following URL into your browser:</a:t>
            </a:r>
            <a:r>
              <a:rPr b="1" lang="en-US" sz="1200">
                <a:solidFill>
                  <a:srgbClr val="000000"/>
                </a:solidFill>
                <a:latin typeface="+mn-lt"/>
                <a:ea typeface="+mn-ea"/>
              </a:rPr>
              <a:t>http://www.deerwalk.com.com/cgi-bin/search.pl</a:t>
            </a:r>
            <a:r>
              <a:rPr lang="en-US" sz="1200">
                <a:solidFill>
                  <a:srgbClr val="000000"/>
                </a:solidFill>
                <a:latin typeface="+mn-lt"/>
                <a:ea typeface="+mn-ea"/>
              </a:rPr>
              <a:t>. The server recognized that </a:t>
            </a:r>
            <a:r>
              <a:rPr b="1" lang="en-US" sz="1200">
                <a:solidFill>
                  <a:srgbClr val="000000"/>
                </a:solidFill>
                <a:latin typeface="+mn-lt"/>
                <a:ea typeface="+mn-ea"/>
              </a:rPr>
              <a:t>search.pl</a:t>
            </a:r>
            <a:r>
              <a:rPr lang="en-US" sz="1200">
                <a:solidFill>
                  <a:srgbClr val="000000"/>
                </a:solidFill>
                <a:latin typeface="+mn-lt"/>
                <a:ea typeface="+mn-ea"/>
              </a:rPr>
              <a:t> is in the cgi-bin directory, so it executes </a:t>
            </a:r>
            <a:r>
              <a:rPr b="1" lang="en-US" sz="1200">
                <a:solidFill>
                  <a:srgbClr val="000000"/>
                </a:solidFill>
                <a:latin typeface="+mn-lt"/>
                <a:ea typeface="+mn-ea"/>
              </a:rPr>
              <a:t>search.pl</a:t>
            </a:r>
            <a:r>
              <a:rPr lang="en-US" sz="1200">
                <a:solidFill>
                  <a:srgbClr val="000000"/>
                </a:solidFill>
                <a:latin typeface="+mn-lt"/>
                <a:ea typeface="+mn-ea"/>
              </a:rPr>
              <a:t> (which is a PERL script) and sends the output from the execution to your browser.</a:t>
            </a:r>
            <a:endParaRPr/>
          </a:p>
        </p:txBody>
      </p:sp>
      <p:sp>
        <p:nvSpPr>
          <p:cNvPr id="169" name="TextShape 2"/>
          <p:cNvSpPr txBox="1"/>
          <p:nvPr/>
        </p:nvSpPr>
        <p:spPr>
          <a:xfrm>
            <a:off x="3884760" y="8685360"/>
            <a:ext cx="2971440" cy="458280"/>
          </a:xfrm>
          <a:prstGeom prst="rect">
            <a:avLst/>
          </a:prstGeom>
        </p:spPr>
        <p:txBody>
          <a:bodyPr anchor="b"/>
          <a:p>
            <a:pPr algn="r">
              <a:lnSpc>
                <a:spcPct val="100000"/>
              </a:lnSpc>
            </a:pPr>
            <a:fld id="{981E91F4-19D9-4FEB-A3D6-CBB996E1E62E}" type="slidenum">
              <a:rPr lang="en-US" sz="1200">
                <a:solidFill>
                  <a:srgbClr val="9a5315"/>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400640"/>
            <a:ext cx="5486040" cy="3600000"/>
          </a:xfrm>
          <a:prstGeom prst="rect">
            <a:avLst/>
          </a:prstGeom>
        </p:spPr>
        <p:txBody>
          <a:bodyPr/>
          <a:p>
            <a:r>
              <a:rPr lang="en-US" sz="1200">
                <a:solidFill>
                  <a:srgbClr val="000000"/>
                </a:solidFill>
                <a:latin typeface="+mn-lt"/>
                <a:ea typeface="+mn-ea"/>
              </a:rPr>
              <a:t>A protocol is simply an agreed-upon method for initiating a communications session, passing information back and forth, and terminating the session.</a:t>
            </a:r>
            <a:endParaRPr/>
          </a:p>
          <a:p>
            <a:r>
              <a:rPr lang="en-US" sz="1200">
                <a:solidFill>
                  <a:srgbClr val="000000"/>
                </a:solidFill>
                <a:latin typeface="+mn-lt"/>
                <a:ea typeface="+mn-ea"/>
              </a:rPr>
              <a:t>(HTTP), used for Web page requests</a:t>
            </a:r>
            <a:endParaRPr/>
          </a:p>
          <a:p>
            <a:r>
              <a:rPr lang="en-US" sz="1200">
                <a:solidFill>
                  <a:srgbClr val="000000"/>
                </a:solidFill>
                <a:latin typeface="+mn-lt"/>
                <a:ea typeface="+mn-ea"/>
              </a:rPr>
              <a:t>Web requests piggyback on top of an underlying network protocol called Transmission Control Protocol/Internet Protocol (TCP/IP), which is a global communications</a:t>
            </a:r>
            <a:endParaRPr/>
          </a:p>
          <a:p>
            <a:r>
              <a:rPr lang="en-US" sz="1200">
                <a:solidFill>
                  <a:srgbClr val="000000"/>
                </a:solidFill>
                <a:latin typeface="+mn-lt"/>
                <a:ea typeface="+mn-ea"/>
              </a:rPr>
              <a:t>standard that determines the basic rules two computers follow to exchange information.</a:t>
            </a:r>
            <a:endParaRPr/>
          </a:p>
          <a:p>
            <a:endParaRPr/>
          </a:p>
        </p:txBody>
      </p:sp>
      <p:sp>
        <p:nvSpPr>
          <p:cNvPr id="145" name="TextShape 2"/>
          <p:cNvSpPr txBox="1"/>
          <p:nvPr/>
        </p:nvSpPr>
        <p:spPr>
          <a:xfrm>
            <a:off x="3884760" y="8685360"/>
            <a:ext cx="2971440" cy="458280"/>
          </a:xfrm>
          <a:prstGeom prst="rect">
            <a:avLst/>
          </a:prstGeom>
        </p:spPr>
        <p:txBody>
          <a:bodyPr anchor="b"/>
          <a:p>
            <a:pPr algn="r">
              <a:lnSpc>
                <a:spcPct val="100000"/>
              </a:lnSpc>
            </a:pPr>
            <a:fld id="{1B0F9298-27F9-4A4A-8186-0B76D0F2C0AD}" type="slidenum">
              <a:rPr lang="en-US" sz="1200">
                <a:solidFill>
                  <a:srgbClr val="9a5315"/>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400640"/>
            <a:ext cx="5486040" cy="3600000"/>
          </a:xfrm>
          <a:prstGeom prst="rect">
            <a:avLst/>
          </a:prstGeom>
        </p:spPr>
        <p:txBody>
          <a:bodyPr/>
          <a:p>
            <a:pPr>
              <a:lnSpc>
                <a:spcPct val="100000"/>
              </a:lnSpc>
            </a:pPr>
            <a:r>
              <a:rPr lang="en-US" sz="2000">
                <a:latin typeface="Arial"/>
              </a:rPr>
              <a:t>We submitted URL (universal resource locator) in the URL bar and hits enter, Then our browser send HTTP requests to the web server for the web pages. Web server serves the HTTP request by convert that page in to appropriate form that our web browser can read and send the result via HTTP response.</a:t>
            </a:r>
            <a:endParaRPr/>
          </a:p>
          <a:p>
            <a:pPr>
              <a:lnSpc>
                <a:spcPct val="100000"/>
              </a:lnSpc>
            </a:pPr>
            <a:endParaRPr/>
          </a:p>
          <a:p>
            <a:pPr>
              <a:lnSpc>
                <a:spcPct val="100000"/>
              </a:lnSpc>
            </a:pPr>
            <a:endParaRPr/>
          </a:p>
          <a:p>
            <a:pPr>
              <a:lnSpc>
                <a:spcPct val="100000"/>
              </a:lnSpc>
            </a:pPr>
            <a:r>
              <a:rPr lang="en-US" sz="1200">
                <a:solidFill>
                  <a:srgbClr val="000000"/>
                </a:solidFill>
                <a:latin typeface="+mn-lt"/>
                <a:ea typeface="+mn-ea"/>
              </a:rPr>
              <a:t>A </a:t>
            </a:r>
            <a:r>
              <a:rPr lang="en-US" sz="1200">
                <a:solidFill>
                  <a:srgbClr val="000000"/>
                </a:solidFill>
                <a:latin typeface="+mn-lt"/>
                <a:ea typeface="+mn-ea"/>
              </a:rPr>
              <a:t>web browser</a:t>
            </a:r>
            <a:r>
              <a:rPr lang="en-US" sz="1200">
                <a:solidFill>
                  <a:srgbClr val="000000"/>
                </a:solidFill>
                <a:latin typeface="+mn-lt"/>
                <a:ea typeface="+mn-ea"/>
              </a:rPr>
              <a:t>, for example, may be the </a:t>
            </a:r>
            <a:r>
              <a:rPr i="1" lang="en-US" sz="1200">
                <a:solidFill>
                  <a:srgbClr val="000000"/>
                </a:solidFill>
                <a:latin typeface="+mn-lt"/>
                <a:ea typeface="+mn-ea"/>
              </a:rPr>
              <a:t>client</a:t>
            </a:r>
            <a:r>
              <a:rPr lang="en-US" sz="1200">
                <a:solidFill>
                  <a:srgbClr val="000000"/>
                </a:solidFill>
                <a:latin typeface="+mn-lt"/>
                <a:ea typeface="+mn-ea"/>
              </a:rPr>
              <a:t> and an application running on a computer </a:t>
            </a:r>
            <a:r>
              <a:rPr lang="en-US" sz="1200">
                <a:solidFill>
                  <a:srgbClr val="000000"/>
                </a:solidFill>
                <a:latin typeface="+mn-lt"/>
                <a:ea typeface="+mn-ea"/>
              </a:rPr>
              <a:t>hosting</a:t>
            </a:r>
            <a:r>
              <a:rPr lang="en-US" sz="1200">
                <a:solidFill>
                  <a:srgbClr val="000000"/>
                </a:solidFill>
                <a:latin typeface="+mn-lt"/>
                <a:ea typeface="+mn-ea"/>
              </a:rPr>
              <a:t> a </a:t>
            </a:r>
            <a:r>
              <a:rPr lang="en-US" sz="1200">
                <a:solidFill>
                  <a:srgbClr val="000000"/>
                </a:solidFill>
                <a:latin typeface="+mn-lt"/>
                <a:ea typeface="+mn-ea"/>
              </a:rPr>
              <a:t>web site</a:t>
            </a:r>
            <a:r>
              <a:rPr lang="en-US" sz="1200">
                <a:solidFill>
                  <a:srgbClr val="000000"/>
                </a:solidFill>
                <a:latin typeface="+mn-lt"/>
                <a:ea typeface="+mn-ea"/>
              </a:rPr>
              <a:t> may be the </a:t>
            </a:r>
            <a:r>
              <a:rPr i="1" lang="en-US" sz="1200">
                <a:solidFill>
                  <a:srgbClr val="000000"/>
                </a:solidFill>
                <a:latin typeface="+mn-lt"/>
                <a:ea typeface="+mn-ea"/>
              </a:rPr>
              <a:t>server</a:t>
            </a:r>
            <a:r>
              <a:rPr lang="en-US" sz="1200">
                <a:solidFill>
                  <a:srgbClr val="000000"/>
                </a:solidFill>
                <a:latin typeface="+mn-lt"/>
                <a:ea typeface="+mn-ea"/>
              </a:rPr>
              <a:t>. </a:t>
            </a:r>
            <a:endParaRPr/>
          </a:p>
          <a:p>
            <a:pPr>
              <a:lnSpc>
                <a:spcPct val="100000"/>
              </a:lnSpc>
            </a:pPr>
            <a:r>
              <a:rPr lang="en-US" sz="1200">
                <a:solidFill>
                  <a:srgbClr val="000000"/>
                </a:solidFill>
                <a:latin typeface="+mn-lt"/>
                <a:ea typeface="+mn-ea"/>
              </a:rPr>
              <a:t>The client submits an HTTP </a:t>
            </a:r>
            <a:r>
              <a:rPr i="1" lang="en-US" sz="1200">
                <a:solidFill>
                  <a:srgbClr val="000000"/>
                </a:solidFill>
                <a:latin typeface="+mn-lt"/>
                <a:ea typeface="+mn-ea"/>
              </a:rPr>
              <a:t>request</a:t>
            </a:r>
            <a:r>
              <a:rPr lang="en-US" sz="1200">
                <a:solidFill>
                  <a:srgbClr val="000000"/>
                </a:solidFill>
                <a:latin typeface="+mn-lt"/>
                <a:ea typeface="+mn-ea"/>
              </a:rPr>
              <a:t> message to the server. The server, which provides </a:t>
            </a:r>
            <a:r>
              <a:rPr i="1" lang="en-US" sz="1200">
                <a:solidFill>
                  <a:srgbClr val="000000"/>
                </a:solidFill>
                <a:latin typeface="+mn-lt"/>
                <a:ea typeface="+mn-ea"/>
              </a:rPr>
              <a:t>resources</a:t>
            </a:r>
            <a:r>
              <a:rPr lang="en-US" sz="1200">
                <a:solidFill>
                  <a:srgbClr val="000000"/>
                </a:solidFill>
                <a:latin typeface="+mn-lt"/>
                <a:ea typeface="+mn-ea"/>
              </a:rPr>
              <a:t> such as </a:t>
            </a:r>
            <a:r>
              <a:rPr lang="en-US" sz="1200">
                <a:solidFill>
                  <a:srgbClr val="000000"/>
                </a:solidFill>
                <a:latin typeface="+mn-lt"/>
                <a:ea typeface="+mn-ea"/>
              </a:rPr>
              <a:t>HTML</a:t>
            </a:r>
            <a:r>
              <a:rPr lang="en-US" sz="1200">
                <a:solidFill>
                  <a:srgbClr val="000000"/>
                </a:solidFill>
                <a:latin typeface="+mn-lt"/>
                <a:ea typeface="+mn-ea"/>
              </a:rPr>
              <a:t> files and other content, or performs other functions on behalf of the client, returns a</a:t>
            </a:r>
            <a:r>
              <a:rPr i="1" lang="en-US" sz="1200">
                <a:solidFill>
                  <a:srgbClr val="000000"/>
                </a:solidFill>
                <a:latin typeface="+mn-lt"/>
                <a:ea typeface="+mn-ea"/>
              </a:rPr>
              <a:t>response</a:t>
            </a:r>
            <a:r>
              <a:rPr lang="en-US" sz="1200">
                <a:solidFill>
                  <a:srgbClr val="000000"/>
                </a:solidFill>
                <a:latin typeface="+mn-lt"/>
                <a:ea typeface="+mn-ea"/>
              </a:rPr>
              <a:t> message to the client. The response contains completion status information about the request and may also contain requested content in its message body.</a:t>
            </a:r>
            <a:endParaRPr/>
          </a:p>
        </p:txBody>
      </p:sp>
      <p:sp>
        <p:nvSpPr>
          <p:cNvPr id="147" name="TextShape 2"/>
          <p:cNvSpPr txBox="1"/>
          <p:nvPr/>
        </p:nvSpPr>
        <p:spPr>
          <a:xfrm>
            <a:off x="3884760" y="8685360"/>
            <a:ext cx="2971440" cy="458280"/>
          </a:xfrm>
          <a:prstGeom prst="rect">
            <a:avLst/>
          </a:prstGeom>
        </p:spPr>
        <p:txBody>
          <a:bodyPr anchor="b"/>
          <a:p>
            <a:pPr algn="r">
              <a:lnSpc>
                <a:spcPct val="100000"/>
              </a:lnSpc>
            </a:pPr>
            <a:fld id="{865D834A-C4D0-4481-B042-0FD9A7D79807}" type="slidenum">
              <a:rPr lang="en-US" sz="1200">
                <a:solidFill>
                  <a:srgbClr val="9a5315"/>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6040" cy="3600000"/>
          </a:xfrm>
          <a:prstGeom prst="rect">
            <a:avLst/>
          </a:prstGeom>
        </p:spPr>
        <p:txBody>
          <a:bodyPr/>
          <a:p>
            <a:r>
              <a:rPr lang="en-US" sz="1200">
                <a:solidFill>
                  <a:srgbClr val="000000"/>
                </a:solidFill>
                <a:latin typeface="+mn-lt"/>
                <a:ea typeface="+mn-ea"/>
              </a:rPr>
              <a:t>e.g. http://www.test101.com/index.html,</a:t>
            </a:r>
            <a:endParaRPr/>
          </a:p>
          <a:p>
            <a:endParaRPr/>
          </a:p>
          <a:p>
            <a:endParaRPr/>
          </a:p>
        </p:txBody>
      </p:sp>
      <p:sp>
        <p:nvSpPr>
          <p:cNvPr id="149" name="TextShape 2"/>
          <p:cNvSpPr txBox="1"/>
          <p:nvPr/>
        </p:nvSpPr>
        <p:spPr>
          <a:xfrm>
            <a:off x="3884760" y="8685360"/>
            <a:ext cx="2971440" cy="458280"/>
          </a:xfrm>
          <a:prstGeom prst="rect">
            <a:avLst/>
          </a:prstGeom>
        </p:spPr>
        <p:txBody>
          <a:bodyPr anchor="b"/>
          <a:p>
            <a:pPr algn="r">
              <a:lnSpc>
                <a:spcPct val="100000"/>
              </a:lnSpc>
            </a:pPr>
            <a:fld id="{050599D2-173A-46C7-B251-590A980B69FA}" type="slidenum">
              <a:rPr lang="en-US" sz="1200">
                <a:solidFill>
                  <a:srgbClr val="9a5315"/>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p>
            <a:pPr>
              <a:lnSpc>
                <a:spcPct val="100000"/>
              </a:lnSpc>
            </a:pPr>
            <a:r>
              <a:rPr b="1" lang="en-US" sz="1200">
                <a:solidFill>
                  <a:srgbClr val="000000"/>
                </a:solidFill>
                <a:latin typeface="+mn-lt"/>
                <a:ea typeface="+mn-ea"/>
              </a:rPr>
              <a:t>Uniform Resource Locator (URL)</a:t>
            </a:r>
            <a:endParaRPr/>
          </a:p>
          <a:p>
            <a:pPr>
              <a:lnSpc>
                <a:spcPct val="100000"/>
              </a:lnSpc>
            </a:pPr>
            <a:endParaRPr/>
          </a:p>
        </p:txBody>
      </p:sp>
      <p:sp>
        <p:nvSpPr>
          <p:cNvPr id="151" name="TextShape 2"/>
          <p:cNvSpPr txBox="1"/>
          <p:nvPr/>
        </p:nvSpPr>
        <p:spPr>
          <a:xfrm>
            <a:off x="3884760" y="8685360"/>
            <a:ext cx="2971440" cy="458280"/>
          </a:xfrm>
          <a:prstGeom prst="rect">
            <a:avLst/>
          </a:prstGeom>
        </p:spPr>
        <p:txBody>
          <a:bodyPr anchor="b"/>
          <a:p>
            <a:pPr algn="r">
              <a:lnSpc>
                <a:spcPct val="100000"/>
              </a:lnSpc>
            </a:pPr>
            <a:fld id="{FB398699-77DD-4A84-88CD-4BB3545A64FD}" type="slidenum">
              <a:rPr lang="en-US" sz="1200">
                <a:solidFill>
                  <a:srgbClr val="9a5315"/>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400640"/>
            <a:ext cx="5486040" cy="3600000"/>
          </a:xfrm>
          <a:prstGeom prst="rect">
            <a:avLst/>
          </a:prstGeom>
        </p:spPr>
        <p:txBody>
          <a:bodyPr/>
          <a:p>
            <a:pPr>
              <a:lnSpc>
                <a:spcPct val="100000"/>
              </a:lnSpc>
            </a:pPr>
            <a:r>
              <a:rPr lang="en-US" sz="2000">
                <a:latin typeface="Arial"/>
              </a:rPr>
              <a:t>Imagine walking up to someone in an airport and asking "Do you know what time it is?". In order for the person to respond with the correct time, a few things have to be in place. First, the other person has to understand your question, because if they do not know English, they might not make any response. Secondly, the other person will need access to a watch or time keeping device.</a:t>
            </a:r>
            <a:endParaRPr/>
          </a:p>
          <a:p>
            <a:pPr>
              <a:lnSpc>
                <a:spcPct val="100000"/>
              </a:lnSpc>
            </a:pPr>
            <a:endParaRPr/>
          </a:p>
          <a:p>
            <a:pPr>
              <a:lnSpc>
                <a:spcPct val="100000"/>
              </a:lnSpc>
            </a:pPr>
            <a:r>
              <a:rPr lang="en-US" sz="2000">
                <a:latin typeface="Arial"/>
              </a:rPr>
              <a:t>This airport analogy is similar to how HTTP works. You need a resource from some other party (the resource being information about the time of day). So, you make a request to the other party using a language and vocabulary the other party might understand. If the other party understands your request and has the resource available, they can reply. If they understand the request, but they don't have the resource, they can still respond and tell you they can't help you. If they don't understand what you are saying, you might not get any response.</a:t>
            </a:r>
            <a:endParaRPr/>
          </a:p>
          <a:p>
            <a:pPr>
              <a:lnSpc>
                <a:spcPct val="100000"/>
              </a:lnSpc>
            </a:pPr>
            <a:endParaRPr/>
          </a:p>
          <a:p>
            <a:pPr>
              <a:lnSpc>
                <a:spcPct val="100000"/>
              </a:lnSpc>
            </a:pPr>
            <a:endParaRPr/>
          </a:p>
        </p:txBody>
      </p:sp>
      <p:sp>
        <p:nvSpPr>
          <p:cNvPr id="153" name="TextShape 2"/>
          <p:cNvSpPr txBox="1"/>
          <p:nvPr/>
        </p:nvSpPr>
        <p:spPr>
          <a:xfrm>
            <a:off x="3884760" y="8685360"/>
            <a:ext cx="2971440" cy="458280"/>
          </a:xfrm>
          <a:prstGeom prst="rect">
            <a:avLst/>
          </a:prstGeom>
        </p:spPr>
        <p:txBody>
          <a:bodyPr anchor="b"/>
          <a:p>
            <a:pPr algn="r">
              <a:lnSpc>
                <a:spcPct val="100000"/>
              </a:lnSpc>
            </a:pPr>
            <a:fld id="{C794CBE1-1683-4526-9C3C-B654E307C154}" type="slidenum">
              <a:rPr lang="en-US" sz="1200">
                <a:solidFill>
                  <a:srgbClr val="9a5315"/>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24" name="PlaceHolder 2"/>
          <p:cNvSpPr>
            <a:spLocks noGrp="1"/>
          </p:cNvSpPr>
          <p:nvPr>
            <p:ph type="body"/>
          </p:nvPr>
        </p:nvSpPr>
        <p:spPr>
          <a:xfrm>
            <a:off x="1065240" y="1752480"/>
            <a:ext cx="10058040" cy="2017080"/>
          </a:xfrm>
          <a:prstGeom prst="rect">
            <a:avLst/>
          </a:prstGeom>
        </p:spPr>
        <p:txBody>
          <a:bodyPr lIns="0" rIns="0" tIns="0" bIns="0"/>
          <a:p>
            <a:endParaRPr/>
          </a:p>
        </p:txBody>
      </p:sp>
      <p:sp>
        <p:nvSpPr>
          <p:cNvPr id="25" name="PlaceHolder 3"/>
          <p:cNvSpPr>
            <a:spLocks noGrp="1"/>
          </p:cNvSpPr>
          <p:nvPr>
            <p:ph type="body"/>
          </p:nvPr>
        </p:nvSpPr>
        <p:spPr>
          <a:xfrm>
            <a:off x="1065240" y="3961440"/>
            <a:ext cx="10058040" cy="20170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27" name="PlaceHolder 2"/>
          <p:cNvSpPr>
            <a:spLocks noGrp="1"/>
          </p:cNvSpPr>
          <p:nvPr>
            <p:ph type="body"/>
          </p:nvPr>
        </p:nvSpPr>
        <p:spPr>
          <a:xfrm>
            <a:off x="1065240" y="1752480"/>
            <a:ext cx="4908240" cy="2017080"/>
          </a:xfrm>
          <a:prstGeom prst="rect">
            <a:avLst/>
          </a:prstGeom>
        </p:spPr>
        <p:txBody>
          <a:bodyPr lIns="0" rIns="0" tIns="0" bIns="0"/>
          <a:p>
            <a:endParaRPr/>
          </a:p>
        </p:txBody>
      </p:sp>
      <p:sp>
        <p:nvSpPr>
          <p:cNvPr id="28" name="PlaceHolder 3"/>
          <p:cNvSpPr>
            <a:spLocks noGrp="1"/>
          </p:cNvSpPr>
          <p:nvPr>
            <p:ph type="body"/>
          </p:nvPr>
        </p:nvSpPr>
        <p:spPr>
          <a:xfrm>
            <a:off x="6219360" y="1752480"/>
            <a:ext cx="4908240" cy="2017080"/>
          </a:xfrm>
          <a:prstGeom prst="rect">
            <a:avLst/>
          </a:prstGeom>
        </p:spPr>
        <p:txBody>
          <a:bodyPr lIns="0" rIns="0" tIns="0" bIns="0"/>
          <a:p>
            <a:endParaRPr/>
          </a:p>
        </p:txBody>
      </p:sp>
      <p:sp>
        <p:nvSpPr>
          <p:cNvPr id="29" name="PlaceHolder 4"/>
          <p:cNvSpPr>
            <a:spLocks noGrp="1"/>
          </p:cNvSpPr>
          <p:nvPr>
            <p:ph type="body"/>
          </p:nvPr>
        </p:nvSpPr>
        <p:spPr>
          <a:xfrm>
            <a:off x="6219360" y="3961440"/>
            <a:ext cx="4908240" cy="2017080"/>
          </a:xfrm>
          <a:prstGeom prst="rect">
            <a:avLst/>
          </a:prstGeom>
        </p:spPr>
        <p:txBody>
          <a:bodyPr lIns="0" rIns="0" tIns="0" bIns="0"/>
          <a:p>
            <a:endParaRPr/>
          </a:p>
        </p:txBody>
      </p:sp>
      <p:sp>
        <p:nvSpPr>
          <p:cNvPr id="30" name="PlaceHolder 5"/>
          <p:cNvSpPr>
            <a:spLocks noGrp="1"/>
          </p:cNvSpPr>
          <p:nvPr>
            <p:ph type="body"/>
          </p:nvPr>
        </p:nvSpPr>
        <p:spPr>
          <a:xfrm>
            <a:off x="1065240" y="3961440"/>
            <a:ext cx="4908240" cy="20170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32" name="PlaceHolder 2"/>
          <p:cNvSpPr>
            <a:spLocks noGrp="1"/>
          </p:cNvSpPr>
          <p:nvPr>
            <p:ph type="body"/>
          </p:nvPr>
        </p:nvSpPr>
        <p:spPr>
          <a:xfrm>
            <a:off x="1065240" y="1752480"/>
            <a:ext cx="10058040" cy="4228920"/>
          </a:xfrm>
          <a:prstGeom prst="rect">
            <a:avLst/>
          </a:prstGeom>
        </p:spPr>
        <p:txBody>
          <a:bodyPr lIns="0" rIns="0" tIns="0" bIns="0"/>
          <a:p>
            <a:endParaRPr/>
          </a:p>
        </p:txBody>
      </p:sp>
      <p:sp>
        <p:nvSpPr>
          <p:cNvPr id="33" name="PlaceHolder 3"/>
          <p:cNvSpPr>
            <a:spLocks noGrp="1"/>
          </p:cNvSpPr>
          <p:nvPr>
            <p:ph type="body"/>
          </p:nvPr>
        </p:nvSpPr>
        <p:spPr>
          <a:xfrm>
            <a:off x="1065240" y="1752480"/>
            <a:ext cx="10058040" cy="4228920"/>
          </a:xfrm>
          <a:prstGeom prst="rect">
            <a:avLst/>
          </a:prstGeom>
        </p:spPr>
        <p:txBody>
          <a:bodyPr lIns="0" rIns="0" tIns="0" bIns="0"/>
          <a:p>
            <a:endParaRPr/>
          </a:p>
        </p:txBody>
      </p:sp>
      <p:pic>
        <p:nvPicPr>
          <p:cNvPr id="34" name="" descr=""/>
          <p:cNvPicPr/>
          <p:nvPr/>
        </p:nvPicPr>
        <p:blipFill>
          <a:blip r:embed="rId2"/>
          <a:stretch>
            <a:fillRect/>
          </a:stretch>
        </p:blipFill>
        <p:spPr>
          <a:xfrm>
            <a:off x="3443760" y="1752120"/>
            <a:ext cx="5300280" cy="4228920"/>
          </a:xfrm>
          <a:prstGeom prst="rect">
            <a:avLst/>
          </a:prstGeom>
          <a:ln>
            <a:noFill/>
          </a:ln>
        </p:spPr>
      </p:pic>
      <p:pic>
        <p:nvPicPr>
          <p:cNvPr id="35" name="" descr=""/>
          <p:cNvPicPr/>
          <p:nvPr/>
        </p:nvPicPr>
        <p:blipFill>
          <a:blip r:embed="rId3"/>
          <a:stretch>
            <a:fillRect/>
          </a:stretch>
        </p:blipFill>
        <p:spPr>
          <a:xfrm>
            <a:off x="3443760" y="1752120"/>
            <a:ext cx="5300280" cy="4228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42" name="PlaceHolder 2"/>
          <p:cNvSpPr>
            <a:spLocks noGrp="1"/>
          </p:cNvSpPr>
          <p:nvPr>
            <p:ph type="subTitle"/>
          </p:nvPr>
        </p:nvSpPr>
        <p:spPr>
          <a:xfrm>
            <a:off x="1065240" y="1752480"/>
            <a:ext cx="10058040" cy="4229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44" name="PlaceHolder 2"/>
          <p:cNvSpPr>
            <a:spLocks noGrp="1"/>
          </p:cNvSpPr>
          <p:nvPr>
            <p:ph type="body"/>
          </p:nvPr>
        </p:nvSpPr>
        <p:spPr>
          <a:xfrm>
            <a:off x="1065240" y="1752480"/>
            <a:ext cx="10058040" cy="42289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46" name="PlaceHolder 2"/>
          <p:cNvSpPr>
            <a:spLocks noGrp="1"/>
          </p:cNvSpPr>
          <p:nvPr>
            <p:ph type="body"/>
          </p:nvPr>
        </p:nvSpPr>
        <p:spPr>
          <a:xfrm>
            <a:off x="1065240" y="1752480"/>
            <a:ext cx="4908240" cy="4228920"/>
          </a:xfrm>
          <a:prstGeom prst="rect">
            <a:avLst/>
          </a:prstGeom>
        </p:spPr>
        <p:txBody>
          <a:bodyPr lIns="0" rIns="0" tIns="0" bIns="0"/>
          <a:p>
            <a:endParaRPr/>
          </a:p>
        </p:txBody>
      </p:sp>
      <p:sp>
        <p:nvSpPr>
          <p:cNvPr id="47" name="PlaceHolder 3"/>
          <p:cNvSpPr>
            <a:spLocks noGrp="1"/>
          </p:cNvSpPr>
          <p:nvPr>
            <p:ph type="body"/>
          </p:nvPr>
        </p:nvSpPr>
        <p:spPr>
          <a:xfrm>
            <a:off x="6219360" y="1752480"/>
            <a:ext cx="4908240" cy="42289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1065240" y="304920"/>
            <a:ext cx="10058040" cy="12193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1065240" y="304920"/>
            <a:ext cx="10058040" cy="56520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51" name="PlaceHolder 2"/>
          <p:cNvSpPr>
            <a:spLocks noGrp="1"/>
          </p:cNvSpPr>
          <p:nvPr>
            <p:ph type="body"/>
          </p:nvPr>
        </p:nvSpPr>
        <p:spPr>
          <a:xfrm>
            <a:off x="1065240" y="1752480"/>
            <a:ext cx="4908240" cy="2017080"/>
          </a:xfrm>
          <a:prstGeom prst="rect">
            <a:avLst/>
          </a:prstGeom>
        </p:spPr>
        <p:txBody>
          <a:bodyPr lIns="0" rIns="0" tIns="0" bIns="0"/>
          <a:p>
            <a:endParaRPr/>
          </a:p>
        </p:txBody>
      </p:sp>
      <p:sp>
        <p:nvSpPr>
          <p:cNvPr id="52" name="PlaceHolder 3"/>
          <p:cNvSpPr>
            <a:spLocks noGrp="1"/>
          </p:cNvSpPr>
          <p:nvPr>
            <p:ph type="body"/>
          </p:nvPr>
        </p:nvSpPr>
        <p:spPr>
          <a:xfrm>
            <a:off x="1065240" y="3961440"/>
            <a:ext cx="4908240" cy="2017080"/>
          </a:xfrm>
          <a:prstGeom prst="rect">
            <a:avLst/>
          </a:prstGeom>
        </p:spPr>
        <p:txBody>
          <a:bodyPr lIns="0" rIns="0" tIns="0" bIns="0"/>
          <a:p>
            <a:endParaRPr/>
          </a:p>
        </p:txBody>
      </p:sp>
      <p:sp>
        <p:nvSpPr>
          <p:cNvPr id="53" name="PlaceHolder 4"/>
          <p:cNvSpPr>
            <a:spLocks noGrp="1"/>
          </p:cNvSpPr>
          <p:nvPr>
            <p:ph type="body"/>
          </p:nvPr>
        </p:nvSpPr>
        <p:spPr>
          <a:xfrm>
            <a:off x="6219360" y="1752480"/>
            <a:ext cx="4908240" cy="42289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3" name="PlaceHolder 2"/>
          <p:cNvSpPr>
            <a:spLocks noGrp="1"/>
          </p:cNvSpPr>
          <p:nvPr>
            <p:ph type="subTitle"/>
          </p:nvPr>
        </p:nvSpPr>
        <p:spPr>
          <a:xfrm>
            <a:off x="1065240" y="1752480"/>
            <a:ext cx="10058040" cy="4229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55" name="PlaceHolder 2"/>
          <p:cNvSpPr>
            <a:spLocks noGrp="1"/>
          </p:cNvSpPr>
          <p:nvPr>
            <p:ph type="body"/>
          </p:nvPr>
        </p:nvSpPr>
        <p:spPr>
          <a:xfrm>
            <a:off x="1065240" y="1752480"/>
            <a:ext cx="4908240" cy="4228920"/>
          </a:xfrm>
          <a:prstGeom prst="rect">
            <a:avLst/>
          </a:prstGeom>
        </p:spPr>
        <p:txBody>
          <a:bodyPr lIns="0" rIns="0" tIns="0" bIns="0"/>
          <a:p>
            <a:endParaRPr/>
          </a:p>
        </p:txBody>
      </p:sp>
      <p:sp>
        <p:nvSpPr>
          <p:cNvPr id="56" name="PlaceHolder 3"/>
          <p:cNvSpPr>
            <a:spLocks noGrp="1"/>
          </p:cNvSpPr>
          <p:nvPr>
            <p:ph type="body"/>
          </p:nvPr>
        </p:nvSpPr>
        <p:spPr>
          <a:xfrm>
            <a:off x="6219360" y="1752480"/>
            <a:ext cx="4908240" cy="2017080"/>
          </a:xfrm>
          <a:prstGeom prst="rect">
            <a:avLst/>
          </a:prstGeom>
        </p:spPr>
        <p:txBody>
          <a:bodyPr lIns="0" rIns="0" tIns="0" bIns="0"/>
          <a:p>
            <a:endParaRPr/>
          </a:p>
        </p:txBody>
      </p:sp>
      <p:sp>
        <p:nvSpPr>
          <p:cNvPr id="57" name="PlaceHolder 4"/>
          <p:cNvSpPr>
            <a:spLocks noGrp="1"/>
          </p:cNvSpPr>
          <p:nvPr>
            <p:ph type="body"/>
          </p:nvPr>
        </p:nvSpPr>
        <p:spPr>
          <a:xfrm>
            <a:off x="6219360" y="3961440"/>
            <a:ext cx="4908240" cy="20170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59" name="PlaceHolder 2"/>
          <p:cNvSpPr>
            <a:spLocks noGrp="1"/>
          </p:cNvSpPr>
          <p:nvPr>
            <p:ph type="body"/>
          </p:nvPr>
        </p:nvSpPr>
        <p:spPr>
          <a:xfrm>
            <a:off x="1065240" y="1752480"/>
            <a:ext cx="4908240" cy="2017080"/>
          </a:xfrm>
          <a:prstGeom prst="rect">
            <a:avLst/>
          </a:prstGeom>
        </p:spPr>
        <p:txBody>
          <a:bodyPr lIns="0" rIns="0" tIns="0" bIns="0"/>
          <a:p>
            <a:endParaRPr/>
          </a:p>
        </p:txBody>
      </p:sp>
      <p:sp>
        <p:nvSpPr>
          <p:cNvPr id="60" name="PlaceHolder 3"/>
          <p:cNvSpPr>
            <a:spLocks noGrp="1"/>
          </p:cNvSpPr>
          <p:nvPr>
            <p:ph type="body"/>
          </p:nvPr>
        </p:nvSpPr>
        <p:spPr>
          <a:xfrm>
            <a:off x="6219360" y="1752480"/>
            <a:ext cx="4908240" cy="2017080"/>
          </a:xfrm>
          <a:prstGeom prst="rect">
            <a:avLst/>
          </a:prstGeom>
        </p:spPr>
        <p:txBody>
          <a:bodyPr lIns="0" rIns="0" tIns="0" bIns="0"/>
          <a:p>
            <a:endParaRPr/>
          </a:p>
        </p:txBody>
      </p:sp>
      <p:sp>
        <p:nvSpPr>
          <p:cNvPr id="61" name="PlaceHolder 4"/>
          <p:cNvSpPr>
            <a:spLocks noGrp="1"/>
          </p:cNvSpPr>
          <p:nvPr>
            <p:ph type="body"/>
          </p:nvPr>
        </p:nvSpPr>
        <p:spPr>
          <a:xfrm>
            <a:off x="1065240" y="3961440"/>
            <a:ext cx="10058040" cy="20170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63" name="PlaceHolder 2"/>
          <p:cNvSpPr>
            <a:spLocks noGrp="1"/>
          </p:cNvSpPr>
          <p:nvPr>
            <p:ph type="body"/>
          </p:nvPr>
        </p:nvSpPr>
        <p:spPr>
          <a:xfrm>
            <a:off x="1065240" y="1752480"/>
            <a:ext cx="10058040" cy="2017080"/>
          </a:xfrm>
          <a:prstGeom prst="rect">
            <a:avLst/>
          </a:prstGeom>
        </p:spPr>
        <p:txBody>
          <a:bodyPr lIns="0" rIns="0" tIns="0" bIns="0"/>
          <a:p>
            <a:endParaRPr/>
          </a:p>
        </p:txBody>
      </p:sp>
      <p:sp>
        <p:nvSpPr>
          <p:cNvPr id="64" name="PlaceHolder 3"/>
          <p:cNvSpPr>
            <a:spLocks noGrp="1"/>
          </p:cNvSpPr>
          <p:nvPr>
            <p:ph type="body"/>
          </p:nvPr>
        </p:nvSpPr>
        <p:spPr>
          <a:xfrm>
            <a:off x="1065240" y="3961440"/>
            <a:ext cx="10058040" cy="20170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66" name="PlaceHolder 2"/>
          <p:cNvSpPr>
            <a:spLocks noGrp="1"/>
          </p:cNvSpPr>
          <p:nvPr>
            <p:ph type="body"/>
          </p:nvPr>
        </p:nvSpPr>
        <p:spPr>
          <a:xfrm>
            <a:off x="1065240" y="1752480"/>
            <a:ext cx="4908240" cy="2017080"/>
          </a:xfrm>
          <a:prstGeom prst="rect">
            <a:avLst/>
          </a:prstGeom>
        </p:spPr>
        <p:txBody>
          <a:bodyPr lIns="0" rIns="0" tIns="0" bIns="0"/>
          <a:p>
            <a:endParaRPr/>
          </a:p>
        </p:txBody>
      </p:sp>
      <p:sp>
        <p:nvSpPr>
          <p:cNvPr id="67" name="PlaceHolder 3"/>
          <p:cNvSpPr>
            <a:spLocks noGrp="1"/>
          </p:cNvSpPr>
          <p:nvPr>
            <p:ph type="body"/>
          </p:nvPr>
        </p:nvSpPr>
        <p:spPr>
          <a:xfrm>
            <a:off x="6219360" y="1752480"/>
            <a:ext cx="4908240" cy="2017080"/>
          </a:xfrm>
          <a:prstGeom prst="rect">
            <a:avLst/>
          </a:prstGeom>
        </p:spPr>
        <p:txBody>
          <a:bodyPr lIns="0" rIns="0" tIns="0" bIns="0"/>
          <a:p>
            <a:endParaRPr/>
          </a:p>
        </p:txBody>
      </p:sp>
      <p:sp>
        <p:nvSpPr>
          <p:cNvPr id="68" name="PlaceHolder 4"/>
          <p:cNvSpPr>
            <a:spLocks noGrp="1"/>
          </p:cNvSpPr>
          <p:nvPr>
            <p:ph type="body"/>
          </p:nvPr>
        </p:nvSpPr>
        <p:spPr>
          <a:xfrm>
            <a:off x="6219360" y="3961440"/>
            <a:ext cx="4908240" cy="2017080"/>
          </a:xfrm>
          <a:prstGeom prst="rect">
            <a:avLst/>
          </a:prstGeom>
        </p:spPr>
        <p:txBody>
          <a:bodyPr lIns="0" rIns="0" tIns="0" bIns="0"/>
          <a:p>
            <a:endParaRPr/>
          </a:p>
        </p:txBody>
      </p:sp>
      <p:sp>
        <p:nvSpPr>
          <p:cNvPr id="69" name="PlaceHolder 5"/>
          <p:cNvSpPr>
            <a:spLocks noGrp="1"/>
          </p:cNvSpPr>
          <p:nvPr>
            <p:ph type="body"/>
          </p:nvPr>
        </p:nvSpPr>
        <p:spPr>
          <a:xfrm>
            <a:off x="1065240" y="3961440"/>
            <a:ext cx="4908240" cy="20170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71" name="PlaceHolder 2"/>
          <p:cNvSpPr>
            <a:spLocks noGrp="1"/>
          </p:cNvSpPr>
          <p:nvPr>
            <p:ph type="body"/>
          </p:nvPr>
        </p:nvSpPr>
        <p:spPr>
          <a:xfrm>
            <a:off x="1065240" y="1752480"/>
            <a:ext cx="10058040" cy="4228920"/>
          </a:xfrm>
          <a:prstGeom prst="rect">
            <a:avLst/>
          </a:prstGeom>
        </p:spPr>
        <p:txBody>
          <a:bodyPr lIns="0" rIns="0" tIns="0" bIns="0"/>
          <a:p>
            <a:endParaRPr/>
          </a:p>
        </p:txBody>
      </p:sp>
      <p:sp>
        <p:nvSpPr>
          <p:cNvPr id="72" name="PlaceHolder 3"/>
          <p:cNvSpPr>
            <a:spLocks noGrp="1"/>
          </p:cNvSpPr>
          <p:nvPr>
            <p:ph type="body"/>
          </p:nvPr>
        </p:nvSpPr>
        <p:spPr>
          <a:xfrm>
            <a:off x="1065240" y="1752480"/>
            <a:ext cx="10058040" cy="4228920"/>
          </a:xfrm>
          <a:prstGeom prst="rect">
            <a:avLst/>
          </a:prstGeom>
        </p:spPr>
        <p:txBody>
          <a:bodyPr lIns="0" rIns="0" tIns="0" bIns="0"/>
          <a:p>
            <a:endParaRPr/>
          </a:p>
        </p:txBody>
      </p:sp>
      <p:pic>
        <p:nvPicPr>
          <p:cNvPr id="73" name="" descr=""/>
          <p:cNvPicPr/>
          <p:nvPr/>
        </p:nvPicPr>
        <p:blipFill>
          <a:blip r:embed="rId2"/>
          <a:stretch>
            <a:fillRect/>
          </a:stretch>
        </p:blipFill>
        <p:spPr>
          <a:xfrm>
            <a:off x="3443760" y="1752120"/>
            <a:ext cx="5300280" cy="4228920"/>
          </a:xfrm>
          <a:prstGeom prst="rect">
            <a:avLst/>
          </a:prstGeom>
          <a:ln>
            <a:noFill/>
          </a:ln>
        </p:spPr>
      </p:pic>
      <p:pic>
        <p:nvPicPr>
          <p:cNvPr id="74" name="" descr=""/>
          <p:cNvPicPr/>
          <p:nvPr/>
        </p:nvPicPr>
        <p:blipFill>
          <a:blip r:embed="rId3"/>
          <a:stretch>
            <a:fillRect/>
          </a:stretch>
        </p:blipFill>
        <p:spPr>
          <a:xfrm>
            <a:off x="3443760" y="1752120"/>
            <a:ext cx="5300280" cy="42289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5" name="PlaceHolder 2"/>
          <p:cNvSpPr>
            <a:spLocks noGrp="1"/>
          </p:cNvSpPr>
          <p:nvPr>
            <p:ph type="body"/>
          </p:nvPr>
        </p:nvSpPr>
        <p:spPr>
          <a:xfrm>
            <a:off x="1065240" y="1752480"/>
            <a:ext cx="10058040" cy="42289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7" name="PlaceHolder 2"/>
          <p:cNvSpPr>
            <a:spLocks noGrp="1"/>
          </p:cNvSpPr>
          <p:nvPr>
            <p:ph type="body"/>
          </p:nvPr>
        </p:nvSpPr>
        <p:spPr>
          <a:xfrm>
            <a:off x="1065240" y="1752480"/>
            <a:ext cx="4908240" cy="4228920"/>
          </a:xfrm>
          <a:prstGeom prst="rect">
            <a:avLst/>
          </a:prstGeom>
        </p:spPr>
        <p:txBody>
          <a:bodyPr lIns="0" rIns="0" tIns="0" bIns="0"/>
          <a:p>
            <a:endParaRPr/>
          </a:p>
        </p:txBody>
      </p:sp>
      <p:sp>
        <p:nvSpPr>
          <p:cNvPr id="8" name="PlaceHolder 3"/>
          <p:cNvSpPr>
            <a:spLocks noGrp="1"/>
          </p:cNvSpPr>
          <p:nvPr>
            <p:ph type="body"/>
          </p:nvPr>
        </p:nvSpPr>
        <p:spPr>
          <a:xfrm>
            <a:off x="6219360" y="1752480"/>
            <a:ext cx="4908240" cy="42289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065240" y="304920"/>
            <a:ext cx="10058040" cy="12193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065240" y="304920"/>
            <a:ext cx="10058040" cy="5652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12" name="PlaceHolder 2"/>
          <p:cNvSpPr>
            <a:spLocks noGrp="1"/>
          </p:cNvSpPr>
          <p:nvPr>
            <p:ph type="body"/>
          </p:nvPr>
        </p:nvSpPr>
        <p:spPr>
          <a:xfrm>
            <a:off x="1065240" y="1752480"/>
            <a:ext cx="4908240" cy="2017080"/>
          </a:xfrm>
          <a:prstGeom prst="rect">
            <a:avLst/>
          </a:prstGeom>
        </p:spPr>
        <p:txBody>
          <a:bodyPr lIns="0" rIns="0" tIns="0" bIns="0"/>
          <a:p>
            <a:endParaRPr/>
          </a:p>
        </p:txBody>
      </p:sp>
      <p:sp>
        <p:nvSpPr>
          <p:cNvPr id="13" name="PlaceHolder 3"/>
          <p:cNvSpPr>
            <a:spLocks noGrp="1"/>
          </p:cNvSpPr>
          <p:nvPr>
            <p:ph type="body"/>
          </p:nvPr>
        </p:nvSpPr>
        <p:spPr>
          <a:xfrm>
            <a:off x="1065240" y="3961440"/>
            <a:ext cx="4908240" cy="2017080"/>
          </a:xfrm>
          <a:prstGeom prst="rect">
            <a:avLst/>
          </a:prstGeom>
        </p:spPr>
        <p:txBody>
          <a:bodyPr lIns="0" rIns="0" tIns="0" bIns="0"/>
          <a:p>
            <a:endParaRPr/>
          </a:p>
        </p:txBody>
      </p:sp>
      <p:sp>
        <p:nvSpPr>
          <p:cNvPr id="14" name="PlaceHolder 4"/>
          <p:cNvSpPr>
            <a:spLocks noGrp="1"/>
          </p:cNvSpPr>
          <p:nvPr>
            <p:ph type="body"/>
          </p:nvPr>
        </p:nvSpPr>
        <p:spPr>
          <a:xfrm>
            <a:off x="6219360" y="1752480"/>
            <a:ext cx="4908240" cy="42289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16" name="PlaceHolder 2"/>
          <p:cNvSpPr>
            <a:spLocks noGrp="1"/>
          </p:cNvSpPr>
          <p:nvPr>
            <p:ph type="body"/>
          </p:nvPr>
        </p:nvSpPr>
        <p:spPr>
          <a:xfrm>
            <a:off x="1065240" y="1752480"/>
            <a:ext cx="4908240" cy="4228920"/>
          </a:xfrm>
          <a:prstGeom prst="rect">
            <a:avLst/>
          </a:prstGeom>
        </p:spPr>
        <p:txBody>
          <a:bodyPr lIns="0" rIns="0" tIns="0" bIns="0"/>
          <a:p>
            <a:endParaRPr/>
          </a:p>
        </p:txBody>
      </p:sp>
      <p:sp>
        <p:nvSpPr>
          <p:cNvPr id="17" name="PlaceHolder 3"/>
          <p:cNvSpPr>
            <a:spLocks noGrp="1"/>
          </p:cNvSpPr>
          <p:nvPr>
            <p:ph type="body"/>
          </p:nvPr>
        </p:nvSpPr>
        <p:spPr>
          <a:xfrm>
            <a:off x="6219360" y="1752480"/>
            <a:ext cx="4908240" cy="2017080"/>
          </a:xfrm>
          <a:prstGeom prst="rect">
            <a:avLst/>
          </a:prstGeom>
        </p:spPr>
        <p:txBody>
          <a:bodyPr lIns="0" rIns="0" tIns="0" bIns="0"/>
          <a:p>
            <a:endParaRPr/>
          </a:p>
        </p:txBody>
      </p:sp>
      <p:sp>
        <p:nvSpPr>
          <p:cNvPr id="18" name="PlaceHolder 4"/>
          <p:cNvSpPr>
            <a:spLocks noGrp="1"/>
          </p:cNvSpPr>
          <p:nvPr>
            <p:ph type="body"/>
          </p:nvPr>
        </p:nvSpPr>
        <p:spPr>
          <a:xfrm>
            <a:off x="6219360" y="3961440"/>
            <a:ext cx="4908240" cy="20170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65240" y="304920"/>
            <a:ext cx="10058040" cy="1219320"/>
          </a:xfrm>
          <a:prstGeom prst="rect">
            <a:avLst/>
          </a:prstGeom>
        </p:spPr>
        <p:txBody>
          <a:bodyPr lIns="0" rIns="0" tIns="0" bIns="0" anchor="ctr"/>
          <a:p>
            <a:endParaRPr/>
          </a:p>
        </p:txBody>
      </p:sp>
      <p:sp>
        <p:nvSpPr>
          <p:cNvPr id="20" name="PlaceHolder 2"/>
          <p:cNvSpPr>
            <a:spLocks noGrp="1"/>
          </p:cNvSpPr>
          <p:nvPr>
            <p:ph type="body"/>
          </p:nvPr>
        </p:nvSpPr>
        <p:spPr>
          <a:xfrm>
            <a:off x="1065240" y="1752480"/>
            <a:ext cx="4908240" cy="2017080"/>
          </a:xfrm>
          <a:prstGeom prst="rect">
            <a:avLst/>
          </a:prstGeom>
        </p:spPr>
        <p:txBody>
          <a:bodyPr lIns="0" rIns="0" tIns="0" bIns="0"/>
          <a:p>
            <a:endParaRPr/>
          </a:p>
        </p:txBody>
      </p:sp>
      <p:sp>
        <p:nvSpPr>
          <p:cNvPr id="21" name="PlaceHolder 3"/>
          <p:cNvSpPr>
            <a:spLocks noGrp="1"/>
          </p:cNvSpPr>
          <p:nvPr>
            <p:ph type="body"/>
          </p:nvPr>
        </p:nvSpPr>
        <p:spPr>
          <a:xfrm>
            <a:off x="6219360" y="1752480"/>
            <a:ext cx="4908240" cy="2017080"/>
          </a:xfrm>
          <a:prstGeom prst="rect">
            <a:avLst/>
          </a:prstGeom>
        </p:spPr>
        <p:txBody>
          <a:bodyPr lIns="0" rIns="0" tIns="0" bIns="0"/>
          <a:p>
            <a:endParaRPr/>
          </a:p>
        </p:txBody>
      </p:sp>
      <p:sp>
        <p:nvSpPr>
          <p:cNvPr id="22" name="PlaceHolder 4"/>
          <p:cNvSpPr>
            <a:spLocks noGrp="1"/>
          </p:cNvSpPr>
          <p:nvPr>
            <p:ph type="body"/>
          </p:nvPr>
        </p:nvSpPr>
        <p:spPr>
          <a:xfrm>
            <a:off x="1065240" y="3961440"/>
            <a:ext cx="10058040" cy="20170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265640" y="1752480"/>
            <a:ext cx="6857640" cy="1828440"/>
          </a:xfrm>
          <a:prstGeom prst="rect">
            <a:avLst/>
          </a:prstGeom>
        </p:spPr>
        <p:txBody>
          <a:bodyPr anchor="b"/>
          <a:p>
            <a:pPr>
              <a:lnSpc>
                <a:spcPct val="100000"/>
              </a:lnSpc>
            </a:pPr>
            <a:r>
              <a:rPr lang="en-US" sz="5400">
                <a:solidFill>
                  <a:srgbClr val="4d2a0b"/>
                </a:solidFill>
                <a:latin typeface="Segoe Print"/>
              </a:rPr>
              <a:t>Click to edit the title text formatClick to edit Master title style</a:t>
            </a:r>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400">
                <a:latin typeface="Segoe Print"/>
              </a:rPr>
              <a:t>Click to edit the outline text format</a:t>
            </a:r>
            <a:endParaRPr/>
          </a:p>
          <a:p>
            <a:pPr lvl="1">
              <a:buSzPct val="75000"/>
              <a:buFont typeface="StarSymbol"/>
              <a:buChar char=""/>
            </a:pPr>
            <a:r>
              <a:rPr lang="en-US">
                <a:latin typeface="Segoe Print"/>
              </a:rPr>
              <a:t>Second Outline Level</a:t>
            </a:r>
            <a:endParaRPr/>
          </a:p>
          <a:p>
            <a:pPr lvl="2">
              <a:buSzPct val="45000"/>
              <a:buFont typeface="StarSymbol"/>
              <a:buChar char=""/>
            </a:pPr>
            <a:r>
              <a:rPr lang="en-US" sz="1600">
                <a:latin typeface="Segoe Print"/>
              </a:rPr>
              <a:t>Third Outline Level</a:t>
            </a:r>
            <a:endParaRPr/>
          </a:p>
          <a:p>
            <a:pPr lvl="3">
              <a:buSzPct val="75000"/>
              <a:buFont typeface="StarSymbol"/>
              <a:buChar char=""/>
            </a:pPr>
            <a:r>
              <a:rPr lang="en-US" sz="1600">
                <a:latin typeface="Segoe Print"/>
              </a:rPr>
              <a:t>Fourth Outline Level</a:t>
            </a:r>
            <a:endParaRPr/>
          </a:p>
          <a:p>
            <a:pPr lvl="4">
              <a:buSzPct val="45000"/>
              <a:buFont typeface="StarSymbol"/>
              <a:buChar char=""/>
            </a:pPr>
            <a:r>
              <a:rPr lang="en-US" sz="2000">
                <a:latin typeface="Segoe Print"/>
              </a:rPr>
              <a:t>Fifth Outline Level</a:t>
            </a:r>
            <a:endParaRPr/>
          </a:p>
          <a:p>
            <a:pPr lvl="5">
              <a:buSzPct val="45000"/>
              <a:buFont typeface="StarSymbol"/>
              <a:buChar char=""/>
            </a:pPr>
            <a:r>
              <a:rPr lang="en-US" sz="2000">
                <a:latin typeface="Segoe Print"/>
              </a:rPr>
              <a:t>Sixth Outline Level</a:t>
            </a:r>
            <a:endParaRPr/>
          </a:p>
          <a:p>
            <a:pPr lvl="6">
              <a:buSzPct val="45000"/>
              <a:buFont typeface="StarSymbol"/>
              <a:buChar char=""/>
            </a:pPr>
            <a:r>
              <a:rPr lang="en-US" sz="2000">
                <a:latin typeface="Segoe Print"/>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Click to edit the title text formatClick to edit Master title style</a:t>
            </a:r>
            <a:endParaRPr/>
          </a:p>
        </p:txBody>
      </p:sp>
      <p:sp>
        <p:nvSpPr>
          <p:cNvPr id="37" name="PlaceHolder 2"/>
          <p:cNvSpPr>
            <a:spLocks noGrp="1"/>
          </p:cNvSpPr>
          <p:nvPr>
            <p:ph type="body"/>
          </p:nvPr>
        </p:nvSpPr>
        <p:spPr>
          <a:xfrm>
            <a:off x="1065240" y="1752480"/>
            <a:ext cx="10058040" cy="4228920"/>
          </a:xfrm>
          <a:prstGeom prst="rect">
            <a:avLst/>
          </a:prstGeom>
        </p:spPr>
        <p:txBody>
          <a:bodyPr/>
          <a:p>
            <a:pPr>
              <a:buSzPct val="45000"/>
              <a:buFont typeface="StarSymbol"/>
              <a:buChar char=""/>
            </a:pPr>
            <a:r>
              <a:rPr lang="en-US" sz="2400">
                <a:solidFill>
                  <a:srgbClr val="9a5315"/>
                </a:solidFill>
                <a:latin typeface="Segoe Print"/>
              </a:rPr>
              <a:t>Click to edit the outline text format</a:t>
            </a:r>
            <a:endParaRPr/>
          </a:p>
          <a:p>
            <a:pPr lvl="1">
              <a:buSzPct val="75000"/>
              <a:buFont typeface="StarSymbol"/>
              <a:buChar char=""/>
            </a:pPr>
            <a:r>
              <a:rPr lang="en-US" sz="2400">
                <a:solidFill>
                  <a:srgbClr val="9a5315"/>
                </a:solidFill>
                <a:latin typeface="Segoe Print"/>
              </a:rPr>
              <a:t>Second Outline Level</a:t>
            </a:r>
            <a:endParaRPr/>
          </a:p>
          <a:p>
            <a:pPr lvl="2">
              <a:buSzPct val="45000"/>
              <a:buFont typeface="StarSymbol"/>
              <a:buChar char=""/>
            </a:pPr>
            <a:r>
              <a:rPr lang="en-US" sz="2400">
                <a:solidFill>
                  <a:srgbClr val="9a5315"/>
                </a:solidFill>
                <a:latin typeface="Segoe Print"/>
              </a:rPr>
              <a:t>Third Outline Level</a:t>
            </a:r>
            <a:endParaRPr/>
          </a:p>
          <a:p>
            <a:pPr lvl="3">
              <a:buSzPct val="75000"/>
              <a:buFont typeface="StarSymbol"/>
              <a:buChar char=""/>
            </a:pPr>
            <a:r>
              <a:rPr lang="en-US" sz="2400">
                <a:solidFill>
                  <a:srgbClr val="9a5315"/>
                </a:solidFill>
                <a:latin typeface="Segoe Print"/>
              </a:rPr>
              <a:t>Fourth Outline Level</a:t>
            </a:r>
            <a:endParaRPr/>
          </a:p>
          <a:p>
            <a:pPr lvl="4">
              <a:buSzPct val="45000"/>
              <a:buFont typeface="StarSymbol"/>
              <a:buChar char=""/>
            </a:pPr>
            <a:r>
              <a:rPr lang="en-US" sz="2400">
                <a:solidFill>
                  <a:srgbClr val="9a5315"/>
                </a:solidFill>
                <a:latin typeface="Segoe Print"/>
              </a:rPr>
              <a:t>Fifth Outline Level</a:t>
            </a:r>
            <a:endParaRPr/>
          </a:p>
          <a:p>
            <a:pPr lvl="5">
              <a:buSzPct val="45000"/>
              <a:buFont typeface="StarSymbol"/>
              <a:buChar char=""/>
            </a:pPr>
            <a:r>
              <a:rPr lang="en-US" sz="2400">
                <a:solidFill>
                  <a:srgbClr val="9a5315"/>
                </a:solidFill>
                <a:latin typeface="Segoe Print"/>
              </a:rPr>
              <a:t>Sixth Outline Level</a:t>
            </a:r>
            <a:endParaRPr/>
          </a:p>
          <a:p>
            <a:pPr>
              <a:lnSpc>
                <a:spcPct val="100000"/>
              </a:lnSpc>
              <a:buFont typeface="Arial"/>
              <a:buChar char="•"/>
            </a:pPr>
            <a:r>
              <a:rPr lang="en-US" sz="2400">
                <a:solidFill>
                  <a:srgbClr val="9a5315"/>
                </a:solidFill>
                <a:latin typeface="Segoe Print"/>
              </a:rPr>
              <a:t>Seventh Outline LevelClick to edit Master text styles</a:t>
            </a:r>
            <a:endParaRPr/>
          </a:p>
          <a:p>
            <a:pPr lvl="1">
              <a:lnSpc>
                <a:spcPct val="100000"/>
              </a:lnSpc>
              <a:buFont typeface="Arial"/>
              <a:buChar char="•"/>
            </a:pPr>
            <a:r>
              <a:rPr lang="en-US" sz="2000">
                <a:solidFill>
                  <a:srgbClr val="9a5315"/>
                </a:solidFill>
                <a:latin typeface="Segoe Print"/>
              </a:rPr>
              <a:t>Second level</a:t>
            </a:r>
            <a:endParaRPr/>
          </a:p>
          <a:p>
            <a:pPr lvl="2">
              <a:lnSpc>
                <a:spcPct val="100000"/>
              </a:lnSpc>
              <a:buFont typeface="Arial"/>
              <a:buChar char="•"/>
            </a:pPr>
            <a:r>
              <a:rPr lang="en-US">
                <a:solidFill>
                  <a:srgbClr val="9a5315"/>
                </a:solidFill>
                <a:latin typeface="Segoe Print"/>
              </a:rPr>
              <a:t>Third level</a:t>
            </a:r>
            <a:endParaRPr/>
          </a:p>
          <a:p>
            <a:pPr lvl="3">
              <a:lnSpc>
                <a:spcPct val="100000"/>
              </a:lnSpc>
              <a:buFont typeface="Arial"/>
              <a:buChar char="•"/>
            </a:pPr>
            <a:r>
              <a:rPr lang="en-US" sz="1600">
                <a:solidFill>
                  <a:srgbClr val="9a5315"/>
                </a:solidFill>
                <a:latin typeface="Segoe Print"/>
              </a:rPr>
              <a:t>Fourth level</a:t>
            </a:r>
            <a:endParaRPr/>
          </a:p>
          <a:p>
            <a:pPr lvl="4">
              <a:lnSpc>
                <a:spcPct val="100000"/>
              </a:lnSpc>
              <a:buFont typeface="Arial"/>
              <a:buChar char="•"/>
            </a:pPr>
            <a:r>
              <a:rPr lang="en-US" sz="1600">
                <a:solidFill>
                  <a:srgbClr val="9a5315"/>
                </a:solidFill>
                <a:latin typeface="Segoe Print"/>
              </a:rPr>
              <a:t>Fifth level</a:t>
            </a:r>
            <a:endParaRPr/>
          </a:p>
        </p:txBody>
      </p:sp>
      <p:sp>
        <p:nvSpPr>
          <p:cNvPr id="38" name="PlaceHolder 3"/>
          <p:cNvSpPr>
            <a:spLocks noGrp="1"/>
          </p:cNvSpPr>
          <p:nvPr>
            <p:ph type="dt"/>
          </p:nvPr>
        </p:nvSpPr>
        <p:spPr>
          <a:xfrm>
            <a:off x="8075520" y="6019920"/>
            <a:ext cx="1396080" cy="228240"/>
          </a:xfrm>
          <a:prstGeom prst="rect">
            <a:avLst/>
          </a:prstGeom>
        </p:spPr>
        <p:txBody>
          <a:bodyPr anchor="ctr"/>
          <a:p>
            <a:pPr>
              <a:lnSpc>
                <a:spcPct val="100000"/>
              </a:lnSpc>
            </a:pPr>
            <a:r>
              <a:rPr lang="en-US" sz="1000">
                <a:solidFill>
                  <a:srgbClr val="9a5315"/>
                </a:solidFill>
                <a:latin typeface="Segoe Print"/>
              </a:rPr>
              <a:t>8/20/14</a:t>
            </a:r>
            <a:endParaRPr/>
          </a:p>
        </p:txBody>
      </p:sp>
      <p:sp>
        <p:nvSpPr>
          <p:cNvPr id="39" name="PlaceHolder 4"/>
          <p:cNvSpPr>
            <a:spLocks noGrp="1"/>
          </p:cNvSpPr>
          <p:nvPr>
            <p:ph type="ftr"/>
          </p:nvPr>
        </p:nvSpPr>
        <p:spPr>
          <a:xfrm>
            <a:off x="1979640" y="6019920"/>
            <a:ext cx="5943240" cy="228240"/>
          </a:xfrm>
          <a:prstGeom prst="rect">
            <a:avLst/>
          </a:prstGeom>
        </p:spPr>
        <p:txBody>
          <a:bodyPr anchor="ctr"/>
          <a:p>
            <a:endParaRPr/>
          </a:p>
        </p:txBody>
      </p:sp>
      <p:sp>
        <p:nvSpPr>
          <p:cNvPr id="40" name="PlaceHolder 5"/>
          <p:cNvSpPr>
            <a:spLocks noGrp="1"/>
          </p:cNvSpPr>
          <p:nvPr>
            <p:ph type="sldNum"/>
          </p:nvPr>
        </p:nvSpPr>
        <p:spPr>
          <a:xfrm>
            <a:off x="1065240" y="6019920"/>
            <a:ext cx="761760" cy="228240"/>
          </a:xfrm>
          <a:prstGeom prst="rect">
            <a:avLst/>
          </a:prstGeom>
        </p:spPr>
        <p:txBody>
          <a:bodyPr anchor="ctr"/>
          <a:p>
            <a:pPr>
              <a:lnSpc>
                <a:spcPct val="100000"/>
              </a:lnSpc>
            </a:pPr>
            <a:fld id="{5FF4AB1D-D96C-4DC5-A507-67AEFDC7B4F3}" type="slidenum">
              <a:rPr lang="en-US" sz="1000">
                <a:solidFill>
                  <a:srgbClr val="9a5315"/>
                </a:solidFill>
                <a:latin typeface="Segoe Print"/>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4265640" y="1752480"/>
            <a:ext cx="6857640" cy="1828440"/>
          </a:xfrm>
          <a:prstGeom prst="rect">
            <a:avLst/>
          </a:prstGeom>
        </p:spPr>
        <p:txBody>
          <a:bodyPr anchor="b"/>
          <a:p>
            <a:pPr>
              <a:lnSpc>
                <a:spcPct val="100000"/>
              </a:lnSpc>
            </a:pPr>
            <a:r>
              <a:rPr lang="en-US" sz="5400">
                <a:solidFill>
                  <a:srgbClr val="4d2a0b"/>
                </a:solidFill>
                <a:latin typeface="Segoe Print"/>
              </a:rPr>
              <a:t>Introduction ASP</a:t>
            </a:r>
            <a:endParaRPr/>
          </a:p>
        </p:txBody>
      </p:sp>
      <p:sp>
        <p:nvSpPr>
          <p:cNvPr id="81" name="TextShape 2"/>
          <p:cNvSpPr txBox="1"/>
          <p:nvPr/>
        </p:nvSpPr>
        <p:spPr>
          <a:xfrm>
            <a:off x="4265640" y="3733920"/>
            <a:ext cx="6857640" cy="914040"/>
          </a:xfrm>
          <a:prstGeom prst="rect">
            <a:avLst/>
          </a:prstGeom>
        </p:spPr>
        <p:txBody>
          <a:bodyPr/>
          <a:p>
            <a:pPr>
              <a:lnSpc>
                <a:spcPct val="100000"/>
              </a:lnSpc>
            </a:pPr>
            <a:r>
              <a:rPr lang="en-US" sz="2400">
                <a:solidFill>
                  <a:srgbClr val="9a5315"/>
                </a:solidFill>
                <a:latin typeface="Segoe Print"/>
              </a:rPr>
              <a:t>SureshM</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Request Header</a:t>
            </a:r>
            <a:endParaRPr/>
          </a:p>
        </p:txBody>
      </p:sp>
      <p:sp>
        <p:nvSpPr>
          <p:cNvPr id="101"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The request headers are in the form of name:value pairs. Multiple values, separated by commas, can be specified.</a:t>
            </a:r>
            <a:endParaRPr/>
          </a:p>
          <a:p>
            <a:pPr>
              <a:lnSpc>
                <a:spcPct val="100000"/>
              </a:lnSpc>
              <a:buFont typeface="Arial"/>
              <a:buChar char="•"/>
            </a:pPr>
            <a:r>
              <a:rPr lang="en-US" sz="2400">
                <a:solidFill>
                  <a:srgbClr val="9a5315"/>
                </a:solidFill>
                <a:latin typeface="Segoe Print"/>
              </a:rPr>
              <a:t>request-header-name: request-header-value1, request-header-value2, ...</a:t>
            </a:r>
            <a:endParaRPr/>
          </a:p>
          <a:p>
            <a:pPr>
              <a:lnSpc>
                <a:spcPct val="100000"/>
              </a:lnSpc>
              <a:buFont typeface="Arial"/>
              <a:buChar char="•"/>
            </a:pPr>
            <a:r>
              <a:rPr lang="en-US" sz="2400">
                <a:solidFill>
                  <a:srgbClr val="9a5315"/>
                </a:solidFill>
                <a:latin typeface="Segoe Print"/>
              </a:rPr>
              <a:t>Examples of request headers are:</a:t>
            </a:r>
            <a:endParaRPr/>
          </a:p>
          <a:p>
            <a:r>
              <a:rPr lang="en-US" sz="2000">
                <a:solidFill>
                  <a:srgbClr val="9a5315"/>
                </a:solidFill>
                <a:latin typeface="Segoe Print"/>
              </a:rPr>
              <a:t>Host: www.xyz.com</a:t>
            </a:r>
            <a:endParaRPr/>
          </a:p>
          <a:p>
            <a:r>
              <a:rPr lang="en-US" sz="2000">
                <a:solidFill>
                  <a:srgbClr val="9a5315"/>
                </a:solidFill>
                <a:latin typeface="Segoe Print"/>
              </a:rPr>
              <a:t>Connection: Keep-Alive</a:t>
            </a:r>
            <a:endParaRPr/>
          </a:p>
          <a:p>
            <a:r>
              <a:rPr lang="en-US" sz="2000">
                <a:solidFill>
                  <a:srgbClr val="9a5315"/>
                </a:solidFill>
                <a:latin typeface="Segoe Print"/>
              </a:rPr>
              <a:t>Accept: image/gif, image/jpeg, */*</a:t>
            </a:r>
            <a:endParaRPr/>
          </a:p>
          <a:p>
            <a:r>
              <a:rPr lang="en-US" sz="2000">
                <a:solidFill>
                  <a:srgbClr val="9a5315"/>
                </a:solidFill>
                <a:latin typeface="Segoe Print"/>
              </a:rPr>
              <a:t>Accept-Language: us-en, fr, cn</a:t>
            </a:r>
            <a:endParaRPr/>
          </a:p>
        </p:txBody>
      </p:sp>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Request Message</a:t>
            </a:r>
            <a:endParaRPr/>
          </a:p>
        </p:txBody>
      </p:sp>
      <p:pic>
        <p:nvPicPr>
          <p:cNvPr id="103" name="Picture 2" descr=""/>
          <p:cNvPicPr/>
          <p:nvPr/>
        </p:nvPicPr>
        <p:blipFill>
          <a:blip r:embed="rId1"/>
          <a:stretch>
            <a:fillRect/>
          </a:stretch>
        </p:blipFill>
        <p:spPr>
          <a:xfrm>
            <a:off x="1344600" y="2057400"/>
            <a:ext cx="9499320" cy="3200040"/>
          </a:xfrm>
          <a:prstGeom prst="rect">
            <a:avLst/>
          </a:prstGeom>
          <a:ln>
            <a:noFill/>
          </a:ln>
        </p:spPr>
      </p:pic>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HTTP Response Message</a:t>
            </a:r>
            <a:endParaRPr/>
          </a:p>
        </p:txBody>
      </p:sp>
      <p:sp>
        <p:nvSpPr>
          <p:cNvPr id="105"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The status line has the following syntax:</a:t>
            </a:r>
            <a:endParaRPr/>
          </a:p>
          <a:p>
            <a:pPr>
              <a:lnSpc>
                <a:spcPct val="100000"/>
              </a:lnSpc>
              <a:buFont typeface="Arial"/>
              <a:buChar char="•"/>
            </a:pPr>
            <a:r>
              <a:rPr lang="en-US" sz="2400">
                <a:solidFill>
                  <a:srgbClr val="9a5315"/>
                </a:solidFill>
                <a:latin typeface="Segoe Print"/>
              </a:rPr>
              <a:t>HTTP-version status-code reason-phrase</a:t>
            </a:r>
            <a:endParaRPr/>
          </a:p>
          <a:p>
            <a:pPr lvl="1">
              <a:lnSpc>
                <a:spcPct val="100000"/>
              </a:lnSpc>
              <a:buFont typeface="Arial"/>
              <a:buChar char="•"/>
            </a:pPr>
            <a:r>
              <a:rPr lang="en-US" sz="2000">
                <a:solidFill>
                  <a:srgbClr val="9a5315"/>
                </a:solidFill>
                <a:latin typeface="Segoe Print"/>
              </a:rPr>
              <a:t>HTTP-version: The HTTP version used in this session. Either HTTP/1.0 and HTTP/1.1.</a:t>
            </a:r>
            <a:endParaRPr/>
          </a:p>
          <a:p>
            <a:pPr lvl="1">
              <a:lnSpc>
                <a:spcPct val="100000"/>
              </a:lnSpc>
              <a:buFont typeface="Arial"/>
              <a:buChar char="•"/>
            </a:pPr>
            <a:r>
              <a:rPr lang="en-US" sz="2000">
                <a:solidFill>
                  <a:srgbClr val="9a5315"/>
                </a:solidFill>
                <a:latin typeface="Segoe Print"/>
              </a:rPr>
              <a:t>status-code: a 3-digit number generated by the server to reflect the outcome of the request.</a:t>
            </a:r>
            <a:endParaRPr/>
          </a:p>
          <a:p>
            <a:pPr lvl="1">
              <a:lnSpc>
                <a:spcPct val="100000"/>
              </a:lnSpc>
              <a:buFont typeface="Arial"/>
              <a:buChar char="•"/>
            </a:pPr>
            <a:r>
              <a:rPr lang="en-US" sz="2000">
                <a:solidFill>
                  <a:srgbClr val="9a5315"/>
                </a:solidFill>
                <a:latin typeface="Segoe Print"/>
              </a:rPr>
              <a:t>reason-phrase: gives a short explanation to the status code.</a:t>
            </a:r>
            <a:endParaRPr/>
          </a:p>
          <a:p>
            <a:pPr lvl="1">
              <a:lnSpc>
                <a:spcPct val="100000"/>
              </a:lnSpc>
              <a:buFont typeface="Arial"/>
              <a:buChar char="•"/>
            </a:pPr>
            <a:r>
              <a:rPr lang="en-US" sz="2000">
                <a:solidFill>
                  <a:srgbClr val="9a5315"/>
                </a:solidFill>
                <a:latin typeface="Segoe Print"/>
              </a:rPr>
              <a:t>Common status code and reason phrase are "200 OK", "404 Not Found", "403 Forbidden", "500 Internal Server Error".</a:t>
            </a:r>
            <a:endParaRPr/>
          </a:p>
          <a:p>
            <a:pPr>
              <a:lnSpc>
                <a:spcPct val="100000"/>
              </a:lnSpc>
              <a:buFont typeface="Arial"/>
              <a:buChar char="•"/>
            </a:pPr>
            <a:r>
              <a:rPr lang="en-US" sz="2400">
                <a:solidFill>
                  <a:srgbClr val="9a5315"/>
                </a:solidFill>
                <a:latin typeface="Segoe Print"/>
              </a:rPr>
              <a:t>Examples of status line are:</a:t>
            </a:r>
            <a:endParaRPr/>
          </a:p>
          <a:p>
            <a:r>
              <a:rPr lang="en-US" sz="2000">
                <a:solidFill>
                  <a:srgbClr val="9a5315"/>
                </a:solidFill>
                <a:latin typeface="Segoe Print"/>
              </a:rPr>
              <a:t>HTTP/1.1 200 OK</a:t>
            </a:r>
            <a:endParaRPr/>
          </a:p>
          <a:p>
            <a:r>
              <a:rPr lang="en-US" sz="2000">
                <a:solidFill>
                  <a:srgbClr val="9a5315"/>
                </a:solidFill>
                <a:latin typeface="Segoe Print"/>
              </a:rPr>
              <a:t>HTTP/1.0 404 Not Found</a:t>
            </a:r>
            <a:endParaRPr/>
          </a:p>
          <a:p>
            <a:r>
              <a:rPr lang="en-US" sz="2000">
                <a:solidFill>
                  <a:srgbClr val="9a5315"/>
                </a:solidFill>
                <a:latin typeface="Segoe Print"/>
              </a:rPr>
              <a:t>HTTP/1.1 403 Forbidden</a:t>
            </a:r>
            <a:endParaRPr/>
          </a:p>
        </p:txBody>
      </p:sp>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Response Headers</a:t>
            </a:r>
            <a:endParaRPr/>
          </a:p>
        </p:txBody>
      </p:sp>
      <p:sp>
        <p:nvSpPr>
          <p:cNvPr id="107"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The response headers are in the form name:value pairs:</a:t>
            </a:r>
            <a:endParaRPr/>
          </a:p>
          <a:p>
            <a:pPr>
              <a:lnSpc>
                <a:spcPct val="100000"/>
              </a:lnSpc>
              <a:buFont typeface="Arial"/>
              <a:buChar char="•"/>
            </a:pPr>
            <a:r>
              <a:rPr lang="en-US" sz="2400">
                <a:solidFill>
                  <a:srgbClr val="9a5315"/>
                </a:solidFill>
                <a:latin typeface="Segoe Print"/>
              </a:rPr>
              <a:t>response-header-name: response-header-value1, response-header-value2, ...</a:t>
            </a:r>
            <a:endParaRPr/>
          </a:p>
          <a:p>
            <a:pPr>
              <a:lnSpc>
                <a:spcPct val="100000"/>
              </a:lnSpc>
              <a:buFont typeface="Arial"/>
              <a:buChar char="•"/>
            </a:pPr>
            <a:r>
              <a:rPr lang="en-US" sz="2400">
                <a:solidFill>
                  <a:srgbClr val="9a5315"/>
                </a:solidFill>
                <a:latin typeface="Segoe Print"/>
              </a:rPr>
              <a:t>Examples of response headers are:</a:t>
            </a:r>
            <a:endParaRPr/>
          </a:p>
          <a:p>
            <a:r>
              <a:rPr lang="en-US" sz="2000">
                <a:solidFill>
                  <a:srgbClr val="9a5315"/>
                </a:solidFill>
                <a:latin typeface="Segoe Print"/>
              </a:rPr>
              <a:t>Content-Type: text/html</a:t>
            </a:r>
            <a:endParaRPr/>
          </a:p>
          <a:p>
            <a:r>
              <a:rPr lang="en-US" sz="2000">
                <a:solidFill>
                  <a:srgbClr val="9a5315"/>
                </a:solidFill>
                <a:latin typeface="Segoe Print"/>
              </a:rPr>
              <a:t>Content-Length: 35</a:t>
            </a:r>
            <a:endParaRPr/>
          </a:p>
          <a:p>
            <a:r>
              <a:rPr lang="en-US" sz="2000">
                <a:solidFill>
                  <a:srgbClr val="9a5315"/>
                </a:solidFill>
                <a:latin typeface="Segoe Print"/>
              </a:rPr>
              <a:t>Connection: Keep-Alive</a:t>
            </a:r>
            <a:endParaRPr/>
          </a:p>
          <a:p>
            <a:r>
              <a:rPr lang="en-US" sz="2000">
                <a:solidFill>
                  <a:srgbClr val="9a5315"/>
                </a:solidFill>
                <a:latin typeface="Segoe Print"/>
              </a:rPr>
              <a:t>Keep-Alive: timeout=15, max=100</a:t>
            </a:r>
            <a:endParaRPr/>
          </a:p>
          <a:p>
            <a:pPr>
              <a:lnSpc>
                <a:spcPct val="100000"/>
              </a:lnSpc>
              <a:buFont typeface="Arial"/>
              <a:buChar char="•"/>
            </a:pPr>
            <a:r>
              <a:rPr lang="en-US" sz="2400">
                <a:solidFill>
                  <a:srgbClr val="9a5315"/>
                </a:solidFill>
                <a:latin typeface="Segoe Print"/>
              </a:rPr>
              <a:t>The response message body contains the resource data requested.</a:t>
            </a:r>
            <a:endParaRPr/>
          </a:p>
        </p:txBody>
      </p:sp>
    </p:spTree>
  </p:cSld>
  <p:transition spd="med">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Response Message</a:t>
            </a:r>
            <a:endParaRPr/>
          </a:p>
        </p:txBody>
      </p:sp>
      <p:pic>
        <p:nvPicPr>
          <p:cNvPr id="109" name="Picture 2" descr=""/>
          <p:cNvPicPr/>
          <p:nvPr/>
        </p:nvPicPr>
        <p:blipFill>
          <a:blip r:embed="rId1"/>
          <a:stretch>
            <a:fillRect/>
          </a:stretch>
        </p:blipFill>
        <p:spPr>
          <a:xfrm>
            <a:off x="2000160" y="2124720"/>
            <a:ext cx="8411040" cy="3189960"/>
          </a:xfrm>
          <a:prstGeom prst="rect">
            <a:avLst/>
          </a:prstGeom>
          <a:ln>
            <a:noFill/>
          </a:ln>
        </p:spPr>
      </p:pic>
    </p:spTree>
  </p:cSld>
  <p:transition spd="med">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Web Pages</a:t>
            </a:r>
            <a:endParaRPr/>
          </a:p>
        </p:txBody>
      </p:sp>
      <p:sp>
        <p:nvSpPr>
          <p:cNvPr id="111"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WWW grew out of experiments in CERN, they build a way of transmitting information in a format (HTTP)</a:t>
            </a:r>
            <a:endParaRPr/>
          </a:p>
          <a:p>
            <a:pPr>
              <a:lnSpc>
                <a:spcPct val="100000"/>
              </a:lnSpc>
              <a:buFont typeface="Arial"/>
              <a:buChar char="•"/>
            </a:pPr>
            <a:r>
              <a:rPr lang="en-US" sz="2400">
                <a:solidFill>
                  <a:srgbClr val="9a5315"/>
                </a:solidFill>
                <a:latin typeface="Segoe Print"/>
              </a:rPr>
              <a:t>Markup language that is designed for simplicity with flexible structure (HTML)</a:t>
            </a:r>
            <a:endParaRPr/>
          </a:p>
          <a:p>
            <a:pPr>
              <a:lnSpc>
                <a:spcPct val="100000"/>
              </a:lnSpc>
              <a:buFont typeface="Arial"/>
              <a:buChar char="•"/>
            </a:pPr>
            <a:r>
              <a:rPr lang="en-US" sz="2400">
                <a:solidFill>
                  <a:srgbClr val="9a5315"/>
                </a:solidFill>
                <a:latin typeface="Segoe Print"/>
              </a:rPr>
              <a:t>HTML allowed text and graphics to be displayed in the browser</a:t>
            </a:r>
            <a:endParaRPr/>
          </a:p>
          <a:p>
            <a:pPr>
              <a:lnSpc>
                <a:spcPct val="100000"/>
              </a:lnSpc>
              <a:buFont typeface="Arial"/>
              <a:buChar char="•"/>
            </a:pPr>
            <a:r>
              <a:rPr lang="en-US" sz="2400">
                <a:solidFill>
                  <a:srgbClr val="9a5315"/>
                </a:solidFill>
                <a:latin typeface="Segoe Print"/>
              </a:rPr>
              <a:t>One thing that all these early pages lacked was any kind of </a:t>
            </a:r>
            <a:r>
              <a:rPr b="1" lang="en-US" sz="2400">
                <a:solidFill>
                  <a:srgbClr val="9a5315"/>
                </a:solidFill>
                <a:latin typeface="Segoe Print"/>
              </a:rPr>
              <a:t>dynamic </a:t>
            </a:r>
            <a:r>
              <a:rPr lang="en-US" sz="2400">
                <a:solidFill>
                  <a:srgbClr val="9a5315"/>
                </a:solidFill>
                <a:latin typeface="Segoe Print"/>
              </a:rPr>
              <a:t>content</a:t>
            </a:r>
            <a:endParaRPr/>
          </a:p>
          <a:p>
            <a:pPr>
              <a:lnSpc>
                <a:spcPct val="100000"/>
              </a:lnSpc>
            </a:pPr>
            <a:endParaRPr/>
          </a:p>
        </p:txBody>
      </p:sp>
    </p:spTree>
  </p:cSld>
  <p:transition spd="med">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Static Page</a:t>
            </a:r>
            <a:endParaRPr/>
          </a:p>
        </p:txBody>
      </p:sp>
      <p:sp>
        <p:nvSpPr>
          <p:cNvPr id="113"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"Static" means unchanged or constant. Web pages contain the same prebuilt content each time the page is loaded, </a:t>
            </a:r>
            <a:endParaRPr/>
          </a:p>
          <a:p>
            <a:pPr>
              <a:lnSpc>
                <a:spcPct val="100000"/>
              </a:lnSpc>
              <a:buFont typeface="Arial"/>
              <a:buChar char="•"/>
            </a:pPr>
            <a:r>
              <a:rPr lang="en-US" sz="2400">
                <a:solidFill>
                  <a:srgbClr val="9a5315"/>
                </a:solidFill>
                <a:latin typeface="Segoe Print"/>
              </a:rPr>
              <a:t>Standard HTML pages are static Web pages. They contain HTML code, which defines the structure and content of the Web page. Each time an HTML page is loaded, it looks the same. The only way the content of an HTML page will change is if the Web developer updates and publishes the file.</a:t>
            </a:r>
            <a:endParaRPr/>
          </a:p>
        </p:txBody>
      </p:sp>
    </p:spTree>
  </p:cSld>
  <p:transition spd="med">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Dynamic page</a:t>
            </a:r>
            <a:endParaRPr/>
          </a:p>
        </p:txBody>
      </p:sp>
      <p:sp>
        <p:nvSpPr>
          <p:cNvPr id="115"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 “</a:t>
            </a:r>
            <a:r>
              <a:rPr lang="en-US" sz="2400">
                <a:solidFill>
                  <a:srgbClr val="9a5315"/>
                </a:solidFill>
                <a:latin typeface="Segoe Print"/>
              </a:rPr>
              <a:t>Dynamic" means changing or lively and the content of dynamic Web pages can be generated on-the-fly.</a:t>
            </a:r>
            <a:endParaRPr/>
          </a:p>
          <a:p>
            <a:pPr>
              <a:lnSpc>
                <a:spcPct val="100000"/>
              </a:lnSpc>
              <a:buFont typeface="Arial"/>
              <a:buChar char="•"/>
            </a:pPr>
            <a:r>
              <a:rPr lang="en-US" sz="2400">
                <a:solidFill>
                  <a:srgbClr val="9a5315"/>
                </a:solidFill>
                <a:latin typeface="Segoe Print"/>
              </a:rPr>
              <a:t>Web pages, such as PHP, ASP, and JSP pages are dynamic Web pages. These pages contain "server-side" code, which allows the server to generate unique content each time the page is loaded. </a:t>
            </a:r>
            <a:endParaRPr/>
          </a:p>
          <a:p>
            <a:pPr>
              <a:lnSpc>
                <a:spcPct val="100000"/>
              </a:lnSpc>
              <a:buFont typeface="Arial"/>
              <a:buChar char="•"/>
            </a:pPr>
            <a:r>
              <a:rPr lang="en-US" sz="2400">
                <a:solidFill>
                  <a:srgbClr val="9a5315"/>
                </a:solidFill>
                <a:latin typeface="Segoe Print"/>
              </a:rPr>
              <a:t>Use of server-side code to access database information, which enables the page's content to be generated from information stored in the database. </a:t>
            </a:r>
            <a:endParaRPr/>
          </a:p>
        </p:txBody>
      </p:sp>
    </p:spTree>
  </p:cSld>
  <p:transition spd="med">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Why Dynamic Page needed?</a:t>
            </a:r>
            <a:endParaRPr/>
          </a:p>
        </p:txBody>
      </p:sp>
      <p:sp>
        <p:nvSpPr>
          <p:cNvPr id="117"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new types of document content &lt;INPUT&gt; that allow users to enter information made it necessary to develop applications that could read and make use of this information .</a:t>
            </a:r>
            <a:endParaRPr/>
          </a:p>
          <a:p>
            <a:pPr>
              <a:lnSpc>
                <a:spcPct val="100000"/>
              </a:lnSpc>
              <a:buFont typeface="Arial"/>
              <a:buChar char="•"/>
            </a:pPr>
            <a:r>
              <a:rPr lang="en-US" sz="2400">
                <a:solidFill>
                  <a:srgbClr val="9a5315"/>
                </a:solidFill>
                <a:latin typeface="Segoe Print"/>
              </a:rPr>
              <a:t>delivering content extracted from another application, especially a database required a new approach</a:t>
            </a:r>
            <a:endParaRPr/>
          </a:p>
        </p:txBody>
      </p:sp>
    </p:spTree>
  </p:cSld>
  <p:transition spd="med">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How to make pages Dynamic?</a:t>
            </a:r>
            <a:endParaRPr/>
          </a:p>
        </p:txBody>
      </p:sp>
      <p:sp>
        <p:nvSpPr>
          <p:cNvPr id="119"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it became normal practice for the Web server to expose an interface that other applications could connect to.</a:t>
            </a:r>
            <a:endParaRPr/>
          </a:p>
          <a:p>
            <a:pPr>
              <a:lnSpc>
                <a:spcPct val="100000"/>
              </a:lnSpc>
              <a:buFont typeface="Arial"/>
              <a:buChar char="•"/>
            </a:pPr>
            <a:r>
              <a:rPr lang="en-US" sz="2400">
                <a:solidFill>
                  <a:srgbClr val="9a5315"/>
                </a:solidFill>
                <a:latin typeface="Segoe Print"/>
              </a:rPr>
              <a:t>Through this interface, custom executable applications could receive the information sent from the client, including details of the page request</a:t>
            </a:r>
            <a:endParaRPr/>
          </a:p>
          <a:p>
            <a:pPr>
              <a:lnSpc>
                <a:spcPct val="100000"/>
              </a:lnSpc>
              <a:buFont typeface="Arial"/>
              <a:buChar char="•"/>
            </a:pPr>
            <a:r>
              <a:rPr lang="en-US" sz="2400">
                <a:solidFill>
                  <a:srgbClr val="9a5315"/>
                </a:solidFill>
                <a:latin typeface="Segoe Print"/>
              </a:rPr>
              <a:t>The application could then create a response to the client internally, rather than reading a text and markup file from the server's disk.</a:t>
            </a:r>
            <a:endParaRPr/>
          </a:p>
        </p:txBody>
      </p:sp>
    </p:spTree>
  </p:cSld>
  <p:transition spd="med">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World Wide Web (WWW)</a:t>
            </a:r>
            <a:endParaRPr/>
          </a:p>
        </p:txBody>
      </p:sp>
      <p:sp>
        <p:nvSpPr>
          <p:cNvPr id="83" name="TextShape 2"/>
          <p:cNvSpPr txBox="1"/>
          <p:nvPr/>
        </p:nvSpPr>
        <p:spPr>
          <a:xfrm>
            <a:off x="1065240" y="1752480"/>
            <a:ext cx="10987920" cy="4228920"/>
          </a:xfrm>
          <a:prstGeom prst="rect">
            <a:avLst/>
          </a:prstGeom>
        </p:spPr>
        <p:txBody>
          <a:bodyPr/>
          <a:p>
            <a:pPr>
              <a:lnSpc>
                <a:spcPct val="100000"/>
              </a:lnSpc>
              <a:buFont typeface="Arial"/>
              <a:buChar char="•"/>
            </a:pPr>
            <a:r>
              <a:rPr lang="en-US" sz="2400">
                <a:solidFill>
                  <a:srgbClr val="9a5315"/>
                </a:solidFill>
                <a:latin typeface="Segoe Print"/>
              </a:rPr>
              <a:t>Many applications running </a:t>
            </a:r>
            <a:endParaRPr/>
          </a:p>
          <a:p>
            <a:pPr>
              <a:lnSpc>
                <a:spcPct val="100000"/>
              </a:lnSpc>
            </a:pPr>
            <a:r>
              <a:rPr lang="en-US" sz="2400">
                <a:solidFill>
                  <a:srgbClr val="9a5315"/>
                </a:solidFill>
                <a:latin typeface="Segoe Print"/>
              </a:rPr>
              <a:t>   </a:t>
            </a:r>
            <a:r>
              <a:rPr lang="en-US" sz="2400">
                <a:solidFill>
                  <a:srgbClr val="9a5315"/>
                </a:solidFill>
                <a:latin typeface="Segoe Print"/>
              </a:rPr>
              <a:t>concurrently over the Web, </a:t>
            </a:r>
            <a:endParaRPr/>
          </a:p>
          <a:p>
            <a:pPr lvl="1">
              <a:lnSpc>
                <a:spcPct val="100000"/>
              </a:lnSpc>
              <a:buFont typeface="Arial"/>
              <a:buChar char="•"/>
            </a:pPr>
            <a:r>
              <a:rPr lang="en-US" sz="2000">
                <a:solidFill>
                  <a:srgbClr val="9a5315"/>
                </a:solidFill>
                <a:latin typeface="Segoe Print"/>
              </a:rPr>
              <a:t>such as web browsing/surfing, </a:t>
            </a:r>
            <a:endParaRPr/>
          </a:p>
          <a:p>
            <a:pPr lvl="1">
              <a:lnSpc>
                <a:spcPct val="100000"/>
              </a:lnSpc>
              <a:buFont typeface="Arial"/>
              <a:buChar char="•"/>
            </a:pPr>
            <a:r>
              <a:rPr lang="en-US" sz="2000">
                <a:solidFill>
                  <a:srgbClr val="9a5315"/>
                </a:solidFill>
                <a:latin typeface="Segoe Print"/>
              </a:rPr>
              <a:t>e-mail, </a:t>
            </a:r>
            <a:endParaRPr/>
          </a:p>
          <a:p>
            <a:pPr lvl="1">
              <a:lnSpc>
                <a:spcPct val="100000"/>
              </a:lnSpc>
              <a:buFont typeface="Arial"/>
              <a:buChar char="•"/>
            </a:pPr>
            <a:r>
              <a:rPr lang="en-US" sz="2000">
                <a:solidFill>
                  <a:srgbClr val="9a5315"/>
                </a:solidFill>
                <a:latin typeface="Segoe Print"/>
              </a:rPr>
              <a:t>file transfer, </a:t>
            </a:r>
            <a:endParaRPr/>
          </a:p>
          <a:p>
            <a:pPr lvl="1">
              <a:lnSpc>
                <a:spcPct val="100000"/>
              </a:lnSpc>
              <a:buFont typeface="Arial"/>
              <a:buChar char="•"/>
            </a:pPr>
            <a:r>
              <a:rPr lang="en-US" sz="2000">
                <a:solidFill>
                  <a:srgbClr val="9a5315"/>
                </a:solidFill>
                <a:latin typeface="Segoe Print"/>
              </a:rPr>
              <a:t>audio &amp; video streaming, </a:t>
            </a:r>
            <a:endParaRPr/>
          </a:p>
          <a:p>
            <a:pPr>
              <a:lnSpc>
                <a:spcPct val="100000"/>
              </a:lnSpc>
              <a:buFont typeface="Arial"/>
              <a:buChar char="•"/>
            </a:pPr>
            <a:r>
              <a:rPr lang="en-US" sz="2400">
                <a:solidFill>
                  <a:srgbClr val="9a5315"/>
                </a:solidFill>
                <a:latin typeface="Segoe Print"/>
              </a:rPr>
              <a:t>In order for proper communication to take place between the client and the server, these applications must agree on a specific application-level protocol such as HTTP, FTP, SMTP, POP, and etc.</a:t>
            </a:r>
            <a:endParaRPr/>
          </a:p>
        </p:txBody>
      </p:sp>
      <p:pic>
        <p:nvPicPr>
          <p:cNvPr id="84" name="Picture 2" descr=""/>
          <p:cNvPicPr/>
          <p:nvPr/>
        </p:nvPicPr>
        <p:blipFill>
          <a:blip r:embed="rId1"/>
          <a:stretch>
            <a:fillRect/>
          </a:stretch>
        </p:blipFill>
        <p:spPr>
          <a:xfrm>
            <a:off x="5852160" y="1523880"/>
            <a:ext cx="6201000" cy="3206160"/>
          </a:xfrm>
          <a:prstGeom prst="rect">
            <a:avLst/>
          </a:prstGeom>
          <a:ln>
            <a:noFill/>
          </a:ln>
        </p:spPr>
      </p:pic>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CGI</a:t>
            </a:r>
            <a:endParaRPr/>
          </a:p>
        </p:txBody>
      </p:sp>
      <p:sp>
        <p:nvSpPr>
          <p:cNvPr id="121"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The interface used for these applications is called the </a:t>
            </a:r>
            <a:r>
              <a:rPr b="1" lang="en-US" sz="2400">
                <a:solidFill>
                  <a:srgbClr val="9a5315"/>
                </a:solidFill>
                <a:latin typeface="Segoe Print"/>
              </a:rPr>
              <a:t>Common Gateway Interface</a:t>
            </a:r>
            <a:endParaRPr/>
          </a:p>
          <a:p>
            <a:pPr>
              <a:lnSpc>
                <a:spcPct val="100000"/>
              </a:lnSpc>
              <a:buFont typeface="Arial"/>
              <a:buChar char="•"/>
            </a:pPr>
            <a:r>
              <a:rPr lang="en-US" sz="2400">
                <a:solidFill>
                  <a:srgbClr val="9a5315"/>
                </a:solidFill>
                <a:latin typeface="Segoe Print"/>
              </a:rPr>
              <a:t>(</a:t>
            </a:r>
            <a:r>
              <a:rPr b="1" lang="en-US" sz="2400">
                <a:solidFill>
                  <a:srgbClr val="9a5315"/>
                </a:solidFill>
                <a:latin typeface="Segoe Print"/>
              </a:rPr>
              <a:t>CGI</a:t>
            </a:r>
            <a:r>
              <a:rPr lang="en-US" sz="2400">
                <a:solidFill>
                  <a:srgbClr val="9a5315"/>
                </a:solidFill>
                <a:latin typeface="Segoe Print"/>
              </a:rPr>
              <a:t>) – a standard that can be implemented in any language including C</a:t>
            </a:r>
            <a:endParaRPr/>
          </a:p>
          <a:p>
            <a:pPr>
              <a:lnSpc>
                <a:spcPct val="100000"/>
              </a:lnSpc>
              <a:buFont typeface="Arial"/>
              <a:buChar char="•"/>
            </a:pPr>
            <a:r>
              <a:rPr lang="en-US" sz="2400">
                <a:solidFill>
                  <a:srgbClr val="9a5315"/>
                </a:solidFill>
                <a:latin typeface="Segoe Print"/>
              </a:rPr>
              <a:t>Early applications were compiled programs written in C|++</a:t>
            </a:r>
            <a:endParaRPr/>
          </a:p>
          <a:p>
            <a:pPr>
              <a:lnSpc>
                <a:spcPct val="100000"/>
              </a:lnSpc>
              <a:buFont typeface="Arial"/>
              <a:buChar char="•"/>
            </a:pPr>
            <a:r>
              <a:rPr lang="en-US" sz="2400">
                <a:solidFill>
                  <a:srgbClr val="9a5315"/>
                </a:solidFill>
                <a:latin typeface="Segoe Print"/>
              </a:rPr>
              <a:t>recompile an executable each time you wanted to make a minor change to the text or markup that it created, were limiting the use of the CGI and dynamic pages</a:t>
            </a:r>
            <a:endParaRPr/>
          </a:p>
          <a:p>
            <a:pPr>
              <a:lnSpc>
                <a:spcPct val="100000"/>
              </a:lnSpc>
            </a:pPr>
            <a:endParaRPr/>
          </a:p>
        </p:txBody>
      </p:sp>
    </p:spTree>
  </p:cSld>
  <p:transition spd="med">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CGI </a:t>
            </a:r>
            <a:endParaRPr/>
          </a:p>
        </p:txBody>
      </p:sp>
      <p:sp>
        <p:nvSpPr>
          <p:cNvPr id="123"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A new way of creating the page using a scripting language was developed that is called PERL. </a:t>
            </a:r>
            <a:endParaRPr/>
          </a:p>
          <a:p>
            <a:pPr lvl="1">
              <a:lnSpc>
                <a:spcPct val="100000"/>
              </a:lnSpc>
              <a:buFont typeface="Arial"/>
              <a:buChar char="•"/>
            </a:pPr>
            <a:r>
              <a:rPr lang="en-US" sz="2000">
                <a:solidFill>
                  <a:srgbClr val="9a5315"/>
                </a:solidFill>
                <a:latin typeface="Segoe Print"/>
              </a:rPr>
              <a:t>It allows information creators to write code in a language rather like a simplified version of C or C++. </a:t>
            </a:r>
            <a:endParaRPr/>
          </a:p>
          <a:p>
            <a:pPr lvl="1">
              <a:lnSpc>
                <a:spcPct val="100000"/>
              </a:lnSpc>
              <a:buFont typeface="Arial"/>
              <a:buChar char="•"/>
            </a:pPr>
            <a:r>
              <a:rPr lang="en-US" sz="2000">
                <a:solidFill>
                  <a:srgbClr val="9a5315"/>
                </a:solidFill>
                <a:latin typeface="Segoe Print"/>
              </a:rPr>
              <a:t>Within the Perl script, you 'write' the text and markup output to be sent to the browser using the stdin and stdout functions that communicate with the Web server via the CGI.</a:t>
            </a:r>
            <a:endParaRPr/>
          </a:p>
          <a:p>
            <a:pPr lvl="1">
              <a:lnSpc>
                <a:spcPct val="100000"/>
              </a:lnSpc>
              <a:buFont typeface="Arial"/>
              <a:buChar char="•"/>
            </a:pPr>
            <a:r>
              <a:rPr lang="en-US" sz="2000">
                <a:solidFill>
                  <a:srgbClr val="9a5315"/>
                </a:solidFill>
                <a:latin typeface="Segoe Print"/>
              </a:rPr>
              <a:t>still a popular language on the Web, especially in Unix- or Linux-based systems</a:t>
            </a:r>
            <a:endParaRPr/>
          </a:p>
          <a:p>
            <a:pPr lvl="1">
              <a:lnSpc>
                <a:spcPct val="100000"/>
              </a:lnSpc>
              <a:buFont typeface="Arial"/>
              <a:buChar char="•"/>
            </a:pPr>
            <a:r>
              <a:rPr lang="en-US" sz="2000">
                <a:solidFill>
                  <a:srgbClr val="9a5315"/>
                </a:solidFill>
                <a:latin typeface="Segoe Print"/>
              </a:rPr>
              <a:t>isn't easy to get to grips with, especially for Web developers who have no prior knowledge of C or C++.</a:t>
            </a:r>
            <a:endParaRPr/>
          </a:p>
          <a:p>
            <a:pPr>
              <a:lnSpc>
                <a:spcPct val="100000"/>
              </a:lnSpc>
            </a:pPr>
            <a:endParaRPr/>
          </a:p>
        </p:txBody>
      </p:sp>
    </p:spTree>
  </p:cSld>
  <p:transition spd="med">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CGI Specification</a:t>
            </a:r>
            <a:endParaRPr/>
          </a:p>
        </p:txBody>
      </p:sp>
      <p:sp>
        <p:nvSpPr>
          <p:cNvPr id="125"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In the normal directory tree that the server considers to be the root, you create a subdirectory named </a:t>
            </a:r>
            <a:r>
              <a:rPr b="1" lang="en-US" sz="2400">
                <a:solidFill>
                  <a:srgbClr val="9a5315"/>
                </a:solidFill>
                <a:latin typeface="Segoe Print"/>
              </a:rPr>
              <a:t>cgi-bin</a:t>
            </a:r>
            <a:r>
              <a:rPr lang="en-US" sz="2400">
                <a:solidFill>
                  <a:srgbClr val="9a5315"/>
                </a:solidFill>
                <a:latin typeface="Segoe Print"/>
              </a:rPr>
              <a:t>.</a:t>
            </a:r>
            <a:endParaRPr/>
          </a:p>
          <a:p>
            <a:pPr>
              <a:lnSpc>
                <a:spcPct val="100000"/>
              </a:lnSpc>
              <a:buFont typeface="Arial"/>
              <a:buChar char="•"/>
            </a:pPr>
            <a:r>
              <a:rPr lang="en-US" sz="2400">
                <a:solidFill>
                  <a:srgbClr val="9a5315"/>
                </a:solidFill>
                <a:latin typeface="Segoe Print"/>
              </a:rPr>
              <a:t>server understands that any file requested from the special directory should not simply be read and sent, but instead should be </a:t>
            </a:r>
            <a:r>
              <a:rPr b="1" lang="en-US" sz="2400">
                <a:solidFill>
                  <a:srgbClr val="9a5315"/>
                </a:solidFill>
                <a:latin typeface="Segoe Print"/>
              </a:rPr>
              <a:t>executed</a:t>
            </a:r>
            <a:endParaRPr/>
          </a:p>
          <a:p>
            <a:pPr>
              <a:lnSpc>
                <a:spcPct val="100000"/>
              </a:lnSpc>
              <a:buFont typeface="Arial"/>
              <a:buChar char="•"/>
            </a:pPr>
            <a:r>
              <a:rPr lang="en-US" sz="2400">
                <a:solidFill>
                  <a:srgbClr val="9a5315"/>
                </a:solidFill>
                <a:latin typeface="Segoe Print"/>
              </a:rPr>
              <a:t>The output of the executed program is what it actually sent to the browser that requested the page. </a:t>
            </a:r>
            <a:endParaRPr/>
          </a:p>
          <a:p>
            <a:pPr>
              <a:lnSpc>
                <a:spcPct val="100000"/>
              </a:lnSpc>
              <a:buFont typeface="Arial"/>
              <a:buChar char="•"/>
            </a:pPr>
            <a:r>
              <a:rPr lang="en-US" sz="2400">
                <a:solidFill>
                  <a:srgbClr val="9a5315"/>
                </a:solidFill>
                <a:latin typeface="Segoe Print"/>
              </a:rPr>
              <a:t> </a:t>
            </a:r>
            <a:r>
              <a:rPr lang="en-US" sz="2400">
                <a:solidFill>
                  <a:srgbClr val="9a5315"/>
                </a:solidFill>
                <a:latin typeface="Segoe Print"/>
              </a:rPr>
              <a:t>The executable is generally either a pure executable, like the output of a C compiler, or it is a PERL script. </a:t>
            </a:r>
            <a:endParaRPr/>
          </a:p>
        </p:txBody>
      </p:sp>
    </p:spTree>
  </p:cSld>
  <p:transition spd="med">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Server side scripting</a:t>
            </a:r>
            <a:endParaRPr/>
          </a:p>
        </p:txBody>
      </p:sp>
      <p:sp>
        <p:nvSpPr>
          <p:cNvPr id="127"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For a script to work with a Web server there needs to be some kind of intermediate application</a:t>
            </a:r>
            <a:endParaRPr/>
          </a:p>
          <a:p>
            <a:pPr lvl="1">
              <a:lnSpc>
                <a:spcPct val="100000"/>
              </a:lnSpc>
              <a:buFont typeface="Arial"/>
              <a:buChar char="•"/>
            </a:pPr>
            <a:r>
              <a:rPr lang="en-US" sz="2000">
                <a:solidFill>
                  <a:srgbClr val="9a5315"/>
                </a:solidFill>
                <a:latin typeface="Segoe Print"/>
              </a:rPr>
              <a:t>To handle the communication to and from the Web server (generally via the CGI)</a:t>
            </a:r>
            <a:endParaRPr/>
          </a:p>
          <a:p>
            <a:pPr lvl="1">
              <a:lnSpc>
                <a:spcPct val="100000"/>
              </a:lnSpc>
              <a:buFont typeface="Arial"/>
              <a:buChar char="•"/>
            </a:pPr>
            <a:r>
              <a:rPr lang="en-US" sz="2000">
                <a:solidFill>
                  <a:srgbClr val="9a5315"/>
                </a:solidFill>
                <a:latin typeface="Segoe Print"/>
              </a:rPr>
              <a:t>To interpret and execute the appropriate server-based script then create the output page and communicate it to the Web server </a:t>
            </a:r>
            <a:endParaRPr/>
          </a:p>
        </p:txBody>
      </p:sp>
    </p:spTree>
  </p:cSld>
  <p:transition spd="med">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Active Server Pages</a:t>
            </a:r>
            <a:endParaRPr/>
          </a:p>
        </p:txBody>
      </p:sp>
      <p:sp>
        <p:nvSpPr>
          <p:cNvPr id="129"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Introduced with release of Microsoft’s web server, Internet Information Server or IIS. </a:t>
            </a:r>
            <a:endParaRPr/>
          </a:p>
          <a:p>
            <a:pPr>
              <a:lnSpc>
                <a:spcPct val="100000"/>
              </a:lnSpc>
              <a:buFont typeface="Arial"/>
              <a:buChar char="•"/>
            </a:pPr>
            <a:r>
              <a:rPr lang="en-US" sz="2400">
                <a:solidFill>
                  <a:srgbClr val="9a5315"/>
                </a:solidFill>
                <a:latin typeface="Segoe Print"/>
              </a:rPr>
              <a:t>Actually a series of dynamic link libraries or DLL's that are installed on your web server that has the ability to interpret and process information via the use of a script file (called an ASP script) that is resident in your web application directory.</a:t>
            </a:r>
            <a:endParaRPr/>
          </a:p>
          <a:p>
            <a:pPr>
              <a:lnSpc>
                <a:spcPct val="100000"/>
              </a:lnSpc>
              <a:buFont typeface="Arial"/>
              <a:buChar char="•"/>
            </a:pPr>
            <a:r>
              <a:rPr lang="en-US" sz="2400">
                <a:solidFill>
                  <a:srgbClr val="9a5315"/>
                </a:solidFill>
                <a:latin typeface="Segoe Print"/>
              </a:rPr>
              <a:t>Natural way to build dynamic Web pages, entire sites, and Web-based applications on a Windows server platform.</a:t>
            </a:r>
            <a:endParaRPr/>
          </a:p>
          <a:p>
            <a:pPr>
              <a:lnSpc>
                <a:spcPct val="100000"/>
              </a:lnSpc>
            </a:pPr>
            <a:endParaRPr/>
          </a:p>
        </p:txBody>
      </p:sp>
    </p:spTree>
  </p:cSld>
  <p:transition spd="med">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Active Server Pages</a:t>
            </a:r>
            <a:endParaRPr/>
          </a:p>
        </p:txBody>
      </p:sp>
      <p:sp>
        <p:nvSpPr>
          <p:cNvPr id="131"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Active Server Pages is an open, compile-free application environment in which you can combine HTML, scripts, and reusable ActiveX server components to create dynamic and powerful Web-based business solutions.</a:t>
            </a:r>
            <a:endParaRPr/>
          </a:p>
          <a:p>
            <a:pPr>
              <a:lnSpc>
                <a:spcPct val="100000"/>
              </a:lnSpc>
              <a:buFont typeface="Arial"/>
              <a:buChar char="•"/>
            </a:pPr>
            <a:r>
              <a:rPr lang="en-US" sz="2400">
                <a:solidFill>
                  <a:srgbClr val="9a5315"/>
                </a:solidFill>
                <a:latin typeface="Segoe Print"/>
              </a:rPr>
              <a:t>Active Server Pages enables server side scripting for IIS with native support for both VBScript and JScript.</a:t>
            </a:r>
            <a:endParaRPr/>
          </a:p>
        </p:txBody>
      </p:sp>
    </p:spTree>
  </p:cSld>
  <p:transition spd="med">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Active Server Pages</a:t>
            </a:r>
            <a:endParaRPr/>
          </a:p>
        </p:txBody>
      </p:sp>
      <p:sp>
        <p:nvSpPr>
          <p:cNvPr id="133"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Once you complete the installation of Active Server Pages, a web browser can request scripts just as if it were requesting an HTML file. </a:t>
            </a:r>
            <a:endParaRPr/>
          </a:p>
          <a:p>
            <a:pPr>
              <a:lnSpc>
                <a:spcPct val="100000"/>
              </a:lnSpc>
              <a:buFont typeface="Arial"/>
              <a:buChar char="•"/>
            </a:pPr>
            <a:r>
              <a:rPr lang="en-US" sz="2400">
                <a:solidFill>
                  <a:srgbClr val="9a5315"/>
                </a:solidFill>
                <a:latin typeface="Segoe Print"/>
              </a:rPr>
              <a:t>The difference is these files contain Active Server Page script, usually in the form of VBSCRIPT or JSCRIPT, and have a file extension of .ASP.  </a:t>
            </a:r>
            <a:endParaRPr/>
          </a:p>
          <a:p>
            <a:pPr>
              <a:lnSpc>
                <a:spcPct val="100000"/>
              </a:lnSpc>
              <a:buFont typeface="Arial"/>
              <a:buChar char="•"/>
            </a:pPr>
            <a:r>
              <a:rPr lang="en-US" sz="2400">
                <a:solidFill>
                  <a:srgbClr val="9a5315"/>
                </a:solidFill>
                <a:latin typeface="Segoe Print"/>
              </a:rPr>
              <a:t>When requested, these scripts execute in the Active Server Page environment instead of being simply returned to the browser and produce output for sending back to the requesting browser.</a:t>
            </a:r>
            <a:endParaRPr/>
          </a:p>
          <a:p>
            <a:pPr>
              <a:lnSpc>
                <a:spcPct val="100000"/>
              </a:lnSpc>
            </a:pPr>
            <a:endParaRPr/>
          </a:p>
        </p:txBody>
      </p:sp>
    </p:spTree>
  </p:cSld>
  <p:transition spd="med">
    <p:fade/>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1065240" y="304920"/>
            <a:ext cx="10058040" cy="1218960"/>
          </a:xfrm>
          <a:prstGeom prst="rect">
            <a:avLst/>
          </a:prstGeom>
        </p:spPr>
        <p:txBody>
          <a:bodyPr anchor="b"/>
          <a:p>
            <a:pPr>
              <a:lnSpc>
                <a:spcPct val="90000"/>
              </a:lnSpc>
            </a:pPr>
            <a:r>
              <a:rPr b="1" lang="en-US" sz="3600">
                <a:solidFill>
                  <a:srgbClr val="4d2a0b"/>
                </a:solidFill>
                <a:latin typeface="Segoe Print"/>
              </a:rPr>
              <a:t>Installing ISS &amp; run Active Server Pages </a:t>
            </a:r>
            <a:endParaRPr/>
          </a:p>
        </p:txBody>
      </p:sp>
      <p:sp>
        <p:nvSpPr>
          <p:cNvPr id="135" name="TextShape 2"/>
          <p:cNvSpPr txBox="1"/>
          <p:nvPr/>
        </p:nvSpPr>
        <p:spPr>
          <a:xfrm>
            <a:off x="1065240" y="1752480"/>
            <a:ext cx="10058040" cy="4228920"/>
          </a:xfrm>
          <a:prstGeom prst="rect">
            <a:avLst/>
          </a:prstGeom>
        </p:spPr>
        <p:txBody>
          <a:bodyPr/>
          <a:p>
            <a:pPr>
              <a:lnSpc>
                <a:spcPct val="100000"/>
              </a:lnSpc>
              <a:buFont typeface="Arial"/>
              <a:buChar char="•"/>
            </a:pPr>
            <a:r>
              <a:rPr b="1" lang="en-US" sz="2400">
                <a:solidFill>
                  <a:srgbClr val="9a5315"/>
                </a:solidFill>
                <a:latin typeface="Segoe Print"/>
              </a:rPr>
              <a:t>Go to add remove windows components or windows feature</a:t>
            </a:r>
            <a:endParaRPr/>
          </a:p>
          <a:p>
            <a:pPr>
              <a:lnSpc>
                <a:spcPct val="100000"/>
              </a:lnSpc>
              <a:buFont typeface="Arial"/>
              <a:buChar char="•"/>
            </a:pPr>
            <a:r>
              <a:rPr lang="en-US" sz="2400">
                <a:solidFill>
                  <a:srgbClr val="9a5315"/>
                </a:solidFill>
                <a:latin typeface="Segoe Print"/>
              </a:rPr>
              <a:t>In the Wizard window check </a:t>
            </a:r>
            <a:r>
              <a:rPr b="1" lang="en-US" sz="2400">
                <a:solidFill>
                  <a:srgbClr val="9a5315"/>
                </a:solidFill>
                <a:latin typeface="Segoe Print"/>
              </a:rPr>
              <a:t>Internet Information Services</a:t>
            </a:r>
            <a:r>
              <a:rPr lang="en-US" sz="2400">
                <a:solidFill>
                  <a:srgbClr val="9a5315"/>
                </a:solidFill>
                <a:latin typeface="Segoe Print"/>
              </a:rPr>
              <a:t>, </a:t>
            </a:r>
            <a:r>
              <a:rPr b="1" lang="en-US" sz="2400">
                <a:solidFill>
                  <a:srgbClr val="9a5315"/>
                </a:solidFill>
                <a:latin typeface="Segoe Print"/>
              </a:rPr>
              <a:t>click OK</a:t>
            </a:r>
            <a:r>
              <a:rPr lang="en-US" sz="2400">
                <a:solidFill>
                  <a:srgbClr val="9a5315"/>
                </a:solidFill>
                <a:latin typeface="Segoe Print"/>
              </a:rPr>
              <a:t> </a:t>
            </a:r>
            <a:endParaRPr/>
          </a:p>
          <a:p>
            <a:pPr>
              <a:lnSpc>
                <a:spcPct val="100000"/>
              </a:lnSpc>
              <a:buFont typeface="Arial"/>
              <a:buChar char="•"/>
            </a:pPr>
            <a:r>
              <a:rPr lang="en-US" sz="2400">
                <a:solidFill>
                  <a:srgbClr val="9a5315"/>
                </a:solidFill>
                <a:latin typeface="Segoe Print"/>
              </a:rPr>
              <a:t>An </a:t>
            </a:r>
            <a:r>
              <a:rPr b="1" lang="en-US" sz="2400">
                <a:solidFill>
                  <a:srgbClr val="9a5315"/>
                </a:solidFill>
                <a:latin typeface="Segoe Print"/>
              </a:rPr>
              <a:t>Inetpub folder</a:t>
            </a:r>
            <a:r>
              <a:rPr lang="en-US" sz="2400">
                <a:solidFill>
                  <a:srgbClr val="9a5315"/>
                </a:solidFill>
                <a:latin typeface="Segoe Print"/>
              </a:rPr>
              <a:t> will be created on your harddrive consisting </a:t>
            </a:r>
            <a:r>
              <a:rPr b="1" lang="en-US" sz="2400">
                <a:solidFill>
                  <a:srgbClr val="9a5315"/>
                </a:solidFill>
                <a:latin typeface="Segoe Print"/>
              </a:rPr>
              <a:t>wwwroot </a:t>
            </a:r>
            <a:r>
              <a:rPr lang="en-US" sz="2400">
                <a:solidFill>
                  <a:srgbClr val="9a5315"/>
                </a:solidFill>
                <a:latin typeface="Segoe Print"/>
              </a:rPr>
              <a:t>folder </a:t>
            </a:r>
            <a:endParaRPr/>
          </a:p>
          <a:p>
            <a:pPr>
              <a:lnSpc>
                <a:spcPct val="100000"/>
              </a:lnSpc>
              <a:buFont typeface="Arial"/>
              <a:buChar char="•"/>
            </a:pPr>
            <a:r>
              <a:rPr b="1" lang="en-US" sz="2400">
                <a:solidFill>
                  <a:srgbClr val="9a5315"/>
                </a:solidFill>
                <a:latin typeface="Segoe Print"/>
              </a:rPr>
              <a:t>Create a new folder</a:t>
            </a:r>
            <a:r>
              <a:rPr lang="en-US" sz="2400">
                <a:solidFill>
                  <a:srgbClr val="9a5315"/>
                </a:solidFill>
                <a:latin typeface="Segoe Print"/>
              </a:rPr>
              <a:t>, like "MyWeb", under wwwroot. </a:t>
            </a:r>
            <a:endParaRPr/>
          </a:p>
          <a:p>
            <a:pPr>
              <a:lnSpc>
                <a:spcPct val="100000"/>
              </a:lnSpc>
              <a:buFont typeface="Arial"/>
              <a:buChar char="•"/>
            </a:pPr>
            <a:r>
              <a:rPr b="1" lang="en-US" sz="2400">
                <a:solidFill>
                  <a:srgbClr val="9a5315"/>
                </a:solidFill>
                <a:latin typeface="Segoe Print"/>
              </a:rPr>
              <a:t>Use a text editor</a:t>
            </a:r>
            <a:r>
              <a:rPr lang="en-US" sz="2400">
                <a:solidFill>
                  <a:srgbClr val="9a5315"/>
                </a:solidFill>
                <a:latin typeface="Segoe Print"/>
              </a:rPr>
              <a:t> to write some ASP code, save the file as "test1.asp" in the "MyWeb" folder </a:t>
            </a:r>
            <a:endParaRPr/>
          </a:p>
          <a:p>
            <a:pPr>
              <a:lnSpc>
                <a:spcPct val="100000"/>
              </a:lnSpc>
              <a:buFont typeface="Arial"/>
              <a:buChar char="•"/>
            </a:pPr>
            <a:r>
              <a:rPr lang="en-US" sz="2400">
                <a:solidFill>
                  <a:srgbClr val="9a5315"/>
                </a:solidFill>
                <a:latin typeface="Segoe Print"/>
              </a:rPr>
              <a:t>Make sure your Web server is running – if not press the Start button</a:t>
            </a:r>
            <a:endParaRPr/>
          </a:p>
          <a:p>
            <a:pPr>
              <a:lnSpc>
                <a:spcPct val="100000"/>
              </a:lnSpc>
              <a:buFont typeface="Arial"/>
              <a:buChar char="•"/>
            </a:pPr>
            <a:r>
              <a:rPr b="1" lang="en-US" sz="2400">
                <a:solidFill>
                  <a:srgbClr val="9a5315"/>
                </a:solidFill>
                <a:latin typeface="Segoe Print"/>
              </a:rPr>
              <a:t>Open your browser</a:t>
            </a:r>
            <a:r>
              <a:rPr lang="en-US" sz="2400">
                <a:solidFill>
                  <a:srgbClr val="9a5315"/>
                </a:solidFill>
                <a:latin typeface="Segoe Print"/>
              </a:rPr>
              <a:t> and type in "http://localhost/MyWeb/test1.asp", to view your first ASP page </a:t>
            </a:r>
            <a:endParaRPr/>
          </a:p>
        </p:txBody>
      </p:sp>
    </p:spTree>
  </p:cSld>
  <p:transition spd="med">
    <p:fade/>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1065240" y="304920"/>
            <a:ext cx="10058040" cy="1218960"/>
          </a:xfrm>
          <a:prstGeom prst="rect">
            <a:avLst/>
          </a:prstGeom>
        </p:spPr>
        <p:txBody>
          <a:bodyPr anchor="b"/>
          <a:p>
            <a:pPr>
              <a:lnSpc>
                <a:spcPct val="90000"/>
              </a:lnSpc>
            </a:pPr>
            <a:r>
              <a:rPr b="1" lang="en-US" sz="3600">
                <a:solidFill>
                  <a:srgbClr val="4d2a0b"/>
                </a:solidFill>
                <a:latin typeface="Segoe Print"/>
              </a:rPr>
              <a:t>Installing ISS &amp; run Active Server Pages </a:t>
            </a:r>
            <a:endParaRPr/>
          </a:p>
        </p:txBody>
      </p:sp>
      <p:sp>
        <p:nvSpPr>
          <p:cNvPr id="137"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A virtual directory is a directory name (also referred to as path) that you specify in IIS and map to a physical directory on a local or remote server. The directory name then becomes part of the application's URL, and users can request the URL from a browser to access content in the physical directory, such as a Web page or a list of additional directories and files. </a:t>
            </a:r>
            <a:endParaRPr/>
          </a:p>
          <a:p>
            <a:pPr>
              <a:lnSpc>
                <a:spcPct val="100000"/>
              </a:lnSpc>
              <a:buFont typeface="Arial"/>
              <a:buChar char="•"/>
            </a:pPr>
            <a:r>
              <a:rPr lang="en-US" sz="2400">
                <a:solidFill>
                  <a:srgbClr val="9a5315"/>
                </a:solidFill>
                <a:latin typeface="Segoe Print"/>
              </a:rPr>
              <a:t>A virtual directory appears to browsers as if it were contained in a Web server's root directory, even though it can physically reside somewhere else. This approach enables you to publish Web content that is not located under the root folder of a Web server, such as content that is located on a remote computer.</a:t>
            </a:r>
            <a:endParaRPr/>
          </a:p>
        </p:txBody>
      </p:sp>
    </p:spTree>
  </p:cSld>
  <p:transition spd="med">
    <p:fade/>
  </p:transition>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Benefit and application of ASP</a:t>
            </a:r>
            <a:endParaRPr/>
          </a:p>
        </p:txBody>
      </p:sp>
      <p:sp>
        <p:nvSpPr>
          <p:cNvPr id="139"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Dynamically edit, change or add any content of a Web page </a:t>
            </a:r>
            <a:endParaRPr/>
          </a:p>
          <a:p>
            <a:pPr>
              <a:lnSpc>
                <a:spcPct val="100000"/>
              </a:lnSpc>
              <a:buFont typeface="Arial"/>
              <a:buChar char="•"/>
            </a:pPr>
            <a:r>
              <a:rPr lang="en-US" sz="2400">
                <a:solidFill>
                  <a:srgbClr val="9a5315"/>
                </a:solidFill>
                <a:latin typeface="Segoe Print"/>
              </a:rPr>
              <a:t>Respond to user queries or data submitted from HTML forms </a:t>
            </a:r>
            <a:endParaRPr/>
          </a:p>
          <a:p>
            <a:pPr>
              <a:lnSpc>
                <a:spcPct val="100000"/>
              </a:lnSpc>
              <a:buFont typeface="Arial"/>
              <a:buChar char="•"/>
            </a:pPr>
            <a:r>
              <a:rPr lang="en-US" sz="2400">
                <a:solidFill>
                  <a:srgbClr val="9a5315"/>
                </a:solidFill>
                <a:latin typeface="Segoe Print"/>
              </a:rPr>
              <a:t>Access any data or databases and return the results to a browser </a:t>
            </a:r>
            <a:endParaRPr/>
          </a:p>
          <a:p>
            <a:pPr>
              <a:lnSpc>
                <a:spcPct val="100000"/>
              </a:lnSpc>
              <a:buFont typeface="Arial"/>
              <a:buChar char="•"/>
            </a:pPr>
            <a:r>
              <a:rPr lang="en-US" sz="2400">
                <a:solidFill>
                  <a:srgbClr val="9a5315"/>
                </a:solidFill>
                <a:latin typeface="Segoe Print"/>
              </a:rPr>
              <a:t>Customize a Web page to make it more useful for individual users </a:t>
            </a:r>
            <a:endParaRPr/>
          </a:p>
          <a:p>
            <a:pPr>
              <a:lnSpc>
                <a:spcPct val="100000"/>
              </a:lnSpc>
              <a:buFont typeface="Arial"/>
              <a:buChar char="•"/>
            </a:pPr>
            <a:r>
              <a:rPr lang="en-US" sz="2400">
                <a:solidFill>
                  <a:srgbClr val="9a5315"/>
                </a:solidFill>
                <a:latin typeface="Segoe Print"/>
              </a:rPr>
              <a:t>Provides security since your ASP code can not be viewed from the browser </a:t>
            </a:r>
            <a:endParaRPr/>
          </a:p>
          <a:p>
            <a:pPr>
              <a:lnSpc>
                <a:spcPct val="100000"/>
              </a:lnSpc>
              <a:buFont typeface="Arial"/>
              <a:buChar char="•"/>
            </a:pPr>
            <a:r>
              <a:rPr lang="en-US" sz="2400">
                <a:solidFill>
                  <a:srgbClr val="9a5315"/>
                </a:solidFill>
                <a:latin typeface="Segoe Print"/>
              </a:rPr>
              <a:t>Since ASP files are returned as plain HTML, they can be viewed in any browser </a:t>
            </a:r>
            <a:endParaRPr/>
          </a:p>
          <a:p>
            <a:pPr>
              <a:lnSpc>
                <a:spcPct val="100000"/>
              </a:lnSpc>
            </a:pPr>
            <a:endParaRPr/>
          </a:p>
        </p:txBody>
      </p:sp>
    </p:spTree>
  </p:cSld>
  <p:transition spd="med">
    <p:fade/>
  </p:transition>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World Wide Web (WWW)</a:t>
            </a:r>
            <a:endParaRPr/>
          </a:p>
        </p:txBody>
      </p:sp>
      <p:sp>
        <p:nvSpPr>
          <p:cNvPr id="86"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Web Browser : </a:t>
            </a:r>
            <a:endParaRPr/>
          </a:p>
          <a:p>
            <a:pPr lvl="1">
              <a:lnSpc>
                <a:spcPct val="100000"/>
              </a:lnSpc>
              <a:buFont typeface="Arial"/>
              <a:buChar char="•"/>
            </a:pPr>
            <a:r>
              <a:rPr lang="en-US" sz="2000">
                <a:solidFill>
                  <a:srgbClr val="9a5315"/>
                </a:solidFill>
                <a:latin typeface="Segoe Print"/>
              </a:rPr>
              <a:t>An application for retrieving, presenting, and traversing information resources.</a:t>
            </a:r>
            <a:endParaRPr/>
          </a:p>
          <a:p>
            <a:pPr lvl="1">
              <a:lnSpc>
                <a:spcPct val="100000"/>
              </a:lnSpc>
              <a:buFont typeface="Arial"/>
              <a:buChar char="•"/>
            </a:pPr>
            <a:r>
              <a:rPr lang="en-US" sz="2000">
                <a:solidFill>
                  <a:srgbClr val="9a5315"/>
                </a:solidFill>
                <a:latin typeface="Segoe Print"/>
              </a:rPr>
              <a:t>The primary purpose is to bring information resources to the user.</a:t>
            </a:r>
            <a:endParaRPr/>
          </a:p>
          <a:p>
            <a:pPr>
              <a:lnSpc>
                <a:spcPct val="100000"/>
              </a:lnSpc>
              <a:buFont typeface="Arial"/>
              <a:buChar char="•"/>
            </a:pPr>
            <a:r>
              <a:rPr lang="en-US" sz="2400">
                <a:solidFill>
                  <a:srgbClr val="9a5315"/>
                </a:solidFill>
                <a:latin typeface="Segoe Print"/>
              </a:rPr>
              <a:t>Web Server :</a:t>
            </a:r>
            <a:endParaRPr/>
          </a:p>
          <a:p>
            <a:pPr lvl="1">
              <a:lnSpc>
                <a:spcPct val="100000"/>
              </a:lnSpc>
              <a:buFont typeface="Arial"/>
              <a:buChar char="•"/>
            </a:pPr>
            <a:r>
              <a:rPr lang="en-US" sz="2000">
                <a:solidFill>
                  <a:srgbClr val="9a5315"/>
                </a:solidFill>
                <a:latin typeface="Segoe Print"/>
              </a:rPr>
              <a:t>A computer program that accepts HTTP requests and return HTTP responses with optional data content. </a:t>
            </a:r>
            <a:endParaRPr/>
          </a:p>
          <a:p>
            <a:pPr>
              <a:lnSpc>
                <a:spcPct val="100000"/>
              </a:lnSpc>
              <a:buFont typeface="Arial"/>
              <a:buChar char="•"/>
            </a:pPr>
            <a:r>
              <a:rPr lang="en-US" sz="2400">
                <a:solidFill>
                  <a:srgbClr val="9a5315"/>
                </a:solidFill>
                <a:latin typeface="Segoe Print"/>
              </a:rPr>
              <a:t>WWW :</a:t>
            </a:r>
            <a:endParaRPr/>
          </a:p>
          <a:p>
            <a:pPr lvl="1">
              <a:lnSpc>
                <a:spcPct val="100000"/>
              </a:lnSpc>
              <a:buFont typeface="Arial"/>
              <a:buChar char="•"/>
            </a:pPr>
            <a:r>
              <a:rPr lang="en-US" sz="2000">
                <a:solidFill>
                  <a:srgbClr val="9a5315"/>
                </a:solidFill>
                <a:latin typeface="Segoe Print"/>
              </a:rPr>
              <a:t>a way to let all users, but particularly scientists, browse each others’ papers on the Internet. </a:t>
            </a:r>
            <a:endParaRPr/>
          </a:p>
        </p:txBody>
      </p:sp>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1065240" y="304920"/>
            <a:ext cx="10058040" cy="1218960"/>
          </a:xfrm>
          <a:prstGeom prst="rect">
            <a:avLst/>
          </a:prstGeom>
        </p:spPr>
        <p:txBody>
          <a:bodyPr anchor="b"/>
          <a:p>
            <a:endParaRPr/>
          </a:p>
        </p:txBody>
      </p:sp>
      <p:sp>
        <p:nvSpPr>
          <p:cNvPr id="141" name="TextShape 2"/>
          <p:cNvSpPr txBox="1"/>
          <p:nvPr/>
        </p:nvSpPr>
        <p:spPr>
          <a:xfrm>
            <a:off x="1065240" y="1752480"/>
            <a:ext cx="10058040" cy="4228920"/>
          </a:xfrm>
          <a:prstGeom prst="rect">
            <a:avLst/>
          </a:prstGeom>
        </p:spPr>
        <p:txBody>
          <a:bodyPr/>
          <a:p>
            <a:pPr>
              <a:lnSpc>
                <a:spcPct val="100000"/>
              </a:lnSpc>
            </a:pPr>
            <a:r>
              <a:rPr lang="en-US" sz="2400">
                <a:solidFill>
                  <a:srgbClr val="9a5315"/>
                </a:solidFill>
                <a:latin typeface="Segoe Print"/>
              </a:rPr>
              <a:t>&lt;%@ LANGUAGE="VBSCRIPT" %&gt;</a:t>
            </a:r>
            <a:endParaRPr/>
          </a:p>
          <a:p>
            <a:pPr>
              <a:lnSpc>
                <a:spcPct val="100000"/>
              </a:lnSpc>
            </a:pPr>
            <a:r>
              <a:rPr lang="en-US" sz="2400">
                <a:solidFill>
                  <a:srgbClr val="9a5315"/>
                </a:solidFill>
                <a:latin typeface="Segoe Print"/>
              </a:rPr>
              <a:t>&lt;HTML&gt;</a:t>
            </a:r>
            <a:r>
              <a:rPr lang="en-US" sz="2400">
                <a:solidFill>
                  <a:srgbClr val="9a5315"/>
                </a:solidFill>
                <a:latin typeface="Segoe Print"/>
              </a:rPr>
              <a:t>
</a:t>
            </a:r>
            <a:r>
              <a:rPr lang="en-US" sz="2400">
                <a:solidFill>
                  <a:srgbClr val="9a5315"/>
                </a:solidFill>
                <a:latin typeface="Segoe Print"/>
              </a:rPr>
              <a:t>&lt;HEAD&gt;</a:t>
            </a:r>
            <a:r>
              <a:rPr lang="en-US" sz="2400">
                <a:solidFill>
                  <a:srgbClr val="9a5315"/>
                </a:solidFill>
                <a:latin typeface="Segoe Print"/>
              </a:rPr>
              <a:t>
</a:t>
            </a:r>
            <a:r>
              <a:rPr lang="en-US" sz="2400">
                <a:solidFill>
                  <a:srgbClr val="9a5315"/>
                </a:solidFill>
                <a:latin typeface="Segoe Print"/>
              </a:rPr>
              <a:t>&lt;TITLE&gt;My First ASP Script!&lt;/TITLE&gt;</a:t>
            </a:r>
            <a:r>
              <a:rPr lang="en-US" sz="2400">
                <a:solidFill>
                  <a:srgbClr val="9a5315"/>
                </a:solidFill>
                <a:latin typeface="Segoe Print"/>
              </a:rPr>
              <a:t>
</a:t>
            </a:r>
            <a:r>
              <a:rPr lang="en-US" sz="2400">
                <a:solidFill>
                  <a:srgbClr val="9a5315"/>
                </a:solidFill>
                <a:latin typeface="Segoe Print"/>
              </a:rPr>
              <a:t>&lt;/HEAD&gt;</a:t>
            </a:r>
            <a:r>
              <a:rPr lang="en-US" sz="2400">
                <a:solidFill>
                  <a:srgbClr val="9a5315"/>
                </a:solidFill>
                <a:latin typeface="Segoe Print"/>
              </a:rPr>
              <a:t>
</a:t>
            </a:r>
            <a:r>
              <a:rPr lang="en-US" sz="2400">
                <a:solidFill>
                  <a:srgbClr val="9a5315"/>
                </a:solidFill>
                <a:latin typeface="Segoe Print"/>
              </a:rPr>
              <a:t>&lt;BODY&gt;</a:t>
            </a:r>
            <a:endParaRPr/>
          </a:p>
          <a:p>
            <a:pPr>
              <a:lnSpc>
                <a:spcPct val="100000"/>
              </a:lnSpc>
            </a:pPr>
            <a:r>
              <a:rPr lang="en-US" sz="2400">
                <a:solidFill>
                  <a:srgbClr val="9a5315"/>
                </a:solidFill>
                <a:latin typeface="Segoe Print"/>
              </a:rPr>
              <a:t>&lt;% for x = 3 to 6 %&gt;</a:t>
            </a:r>
            <a:r>
              <a:rPr lang="en-US" sz="2400">
                <a:solidFill>
                  <a:srgbClr val="9a5315"/>
                </a:solidFill>
                <a:latin typeface="Segoe Print"/>
              </a:rPr>
              <a:t>
</a:t>
            </a:r>
            <a:r>
              <a:rPr lang="en-US" sz="2400">
                <a:solidFill>
                  <a:srgbClr val="9a5315"/>
                </a:solidFill>
                <a:latin typeface="Segoe Print"/>
              </a:rPr>
              <a:t>&lt;FONT SIZE=&lt;% =x %&gt;&gt;Hello ASP World!&lt;/FONT&gt;&lt;BR&gt;</a:t>
            </a:r>
            <a:r>
              <a:rPr lang="en-US" sz="2400">
                <a:solidFill>
                  <a:srgbClr val="9a5315"/>
                </a:solidFill>
                <a:latin typeface="Segoe Print"/>
              </a:rPr>
              <a:t>
</a:t>
            </a:r>
            <a:r>
              <a:rPr lang="en-US" sz="2400">
                <a:solidFill>
                  <a:srgbClr val="9a5315"/>
                </a:solidFill>
                <a:latin typeface="Segoe Print"/>
              </a:rPr>
              <a:t>&lt;% next %&gt;</a:t>
            </a:r>
            <a:endParaRPr/>
          </a:p>
          <a:p>
            <a:pPr>
              <a:lnSpc>
                <a:spcPct val="100000"/>
              </a:lnSpc>
            </a:pPr>
            <a:r>
              <a:rPr lang="en-US" sz="2400">
                <a:solidFill>
                  <a:srgbClr val="9a5315"/>
                </a:solidFill>
                <a:latin typeface="Segoe Print"/>
              </a:rPr>
              <a:t>&lt;/BODY&gt;</a:t>
            </a:r>
            <a:r>
              <a:rPr lang="en-US" sz="2400">
                <a:solidFill>
                  <a:srgbClr val="9a5315"/>
                </a:solidFill>
                <a:latin typeface="Segoe Print"/>
              </a:rPr>
              <a:t>
</a:t>
            </a:r>
            <a:r>
              <a:rPr lang="en-US" sz="2400">
                <a:solidFill>
                  <a:srgbClr val="9a5315"/>
                </a:solidFill>
                <a:latin typeface="Segoe Print"/>
              </a:rPr>
              <a:t>&lt;/HTML&gt;</a:t>
            </a:r>
            <a:endParaRPr/>
          </a:p>
          <a:p>
            <a:pPr>
              <a:lnSpc>
                <a:spcPct val="100000"/>
              </a:lnSpc>
            </a:pPr>
            <a:endParaRPr/>
          </a:p>
        </p:txBody>
      </p:sp>
    </p:spTree>
  </p:cSld>
  <p:transition spd="med">
    <p:fade/>
  </p:transition>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HTTP</a:t>
            </a:r>
            <a:endParaRPr/>
          </a:p>
        </p:txBody>
      </p:sp>
      <p:sp>
        <p:nvSpPr>
          <p:cNvPr id="88" name="TextShape 2"/>
          <p:cNvSpPr txBox="1"/>
          <p:nvPr/>
        </p:nvSpPr>
        <p:spPr>
          <a:xfrm>
            <a:off x="1065240" y="1752480"/>
            <a:ext cx="10792440" cy="4228920"/>
          </a:xfrm>
          <a:prstGeom prst="rect">
            <a:avLst/>
          </a:prstGeom>
        </p:spPr>
        <p:txBody>
          <a:bodyPr/>
          <a:p>
            <a:pPr>
              <a:lnSpc>
                <a:spcPct val="100000"/>
              </a:lnSpc>
              <a:buFont typeface="Arial"/>
              <a:buChar char="•"/>
            </a:pPr>
            <a:r>
              <a:rPr lang="en-US" sz="2400">
                <a:solidFill>
                  <a:srgbClr val="9a5315"/>
                </a:solidFill>
                <a:latin typeface="Segoe Print"/>
              </a:rPr>
              <a:t>HTTP is the protocol that enables us to buy microwave ovens from Amazon.com, reunite with an old friend in a Facebook chat, and watch funny cat videos on YouTube. </a:t>
            </a:r>
            <a:endParaRPr/>
          </a:p>
          <a:p>
            <a:pPr>
              <a:lnSpc>
                <a:spcPct val="100000"/>
              </a:lnSpc>
              <a:buFont typeface="Arial"/>
              <a:buChar char="•"/>
            </a:pPr>
            <a:r>
              <a:rPr lang="en-US" sz="2400">
                <a:solidFill>
                  <a:srgbClr val="9a5315"/>
                </a:solidFill>
                <a:latin typeface="Segoe Print"/>
              </a:rPr>
              <a:t>HTTP is the protocol behind the World Wide Web. It allows a web server from a datacenter in the United States to ship information to an Internet Café in Australia, where a young student can read a web page describing the Ming dynasty in China.</a:t>
            </a:r>
            <a:endParaRPr/>
          </a:p>
        </p:txBody>
      </p:sp>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How HTTP works?</a:t>
            </a:r>
            <a:endParaRPr/>
          </a:p>
        </p:txBody>
      </p:sp>
      <p:sp>
        <p:nvSpPr>
          <p:cNvPr id="90" name="TextShape 2"/>
          <p:cNvSpPr txBox="1"/>
          <p:nvPr/>
        </p:nvSpPr>
        <p:spPr>
          <a:xfrm>
            <a:off x="1065240" y="1752480"/>
            <a:ext cx="6336720" cy="4228920"/>
          </a:xfrm>
          <a:prstGeom prst="rect">
            <a:avLst/>
          </a:prstGeom>
        </p:spPr>
        <p:txBody>
          <a:bodyPr/>
          <a:p>
            <a:endParaRPr/>
          </a:p>
        </p:txBody>
      </p:sp>
      <p:pic>
        <p:nvPicPr>
          <p:cNvPr id="91" name="Picture 2" descr=""/>
          <p:cNvPicPr/>
          <p:nvPr/>
        </p:nvPicPr>
        <p:blipFill>
          <a:blip r:embed="rId1"/>
          <a:stretch>
            <a:fillRect/>
          </a:stretch>
        </p:blipFill>
        <p:spPr>
          <a:xfrm>
            <a:off x="745920" y="1839600"/>
            <a:ext cx="10824120" cy="3969000"/>
          </a:xfrm>
          <a:prstGeom prst="rect">
            <a:avLst/>
          </a:prstGeom>
          <a:ln>
            <a:noFill/>
          </a:ln>
        </p:spPr>
      </p:pic>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How HTTP works?</a:t>
            </a:r>
            <a:endParaRPr/>
          </a:p>
        </p:txBody>
      </p:sp>
      <p:sp>
        <p:nvSpPr>
          <p:cNvPr id="93"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Whenever you issue a URL from your browser to get a web resource using HTTP, e.g. http://www.test101.com/index.html, the browser turns the URL into a request message and sends it to the HTTP server. The HTTP server interprets the request message, and returns you an appropriate response message, which is either the resource you requested or an error message. </a:t>
            </a:r>
            <a:endParaRPr/>
          </a:p>
        </p:txBody>
      </p:sp>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Uniform Resource Locator (URL)</a:t>
            </a:r>
            <a:endParaRPr/>
          </a:p>
        </p:txBody>
      </p:sp>
      <p:sp>
        <p:nvSpPr>
          <p:cNvPr id="95"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A URL (Uniform Resource Locator) is used to uniquely identify a resource over the web. URL has the following syntax:</a:t>
            </a:r>
            <a:endParaRPr/>
          </a:p>
          <a:p>
            <a:pPr>
              <a:lnSpc>
                <a:spcPct val="100000"/>
              </a:lnSpc>
              <a:buFont typeface="Arial"/>
              <a:buChar char="•"/>
            </a:pPr>
            <a:r>
              <a:rPr lang="en-US" sz="2400">
                <a:solidFill>
                  <a:srgbClr val="9a5315"/>
                </a:solidFill>
                <a:latin typeface="Segoe Print"/>
              </a:rPr>
              <a:t>protocol://hostname:port/path-and-file-name</a:t>
            </a:r>
            <a:endParaRPr/>
          </a:p>
          <a:p>
            <a:pPr lvl="1">
              <a:lnSpc>
                <a:spcPct val="100000"/>
              </a:lnSpc>
              <a:buFont typeface="Arial"/>
              <a:buChar char="•"/>
            </a:pPr>
            <a:r>
              <a:rPr lang="en-US" sz="2000">
                <a:solidFill>
                  <a:srgbClr val="9a5315"/>
                </a:solidFill>
                <a:latin typeface="Segoe Print"/>
              </a:rPr>
              <a:t>Protocol: The application-level protocol used by the client and server, e.g., HTTP, FTP, and telnet.</a:t>
            </a:r>
            <a:endParaRPr/>
          </a:p>
          <a:p>
            <a:pPr lvl="1">
              <a:lnSpc>
                <a:spcPct val="100000"/>
              </a:lnSpc>
              <a:buFont typeface="Arial"/>
              <a:buChar char="•"/>
            </a:pPr>
            <a:r>
              <a:rPr lang="en-US" sz="2000">
                <a:solidFill>
                  <a:srgbClr val="9a5315"/>
                </a:solidFill>
                <a:latin typeface="Segoe Print"/>
              </a:rPr>
              <a:t>Hostname: The DNS domain name (e.g., www.test101.com) or IP address (e.g., 192.128.1.2) of the server.</a:t>
            </a:r>
            <a:endParaRPr/>
          </a:p>
          <a:p>
            <a:pPr lvl="1">
              <a:lnSpc>
                <a:spcPct val="100000"/>
              </a:lnSpc>
              <a:buFont typeface="Arial"/>
              <a:buChar char="•"/>
            </a:pPr>
            <a:r>
              <a:rPr lang="en-US" sz="2000">
                <a:solidFill>
                  <a:srgbClr val="9a5315"/>
                </a:solidFill>
                <a:latin typeface="Segoe Print"/>
              </a:rPr>
              <a:t>Port: The TCP port number that the server is listening for incoming requests from the clients.</a:t>
            </a:r>
            <a:endParaRPr/>
          </a:p>
          <a:p>
            <a:pPr lvl="1">
              <a:lnSpc>
                <a:spcPct val="100000"/>
              </a:lnSpc>
              <a:buFont typeface="Arial"/>
              <a:buChar char="•"/>
            </a:pPr>
            <a:r>
              <a:rPr lang="en-US" sz="2000">
                <a:solidFill>
                  <a:srgbClr val="9a5315"/>
                </a:solidFill>
                <a:latin typeface="Segoe Print"/>
              </a:rPr>
              <a:t>Path-and-file-name: The name and location of the requested resource, under the server document base directory.</a:t>
            </a:r>
            <a:endParaRPr/>
          </a:p>
        </p:txBody>
      </p:sp>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Request and Response</a:t>
            </a:r>
            <a:endParaRPr/>
          </a:p>
        </p:txBody>
      </p:sp>
      <p:sp>
        <p:nvSpPr>
          <p:cNvPr id="97" name="TextShape 2"/>
          <p:cNvSpPr txBox="1"/>
          <p:nvPr/>
        </p:nvSpPr>
        <p:spPr>
          <a:xfrm>
            <a:off x="1065240" y="1752480"/>
            <a:ext cx="10058040" cy="4228920"/>
          </a:xfrm>
          <a:prstGeom prst="rect">
            <a:avLst/>
          </a:prstGeom>
        </p:spPr>
        <p:txBody>
          <a:bodyPr/>
          <a:p>
            <a:pPr>
              <a:lnSpc>
                <a:spcPct val="100000"/>
              </a:lnSpc>
              <a:buFont typeface="Arial"/>
              <a:buChar char="•"/>
            </a:pPr>
            <a:r>
              <a:rPr lang="en-US" sz="2400">
                <a:solidFill>
                  <a:srgbClr val="9a5315"/>
                </a:solidFill>
                <a:latin typeface="Segoe Print"/>
              </a:rPr>
              <a:t>HTTP is a request and response protocol. </a:t>
            </a:r>
            <a:endParaRPr/>
          </a:p>
          <a:p>
            <a:pPr lvl="1">
              <a:lnSpc>
                <a:spcPct val="100000"/>
              </a:lnSpc>
              <a:buFont typeface="Arial"/>
              <a:buChar char="•"/>
            </a:pPr>
            <a:r>
              <a:rPr lang="en-US" sz="2000">
                <a:solidFill>
                  <a:srgbClr val="9a5315"/>
                </a:solidFill>
                <a:latin typeface="Segoe Print"/>
              </a:rPr>
              <a:t>A client sends an </a:t>
            </a:r>
            <a:r>
              <a:rPr b="1" lang="en-US" sz="2000">
                <a:solidFill>
                  <a:srgbClr val="9a5315"/>
                </a:solidFill>
                <a:latin typeface="Segoe Print"/>
              </a:rPr>
              <a:t>HTTP request</a:t>
            </a:r>
            <a:r>
              <a:rPr lang="en-US" sz="2000">
                <a:solidFill>
                  <a:srgbClr val="9a5315"/>
                </a:solidFill>
                <a:latin typeface="Segoe Print"/>
              </a:rPr>
              <a:t> message to a server using a carefully formatted message that the server will understand. </a:t>
            </a:r>
            <a:endParaRPr/>
          </a:p>
          <a:p>
            <a:pPr lvl="1">
              <a:lnSpc>
                <a:spcPct val="100000"/>
              </a:lnSpc>
              <a:buFont typeface="Arial"/>
              <a:buChar char="•"/>
            </a:pPr>
            <a:r>
              <a:rPr lang="en-US" sz="2000">
                <a:solidFill>
                  <a:srgbClr val="9a5315"/>
                </a:solidFill>
                <a:latin typeface="Segoe Print"/>
              </a:rPr>
              <a:t>A server responds by sending an </a:t>
            </a:r>
            <a:r>
              <a:rPr b="1" lang="en-US" sz="2000">
                <a:solidFill>
                  <a:srgbClr val="9a5315"/>
                </a:solidFill>
                <a:latin typeface="Segoe Print"/>
              </a:rPr>
              <a:t>HTTP response</a:t>
            </a:r>
            <a:r>
              <a:rPr lang="en-US" sz="2000">
                <a:solidFill>
                  <a:srgbClr val="9a5315"/>
                </a:solidFill>
                <a:latin typeface="Segoe Print"/>
              </a:rPr>
              <a:t> message that the client will understand. </a:t>
            </a:r>
            <a:endParaRPr/>
          </a:p>
          <a:p>
            <a:pPr lvl="1">
              <a:lnSpc>
                <a:spcPct val="100000"/>
              </a:lnSpc>
              <a:buFont typeface="Arial"/>
              <a:buChar char="•"/>
            </a:pPr>
            <a:r>
              <a:rPr lang="en-US" sz="2000">
                <a:solidFill>
                  <a:srgbClr val="9a5315"/>
                </a:solidFill>
                <a:latin typeface="Segoe Print"/>
              </a:rPr>
              <a:t>The request and the response are two different message types that are exchanged in a single </a:t>
            </a:r>
            <a:r>
              <a:rPr b="1" lang="en-US" sz="2000">
                <a:solidFill>
                  <a:srgbClr val="9a5315"/>
                </a:solidFill>
                <a:latin typeface="Segoe Print"/>
              </a:rPr>
              <a:t>HTTP transaction</a:t>
            </a:r>
            <a:r>
              <a:rPr lang="en-US" sz="2000">
                <a:solidFill>
                  <a:srgbClr val="9a5315"/>
                </a:solidFill>
                <a:latin typeface="Segoe Print"/>
              </a:rPr>
              <a:t>. </a:t>
            </a:r>
            <a:endParaRPr/>
          </a:p>
          <a:p>
            <a:pPr lvl="1">
              <a:lnSpc>
                <a:spcPct val="100000"/>
              </a:lnSpc>
              <a:buFont typeface="Arial"/>
              <a:buChar char="•"/>
            </a:pPr>
            <a:r>
              <a:rPr lang="en-US" sz="2000">
                <a:solidFill>
                  <a:srgbClr val="9a5315"/>
                </a:solidFill>
                <a:latin typeface="Segoe Print"/>
              </a:rPr>
              <a:t>The HTTP standards (specification) define what goes into these request and response messages so that everyone who speaks "HTTP" will understand each other and be able to exchange resources (or respond with an error message when resources is not available).</a:t>
            </a:r>
            <a:endParaRPr/>
          </a:p>
        </p:txBody>
      </p:sp>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1065240" y="304920"/>
            <a:ext cx="10058040" cy="1218960"/>
          </a:xfrm>
          <a:prstGeom prst="rect">
            <a:avLst/>
          </a:prstGeom>
        </p:spPr>
        <p:txBody>
          <a:bodyPr anchor="b"/>
          <a:p>
            <a:pPr>
              <a:lnSpc>
                <a:spcPct val="90000"/>
              </a:lnSpc>
            </a:pPr>
            <a:r>
              <a:rPr lang="en-US" sz="3600">
                <a:solidFill>
                  <a:srgbClr val="4d2a0b"/>
                </a:solidFill>
                <a:latin typeface="Segoe Print"/>
              </a:rPr>
              <a:t>HTTP Request Message</a:t>
            </a:r>
            <a:endParaRPr/>
          </a:p>
        </p:txBody>
      </p:sp>
      <p:sp>
        <p:nvSpPr>
          <p:cNvPr id="99" name="TextShape 2"/>
          <p:cNvSpPr txBox="1"/>
          <p:nvPr/>
        </p:nvSpPr>
        <p:spPr>
          <a:xfrm>
            <a:off x="1065240" y="1785960"/>
            <a:ext cx="10058040" cy="4228920"/>
          </a:xfrm>
          <a:prstGeom prst="rect">
            <a:avLst/>
          </a:prstGeom>
        </p:spPr>
        <p:txBody>
          <a:bodyPr/>
          <a:p>
            <a:pPr>
              <a:lnSpc>
                <a:spcPct val="100000"/>
              </a:lnSpc>
              <a:buFont typeface="Arial"/>
              <a:buChar char="•"/>
            </a:pPr>
            <a:r>
              <a:rPr lang="en-US" sz="2400">
                <a:solidFill>
                  <a:srgbClr val="9a5315"/>
                </a:solidFill>
                <a:latin typeface="Segoe Print"/>
              </a:rPr>
              <a:t>The first line of the header is called the request line, followed by request headers.</a:t>
            </a:r>
            <a:endParaRPr/>
          </a:p>
          <a:p>
            <a:pPr>
              <a:lnSpc>
                <a:spcPct val="100000"/>
              </a:lnSpc>
              <a:buFont typeface="Arial"/>
              <a:buChar char="•"/>
            </a:pPr>
            <a:r>
              <a:rPr lang="en-US" sz="2400">
                <a:solidFill>
                  <a:srgbClr val="9a5315"/>
                </a:solidFill>
                <a:latin typeface="Segoe Print"/>
              </a:rPr>
              <a:t>syntax: request-method-name request-URI HTTP-version</a:t>
            </a:r>
            <a:endParaRPr/>
          </a:p>
          <a:p>
            <a:pPr lvl="1">
              <a:lnSpc>
                <a:spcPct val="100000"/>
              </a:lnSpc>
              <a:buFont typeface="Arial"/>
              <a:buChar char="•"/>
            </a:pPr>
            <a:r>
              <a:rPr lang="en-US" sz="2000">
                <a:solidFill>
                  <a:srgbClr val="9a5315"/>
                </a:solidFill>
                <a:latin typeface="Segoe Print"/>
              </a:rPr>
              <a:t>request-method-name: HTTP protocol defines a set of request methods, e.g., GET, POST, HEAD, and OPTIONS. The client can use one of these methods to send a request to the server.</a:t>
            </a:r>
            <a:endParaRPr/>
          </a:p>
          <a:p>
            <a:pPr lvl="1">
              <a:lnSpc>
                <a:spcPct val="100000"/>
              </a:lnSpc>
              <a:buFont typeface="Arial"/>
              <a:buChar char="•"/>
            </a:pPr>
            <a:r>
              <a:rPr lang="en-US" sz="2000">
                <a:solidFill>
                  <a:srgbClr val="9a5315"/>
                </a:solidFill>
                <a:latin typeface="Segoe Print"/>
              </a:rPr>
              <a:t>request-URI: specifies the resource requested.</a:t>
            </a:r>
            <a:endParaRPr/>
          </a:p>
          <a:p>
            <a:pPr lvl="1">
              <a:lnSpc>
                <a:spcPct val="100000"/>
              </a:lnSpc>
              <a:buFont typeface="Arial"/>
              <a:buChar char="•"/>
            </a:pPr>
            <a:r>
              <a:rPr lang="en-US" sz="2000">
                <a:solidFill>
                  <a:srgbClr val="9a5315"/>
                </a:solidFill>
                <a:latin typeface="Segoe Print"/>
              </a:rPr>
              <a:t>HTTP-version: Two versions are currently in use: HTTP/1.0 and HTTP/1.1.</a:t>
            </a:r>
            <a:endParaRPr/>
          </a:p>
          <a:p>
            <a:pPr>
              <a:lnSpc>
                <a:spcPct val="100000"/>
              </a:lnSpc>
              <a:buFont typeface="Arial"/>
              <a:buChar char="•"/>
            </a:pPr>
            <a:r>
              <a:rPr lang="en-US" sz="2400">
                <a:solidFill>
                  <a:srgbClr val="9a5315"/>
                </a:solidFill>
                <a:latin typeface="Segoe Print"/>
              </a:rPr>
              <a:t>GET /test.html HTTP/1.1</a:t>
            </a:r>
            <a:endParaRPr/>
          </a:p>
        </p:txBody>
      </p:sp>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