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9"/>
  </p:notesMasterIdLst>
  <p:handoutMasterIdLst>
    <p:handoutMasterId r:id="rId30"/>
  </p:handoutMasterIdLst>
  <p:sldIdLst>
    <p:sldId id="256" r:id="rId3"/>
    <p:sldId id="257"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9" r:id="rId23"/>
    <p:sldId id="290" r:id="rId24"/>
    <p:sldId id="291" r:id="rId25"/>
    <p:sldId id="292" r:id="rId26"/>
    <p:sldId id="293" r:id="rId27"/>
    <p:sldId id="294"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790" autoAdjust="0"/>
  </p:normalViewPr>
  <p:slideViewPr>
    <p:cSldViewPr>
      <p:cViewPr varScale="1">
        <p:scale>
          <a:sx n="74" d="100"/>
          <a:sy n="74" d="100"/>
        </p:scale>
        <p:origin x="1176" y="7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9/2/2014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9/2/2014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the emergence of browser-based technology the need for lightweight programming interface for browser is felt</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141400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Indication to the server that it should process the text enclosed within them as script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22089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a second you </a:t>
            </a:r>
            <a:r>
              <a:rPr lang="en-US" dirty="0" err="1" smtClean="0"/>
              <a:t>assing</a:t>
            </a:r>
            <a:r>
              <a:rPr lang="en-US" dirty="0" smtClean="0"/>
              <a:t> value to the variable name</a:t>
            </a:r>
            <a:r>
              <a:rPr lang="en-US" baseline="0" dirty="0" smtClean="0"/>
              <a:t> but mistakenly type name in the output directive ??? No error but no value too.</a:t>
            </a:r>
          </a:p>
          <a:p>
            <a:r>
              <a:rPr lang="en-US" baseline="0" dirty="0" smtClean="0"/>
              <a:t>Helpful in long programs and it is advised to use it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94358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CASE course</a:t>
            </a:r>
          </a:p>
          <a:p>
            <a:r>
              <a:rPr lang="en-US" dirty="0" smtClean="0"/>
              <a:t>CASE “Excel”</a:t>
            </a:r>
          </a:p>
          <a:p>
            <a:r>
              <a:rPr lang="en-US" dirty="0" smtClean="0"/>
              <a:t>Fee = 1500</a:t>
            </a:r>
          </a:p>
          <a:p>
            <a:r>
              <a:rPr lang="en-US" dirty="0" smtClean="0"/>
              <a:t>CASE</a:t>
            </a:r>
            <a:r>
              <a:rPr lang="en-US" baseline="0" dirty="0" smtClean="0"/>
              <a:t>  </a:t>
            </a:r>
            <a:r>
              <a:rPr lang="en-US" dirty="0" smtClean="0"/>
              <a:t>“WORD”</a:t>
            </a:r>
          </a:p>
          <a:p>
            <a:r>
              <a:rPr lang="en-US" dirty="0" smtClean="0"/>
              <a:t>Fee = 500</a:t>
            </a:r>
          </a:p>
          <a:p>
            <a:r>
              <a:rPr lang="en-US" dirty="0" smtClean="0"/>
              <a:t>CASE</a:t>
            </a:r>
            <a:r>
              <a:rPr lang="en-US" baseline="0" dirty="0" smtClean="0"/>
              <a:t> ELSE</a:t>
            </a:r>
          </a:p>
          <a:p>
            <a:r>
              <a:rPr lang="en-US" baseline="0" dirty="0" err="1" smtClean="0"/>
              <a:t>Response.write</a:t>
            </a:r>
            <a:r>
              <a:rPr lang="en-US" baseline="0" dirty="0" smtClean="0"/>
              <a:t> “No such subject”</a:t>
            </a:r>
          </a:p>
          <a:p>
            <a:r>
              <a:rPr lang="en-US" baseline="0" dirty="0" smtClean="0"/>
              <a:t>END SELECT</a:t>
            </a:r>
            <a:endParaRPr lang="en-US" dirty="0" smtClean="0"/>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15422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err="1" smtClean="0"/>
              <a:t>i</a:t>
            </a:r>
            <a:r>
              <a:rPr lang="en-US" dirty="0" smtClean="0"/>
              <a:t>=0</a:t>
            </a:r>
            <a:r>
              <a:rPr lang="en-US" baseline="0" dirty="0" smtClean="0"/>
              <a:t> to 4</a:t>
            </a:r>
          </a:p>
          <a:p>
            <a:r>
              <a:rPr lang="en-US" baseline="0" dirty="0" err="1" smtClean="0"/>
              <a:t>Response.write</a:t>
            </a:r>
            <a:r>
              <a:rPr lang="en-US" baseline="0" dirty="0" smtClean="0"/>
              <a:t> subjects(</a:t>
            </a:r>
            <a:r>
              <a:rPr lang="en-US" baseline="0" dirty="0" err="1" smtClean="0"/>
              <a:t>i</a:t>
            </a:r>
            <a:r>
              <a:rPr lang="en-US" baseline="0" dirty="0" smtClean="0"/>
              <a:t>)</a:t>
            </a:r>
          </a:p>
          <a:p>
            <a:r>
              <a:rPr lang="en-US" baseline="0" dirty="0" smtClean="0"/>
              <a:t>If Subjects(</a:t>
            </a:r>
            <a:r>
              <a:rPr lang="en-US" baseline="0" dirty="0" err="1" smtClean="0"/>
              <a:t>i</a:t>
            </a:r>
            <a:r>
              <a:rPr lang="en-US" baseline="0" dirty="0" smtClean="0"/>
              <a:t>) = “MFC” THEN EXIT FOR</a:t>
            </a:r>
          </a:p>
          <a:p>
            <a:r>
              <a:rPr lang="en-US" baseline="0" dirty="0" smtClean="0"/>
              <a:t>NEXT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2450008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189590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p>
          <a:p>
            <a:r>
              <a:rPr lang="en-US" dirty="0" err="1" smtClean="0"/>
              <a:t>Num</a:t>
            </a:r>
            <a:r>
              <a:rPr lang="en-US" dirty="0" smtClean="0"/>
              <a:t>=</a:t>
            </a:r>
            <a:r>
              <a:rPr lang="en-US" dirty="0" err="1" smtClean="0"/>
              <a:t>num</a:t>
            </a:r>
            <a:r>
              <a:rPr lang="en-US" dirty="0" smtClean="0"/>
              <a:t>*</a:t>
            </a:r>
            <a:r>
              <a:rPr lang="en-US" dirty="0" err="1" smtClean="0"/>
              <a:t>num</a:t>
            </a:r>
            <a:endParaRPr lang="en-US" dirty="0" smtClean="0"/>
          </a:p>
          <a:p>
            <a:r>
              <a:rPr lang="en-US" dirty="0" smtClean="0"/>
              <a:t>Response write </a:t>
            </a:r>
            <a:r>
              <a:rPr lang="en-US" dirty="0" err="1" smtClean="0"/>
              <a:t>num</a:t>
            </a:r>
            <a:endParaRPr lang="en-US" dirty="0" smtClean="0"/>
          </a:p>
          <a:p>
            <a:r>
              <a:rPr lang="en-US" dirty="0" smtClean="0"/>
              <a:t>Loop while </a:t>
            </a:r>
            <a:r>
              <a:rPr lang="en-US" dirty="0" err="1" smtClean="0"/>
              <a:t>num</a:t>
            </a:r>
            <a:r>
              <a:rPr lang="en-US" dirty="0" smtClean="0"/>
              <a:t> &lt; 100</a:t>
            </a:r>
          </a:p>
          <a:p>
            <a:endParaRPr lang="en-US" dirty="0" smtClean="0"/>
          </a:p>
          <a:p>
            <a:r>
              <a:rPr lang="en-US" dirty="0" smtClean="0"/>
              <a:t>Exit</a:t>
            </a:r>
            <a:r>
              <a:rPr lang="en-US" baseline="0" dirty="0" smtClean="0"/>
              <a:t> DO to exit the loop</a:t>
            </a:r>
          </a:p>
          <a:p>
            <a:r>
              <a:rPr lang="en-US" baseline="0" dirty="0" err="1" smtClean="0"/>
              <a:t>ScriptTimeout</a:t>
            </a:r>
            <a:r>
              <a:rPr lang="en-US" baseline="0" dirty="0" smtClean="0"/>
              <a:t> property of Server object takes care of Infinite loop (default is 90 sec)</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168051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strreverse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188495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9/2/2014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9/2/2014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9/2/2014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9/2/2014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9/2/2014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9/2/2014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9/2/2014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9/2/2014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9/2/2014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9/2/2014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9/2/2014</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VBScript</a:t>
            </a:r>
            <a:endParaRPr lang="en-US" dirty="0"/>
          </a:p>
        </p:txBody>
      </p:sp>
      <p:sp>
        <p:nvSpPr>
          <p:cNvPr id="3" name="Subtitle 2"/>
          <p:cNvSpPr>
            <a:spLocks noGrp="1"/>
          </p:cNvSpPr>
          <p:nvPr>
            <p:ph type="subTitle" idx="1"/>
          </p:nvPr>
        </p:nvSpPr>
        <p:spPr/>
        <p:txBody>
          <a:bodyPr/>
          <a:lstStyle/>
          <a:p>
            <a:pPr algn="r"/>
            <a:r>
              <a:rPr lang="en-US" dirty="0" smtClean="0"/>
              <a:t>Suresh Maharjan</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Numbers</a:t>
            </a:r>
            <a:endParaRPr lang="en-US" dirty="0"/>
          </a:p>
        </p:txBody>
      </p:sp>
      <p:sp>
        <p:nvSpPr>
          <p:cNvPr id="3" name="Content Placeholder 2"/>
          <p:cNvSpPr>
            <a:spLocks noGrp="1"/>
          </p:cNvSpPr>
          <p:nvPr>
            <p:ph idx="1"/>
          </p:nvPr>
        </p:nvSpPr>
        <p:spPr/>
        <p:txBody>
          <a:bodyPr/>
          <a:lstStyle/>
          <a:p>
            <a:r>
              <a:rPr lang="en-US" dirty="0" smtClean="0"/>
              <a:t>RND generates the random numbers greater than or equal to zero and less than one. This range is set by default</a:t>
            </a:r>
          </a:p>
          <a:p>
            <a:r>
              <a:rPr lang="en-US" dirty="0" smtClean="0"/>
              <a:t>The  upper and lower bounds of range can be set with in which the random number is needed</a:t>
            </a:r>
          </a:p>
          <a:p>
            <a:pPr lvl="1"/>
            <a:r>
              <a:rPr lang="en-US" dirty="0" smtClean="0"/>
              <a:t>Set range with upper bound more than 1  &gt; INT((UPPERBOUND + 1) * RND)</a:t>
            </a:r>
          </a:p>
          <a:p>
            <a:pPr lvl="1"/>
            <a:r>
              <a:rPr lang="en-US" dirty="0" smtClean="0"/>
              <a:t>Set range with lower bound more than 0 &gt; INT((</a:t>
            </a:r>
            <a:r>
              <a:rPr lang="en-US" dirty="0" err="1" smtClean="0"/>
              <a:t>upperbound</a:t>
            </a:r>
            <a:r>
              <a:rPr lang="en-US" dirty="0" smtClean="0"/>
              <a:t> –</a:t>
            </a:r>
            <a:r>
              <a:rPr lang="en-US" dirty="0" err="1" smtClean="0"/>
              <a:t>lowerbound</a:t>
            </a:r>
            <a:r>
              <a:rPr lang="en-US" dirty="0" smtClean="0"/>
              <a:t> + 1) * RND + </a:t>
            </a:r>
            <a:r>
              <a:rPr lang="en-US" dirty="0" err="1" smtClean="0"/>
              <a:t>lowerbound</a:t>
            </a:r>
            <a:r>
              <a:rPr lang="en-US" dirty="0" smtClean="0"/>
              <a:t>)</a:t>
            </a:r>
          </a:p>
          <a:p>
            <a:pPr lvl="1"/>
            <a:r>
              <a:rPr lang="en-US" dirty="0" smtClean="0"/>
              <a:t>Random function however generates same sequence of rand number every time it is used , to actually make the numbers random use the RANDOMIZE function.</a:t>
            </a:r>
          </a:p>
          <a:p>
            <a:pPr lvl="1"/>
            <a:r>
              <a:rPr lang="en-US" dirty="0" smtClean="0"/>
              <a:t>The RANDOMIZE makes the rand function use a new seed value from computer system timer </a:t>
            </a:r>
            <a:r>
              <a:rPr lang="en-US" dirty="0" err="1" smtClean="0"/>
              <a:t>everytime</a:t>
            </a:r>
            <a:r>
              <a:rPr lang="en-US" dirty="0" smtClean="0"/>
              <a:t> the rand function is used</a:t>
            </a:r>
            <a:endParaRPr lang="en-US" dirty="0"/>
          </a:p>
        </p:txBody>
      </p:sp>
    </p:spTree>
    <p:extLst>
      <p:ext uri="{BB962C8B-B14F-4D97-AF65-F5344CB8AC3E}">
        <p14:creationId xmlns:p14="http://schemas.microsoft.com/office/powerpoint/2010/main" val="195527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 and function</a:t>
            </a:r>
            <a:endParaRPr lang="en-US" dirty="0"/>
          </a:p>
        </p:txBody>
      </p:sp>
      <p:sp>
        <p:nvSpPr>
          <p:cNvPr id="3" name="Content Placeholder 2"/>
          <p:cNvSpPr>
            <a:spLocks noGrp="1"/>
          </p:cNvSpPr>
          <p:nvPr>
            <p:ph idx="1"/>
          </p:nvPr>
        </p:nvSpPr>
        <p:spPr>
          <a:xfrm>
            <a:off x="1522414" y="1676400"/>
            <a:ext cx="9144000" cy="4267200"/>
          </a:xfrm>
        </p:spPr>
        <p:txBody>
          <a:bodyPr>
            <a:normAutofit fontScale="92500" lnSpcReduction="10000"/>
          </a:bodyPr>
          <a:lstStyle/>
          <a:p>
            <a:r>
              <a:rPr lang="en-US" dirty="0" smtClean="0"/>
              <a:t>Equality (=), Inequality (&lt;&gt;), Less than (&lt;), greater Than(&gt;), Less than or equal (&lt;=), Greater than or equal (&gt;=)</a:t>
            </a:r>
          </a:p>
          <a:p>
            <a:r>
              <a:rPr lang="en-US" dirty="0" smtClean="0"/>
              <a:t>Note: when string are compared the ASCII values of corresponding chars from left to right is compared (string comparison is case sensitive)</a:t>
            </a:r>
          </a:p>
          <a:p>
            <a:r>
              <a:rPr lang="en-US" dirty="0" smtClean="0"/>
              <a:t>AND &gt; if both arguments are True otherwise false</a:t>
            </a:r>
          </a:p>
          <a:p>
            <a:r>
              <a:rPr lang="en-US" dirty="0" smtClean="0"/>
              <a:t> OR &gt; True if even one </a:t>
            </a:r>
            <a:r>
              <a:rPr lang="en-US" dirty="0" err="1" smtClean="0"/>
              <a:t>args</a:t>
            </a:r>
            <a:r>
              <a:rPr lang="en-US" dirty="0" smtClean="0"/>
              <a:t> is True otherwise false</a:t>
            </a:r>
          </a:p>
          <a:p>
            <a:r>
              <a:rPr lang="en-US" dirty="0" smtClean="0"/>
              <a:t>NOT &gt; True if A is false and False if A is true</a:t>
            </a:r>
          </a:p>
          <a:p>
            <a:r>
              <a:rPr lang="en-US" dirty="0" smtClean="0"/>
              <a:t>XOR &gt; False only if both </a:t>
            </a:r>
            <a:r>
              <a:rPr lang="en-US" dirty="0" err="1" smtClean="0"/>
              <a:t>args</a:t>
            </a:r>
            <a:r>
              <a:rPr lang="en-US" dirty="0" smtClean="0"/>
              <a:t> are either True or False otherwise true</a:t>
            </a:r>
          </a:p>
          <a:p>
            <a:r>
              <a:rPr lang="en-US" dirty="0" smtClean="0"/>
              <a:t>EQV &gt; True only if both </a:t>
            </a:r>
            <a:r>
              <a:rPr lang="en-US" dirty="0" err="1" smtClean="0"/>
              <a:t>args</a:t>
            </a:r>
            <a:r>
              <a:rPr lang="en-US" dirty="0" smtClean="0"/>
              <a:t> are true or both are false otherwise it will be false</a:t>
            </a:r>
            <a:endParaRPr lang="en-US" dirty="0"/>
          </a:p>
        </p:txBody>
      </p:sp>
    </p:spTree>
    <p:extLst>
      <p:ext uri="{BB962C8B-B14F-4D97-AF65-F5344CB8AC3E}">
        <p14:creationId xmlns:p14="http://schemas.microsoft.com/office/powerpoint/2010/main" val="159230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a:t>
            </a:r>
            <a:endParaRPr lang="en-US" dirty="0"/>
          </a:p>
        </p:txBody>
      </p:sp>
      <p:sp>
        <p:nvSpPr>
          <p:cNvPr id="3" name="Content Placeholder 2"/>
          <p:cNvSpPr>
            <a:spLocks noGrp="1"/>
          </p:cNvSpPr>
          <p:nvPr>
            <p:ph idx="1"/>
          </p:nvPr>
        </p:nvSpPr>
        <p:spPr/>
        <p:txBody>
          <a:bodyPr/>
          <a:lstStyle/>
          <a:p>
            <a:r>
              <a:rPr lang="en-US" dirty="0" smtClean="0"/>
              <a:t>Determines the order in which different keywords, operators and variables are evaluated in an expression</a:t>
            </a:r>
          </a:p>
          <a:p>
            <a:r>
              <a:rPr lang="en-US" dirty="0" smtClean="0"/>
              <a:t>Order of evaluating operators is:</a:t>
            </a:r>
          </a:p>
          <a:p>
            <a:pPr lvl="1"/>
            <a:r>
              <a:rPr lang="en-US" dirty="0" smtClean="0"/>
              <a:t>Arithmetic</a:t>
            </a:r>
          </a:p>
          <a:p>
            <a:pPr lvl="1"/>
            <a:r>
              <a:rPr lang="en-US" dirty="0" smtClean="0"/>
              <a:t>Comparison</a:t>
            </a:r>
          </a:p>
          <a:p>
            <a:pPr lvl="1"/>
            <a:r>
              <a:rPr lang="en-US" dirty="0" smtClean="0"/>
              <a:t>Logical</a:t>
            </a:r>
          </a:p>
          <a:p>
            <a:r>
              <a:rPr lang="en-US" dirty="0" smtClean="0"/>
              <a:t>More specific precedence</a:t>
            </a:r>
          </a:p>
          <a:p>
            <a:pPr lvl="1"/>
            <a:r>
              <a:rPr lang="en-US" dirty="0" smtClean="0"/>
              <a:t>Exponential &gt; multiplication &gt; division &gt; integer division &gt; mod &gt; add &gt; subtract &gt; NOT &gt; AND &gt; OR &gt; XOR &gt; EQV</a:t>
            </a:r>
            <a:endParaRPr lang="en-US" dirty="0"/>
          </a:p>
        </p:txBody>
      </p:sp>
    </p:spTree>
    <p:extLst>
      <p:ext uri="{BB962C8B-B14F-4D97-AF65-F5344CB8AC3E}">
        <p14:creationId xmlns:p14="http://schemas.microsoft.com/office/powerpoint/2010/main" val="318916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Conditional</a:t>
            </a:r>
            <a:endParaRPr lang="en-US" dirty="0"/>
          </a:p>
        </p:txBody>
      </p:sp>
      <p:sp>
        <p:nvSpPr>
          <p:cNvPr id="3" name="Content Placeholder 2"/>
          <p:cNvSpPr>
            <a:spLocks noGrp="1"/>
          </p:cNvSpPr>
          <p:nvPr>
            <p:ph idx="1"/>
          </p:nvPr>
        </p:nvSpPr>
        <p:spPr/>
        <p:txBody>
          <a:bodyPr>
            <a:normAutofit/>
          </a:bodyPr>
          <a:lstStyle/>
          <a:p>
            <a:r>
              <a:rPr lang="en-US" dirty="0" smtClean="0"/>
              <a:t>Conditional statements test for one or more condition and execute the associated statement only if the condition is TRUE</a:t>
            </a:r>
          </a:p>
          <a:p>
            <a:r>
              <a:rPr lang="en-US" dirty="0" smtClean="0"/>
              <a:t>IF ..THEN Condition Statement</a:t>
            </a:r>
          </a:p>
          <a:p>
            <a:r>
              <a:rPr lang="en-US" dirty="0" smtClean="0"/>
              <a:t>IF THEN ELSE</a:t>
            </a:r>
          </a:p>
          <a:p>
            <a:r>
              <a:rPr lang="en-US" dirty="0" smtClean="0"/>
              <a:t>NESTED IF  THEN ELSE</a:t>
            </a:r>
          </a:p>
          <a:p>
            <a:r>
              <a:rPr lang="en-US" dirty="0" smtClean="0"/>
              <a:t>SELECT CASE</a:t>
            </a:r>
          </a:p>
          <a:p>
            <a:pPr lvl="1"/>
            <a:r>
              <a:rPr lang="en-US" dirty="0" smtClean="0"/>
              <a:t>Compares value of a particular expression with a number of given values, if the value of expression matches any one, the statement associated with matching one will be executed </a:t>
            </a:r>
            <a:endParaRPr lang="en-US" dirty="0"/>
          </a:p>
        </p:txBody>
      </p:sp>
    </p:spTree>
    <p:extLst>
      <p:ext uri="{BB962C8B-B14F-4D97-AF65-F5344CB8AC3E}">
        <p14:creationId xmlns:p14="http://schemas.microsoft.com/office/powerpoint/2010/main" val="420230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Loops</a:t>
            </a:r>
            <a:endParaRPr lang="en-US" dirty="0"/>
          </a:p>
        </p:txBody>
      </p:sp>
      <p:sp>
        <p:nvSpPr>
          <p:cNvPr id="3" name="Content Placeholder 2"/>
          <p:cNvSpPr>
            <a:spLocks noGrp="1"/>
          </p:cNvSpPr>
          <p:nvPr>
            <p:ph idx="1"/>
          </p:nvPr>
        </p:nvSpPr>
        <p:spPr/>
        <p:txBody>
          <a:bodyPr>
            <a:normAutofit lnSpcReduction="10000"/>
          </a:bodyPr>
          <a:lstStyle/>
          <a:p>
            <a:r>
              <a:rPr lang="en-US" dirty="0"/>
              <a:t>Loops can be used to execute one or more statements for a fixed number of times or on the basis of the truth value of a </a:t>
            </a:r>
            <a:r>
              <a:rPr lang="en-US" dirty="0" smtClean="0"/>
              <a:t>condition</a:t>
            </a:r>
          </a:p>
          <a:p>
            <a:r>
              <a:rPr lang="en-US" b="1" dirty="0" smtClean="0"/>
              <a:t>For</a:t>
            </a:r>
            <a:r>
              <a:rPr lang="en-US" b="1" dirty="0"/>
              <a:t>...Next </a:t>
            </a:r>
            <a:r>
              <a:rPr lang="en-US" b="1" dirty="0" smtClean="0"/>
              <a:t>loop</a:t>
            </a:r>
            <a:r>
              <a:rPr lang="en-US" b="1" dirty="0"/>
              <a:t> </a:t>
            </a:r>
            <a:endParaRPr lang="en-US" b="1" dirty="0" smtClean="0"/>
          </a:p>
          <a:p>
            <a:pPr lvl="1"/>
            <a:r>
              <a:rPr lang="en-US" dirty="0" smtClean="0"/>
              <a:t>Unconditional and executes a fixed number of times</a:t>
            </a:r>
          </a:p>
          <a:p>
            <a:pPr lvl="1"/>
            <a:r>
              <a:rPr lang="en-US" dirty="0" smtClean="0"/>
              <a:t>Requires counter to control the number of iteration</a:t>
            </a:r>
          </a:p>
          <a:p>
            <a:pPr lvl="1"/>
            <a:r>
              <a:rPr lang="en-US" dirty="0" smtClean="0"/>
              <a:t>Next keyword is required to take the program control back to the start of the loop for the next iteration</a:t>
            </a:r>
          </a:p>
          <a:p>
            <a:pPr lvl="1"/>
            <a:r>
              <a:rPr lang="en-US" dirty="0" smtClean="0"/>
              <a:t>When counter reaches the upper-bound of the preset range of values the loop is exit</a:t>
            </a:r>
          </a:p>
          <a:p>
            <a:pPr lvl="1"/>
            <a:r>
              <a:rPr lang="en-US" dirty="0" smtClean="0"/>
              <a:t>Default step size(increment size) is 1 which can be changed using the STEP keyword which supports any size including negative values (which moves loop backward from </a:t>
            </a:r>
            <a:r>
              <a:rPr lang="en-US" dirty="0" err="1" smtClean="0"/>
              <a:t>upperbound</a:t>
            </a:r>
            <a:r>
              <a:rPr lang="en-US" dirty="0" smtClean="0"/>
              <a:t> to </a:t>
            </a:r>
            <a:r>
              <a:rPr lang="en-US" dirty="0" err="1" smtClean="0"/>
              <a:t>lowerbound</a:t>
            </a:r>
            <a:r>
              <a:rPr lang="en-US" dirty="0" smtClean="0"/>
              <a:t>) </a:t>
            </a:r>
          </a:p>
          <a:p>
            <a:pPr lvl="1"/>
            <a:r>
              <a:rPr lang="en-US" dirty="0" smtClean="0"/>
              <a:t>Use the EXIT FOR keyword to terminate the loop any time</a:t>
            </a:r>
            <a:endParaRPr lang="en-US" dirty="0"/>
          </a:p>
          <a:p>
            <a:endParaRPr lang="en-US" dirty="0"/>
          </a:p>
        </p:txBody>
      </p:sp>
    </p:spTree>
    <p:extLst>
      <p:ext uri="{BB962C8B-B14F-4D97-AF65-F5344CB8AC3E}">
        <p14:creationId xmlns:p14="http://schemas.microsoft.com/office/powerpoint/2010/main" val="218956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a:t>
            </a:r>
            <a:endParaRPr lang="en-US" dirty="0"/>
          </a:p>
        </p:txBody>
      </p:sp>
      <p:sp>
        <p:nvSpPr>
          <p:cNvPr id="3" name="Content Placeholder 2"/>
          <p:cNvSpPr>
            <a:spLocks noGrp="1"/>
          </p:cNvSpPr>
          <p:nvPr>
            <p:ph idx="1"/>
          </p:nvPr>
        </p:nvSpPr>
        <p:spPr/>
        <p:txBody>
          <a:bodyPr/>
          <a:lstStyle/>
          <a:p>
            <a:r>
              <a:rPr lang="en-US" dirty="0" smtClean="0"/>
              <a:t>Used specifically to stepping through the elements of an array or a collection</a:t>
            </a:r>
          </a:p>
          <a:p>
            <a:pPr lvl="1"/>
            <a:r>
              <a:rPr lang="en-US" dirty="0" smtClean="0"/>
              <a:t>The loop variable does not act as the counter</a:t>
            </a:r>
          </a:p>
          <a:p>
            <a:pPr lvl="1"/>
            <a:r>
              <a:rPr lang="en-US" dirty="0" smtClean="0"/>
              <a:t>Assumes the values of the elements of the array or collection</a:t>
            </a:r>
          </a:p>
          <a:p>
            <a:pPr marL="502920" lvl="2" indent="0">
              <a:buNone/>
            </a:pPr>
            <a:r>
              <a:rPr lang="en-US" sz="2000" dirty="0" smtClean="0"/>
              <a:t>FOR EACH subject in Subjects</a:t>
            </a:r>
          </a:p>
          <a:p>
            <a:pPr marL="502920" lvl="2" indent="0">
              <a:buNone/>
            </a:pPr>
            <a:r>
              <a:rPr lang="en-US" sz="2000" dirty="0" smtClean="0"/>
              <a:t>	</a:t>
            </a:r>
            <a:r>
              <a:rPr lang="en-US" sz="2000" dirty="0" err="1" smtClean="0"/>
              <a:t>Response.Write</a:t>
            </a:r>
            <a:r>
              <a:rPr lang="en-US" sz="2000" dirty="0" smtClean="0"/>
              <a:t> subject &amp; “&lt;BR&gt;”</a:t>
            </a:r>
          </a:p>
          <a:p>
            <a:pPr marL="502920" lvl="2" indent="0">
              <a:buNone/>
            </a:pPr>
            <a:r>
              <a:rPr lang="en-US" sz="2000" dirty="0" smtClean="0"/>
              <a:t>	IF subject=“Java” THEN EXIT FOR</a:t>
            </a:r>
          </a:p>
          <a:p>
            <a:pPr marL="502920" lvl="2" indent="0">
              <a:buNone/>
            </a:pPr>
            <a:r>
              <a:rPr lang="en-US" sz="2000" dirty="0" smtClean="0"/>
              <a:t>NEXT</a:t>
            </a:r>
            <a:endParaRPr lang="en-US" sz="2000" dirty="0"/>
          </a:p>
        </p:txBody>
      </p:sp>
    </p:spTree>
    <p:extLst>
      <p:ext uri="{BB962C8B-B14F-4D97-AF65-F5344CB8AC3E}">
        <p14:creationId xmlns:p14="http://schemas.microsoft.com/office/powerpoint/2010/main" val="341220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a:t>
            </a:r>
            <a:endParaRPr lang="en-US" dirty="0"/>
          </a:p>
        </p:txBody>
      </p:sp>
      <p:sp>
        <p:nvSpPr>
          <p:cNvPr id="3" name="Content Placeholder 2"/>
          <p:cNvSpPr>
            <a:spLocks noGrp="1"/>
          </p:cNvSpPr>
          <p:nvPr>
            <p:ph idx="1"/>
          </p:nvPr>
        </p:nvSpPr>
        <p:spPr/>
        <p:txBody>
          <a:bodyPr>
            <a:normAutofit lnSpcReduction="10000"/>
          </a:bodyPr>
          <a:lstStyle/>
          <a:p>
            <a:r>
              <a:rPr lang="en-US" dirty="0" smtClean="0"/>
              <a:t>While loop</a:t>
            </a:r>
          </a:p>
          <a:p>
            <a:pPr lvl="1"/>
            <a:r>
              <a:rPr lang="en-US" dirty="0" smtClean="0"/>
              <a:t>is conditional and executes as long as the loop condition remains True</a:t>
            </a:r>
          </a:p>
          <a:p>
            <a:pPr lvl="1"/>
            <a:r>
              <a:rPr lang="en-US" dirty="0" smtClean="0"/>
              <a:t>Useful when you don’t know the condition will become true</a:t>
            </a:r>
          </a:p>
          <a:p>
            <a:pPr marL="274320" lvl="1" indent="0">
              <a:buNone/>
            </a:pPr>
            <a:r>
              <a:rPr lang="en-US" dirty="0"/>
              <a:t> </a:t>
            </a:r>
            <a:r>
              <a:rPr lang="en-US" dirty="0" smtClean="0"/>
              <a:t>     WHILE time &lt; #10.00.00# … WEND</a:t>
            </a:r>
          </a:p>
          <a:p>
            <a:r>
              <a:rPr lang="en-US" dirty="0" smtClean="0"/>
              <a:t>Do loop (Similar to while loop) which can be implemented in two variant</a:t>
            </a:r>
            <a:r>
              <a:rPr lang="en-US" dirty="0"/>
              <a:t>	</a:t>
            </a:r>
            <a:r>
              <a:rPr lang="en-US" dirty="0" smtClean="0"/>
              <a:t>	</a:t>
            </a:r>
          </a:p>
          <a:p>
            <a:pPr lvl="1"/>
            <a:r>
              <a:rPr lang="en-US" dirty="0" smtClean="0"/>
              <a:t>While a certain condition is true</a:t>
            </a:r>
          </a:p>
          <a:p>
            <a:pPr lvl="1"/>
            <a:r>
              <a:rPr lang="en-US" dirty="0" smtClean="0"/>
              <a:t>Till a certain condition becomes true</a:t>
            </a:r>
          </a:p>
          <a:p>
            <a:pPr marL="502920" lvl="2" indent="0">
              <a:buNone/>
            </a:pPr>
            <a:r>
              <a:rPr lang="en-US" sz="2000" dirty="0" smtClean="0"/>
              <a:t>DO WHILE </a:t>
            </a:r>
            <a:r>
              <a:rPr lang="en-US" sz="2000" dirty="0" err="1" smtClean="0"/>
              <a:t>num</a:t>
            </a:r>
            <a:r>
              <a:rPr lang="en-US" sz="2000" dirty="0" smtClean="0"/>
              <a:t> &lt; 100 …. LOOP</a:t>
            </a:r>
          </a:p>
          <a:p>
            <a:pPr marL="502920" lvl="2" indent="0">
              <a:buNone/>
            </a:pPr>
            <a:r>
              <a:rPr lang="en-US" sz="2000" dirty="0" smtClean="0"/>
              <a:t>DO UNTIL </a:t>
            </a:r>
            <a:r>
              <a:rPr lang="en-US" sz="2000" dirty="0" err="1" smtClean="0"/>
              <a:t>num</a:t>
            </a:r>
            <a:r>
              <a:rPr lang="en-US" sz="2000" dirty="0" smtClean="0"/>
              <a:t> &gt;= 100 … LOOP (executes as long as the loop condition is false and exit as soon as the condition become true)</a:t>
            </a:r>
            <a:r>
              <a:rPr lang="en-US" dirty="0" smtClean="0"/>
              <a:t>		</a:t>
            </a:r>
          </a:p>
          <a:p>
            <a:pPr marL="560070" lvl="1" indent="-285750"/>
            <a:r>
              <a:rPr lang="en-US" dirty="0" smtClean="0"/>
              <a:t>The loop condition can be written at the end of loop after the LOOP keyword	</a:t>
            </a:r>
          </a:p>
          <a:p>
            <a:pPr marL="274320" lvl="1" indent="0">
              <a:buNone/>
            </a:pPr>
            <a:endParaRPr lang="en-US" dirty="0" smtClean="0"/>
          </a:p>
          <a:p>
            <a:endParaRPr lang="en-US" dirty="0"/>
          </a:p>
        </p:txBody>
      </p:sp>
    </p:spTree>
    <p:extLst>
      <p:ext uri="{BB962C8B-B14F-4D97-AF65-F5344CB8AC3E}">
        <p14:creationId xmlns:p14="http://schemas.microsoft.com/office/powerpoint/2010/main" val="354508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Functions</a:t>
            </a:r>
            <a:endParaRPr lang="en-US" dirty="0"/>
          </a:p>
        </p:txBody>
      </p:sp>
      <p:sp>
        <p:nvSpPr>
          <p:cNvPr id="3" name="Content Placeholder 2"/>
          <p:cNvSpPr>
            <a:spLocks noGrp="1"/>
          </p:cNvSpPr>
          <p:nvPr>
            <p:ph idx="1"/>
          </p:nvPr>
        </p:nvSpPr>
        <p:spPr/>
        <p:txBody>
          <a:bodyPr/>
          <a:lstStyle/>
          <a:p>
            <a:r>
              <a:rPr lang="en-US" dirty="0" smtClean="0"/>
              <a:t>Provides number of built-in function for string manipulation and the basic manipulation functions are </a:t>
            </a:r>
          </a:p>
          <a:p>
            <a:r>
              <a:rPr lang="en-US" dirty="0" smtClean="0"/>
              <a:t>Concatenation of String (&amp; or +)</a:t>
            </a:r>
          </a:p>
          <a:p>
            <a:pPr lvl="1"/>
            <a:r>
              <a:rPr lang="en-US" dirty="0" smtClean="0"/>
              <a:t>Use of ‘+’ operator gives error when there is the number and string as it tries to add number to string</a:t>
            </a:r>
          </a:p>
          <a:p>
            <a:pPr lvl="1"/>
            <a:r>
              <a:rPr lang="en-US" dirty="0" smtClean="0"/>
              <a:t>Use STRING </a:t>
            </a:r>
            <a:r>
              <a:rPr lang="en-US" dirty="0" err="1" smtClean="0"/>
              <a:t>func</a:t>
            </a:r>
            <a:r>
              <a:rPr lang="en-US" dirty="0" smtClean="0"/>
              <a:t> to concatenate (only) a single char to itself a fixed number of times … STRING(5, ‘$’)</a:t>
            </a:r>
          </a:p>
          <a:p>
            <a:pPr lvl="1"/>
            <a:r>
              <a:rPr lang="en-US" dirty="0" smtClean="0"/>
              <a:t>Use SPACE function to add multiple space character … “</a:t>
            </a:r>
            <a:r>
              <a:rPr lang="en-US" dirty="0" err="1" smtClean="0"/>
              <a:t>a”&amp;SPACE</a:t>
            </a:r>
            <a:r>
              <a:rPr lang="en-US" dirty="0" smtClean="0"/>
              <a:t>(10)&amp;”b”</a:t>
            </a:r>
          </a:p>
          <a:p>
            <a:pPr lvl="1"/>
            <a:endParaRPr lang="en-US" dirty="0" smtClean="0"/>
          </a:p>
          <a:p>
            <a:endParaRPr lang="en-US" dirty="0"/>
          </a:p>
        </p:txBody>
      </p:sp>
    </p:spTree>
    <p:extLst>
      <p:ext uri="{BB962C8B-B14F-4D97-AF65-F5344CB8AC3E}">
        <p14:creationId xmlns:p14="http://schemas.microsoft.com/office/powerpoint/2010/main" val="132886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Searching for String</a:t>
            </a:r>
          </a:p>
          <a:p>
            <a:pPr lvl="1"/>
            <a:r>
              <a:rPr lang="en-US" dirty="0" smtClean="0"/>
              <a:t>Use INSTR() to find out if a particular char or set of characters occurs in a given string</a:t>
            </a:r>
          </a:p>
          <a:p>
            <a:pPr lvl="1"/>
            <a:r>
              <a:rPr lang="en-US" dirty="0" smtClean="0"/>
              <a:t>INSTR(</a:t>
            </a:r>
            <a:r>
              <a:rPr lang="en-US" dirty="0" err="1" smtClean="0"/>
              <a:t>startpos</a:t>
            </a:r>
            <a:r>
              <a:rPr lang="en-US" dirty="0" smtClean="0"/>
              <a:t>, string, substring, case switch)</a:t>
            </a:r>
          </a:p>
          <a:p>
            <a:pPr lvl="2"/>
            <a:r>
              <a:rPr lang="en-US" dirty="0" err="1" smtClean="0"/>
              <a:t>Startpos</a:t>
            </a:r>
            <a:r>
              <a:rPr lang="en-US" dirty="0" smtClean="0"/>
              <a:t> : default 1 </a:t>
            </a:r>
            <a:r>
              <a:rPr lang="en-US" dirty="0"/>
              <a:t> </a:t>
            </a:r>
            <a:r>
              <a:rPr lang="en-US" dirty="0" smtClean="0"/>
              <a:t>specify if you want some other </a:t>
            </a:r>
            <a:r>
              <a:rPr lang="en-US" dirty="0" err="1" smtClean="0"/>
              <a:t>startposition</a:t>
            </a:r>
            <a:endParaRPr lang="en-US" dirty="0"/>
          </a:p>
          <a:p>
            <a:pPr lvl="2"/>
            <a:r>
              <a:rPr lang="en-US" dirty="0" err="1" smtClean="0"/>
              <a:t>Func</a:t>
            </a:r>
            <a:r>
              <a:rPr lang="en-US" dirty="0" smtClean="0"/>
              <a:t> returns the position where substring occur for the first time</a:t>
            </a:r>
          </a:p>
          <a:p>
            <a:pPr lvl="2"/>
            <a:r>
              <a:rPr lang="en-US" dirty="0" smtClean="0"/>
              <a:t>This is the case sensitive function (which can be turned off through CASE SWITCH by setting the value to 1)</a:t>
            </a:r>
          </a:p>
          <a:p>
            <a:pPr lvl="2"/>
            <a:r>
              <a:rPr lang="en-US" dirty="0" smtClean="0"/>
              <a:t>if the last </a:t>
            </a:r>
            <a:r>
              <a:rPr lang="en-US" dirty="0" err="1" smtClean="0"/>
              <a:t>param</a:t>
            </a:r>
            <a:r>
              <a:rPr lang="en-US" dirty="0" smtClean="0"/>
              <a:t> is used then you also need to specify all the parameters of the function including the default start position</a:t>
            </a:r>
          </a:p>
          <a:p>
            <a:pPr lvl="1"/>
            <a:r>
              <a:rPr lang="en-US" dirty="0" smtClean="0"/>
              <a:t>Use INSTRREV when you need the reverse form of INSTR function</a:t>
            </a:r>
          </a:p>
          <a:p>
            <a:pPr lvl="2"/>
            <a:endParaRPr lang="en-US" dirty="0" smtClean="0"/>
          </a:p>
        </p:txBody>
      </p:sp>
    </p:spTree>
    <p:extLst>
      <p:ext uri="{BB962C8B-B14F-4D97-AF65-F5344CB8AC3E}">
        <p14:creationId xmlns:p14="http://schemas.microsoft.com/office/powerpoint/2010/main" val="124165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Comparison of String</a:t>
            </a:r>
          </a:p>
          <a:p>
            <a:pPr lvl="1"/>
            <a:r>
              <a:rPr lang="en-US" dirty="0" smtClean="0"/>
              <a:t>Use ‘=‘ operator to compare string (is case sensitive)</a:t>
            </a:r>
          </a:p>
          <a:p>
            <a:pPr lvl="1"/>
            <a:r>
              <a:rPr lang="en-US" dirty="0" smtClean="0"/>
              <a:t>For comparison independent of case by converting both to a common case using UCASE or LCASE functions</a:t>
            </a:r>
          </a:p>
          <a:p>
            <a:pPr lvl="1"/>
            <a:r>
              <a:rPr lang="en-US" dirty="0" smtClean="0"/>
              <a:t>There is also STRCOMP function for string comparison which returns ZERO if two strings are same</a:t>
            </a:r>
          </a:p>
          <a:p>
            <a:pPr lvl="2"/>
            <a:r>
              <a:rPr lang="en-US" dirty="0" smtClean="0"/>
              <a:t>Use the case switch (</a:t>
            </a:r>
            <a:r>
              <a:rPr lang="en-US" dirty="0" err="1" smtClean="0"/>
              <a:t>i.e</a:t>
            </a:r>
            <a:r>
              <a:rPr lang="en-US" dirty="0" smtClean="0"/>
              <a:t> 1) to make this function to not consider  case</a:t>
            </a:r>
          </a:p>
          <a:p>
            <a:pPr lvl="2"/>
            <a:r>
              <a:rPr lang="en-US" dirty="0" err="1" smtClean="0"/>
              <a:t>Strcomp</a:t>
            </a:r>
            <a:r>
              <a:rPr lang="en-US" dirty="0" smtClean="0"/>
              <a:t>(“aaa”,”AAA”,1)</a:t>
            </a:r>
          </a:p>
          <a:p>
            <a:r>
              <a:rPr lang="en-US" dirty="0" smtClean="0"/>
              <a:t>Replace String</a:t>
            </a:r>
          </a:p>
          <a:p>
            <a:pPr lvl="1"/>
            <a:r>
              <a:rPr lang="en-US" dirty="0" smtClean="0"/>
              <a:t>Replaces each occurrence of sub-string with new sub-string beginning from left most character</a:t>
            </a:r>
          </a:p>
          <a:p>
            <a:pPr lvl="1"/>
            <a:r>
              <a:rPr lang="en-US" dirty="0" smtClean="0"/>
              <a:t>REPLACE(string, substring to be replaced, substring that replaces, start-</a:t>
            </a:r>
            <a:r>
              <a:rPr lang="en-US" dirty="0" err="1" smtClean="0"/>
              <a:t>pos</a:t>
            </a:r>
            <a:r>
              <a:rPr lang="en-US" dirty="0" smtClean="0"/>
              <a:t>, number of occurrence to be replaced, case switch)</a:t>
            </a:r>
            <a:endParaRPr lang="en-US" dirty="0"/>
          </a:p>
        </p:txBody>
      </p:sp>
    </p:spTree>
    <p:extLst>
      <p:ext uri="{BB962C8B-B14F-4D97-AF65-F5344CB8AC3E}">
        <p14:creationId xmlns:p14="http://schemas.microsoft.com/office/powerpoint/2010/main" val="49766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a:t>
            </a:r>
            <a:endParaRPr lang="en-US" dirty="0"/>
          </a:p>
        </p:txBody>
      </p:sp>
      <p:sp>
        <p:nvSpPr>
          <p:cNvPr id="14" name="Content Placeholder 13"/>
          <p:cNvSpPr>
            <a:spLocks noGrp="1"/>
          </p:cNvSpPr>
          <p:nvPr>
            <p:ph idx="1"/>
          </p:nvPr>
        </p:nvSpPr>
        <p:spPr/>
        <p:txBody>
          <a:bodyPr/>
          <a:lstStyle/>
          <a:p>
            <a:r>
              <a:rPr lang="en-US" dirty="0" smtClean="0"/>
              <a:t>VBScript is based on Visual Basic &amp; VBA</a:t>
            </a:r>
          </a:p>
          <a:p>
            <a:r>
              <a:rPr lang="en-US" dirty="0" smtClean="0"/>
              <a:t>Created by Microsoft to provide the programming interface for its browser IE</a:t>
            </a:r>
          </a:p>
          <a:p>
            <a:r>
              <a:rPr lang="en-US" dirty="0" smtClean="0"/>
              <a:t>Extends client-side HTML functionality by providing event-driven programming</a:t>
            </a:r>
          </a:p>
          <a:p>
            <a:r>
              <a:rPr lang="en-US" dirty="0" smtClean="0"/>
              <a:t>Client side scripting language that only works in IE</a:t>
            </a:r>
          </a:p>
          <a:p>
            <a:r>
              <a:rPr lang="en-US" dirty="0" smtClean="0"/>
              <a:t>Safe and secure scripting language that does not allow access to client’s OS and other subsystems</a:t>
            </a:r>
          </a:p>
          <a:p>
            <a:endParaRPr lang="en-US" dirty="0" smtClean="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Extraction of String</a:t>
            </a:r>
          </a:p>
          <a:p>
            <a:pPr lvl="1"/>
            <a:r>
              <a:rPr lang="en-US" dirty="0" smtClean="0"/>
              <a:t>Simple way to extract the substring of given string is to use either one of them LEFT, RIGHT, MID</a:t>
            </a:r>
          </a:p>
          <a:p>
            <a:pPr lvl="1"/>
            <a:r>
              <a:rPr lang="en-US" dirty="0" smtClean="0"/>
              <a:t>LEFT and RIGHT extract sub-string of given length</a:t>
            </a:r>
          </a:p>
          <a:p>
            <a:pPr lvl="1"/>
            <a:r>
              <a:rPr lang="en-US" dirty="0" smtClean="0"/>
              <a:t>MID extract from the given position (reads string from LEFT function) </a:t>
            </a:r>
          </a:p>
          <a:p>
            <a:pPr marL="274320" lvl="1" indent="0">
              <a:buNone/>
            </a:pPr>
            <a:r>
              <a:rPr lang="en-US" dirty="0" smtClean="0"/>
              <a:t>	MID(string, 5,6)</a:t>
            </a:r>
          </a:p>
          <a:p>
            <a:pPr lvl="1"/>
            <a:r>
              <a:rPr lang="en-US" dirty="0" smtClean="0"/>
              <a:t>Use LTRIM, RTRIM, TRIM to get rid of leading or following extra white spaces</a:t>
            </a:r>
          </a:p>
          <a:p>
            <a:r>
              <a:rPr lang="en-US" dirty="0"/>
              <a:t>Use JOIN operator to concatenate the different element of a string array</a:t>
            </a:r>
          </a:p>
          <a:p>
            <a:pPr lvl="1"/>
            <a:r>
              <a:rPr lang="en-US" dirty="0"/>
              <a:t>JOIN(subjects,”,”)</a:t>
            </a:r>
          </a:p>
          <a:p>
            <a:r>
              <a:rPr lang="en-US" dirty="0"/>
              <a:t>Use SPLIT function to split a given string (on the basis of whitespace) in to multiple parts and store them in array</a:t>
            </a:r>
          </a:p>
          <a:p>
            <a:pPr lvl="1"/>
            <a:r>
              <a:rPr lang="en-US" dirty="0"/>
              <a:t>Can take custom character where you want the function to split</a:t>
            </a:r>
          </a:p>
          <a:p>
            <a:pPr lvl="1"/>
            <a:endParaRPr lang="en-US" dirty="0" smtClean="0"/>
          </a:p>
        </p:txBody>
      </p:sp>
    </p:spTree>
    <p:extLst>
      <p:ext uri="{BB962C8B-B14F-4D97-AF65-F5344CB8AC3E}">
        <p14:creationId xmlns:p14="http://schemas.microsoft.com/office/powerpoint/2010/main" val="93254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Subroutines and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Loop executes the set of statements in VBScript but if you need to execute the set of statements in multiple places of the program you need to use the subroutines or functions</a:t>
            </a:r>
          </a:p>
          <a:p>
            <a:r>
              <a:rPr lang="en-US" dirty="0" smtClean="0"/>
              <a:t>Can contain the numbers of statements that must be executed to perform a particular task</a:t>
            </a:r>
          </a:p>
          <a:p>
            <a:r>
              <a:rPr lang="en-US" dirty="0" smtClean="0"/>
              <a:t>Once create they can be called anywhere in the program</a:t>
            </a:r>
          </a:p>
          <a:p>
            <a:r>
              <a:rPr lang="en-US" dirty="0"/>
              <a:t>Can accept parameters and manipulate them	</a:t>
            </a:r>
            <a:endParaRPr lang="en-US" dirty="0" smtClean="0"/>
          </a:p>
          <a:p>
            <a:r>
              <a:rPr lang="en-US" dirty="0" smtClean="0"/>
              <a:t>The only difference between subroutine and function is the latter can return a value (it can be assigned to the function name within the function, when the function is  called it returns this value)</a:t>
            </a:r>
          </a:p>
          <a:p>
            <a:pPr marL="274320" lvl="1" indent="0">
              <a:buNone/>
            </a:pPr>
            <a:endParaRPr lang="en-US" dirty="0" smtClean="0"/>
          </a:p>
          <a:p>
            <a:pPr marL="274320" lvl="1" indent="0">
              <a:buNone/>
            </a:pPr>
            <a:r>
              <a:rPr lang="en-US" dirty="0" smtClean="0"/>
              <a:t>SUB &lt;name&gt; ……………. END SUB</a:t>
            </a:r>
          </a:p>
          <a:p>
            <a:pPr marL="274320" lvl="1" indent="0">
              <a:buNone/>
            </a:pPr>
            <a:r>
              <a:rPr lang="en-US" dirty="0" smtClean="0"/>
              <a:t>FUNCTION &lt;name&gt; ….. END FUNCTION	</a:t>
            </a:r>
            <a:endParaRPr lang="en-US" dirty="0"/>
          </a:p>
        </p:txBody>
      </p:sp>
    </p:spTree>
    <p:extLst>
      <p:ext uri="{BB962C8B-B14F-4D97-AF65-F5344CB8AC3E}">
        <p14:creationId xmlns:p14="http://schemas.microsoft.com/office/powerpoint/2010/main" val="366875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ByVal</a:t>
            </a:r>
            <a:r>
              <a:rPr lang="en-US" dirty="0" smtClean="0"/>
              <a:t> &amp; </a:t>
            </a:r>
            <a:r>
              <a:rPr lang="en-US" dirty="0" err="1" smtClean="0"/>
              <a:t>ByRef</a:t>
            </a:r>
            <a:endParaRPr lang="en-US" dirty="0"/>
          </a:p>
        </p:txBody>
      </p:sp>
      <p:sp>
        <p:nvSpPr>
          <p:cNvPr id="3" name="Content Placeholder 2"/>
          <p:cNvSpPr>
            <a:spLocks noGrp="1"/>
          </p:cNvSpPr>
          <p:nvPr>
            <p:ph idx="1"/>
          </p:nvPr>
        </p:nvSpPr>
        <p:spPr/>
        <p:txBody>
          <a:bodyPr/>
          <a:lstStyle/>
          <a:p>
            <a:r>
              <a:rPr lang="en-US" dirty="0" err="1" smtClean="0"/>
              <a:t>ByVal</a:t>
            </a:r>
            <a:r>
              <a:rPr lang="en-US" dirty="0" smtClean="0"/>
              <a:t> </a:t>
            </a:r>
          </a:p>
          <a:p>
            <a:pPr lvl="1"/>
            <a:r>
              <a:rPr lang="en-US" dirty="0" smtClean="0"/>
              <a:t>When variable is passed by value, a temporary copy of the variable is made in the procedure. This copy is processed as procedure level variable and when the procedure ends the copy is destroyed and original value of variable is restored</a:t>
            </a:r>
          </a:p>
          <a:p>
            <a:pPr lvl="1"/>
            <a:r>
              <a:rPr lang="en-US" dirty="0" err="1" smtClean="0"/>
              <a:t>ByVal</a:t>
            </a:r>
            <a:r>
              <a:rPr lang="en-US" dirty="0" smtClean="0"/>
              <a:t> </a:t>
            </a:r>
            <a:r>
              <a:rPr lang="en-US" dirty="0" err="1" smtClean="0"/>
              <a:t>variablename</a:t>
            </a:r>
            <a:endParaRPr lang="en-US" dirty="0" smtClean="0"/>
          </a:p>
          <a:p>
            <a:r>
              <a:rPr lang="en-US" dirty="0" err="1" smtClean="0"/>
              <a:t>ByRef</a:t>
            </a:r>
            <a:endParaRPr lang="en-US" dirty="0" smtClean="0"/>
          </a:p>
          <a:p>
            <a:pPr lvl="1"/>
            <a:r>
              <a:rPr lang="en-US" dirty="0" smtClean="0"/>
              <a:t>When the variable is passed by reference to a procedure the value of the variable is changed permanently by the procedure.  In other words the processing inside a procedure changes the value of the variable, the change value is retained even when the procedure ends. (normally you should not)</a:t>
            </a:r>
          </a:p>
          <a:p>
            <a:pPr lvl="1"/>
            <a:r>
              <a:rPr lang="en-US" dirty="0" err="1" smtClean="0"/>
              <a:t>ByRef</a:t>
            </a:r>
            <a:r>
              <a:rPr lang="en-US" dirty="0" smtClean="0"/>
              <a:t> </a:t>
            </a:r>
            <a:r>
              <a:rPr lang="en-US" dirty="0" err="1" smtClean="0"/>
              <a:t>variablename</a:t>
            </a:r>
            <a:endParaRPr lang="en-US" dirty="0"/>
          </a:p>
        </p:txBody>
      </p:sp>
    </p:spTree>
    <p:extLst>
      <p:ext uri="{BB962C8B-B14F-4D97-AF65-F5344CB8AC3E}">
        <p14:creationId xmlns:p14="http://schemas.microsoft.com/office/powerpoint/2010/main" val="371299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 functions</a:t>
            </a:r>
            <a:endParaRPr lang="en-US" dirty="0"/>
          </a:p>
        </p:txBody>
      </p:sp>
      <p:sp>
        <p:nvSpPr>
          <p:cNvPr id="3" name="Content Placeholder 2"/>
          <p:cNvSpPr>
            <a:spLocks noGrp="1"/>
          </p:cNvSpPr>
          <p:nvPr>
            <p:ph idx="1"/>
          </p:nvPr>
        </p:nvSpPr>
        <p:spPr/>
        <p:txBody>
          <a:bodyPr>
            <a:normAutofit/>
          </a:bodyPr>
          <a:lstStyle/>
          <a:p>
            <a:r>
              <a:rPr lang="en-US" dirty="0" smtClean="0"/>
              <a:t>NOW the simplest function that returns current date and time</a:t>
            </a:r>
          </a:p>
          <a:p>
            <a:r>
              <a:rPr lang="en-US" dirty="0" smtClean="0"/>
              <a:t>To just know the date or time use DATE and TIME functions instead and these two function are composite functions</a:t>
            </a:r>
          </a:p>
          <a:p>
            <a:r>
              <a:rPr lang="en-US" dirty="0" smtClean="0"/>
              <a:t>DATE contains the MONTH, DAY, WEEKDAY, YEAR functions which takes DATE as the argument</a:t>
            </a:r>
          </a:p>
          <a:p>
            <a:pPr lvl="1"/>
            <a:r>
              <a:rPr lang="en-US" dirty="0" smtClean="0"/>
              <a:t>The date argument can be other than current date passed as string or date literal</a:t>
            </a:r>
          </a:p>
          <a:p>
            <a:pPr lvl="2"/>
            <a:r>
              <a:rPr lang="en-US" dirty="0" smtClean="0"/>
              <a:t>Date literal (Date or Time) is surrounded by #</a:t>
            </a:r>
          </a:p>
          <a:p>
            <a:pPr lvl="1"/>
            <a:r>
              <a:rPr lang="en-US" dirty="0" smtClean="0"/>
              <a:t>Use MONTHNAME and WEEKDAYNAME to know the string value </a:t>
            </a:r>
          </a:p>
          <a:p>
            <a:r>
              <a:rPr lang="en-US" dirty="0" smtClean="0"/>
              <a:t>TIME contains the HOUR, MINUTE and SECOND</a:t>
            </a:r>
          </a:p>
        </p:txBody>
      </p:sp>
    </p:spTree>
    <p:extLst>
      <p:ext uri="{BB962C8B-B14F-4D97-AF65-F5344CB8AC3E}">
        <p14:creationId xmlns:p14="http://schemas.microsoft.com/office/powerpoint/2010/main" val="84868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Use DATEDIFF to calculate difference between two dates or </a:t>
            </a:r>
            <a:r>
              <a:rPr lang="en-US" dirty="0" smtClean="0"/>
              <a:t>times</a:t>
            </a:r>
          </a:p>
          <a:p>
            <a:pPr lvl="1"/>
            <a:r>
              <a:rPr lang="en-US" dirty="0" smtClean="0"/>
              <a:t>Takes 3 arguments, the first one time or date interval and the latter two refers the two dates or times</a:t>
            </a:r>
          </a:p>
          <a:p>
            <a:pPr lvl="2"/>
            <a:r>
              <a:rPr lang="en-US" dirty="0" err="1" smtClean="0"/>
              <a:t>Dashai</a:t>
            </a:r>
            <a:r>
              <a:rPr lang="en-US" dirty="0" smtClean="0"/>
              <a:t> is &lt;%=DATEDIFF(“d”, “10/3/2014”, “11/7/2014”) %&gt; days away</a:t>
            </a:r>
            <a:endParaRPr lang="en-US" dirty="0"/>
          </a:p>
          <a:p>
            <a:r>
              <a:rPr lang="en-US" dirty="0"/>
              <a:t>Use DATEADD to add two dates or </a:t>
            </a:r>
            <a:r>
              <a:rPr lang="en-US" dirty="0" smtClean="0"/>
              <a:t>times</a:t>
            </a:r>
          </a:p>
          <a:p>
            <a:pPr lvl="1"/>
            <a:r>
              <a:rPr lang="en-US" dirty="0" smtClean="0"/>
              <a:t>Takes 3 arguments, the first one is  time or date interval and the second one is the multiplier for that interval that is to be added to given date of time and the third is the variant or literal value that refers the DATE or TIME</a:t>
            </a:r>
          </a:p>
          <a:p>
            <a:pPr lvl="2"/>
            <a:r>
              <a:rPr lang="en-US" dirty="0" smtClean="0"/>
              <a:t>The date 	15  days from now is  &lt;%=</a:t>
            </a:r>
            <a:r>
              <a:rPr lang="en-US" dirty="0" err="1" smtClean="0"/>
              <a:t>DateAdd</a:t>
            </a:r>
            <a:r>
              <a:rPr lang="en-US" dirty="0" smtClean="0"/>
              <a:t>(“d”, 15, DATE) %&gt;</a:t>
            </a:r>
          </a:p>
          <a:p>
            <a:r>
              <a:rPr lang="en-US" dirty="0" smtClean="0"/>
              <a:t>Intervals</a:t>
            </a:r>
          </a:p>
          <a:p>
            <a:pPr lvl="1"/>
            <a:r>
              <a:rPr lang="en-US" dirty="0" smtClean="0"/>
              <a:t>D(day), m(month), </a:t>
            </a:r>
            <a:r>
              <a:rPr lang="en-US" dirty="0" err="1" smtClean="0"/>
              <a:t>yyyy</a:t>
            </a:r>
            <a:r>
              <a:rPr lang="en-US" dirty="0" smtClean="0"/>
              <a:t>(Year), s(seconds), m(minutes), h(hours), w(weekdays), y(day of year), </a:t>
            </a:r>
            <a:r>
              <a:rPr lang="en-US" dirty="0" err="1" smtClean="0"/>
              <a:t>ww</a:t>
            </a:r>
            <a:r>
              <a:rPr lang="en-US" dirty="0" smtClean="0"/>
              <a:t>(week of year), q(quarter of year)</a:t>
            </a:r>
            <a:endParaRPr lang="en-US" dirty="0"/>
          </a:p>
        </p:txBody>
      </p:sp>
    </p:spTree>
    <p:extLst>
      <p:ext uri="{BB962C8B-B14F-4D97-AF65-F5344CB8AC3E}">
        <p14:creationId xmlns:p14="http://schemas.microsoft.com/office/powerpoint/2010/main" val="69601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display</a:t>
            </a:r>
            <a:endParaRPr lang="en-US" dirty="0"/>
          </a:p>
        </p:txBody>
      </p:sp>
      <p:sp>
        <p:nvSpPr>
          <p:cNvPr id="3" name="Content Placeholder 2"/>
          <p:cNvSpPr>
            <a:spLocks noGrp="1"/>
          </p:cNvSpPr>
          <p:nvPr>
            <p:ph idx="1"/>
          </p:nvPr>
        </p:nvSpPr>
        <p:spPr/>
        <p:txBody>
          <a:bodyPr/>
          <a:lstStyle/>
          <a:p>
            <a:r>
              <a:rPr lang="en-US" dirty="0" smtClean="0"/>
              <a:t>Allows the conversion and manipulation of currency, date, time, numbers, percent values (based on the regional settings of the control panel of the machine where it is executed)</a:t>
            </a:r>
          </a:p>
          <a:p>
            <a:pPr lvl="1"/>
            <a:r>
              <a:rPr lang="en-US" dirty="0" smtClean="0"/>
              <a:t>FORMATDATETIME(DATE, </a:t>
            </a:r>
            <a:r>
              <a:rPr lang="en-US" dirty="0" err="1" smtClean="0"/>
              <a:t>vbLongDate</a:t>
            </a:r>
            <a:r>
              <a:rPr lang="en-US" dirty="0" smtClean="0"/>
              <a:t>)</a:t>
            </a:r>
          </a:p>
          <a:p>
            <a:pPr lvl="2"/>
            <a:r>
              <a:rPr lang="en-US" dirty="0" err="1" smtClean="0"/>
              <a:t>vbShortDate</a:t>
            </a:r>
            <a:r>
              <a:rPr lang="en-US" dirty="0" smtClean="0"/>
              <a:t>, </a:t>
            </a:r>
            <a:r>
              <a:rPr lang="en-US" dirty="0" err="1" smtClean="0"/>
              <a:t>vbGeneralDate,vbShortTime</a:t>
            </a:r>
            <a:r>
              <a:rPr lang="en-US" dirty="0" smtClean="0"/>
              <a:t>, </a:t>
            </a:r>
            <a:r>
              <a:rPr lang="en-US" dirty="0" err="1" smtClean="0"/>
              <a:t>vbLongTime</a:t>
            </a:r>
            <a:r>
              <a:rPr lang="en-US" dirty="0" smtClean="0"/>
              <a:t> are other options</a:t>
            </a:r>
          </a:p>
          <a:p>
            <a:pPr lvl="1"/>
            <a:r>
              <a:rPr lang="en-US" dirty="0" smtClean="0"/>
              <a:t>FORMATCURRENCY : formats the appearance of currency values, generally adds the currency symbol</a:t>
            </a:r>
          </a:p>
          <a:p>
            <a:pPr lvl="1"/>
            <a:r>
              <a:rPr lang="en-US" dirty="0" smtClean="0"/>
              <a:t>FORMATNUMBER : similar to </a:t>
            </a:r>
            <a:r>
              <a:rPr lang="en-US" dirty="0" err="1" smtClean="0"/>
              <a:t>formatcurrency</a:t>
            </a:r>
            <a:r>
              <a:rPr lang="en-US" dirty="0" smtClean="0"/>
              <a:t> that controls the display of numeric expression</a:t>
            </a:r>
          </a:p>
          <a:p>
            <a:pPr lvl="1"/>
            <a:r>
              <a:rPr lang="en-US" dirty="0" smtClean="0"/>
              <a:t>FORMATPERCENT: formats percent value of the expression, it </a:t>
            </a:r>
            <a:r>
              <a:rPr lang="en-US" dirty="0" smtClean="0"/>
              <a:t>multiplies </a:t>
            </a:r>
            <a:r>
              <a:rPr lang="en-US" dirty="0" smtClean="0"/>
              <a:t>the expression by 100 and adds the % symbol to the result. </a:t>
            </a:r>
          </a:p>
          <a:p>
            <a:pPr lvl="1"/>
            <a:endParaRPr lang="en-US" dirty="0" smtClean="0"/>
          </a:p>
          <a:p>
            <a:endParaRPr lang="en-US" dirty="0"/>
          </a:p>
        </p:txBody>
      </p:sp>
    </p:spTree>
    <p:extLst>
      <p:ext uri="{BB962C8B-B14F-4D97-AF65-F5344CB8AC3E}">
        <p14:creationId xmlns:p14="http://schemas.microsoft.com/office/powerpoint/2010/main" val="291659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612" y="2209800"/>
            <a:ext cx="11049000" cy="2848472"/>
          </a:xfrm>
          <a:prstGeom prst="rect">
            <a:avLst/>
          </a:prstGeom>
          <a:noFill/>
        </p:spPr>
        <p:txBody>
          <a:bodyPr wrap="square" rtlCol="0">
            <a:spAutoFit/>
          </a:bodyPr>
          <a:lstStyle/>
          <a:p>
            <a:pPr>
              <a:lnSpc>
                <a:spcPct val="90000"/>
              </a:lnSpc>
            </a:pPr>
            <a:r>
              <a:rPr lang="en-US" sz="19900" dirty="0" smtClean="0"/>
              <a:t>THANKS..</a:t>
            </a:r>
            <a:endParaRPr lang="en-US" sz="19900" dirty="0"/>
          </a:p>
        </p:txBody>
      </p:sp>
    </p:spTree>
    <p:extLst>
      <p:ext uri="{BB962C8B-B14F-4D97-AF65-F5344CB8AC3E}">
        <p14:creationId xmlns:p14="http://schemas.microsoft.com/office/powerpoint/2010/main" val="1035277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VBScript in ASP</a:t>
            </a:r>
            <a:endParaRPr lang="en-US" dirty="0"/>
          </a:p>
        </p:txBody>
      </p:sp>
      <p:sp>
        <p:nvSpPr>
          <p:cNvPr id="3" name="Content Placeholder 2"/>
          <p:cNvSpPr>
            <a:spLocks noGrp="1"/>
          </p:cNvSpPr>
          <p:nvPr>
            <p:ph idx="1"/>
          </p:nvPr>
        </p:nvSpPr>
        <p:spPr/>
        <p:txBody>
          <a:bodyPr/>
          <a:lstStyle/>
          <a:p>
            <a:r>
              <a:rPr lang="en-US" dirty="0" smtClean="0"/>
              <a:t>Primary scripting language for ASP (no need to specify language before writing script)</a:t>
            </a:r>
          </a:p>
          <a:p>
            <a:r>
              <a:rPr lang="en-US" dirty="0" smtClean="0"/>
              <a:t>Scripts should always be enclosed within the script delimiters &lt;% and %&gt;</a:t>
            </a:r>
          </a:p>
          <a:p>
            <a:r>
              <a:rPr lang="en-US" dirty="0" smtClean="0"/>
              <a:t>Scripts are processed top to bottom in the order which they appear</a:t>
            </a:r>
          </a:p>
          <a:p>
            <a:r>
              <a:rPr lang="en-US" dirty="0" smtClean="0"/>
              <a:t>Output can be displayed in browser using </a:t>
            </a:r>
            <a:r>
              <a:rPr lang="en-US" dirty="0" err="1" smtClean="0"/>
              <a:t>Response.Write</a:t>
            </a:r>
            <a:r>
              <a:rPr lang="en-US" dirty="0" smtClean="0"/>
              <a:t> method or using asp directive &lt;%= %&gt;</a:t>
            </a:r>
          </a:p>
          <a:p>
            <a:endParaRPr lang="en-US" dirty="0" smtClean="0"/>
          </a:p>
          <a:p>
            <a:endParaRPr lang="en-US" dirty="0"/>
          </a:p>
        </p:txBody>
      </p:sp>
    </p:spTree>
    <p:extLst>
      <p:ext uri="{BB962C8B-B14F-4D97-AF65-F5344CB8AC3E}">
        <p14:creationId xmlns:p14="http://schemas.microsoft.com/office/powerpoint/2010/main" val="237445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Act as temporary storage location for data in application</a:t>
            </a:r>
          </a:p>
          <a:p>
            <a:r>
              <a:rPr lang="en-US" dirty="0" smtClean="0"/>
              <a:t>Identified by name and contains info that is stored in memory as a value</a:t>
            </a:r>
          </a:p>
          <a:p>
            <a:r>
              <a:rPr lang="en-US" dirty="0" smtClean="0"/>
              <a:t>Naming convention</a:t>
            </a:r>
          </a:p>
          <a:p>
            <a:pPr lvl="1"/>
            <a:r>
              <a:rPr lang="en-US" dirty="0" smtClean="0"/>
              <a:t>No embedded period</a:t>
            </a:r>
          </a:p>
          <a:p>
            <a:pPr lvl="1"/>
            <a:r>
              <a:rPr lang="en-US" dirty="0" smtClean="0"/>
              <a:t>Up to 255 characters</a:t>
            </a:r>
          </a:p>
          <a:p>
            <a:pPr lvl="1"/>
            <a:r>
              <a:rPr lang="en-US" dirty="0" smtClean="0"/>
              <a:t>Must start with alphabet</a:t>
            </a:r>
          </a:p>
          <a:p>
            <a:r>
              <a:rPr lang="en-US" dirty="0" smtClean="0"/>
              <a:t>Can be initialized and used without declaring (VB allows this feature)</a:t>
            </a:r>
          </a:p>
          <a:p>
            <a:r>
              <a:rPr lang="en-US" dirty="0" smtClean="0"/>
              <a:t>Explicit declaration forces the declaration of variable before use. </a:t>
            </a:r>
          </a:p>
          <a:p>
            <a:pPr lvl="1"/>
            <a:r>
              <a:rPr lang="en-US" dirty="0" smtClean="0"/>
              <a:t>&lt;% OPTION EXPLICIT %&gt;</a:t>
            </a:r>
          </a:p>
          <a:p>
            <a:pPr lvl="1"/>
            <a:endParaRPr lang="en-US" dirty="0"/>
          </a:p>
        </p:txBody>
      </p:sp>
    </p:spTree>
    <p:extLst>
      <p:ext uri="{BB962C8B-B14F-4D97-AF65-F5344CB8AC3E}">
        <p14:creationId xmlns:p14="http://schemas.microsoft.com/office/powerpoint/2010/main" val="98317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lstStyle/>
          <a:p>
            <a:r>
              <a:rPr lang="en-US" dirty="0" smtClean="0"/>
              <a:t>Variable Scope</a:t>
            </a:r>
          </a:p>
          <a:p>
            <a:pPr lvl="1"/>
            <a:r>
              <a:rPr lang="en-US" dirty="0" smtClean="0"/>
              <a:t>Public </a:t>
            </a:r>
            <a:r>
              <a:rPr lang="en-US" dirty="0"/>
              <a:t>Variable </a:t>
            </a:r>
          </a:p>
          <a:p>
            <a:pPr lvl="2"/>
            <a:r>
              <a:rPr lang="en-US" dirty="0"/>
              <a:t>Scope throughout the page and can be referenced in any script in the page</a:t>
            </a:r>
          </a:p>
          <a:p>
            <a:pPr lvl="1"/>
            <a:r>
              <a:rPr lang="en-US" dirty="0" smtClean="0"/>
              <a:t>Private Variable </a:t>
            </a:r>
            <a:endParaRPr lang="en-US" dirty="0"/>
          </a:p>
          <a:p>
            <a:pPr lvl="2"/>
            <a:r>
              <a:rPr lang="en-US" dirty="0" smtClean="0"/>
              <a:t>Script level variable and scope is limited in which they have been declared</a:t>
            </a:r>
          </a:p>
          <a:p>
            <a:r>
              <a:rPr lang="en-US" dirty="0" smtClean="0"/>
              <a:t>Empty Variable</a:t>
            </a:r>
          </a:p>
          <a:p>
            <a:pPr lvl="1"/>
            <a:r>
              <a:rPr lang="en-US" dirty="0" smtClean="0"/>
              <a:t>Variables not assigned are said to be empty</a:t>
            </a:r>
          </a:p>
          <a:p>
            <a:pPr lvl="1"/>
            <a:r>
              <a:rPr lang="en-US" dirty="0" smtClean="0"/>
              <a:t>Test it using the function ISEMPTY(variable name) </a:t>
            </a:r>
          </a:p>
          <a:p>
            <a:pPr lvl="1"/>
            <a:r>
              <a:rPr lang="en-US" dirty="0" smtClean="0"/>
              <a:t>To empty already assigned variable use the EMPTY keyword</a:t>
            </a:r>
          </a:p>
          <a:p>
            <a:endParaRPr lang="en-US" dirty="0" smtClean="0"/>
          </a:p>
          <a:p>
            <a:endParaRPr lang="en-US" dirty="0"/>
          </a:p>
        </p:txBody>
      </p:sp>
    </p:spTree>
    <p:extLst>
      <p:ext uri="{BB962C8B-B14F-4D97-AF65-F5344CB8AC3E}">
        <p14:creationId xmlns:p14="http://schemas.microsoft.com/office/powerpoint/2010/main" val="182794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r>
              <a:rPr lang="en-US" dirty="0" err="1" smtClean="0"/>
              <a:t>Datatype</a:t>
            </a:r>
            <a:endParaRPr lang="en-US" dirty="0"/>
          </a:p>
        </p:txBody>
      </p:sp>
      <p:sp>
        <p:nvSpPr>
          <p:cNvPr id="3" name="Content Placeholder 2"/>
          <p:cNvSpPr>
            <a:spLocks noGrp="1"/>
          </p:cNvSpPr>
          <p:nvPr>
            <p:ph idx="1"/>
          </p:nvPr>
        </p:nvSpPr>
        <p:spPr/>
        <p:txBody>
          <a:bodyPr>
            <a:normAutofit lnSpcReduction="10000"/>
          </a:bodyPr>
          <a:lstStyle/>
          <a:p>
            <a:r>
              <a:rPr lang="en-US" dirty="0" smtClean="0"/>
              <a:t>Can be assigned any type of value</a:t>
            </a:r>
          </a:p>
          <a:p>
            <a:r>
              <a:rPr lang="en-US" dirty="0" smtClean="0"/>
              <a:t>Will adapt the </a:t>
            </a:r>
            <a:r>
              <a:rPr lang="en-US" dirty="0" err="1" smtClean="0"/>
              <a:t>datatype</a:t>
            </a:r>
            <a:r>
              <a:rPr lang="en-US" dirty="0" smtClean="0"/>
              <a:t> of the value</a:t>
            </a:r>
          </a:p>
          <a:p>
            <a:r>
              <a:rPr lang="en-US" dirty="0" smtClean="0"/>
              <a:t>All variables in VBScript have a variable </a:t>
            </a:r>
            <a:r>
              <a:rPr lang="en-US" dirty="0" err="1" smtClean="0"/>
              <a:t>datatype</a:t>
            </a:r>
            <a:r>
              <a:rPr lang="en-US" dirty="0" smtClean="0"/>
              <a:t> variant (No need to worry about </a:t>
            </a:r>
            <a:r>
              <a:rPr lang="en-US" dirty="0" err="1" smtClean="0"/>
              <a:t>datatype</a:t>
            </a:r>
            <a:r>
              <a:rPr lang="en-US" dirty="0" smtClean="0"/>
              <a:t>)</a:t>
            </a:r>
          </a:p>
          <a:p>
            <a:r>
              <a:rPr lang="en-US" dirty="0" smtClean="0"/>
              <a:t>System must know the </a:t>
            </a:r>
            <a:r>
              <a:rPr lang="en-US" dirty="0" err="1" smtClean="0"/>
              <a:t>datatype</a:t>
            </a:r>
            <a:r>
              <a:rPr lang="en-US" dirty="0" smtClean="0"/>
              <a:t> of value to store in proper format, so there exists the subtype</a:t>
            </a:r>
          </a:p>
          <a:p>
            <a:pPr lvl="1"/>
            <a:r>
              <a:rPr lang="en-US" dirty="0" smtClean="0"/>
              <a:t>String (0 to 2 </a:t>
            </a:r>
            <a:r>
              <a:rPr lang="en-US" dirty="0" err="1" smtClean="0"/>
              <a:t>bil</a:t>
            </a:r>
            <a:r>
              <a:rPr lang="en-US" dirty="0" smtClean="0"/>
              <a:t>), Integer, byte, Boolean, Long, Single, Double, Date</a:t>
            </a:r>
          </a:p>
          <a:p>
            <a:pPr lvl="1"/>
            <a:r>
              <a:rPr lang="en-US" dirty="0" smtClean="0"/>
              <a:t>Use TYPENAME (variable name) to </a:t>
            </a:r>
            <a:r>
              <a:rPr lang="en-US" dirty="0" err="1" smtClean="0"/>
              <a:t>findout</a:t>
            </a:r>
            <a:r>
              <a:rPr lang="en-US" dirty="0" smtClean="0"/>
              <a:t> the subtype of variable</a:t>
            </a:r>
          </a:p>
          <a:p>
            <a:r>
              <a:rPr lang="en-US" dirty="0" smtClean="0"/>
              <a:t>Constants -&gt; value can’t be changed anywhere.</a:t>
            </a:r>
          </a:p>
          <a:p>
            <a:pPr lvl="1"/>
            <a:r>
              <a:rPr lang="en-US" dirty="0" smtClean="0"/>
              <a:t>&lt;% CONST </a:t>
            </a:r>
            <a:r>
              <a:rPr lang="en-US" dirty="0" err="1" smtClean="0"/>
              <a:t>discuount</a:t>
            </a:r>
            <a:r>
              <a:rPr lang="en-US" dirty="0" smtClean="0"/>
              <a:t>=0.13 %&gt;</a:t>
            </a:r>
            <a:endParaRPr lang="en-US" dirty="0"/>
          </a:p>
        </p:txBody>
      </p:sp>
    </p:spTree>
    <p:extLst>
      <p:ext uri="{BB962C8B-B14F-4D97-AF65-F5344CB8AC3E}">
        <p14:creationId xmlns:p14="http://schemas.microsoft.com/office/powerpoint/2010/main" val="403062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Allows storing the list of values</a:t>
            </a:r>
          </a:p>
          <a:p>
            <a:r>
              <a:rPr lang="en-US" dirty="0" smtClean="0"/>
              <a:t>Type of variable  that differs from regular variable in the sense that it must be declared first</a:t>
            </a:r>
          </a:p>
          <a:p>
            <a:r>
              <a:rPr lang="en-US" dirty="0" smtClean="0"/>
              <a:t>Declaring involves specifying the name and size of array</a:t>
            </a:r>
          </a:p>
          <a:p>
            <a:pPr lvl="1"/>
            <a:r>
              <a:rPr lang="en-US" dirty="0" smtClean="0"/>
              <a:t>DIM days of week(6)</a:t>
            </a:r>
          </a:p>
          <a:p>
            <a:pPr lvl="1"/>
            <a:r>
              <a:rPr lang="en-US" dirty="0" smtClean="0"/>
              <a:t>Index number is used to refer the element of array</a:t>
            </a:r>
          </a:p>
          <a:p>
            <a:pPr lvl="1"/>
            <a:r>
              <a:rPr lang="en-US" dirty="0" smtClean="0"/>
              <a:t>DIM food(3,2) </a:t>
            </a:r>
          </a:p>
          <a:p>
            <a:pPr lvl="1"/>
            <a:r>
              <a:rPr lang="en-US" dirty="0" smtClean="0"/>
              <a:t>Supports up to 60 dimensional array</a:t>
            </a:r>
          </a:p>
          <a:p>
            <a:r>
              <a:rPr lang="en-US" dirty="0" smtClean="0"/>
              <a:t>Use ISARRAY(</a:t>
            </a:r>
            <a:r>
              <a:rPr lang="en-US" dirty="0" err="1" smtClean="0"/>
              <a:t>arrayname</a:t>
            </a:r>
            <a:r>
              <a:rPr lang="en-US" dirty="0" smtClean="0"/>
              <a:t>) to test if the variable is an array or not			</a:t>
            </a:r>
            <a:endParaRPr lang="en-US" dirty="0"/>
          </a:p>
        </p:txBody>
      </p:sp>
    </p:spTree>
    <p:extLst>
      <p:ext uri="{BB962C8B-B14F-4D97-AF65-F5344CB8AC3E}">
        <p14:creationId xmlns:p14="http://schemas.microsoft.com/office/powerpoint/2010/main" val="265747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array</a:t>
            </a:r>
            <a:endParaRPr lang="en-US" dirty="0"/>
          </a:p>
        </p:txBody>
      </p:sp>
      <p:sp>
        <p:nvSpPr>
          <p:cNvPr id="3" name="Content Placeholder 2"/>
          <p:cNvSpPr>
            <a:spLocks noGrp="1"/>
          </p:cNvSpPr>
          <p:nvPr>
            <p:ph idx="1"/>
          </p:nvPr>
        </p:nvSpPr>
        <p:spPr/>
        <p:txBody>
          <a:bodyPr>
            <a:normAutofit fontScale="92500"/>
          </a:bodyPr>
          <a:lstStyle/>
          <a:p>
            <a:r>
              <a:rPr lang="en-US" dirty="0" smtClean="0"/>
              <a:t>Array that can be grow in the content and dimension</a:t>
            </a:r>
          </a:p>
          <a:p>
            <a:r>
              <a:rPr lang="en-US" dirty="0" smtClean="0"/>
              <a:t>Use </a:t>
            </a:r>
            <a:r>
              <a:rPr lang="en-US" dirty="0" err="1" smtClean="0"/>
              <a:t>Redim</a:t>
            </a:r>
            <a:r>
              <a:rPr lang="en-US" dirty="0" smtClean="0"/>
              <a:t> to declare such array</a:t>
            </a:r>
          </a:p>
          <a:p>
            <a:r>
              <a:rPr lang="en-US" dirty="0" smtClean="0"/>
              <a:t>Use the preserve keyword to retain the data assigned to the array before the array is </a:t>
            </a:r>
            <a:r>
              <a:rPr lang="en-US" dirty="0" err="1" smtClean="0"/>
              <a:t>redimensioned</a:t>
            </a:r>
            <a:r>
              <a:rPr lang="en-US" dirty="0" smtClean="0"/>
              <a:t> (if forgot you lost you previous data for ever)</a:t>
            </a:r>
          </a:p>
          <a:p>
            <a:r>
              <a:rPr lang="en-US" dirty="0" smtClean="0"/>
              <a:t>To check the size of an array use the UBOUND function, that returns the upper bound of the array</a:t>
            </a:r>
          </a:p>
          <a:p>
            <a:r>
              <a:rPr lang="en-US" dirty="0" smtClean="0"/>
              <a:t>Useful in conserving the precious memory space as the size can be changed to accommodate the data in hand</a:t>
            </a:r>
          </a:p>
          <a:p>
            <a:r>
              <a:rPr lang="en-US" dirty="0" smtClean="0"/>
              <a:t>Use ERASE </a:t>
            </a:r>
            <a:r>
              <a:rPr lang="en-US" dirty="0" err="1" smtClean="0"/>
              <a:t>array_name</a:t>
            </a:r>
            <a:r>
              <a:rPr lang="en-US" dirty="0" smtClean="0"/>
              <a:t> to destroy the dynamic array (In case of fixed array it only clears the data)</a:t>
            </a:r>
          </a:p>
          <a:p>
            <a:endParaRPr lang="en-US" dirty="0"/>
          </a:p>
        </p:txBody>
      </p:sp>
    </p:spTree>
    <p:extLst>
      <p:ext uri="{BB962C8B-B14F-4D97-AF65-F5344CB8AC3E}">
        <p14:creationId xmlns:p14="http://schemas.microsoft.com/office/powerpoint/2010/main" val="423936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Operator &amp; Function</a:t>
            </a:r>
            <a:endParaRPr lang="en-US" dirty="0"/>
          </a:p>
        </p:txBody>
      </p:sp>
      <p:sp>
        <p:nvSpPr>
          <p:cNvPr id="3" name="Content Placeholder 2"/>
          <p:cNvSpPr>
            <a:spLocks noGrp="1"/>
          </p:cNvSpPr>
          <p:nvPr>
            <p:ph idx="1"/>
          </p:nvPr>
        </p:nvSpPr>
        <p:spPr/>
        <p:txBody>
          <a:bodyPr/>
          <a:lstStyle/>
          <a:p>
            <a:r>
              <a:rPr lang="en-US" dirty="0" smtClean="0"/>
              <a:t>Operators : + , - , *, /, \, MOD, ^</a:t>
            </a:r>
          </a:p>
          <a:p>
            <a:r>
              <a:rPr lang="en-US" dirty="0" smtClean="0"/>
              <a:t>Function: SIN, COS, TAN, ATAN, LOG,SQR, ABS, INT, FIX, ROUND, ISNUMERIC </a:t>
            </a:r>
          </a:p>
          <a:p>
            <a:pPr lvl="1"/>
            <a:r>
              <a:rPr lang="en-US" dirty="0" smtClean="0"/>
              <a:t>What happens if we use ISNUMERIC(“three”) and ISNUMERIC(“3”)</a:t>
            </a:r>
          </a:p>
          <a:p>
            <a:r>
              <a:rPr lang="en-US" dirty="0" smtClean="0"/>
              <a:t>NOTE: </a:t>
            </a:r>
          </a:p>
          <a:p>
            <a:pPr lvl="1"/>
            <a:r>
              <a:rPr lang="en-US" dirty="0" smtClean="0"/>
              <a:t>Trigonometric function accept arguments in radians</a:t>
            </a:r>
          </a:p>
          <a:p>
            <a:pPr lvl="1"/>
            <a:r>
              <a:rPr lang="en-US" dirty="0" smtClean="0"/>
              <a:t>FIX is similar to INT but rounds down (not up) negative numbers</a:t>
            </a:r>
          </a:p>
          <a:p>
            <a:pPr lvl="1"/>
            <a:r>
              <a:rPr lang="en-US" dirty="0" smtClean="0"/>
              <a:t>SGN returns 1, 0 , -1 depending upon whether the </a:t>
            </a:r>
            <a:r>
              <a:rPr lang="en-US" dirty="0" err="1" smtClean="0"/>
              <a:t>arg</a:t>
            </a:r>
            <a:r>
              <a:rPr lang="en-US" dirty="0" smtClean="0"/>
              <a:t> is positive, zero, negative</a:t>
            </a:r>
            <a:endParaRPr lang="en-US" dirty="0"/>
          </a:p>
        </p:txBody>
      </p:sp>
    </p:spTree>
    <p:extLst>
      <p:ext uri="{BB962C8B-B14F-4D97-AF65-F5344CB8AC3E}">
        <p14:creationId xmlns:p14="http://schemas.microsoft.com/office/powerpoint/2010/main" val="403847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2060</Words>
  <Application>Microsoft Office PowerPoint</Application>
  <PresentationFormat>Custom</PresentationFormat>
  <Paragraphs>229</Paragraphs>
  <Slides>26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Consolas</vt:lpstr>
      <vt:lpstr>Corbel</vt:lpstr>
      <vt:lpstr>Chalkboard 16x9</vt:lpstr>
      <vt:lpstr>VBScript</vt:lpstr>
      <vt:lpstr>Introduction</vt:lpstr>
      <vt:lpstr>VBScript in ASP</vt:lpstr>
      <vt:lpstr>Using Variables</vt:lpstr>
      <vt:lpstr>Variable</vt:lpstr>
      <vt:lpstr>Variables Datatype</vt:lpstr>
      <vt:lpstr>Arrays</vt:lpstr>
      <vt:lpstr>Dynamic array</vt:lpstr>
      <vt:lpstr>Mathematical Operator &amp; Function</vt:lpstr>
      <vt:lpstr>Random Numbers</vt:lpstr>
      <vt:lpstr>Logical Operator and function</vt:lpstr>
      <vt:lpstr>Operator Precedence</vt:lpstr>
      <vt:lpstr>Using Conditional</vt:lpstr>
      <vt:lpstr>Using Loops</vt:lpstr>
      <vt:lpstr>FOR..EACH</vt:lpstr>
      <vt:lpstr>Conditional Loop</vt:lpstr>
      <vt:lpstr>String Functions</vt:lpstr>
      <vt:lpstr>PowerPoint Presentation</vt:lpstr>
      <vt:lpstr>PowerPoint Presentation</vt:lpstr>
      <vt:lpstr>PowerPoint Presentation</vt:lpstr>
      <vt:lpstr>Subroutines and Functions</vt:lpstr>
      <vt:lpstr>ByVal &amp; ByRef</vt:lpstr>
      <vt:lpstr>Date and Time functions</vt:lpstr>
      <vt:lpstr>PowerPoint Presentation</vt:lpstr>
      <vt:lpstr>Formatting display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2014-08-27T15:11:54Z</dcterms:created>
  <dcterms:modified xsi:type="dcterms:W3CDTF">2014-09-02T03:19:13Z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