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Montserrat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244166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244166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b470b8c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b470b8c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f29a62e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f29a62e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BFS: s a c d e 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DFS: s a c e b d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4852173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44852173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4852173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44852173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f29a6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f29a6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6f29a62e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6f29a62e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6f29a62e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6f29a62e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6f29a62e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6f29a62e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f29a62e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f29a62e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4485217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4485217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5c7ae4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5c7ae4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4485217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44852173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cdc66a2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cdc66a2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b470b8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b470b8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b470b8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b470b8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b470b8c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b470b8c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is the right answer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b470b8c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b470b8c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b470b8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b470b8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b470b8c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b470b8c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b470b8c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b470b8c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quiz.geeksforgeeks.org/queue-set-1introduction-and-array-implementat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237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Data Structures 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311700" y="2080325"/>
            <a:ext cx="8520600" cy="27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Week 13 BFS, DFS, Dijkstra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 Carlos Pineda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ITESM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juancarlos.pineda@itesm.mx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075" y="312450"/>
            <a:ext cx="2181225" cy="24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DFS, BFS runtime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runtime of DFS and BFS in terms of the number of vertices V and the number of edges 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O(V+E)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Must potentially visit every node and/or examin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BFS/DFS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875" y="1152475"/>
            <a:ext cx="34099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00" y="1390600"/>
            <a:ext cx="18192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1775000" y="3254200"/>
            <a:ext cx="5365500" cy="1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 </a:t>
            </a:r>
            <a:endParaRPr/>
          </a:p>
        </p:txBody>
      </p:sp>
      <p:cxnSp>
        <p:nvCxnSpPr>
          <p:cNvPr id="238" name="Google Shape;238;p35"/>
          <p:cNvCxnSpPr/>
          <p:nvPr/>
        </p:nvCxnSpPr>
        <p:spPr>
          <a:xfrm>
            <a:off x="3926550" y="1048875"/>
            <a:ext cx="1884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Queues</a:t>
            </a: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queues have operations to add elements with data and a priority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Real life scenarios: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Printing queue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Surgery Scheduling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Operations in a priority queue: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Add an element (print job, patient, etc)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get/remove the most important or priority element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Queues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Priority Queue is an extension of </a:t>
            </a:r>
            <a:r>
              <a:rPr lang="en-GB" sz="1200">
                <a:solidFill>
                  <a:srgbClr val="EC4E2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queue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with following properties.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800100" lvl="0" indent="-304800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Every item has a priority associated with it.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800100" lvl="0" indent="-3048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An element with high priority is dequeued before an element with low priority.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800100" lvl="0" indent="-3048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If two elements have the same priority, they are served according to their order in the queue.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3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Edsger Dijkstra 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6391500" cy="3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Scientist, prof at UT Austin and winner of Turing Award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Achievements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multiprogramming system (OS)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Compiler for a language that can do recursion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Dijkstra’s algorithm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Dining Philosophers Problem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700" y="16210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DFS/BFS weights</a:t>
            </a:r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413800" cy="1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 and BFS do not consider edge weights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minimum weight path is not necessarily the shortest path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Sometimes weight is more important: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 plane flight costs, network transmissions (throttling)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64" name="Google Shape;264;p39"/>
          <p:cNvGrpSpPr/>
          <p:nvPr/>
        </p:nvGrpSpPr>
        <p:grpSpPr>
          <a:xfrm>
            <a:off x="3553264" y="2872927"/>
            <a:ext cx="2835695" cy="1756085"/>
            <a:chOff x="5555044" y="1464453"/>
            <a:chExt cx="3126111" cy="2519852"/>
          </a:xfrm>
        </p:grpSpPr>
        <p:sp>
          <p:nvSpPr>
            <p:cNvPr id="265" name="Google Shape;265;p39"/>
            <p:cNvSpPr/>
            <p:nvPr/>
          </p:nvSpPr>
          <p:spPr>
            <a:xfrm>
              <a:off x="6964568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5555044" y="2663921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8132755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cxnSp>
          <p:nvCxnSpPr>
            <p:cNvPr id="268" name="Google Shape;268;p39"/>
            <p:cNvCxnSpPr>
              <a:stCxn id="265" idx="4"/>
              <a:endCxn id="269" idx="0"/>
            </p:cNvCxnSpPr>
            <p:nvPr/>
          </p:nvCxnSpPr>
          <p:spPr>
            <a:xfrm>
              <a:off x="7238768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0" name="Google Shape;270;p39"/>
            <p:cNvCxnSpPr>
              <a:stCxn id="271" idx="2"/>
              <a:endCxn id="269" idx="6"/>
            </p:cNvCxnSpPr>
            <p:nvPr/>
          </p:nvCxnSpPr>
          <p:spPr>
            <a:xfrm rot="10800000">
              <a:off x="7512945" y="2950275"/>
              <a:ext cx="61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39"/>
            <p:cNvCxnSpPr>
              <a:stCxn id="273" idx="2"/>
              <a:endCxn id="266" idx="5"/>
            </p:cNvCxnSpPr>
            <p:nvPr/>
          </p:nvCxnSpPr>
          <p:spPr>
            <a:xfrm rot="10800000">
              <a:off x="6022877" y="3152704"/>
              <a:ext cx="941700" cy="83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74" name="Google Shape;274;p39"/>
            <p:cNvSpPr/>
            <p:nvPr/>
          </p:nvSpPr>
          <p:spPr>
            <a:xfrm>
              <a:off x="5555044" y="1464462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8132745" y="26639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275" name="Google Shape;275;p39"/>
            <p:cNvCxnSpPr>
              <a:stCxn id="274" idx="4"/>
              <a:endCxn id="266" idx="0"/>
            </p:cNvCxnSpPr>
            <p:nvPr/>
          </p:nvCxnSpPr>
          <p:spPr>
            <a:xfrm>
              <a:off x="5829244" y="2037162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6" name="Google Shape;276;p39"/>
            <p:cNvCxnSpPr>
              <a:stCxn id="265" idx="2"/>
              <a:endCxn id="274" idx="6"/>
            </p:cNvCxnSpPr>
            <p:nvPr/>
          </p:nvCxnSpPr>
          <p:spPr>
            <a:xfrm rot="10800000">
              <a:off x="6103268" y="1750803"/>
              <a:ext cx="8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77" name="Google Shape;277;p39"/>
            <p:cNvCxnSpPr>
              <a:stCxn id="267" idx="4"/>
              <a:endCxn id="271" idx="0"/>
            </p:cNvCxnSpPr>
            <p:nvPr/>
          </p:nvCxnSpPr>
          <p:spPr>
            <a:xfrm>
              <a:off x="8406955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69" name="Google Shape;269;p39"/>
            <p:cNvSpPr/>
            <p:nvPr/>
          </p:nvSpPr>
          <p:spPr>
            <a:xfrm>
              <a:off x="6964513" y="266391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</p:grpSp>
      <p:sp>
        <p:nvSpPr>
          <p:cNvPr id="273" name="Google Shape;273;p39"/>
          <p:cNvSpPr/>
          <p:nvPr/>
        </p:nvSpPr>
        <p:spPr>
          <a:xfrm>
            <a:off x="4831852" y="442951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</p:txBody>
      </p:sp>
      <p:cxnSp>
        <p:nvCxnSpPr>
          <p:cNvPr id="278" name="Google Shape;278;p39"/>
          <p:cNvCxnSpPr>
            <a:stCxn id="269" idx="7"/>
            <a:endCxn id="267" idx="2"/>
          </p:cNvCxnSpPr>
          <p:nvPr/>
        </p:nvCxnSpPr>
        <p:spPr>
          <a:xfrm rot="10800000" flipH="1">
            <a:off x="5256397" y="3072482"/>
            <a:ext cx="6351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9" name="Google Shape;279;p39"/>
          <p:cNvCxnSpPr>
            <a:stCxn id="274" idx="5"/>
            <a:endCxn id="269" idx="2"/>
          </p:cNvCxnSpPr>
          <p:nvPr/>
        </p:nvCxnSpPr>
        <p:spPr>
          <a:xfrm>
            <a:off x="3977867" y="3213600"/>
            <a:ext cx="8538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39"/>
          <p:cNvCxnSpPr>
            <a:stCxn id="269" idx="4"/>
            <a:endCxn id="273" idx="0"/>
          </p:cNvCxnSpPr>
          <p:nvPr/>
        </p:nvCxnSpPr>
        <p:spPr>
          <a:xfrm>
            <a:off x="5080520" y="4107948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1" name="Google Shape;281;p39"/>
          <p:cNvCxnSpPr>
            <a:stCxn id="271" idx="4"/>
            <a:endCxn id="273" idx="6"/>
          </p:cNvCxnSpPr>
          <p:nvPr/>
        </p:nvCxnSpPr>
        <p:spPr>
          <a:xfrm flipH="1">
            <a:off x="5329324" y="4107955"/>
            <a:ext cx="8109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2" name="Google Shape;282;p39"/>
          <p:cNvSpPr/>
          <p:nvPr/>
        </p:nvSpPr>
        <p:spPr>
          <a:xfrm>
            <a:off x="3553277" y="442951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cxnSp>
        <p:nvCxnSpPr>
          <p:cNvPr id="283" name="Google Shape;283;p39"/>
          <p:cNvCxnSpPr>
            <a:stCxn id="266" idx="4"/>
            <a:endCxn id="282" idx="0"/>
          </p:cNvCxnSpPr>
          <p:nvPr/>
        </p:nvCxnSpPr>
        <p:spPr>
          <a:xfrm>
            <a:off x="3801991" y="4107952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39"/>
          <p:cNvCxnSpPr>
            <a:stCxn id="282" idx="6"/>
            <a:endCxn id="273" idx="2"/>
          </p:cNvCxnSpPr>
          <p:nvPr/>
        </p:nvCxnSpPr>
        <p:spPr>
          <a:xfrm>
            <a:off x="4050677" y="4629012"/>
            <a:ext cx="78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9"/>
          <p:cNvSpPr txBox="1"/>
          <p:nvPr/>
        </p:nvSpPr>
        <p:spPr>
          <a:xfrm>
            <a:off x="4248025" y="28048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4</a:t>
            </a:r>
            <a:endParaRPr sz="1100"/>
          </a:p>
        </p:txBody>
      </p:sp>
      <p:sp>
        <p:nvSpPr>
          <p:cNvPr id="286" name="Google Shape;286;p39"/>
          <p:cNvSpPr txBox="1"/>
          <p:nvPr/>
        </p:nvSpPr>
        <p:spPr>
          <a:xfrm>
            <a:off x="5543425" y="29572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4</a:t>
            </a:r>
            <a:endParaRPr sz="1100"/>
          </a:p>
        </p:txBody>
      </p:sp>
      <p:sp>
        <p:nvSpPr>
          <p:cNvPr id="287" name="Google Shape;287;p39"/>
          <p:cNvSpPr txBox="1"/>
          <p:nvPr/>
        </p:nvSpPr>
        <p:spPr>
          <a:xfrm>
            <a:off x="4171825" y="39478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4</a:t>
            </a:r>
            <a:endParaRPr sz="1100"/>
          </a:p>
        </p:txBody>
      </p:sp>
      <p:sp>
        <p:nvSpPr>
          <p:cNvPr id="288" name="Google Shape;288;p39"/>
          <p:cNvSpPr txBox="1"/>
          <p:nvPr/>
        </p:nvSpPr>
        <p:spPr>
          <a:xfrm>
            <a:off x="4400425" y="32620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</a:t>
            </a:r>
            <a:endParaRPr sz="1100"/>
          </a:p>
        </p:txBody>
      </p:sp>
      <p:sp>
        <p:nvSpPr>
          <p:cNvPr id="289" name="Google Shape;289;p39"/>
          <p:cNvSpPr txBox="1"/>
          <p:nvPr/>
        </p:nvSpPr>
        <p:spPr>
          <a:xfrm>
            <a:off x="3562225" y="33382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2</a:t>
            </a:r>
            <a:endParaRPr sz="1100"/>
          </a:p>
        </p:txBody>
      </p:sp>
      <p:sp>
        <p:nvSpPr>
          <p:cNvPr id="290" name="Google Shape;290;p39"/>
          <p:cNvSpPr txBox="1"/>
          <p:nvPr/>
        </p:nvSpPr>
        <p:spPr>
          <a:xfrm>
            <a:off x="3562225" y="41002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</a:t>
            </a:r>
            <a:endParaRPr sz="1100"/>
          </a:p>
        </p:txBody>
      </p:sp>
      <p:sp>
        <p:nvSpPr>
          <p:cNvPr id="291" name="Google Shape;291;p39"/>
          <p:cNvSpPr txBox="1"/>
          <p:nvPr/>
        </p:nvSpPr>
        <p:spPr>
          <a:xfrm>
            <a:off x="6076825" y="33382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</a:t>
            </a:r>
            <a:endParaRPr sz="1100"/>
          </a:p>
        </p:txBody>
      </p:sp>
      <p:sp>
        <p:nvSpPr>
          <p:cNvPr id="292" name="Google Shape;292;p39"/>
          <p:cNvSpPr txBox="1"/>
          <p:nvPr/>
        </p:nvSpPr>
        <p:spPr>
          <a:xfrm>
            <a:off x="5467225" y="36430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2</a:t>
            </a:r>
            <a:endParaRPr sz="1100"/>
          </a:p>
        </p:txBody>
      </p:sp>
      <p:sp>
        <p:nvSpPr>
          <p:cNvPr id="293" name="Google Shape;293;p39"/>
          <p:cNvSpPr txBox="1"/>
          <p:nvPr/>
        </p:nvSpPr>
        <p:spPr>
          <a:xfrm>
            <a:off x="5010025" y="41002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5</a:t>
            </a:r>
            <a:endParaRPr sz="1100"/>
          </a:p>
        </p:txBody>
      </p:sp>
      <p:sp>
        <p:nvSpPr>
          <p:cNvPr id="294" name="Google Shape;294;p39"/>
          <p:cNvSpPr txBox="1"/>
          <p:nvPr/>
        </p:nvSpPr>
        <p:spPr>
          <a:xfrm>
            <a:off x="5619625" y="4328875"/>
            <a:ext cx="273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Finds the minimum-weight path between two vertices in a weighted directed graph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Basic algorithm concept: Create a table of information about the currently known best way to reach each vertex (cost, previous vertex), and improve it until it reaches a the best solution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Example: In a graph where vertices are cities and weighted edges are roads between cities, Dijkstra’s algorithm can be used to find the shortest route from one city to any other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25" y="1179375"/>
            <a:ext cx="56959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875" y="1166825"/>
            <a:ext cx="4261350" cy="27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5" y="1237075"/>
            <a:ext cx="4172325" cy="24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Heaps</a:t>
            </a:r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dk1"/>
                </a:solidFill>
              </a:rPr>
              <a:t>Heaps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 heap is a binary tree (in which each node contains a Comparable key value), with two special properties: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The ORDER property: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For every node n, the value in n is greater than or equal to the values in its children (and thus is also greater than or equal to all of the values in its subtrees).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The SHAPE property: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All leaves are either at depth d or d-1 (for some value d).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All of the leaves at depth d-1 are to the right of the leaves at depth d.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(a) There is at most 1 node with just 1 child. (b) That child is the left child of its parent, and (c) it is the rightmost leaf at depth d.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Breadth-first search</a:t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846675" y="1298225"/>
            <a:ext cx="8127900" cy="1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Montserrat"/>
                <a:ea typeface="Montserrat"/>
                <a:cs typeface="Montserrat"/>
                <a:sym typeface="Montserrat"/>
              </a:rPr>
              <a:t>Breadth first search (BFS)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finds a path between 2 nodes by taking one step down all paths and then immediately backtracking.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Implemented by maintaining a queue of vertices to visit.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Always returns shortest path (i.e. fewest edges) from start to end.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" name="Google Shape;108;p26"/>
          <p:cNvGrpSpPr/>
          <p:nvPr/>
        </p:nvGrpSpPr>
        <p:grpSpPr>
          <a:xfrm>
            <a:off x="5686864" y="2720527"/>
            <a:ext cx="2835695" cy="1756085"/>
            <a:chOff x="5555044" y="1464453"/>
            <a:chExt cx="3126111" cy="2519852"/>
          </a:xfrm>
        </p:grpSpPr>
        <p:sp>
          <p:nvSpPr>
            <p:cNvPr id="109" name="Google Shape;109;p26"/>
            <p:cNvSpPr/>
            <p:nvPr/>
          </p:nvSpPr>
          <p:spPr>
            <a:xfrm>
              <a:off x="6964568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5555044" y="2663921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8132755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cxnSp>
          <p:nvCxnSpPr>
            <p:cNvPr id="112" name="Google Shape;112;p26"/>
            <p:cNvCxnSpPr>
              <a:stCxn id="109" idx="4"/>
              <a:endCxn id="113" idx="0"/>
            </p:cNvCxnSpPr>
            <p:nvPr/>
          </p:nvCxnSpPr>
          <p:spPr>
            <a:xfrm>
              <a:off x="7238768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26"/>
            <p:cNvCxnSpPr>
              <a:stCxn id="115" idx="2"/>
              <a:endCxn id="113" idx="6"/>
            </p:cNvCxnSpPr>
            <p:nvPr/>
          </p:nvCxnSpPr>
          <p:spPr>
            <a:xfrm rot="10800000">
              <a:off x="7512945" y="2950275"/>
              <a:ext cx="61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6"/>
            <p:cNvCxnSpPr>
              <a:stCxn id="117" idx="2"/>
              <a:endCxn id="110" idx="5"/>
            </p:cNvCxnSpPr>
            <p:nvPr/>
          </p:nvCxnSpPr>
          <p:spPr>
            <a:xfrm rot="10800000">
              <a:off x="6022877" y="3152704"/>
              <a:ext cx="941700" cy="83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Google Shape;118;p26"/>
            <p:cNvSpPr/>
            <p:nvPr/>
          </p:nvSpPr>
          <p:spPr>
            <a:xfrm>
              <a:off x="5555044" y="1464462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8132745" y="26639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19" name="Google Shape;119;p26"/>
            <p:cNvCxnSpPr>
              <a:stCxn id="118" idx="4"/>
              <a:endCxn id="110" idx="0"/>
            </p:cNvCxnSpPr>
            <p:nvPr/>
          </p:nvCxnSpPr>
          <p:spPr>
            <a:xfrm>
              <a:off x="5829244" y="2037162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6"/>
            <p:cNvCxnSpPr>
              <a:stCxn id="109" idx="2"/>
              <a:endCxn id="118" idx="6"/>
            </p:cNvCxnSpPr>
            <p:nvPr/>
          </p:nvCxnSpPr>
          <p:spPr>
            <a:xfrm rot="10800000">
              <a:off x="6103268" y="1750803"/>
              <a:ext cx="8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6"/>
            <p:cNvCxnSpPr>
              <a:stCxn id="111" idx="4"/>
              <a:endCxn id="115" idx="0"/>
            </p:cNvCxnSpPr>
            <p:nvPr/>
          </p:nvCxnSpPr>
          <p:spPr>
            <a:xfrm>
              <a:off x="8406955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" name="Google Shape;113;p26"/>
            <p:cNvSpPr/>
            <p:nvPr/>
          </p:nvSpPr>
          <p:spPr>
            <a:xfrm>
              <a:off x="6964513" y="266391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</p:grpSp>
      <p:sp>
        <p:nvSpPr>
          <p:cNvPr id="117" name="Google Shape;117;p26"/>
          <p:cNvSpPr/>
          <p:nvPr/>
        </p:nvSpPr>
        <p:spPr>
          <a:xfrm>
            <a:off x="6965452" y="427711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</p:txBody>
      </p:sp>
      <p:cxnSp>
        <p:nvCxnSpPr>
          <p:cNvPr id="122" name="Google Shape;122;p26"/>
          <p:cNvCxnSpPr>
            <a:stCxn id="113" idx="7"/>
            <a:endCxn id="111" idx="2"/>
          </p:cNvCxnSpPr>
          <p:nvPr/>
        </p:nvCxnSpPr>
        <p:spPr>
          <a:xfrm rot="10800000" flipH="1">
            <a:off x="7389997" y="2920082"/>
            <a:ext cx="6351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6"/>
          <p:cNvCxnSpPr>
            <a:stCxn id="118" idx="5"/>
            <a:endCxn id="113" idx="2"/>
          </p:cNvCxnSpPr>
          <p:nvPr/>
        </p:nvCxnSpPr>
        <p:spPr>
          <a:xfrm>
            <a:off x="6111467" y="3061200"/>
            <a:ext cx="8538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6"/>
          <p:cNvCxnSpPr>
            <a:stCxn id="113" idx="4"/>
            <a:endCxn id="117" idx="0"/>
          </p:cNvCxnSpPr>
          <p:nvPr/>
        </p:nvCxnSpPr>
        <p:spPr>
          <a:xfrm>
            <a:off x="7214120" y="3955548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6"/>
          <p:cNvCxnSpPr>
            <a:stCxn id="115" idx="4"/>
            <a:endCxn id="117" idx="6"/>
          </p:cNvCxnSpPr>
          <p:nvPr/>
        </p:nvCxnSpPr>
        <p:spPr>
          <a:xfrm flipH="1">
            <a:off x="7462924" y="3955555"/>
            <a:ext cx="8109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6"/>
          <p:cNvSpPr/>
          <p:nvPr/>
        </p:nvSpPr>
        <p:spPr>
          <a:xfrm>
            <a:off x="5686877" y="427711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127" name="Google Shape;127;p26"/>
          <p:cNvSpPr/>
          <p:nvPr/>
        </p:nvSpPr>
        <p:spPr>
          <a:xfrm>
            <a:off x="8025102" y="427711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  <p:cxnSp>
        <p:nvCxnSpPr>
          <p:cNvPr id="128" name="Google Shape;128;p26"/>
          <p:cNvCxnSpPr>
            <a:stCxn id="110" idx="4"/>
            <a:endCxn id="126" idx="0"/>
          </p:cNvCxnSpPr>
          <p:nvPr/>
        </p:nvCxnSpPr>
        <p:spPr>
          <a:xfrm>
            <a:off x="5935591" y="3955552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6"/>
          <p:cNvCxnSpPr>
            <a:stCxn id="126" idx="6"/>
            <a:endCxn id="117" idx="2"/>
          </p:cNvCxnSpPr>
          <p:nvPr/>
        </p:nvCxnSpPr>
        <p:spPr>
          <a:xfrm>
            <a:off x="6184277" y="4476612"/>
            <a:ext cx="78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6"/>
          <p:cNvCxnSpPr>
            <a:stCxn id="117" idx="6"/>
            <a:endCxn id="127" idx="2"/>
          </p:cNvCxnSpPr>
          <p:nvPr/>
        </p:nvCxnSpPr>
        <p:spPr>
          <a:xfrm>
            <a:off x="7462852" y="4476612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6"/>
          <p:cNvCxnSpPr>
            <a:stCxn id="111" idx="6"/>
            <a:endCxn id="127" idx="6"/>
          </p:cNvCxnSpPr>
          <p:nvPr/>
        </p:nvCxnSpPr>
        <p:spPr>
          <a:xfrm>
            <a:off x="8522560" y="2920085"/>
            <a:ext cx="0" cy="15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6"/>
          <p:cNvSpPr txBox="1"/>
          <p:nvPr/>
        </p:nvSpPr>
        <p:spPr>
          <a:xfrm>
            <a:off x="756350" y="2906900"/>
            <a:ext cx="42192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Montserrat"/>
                <a:ea typeface="Montserrat"/>
                <a:cs typeface="Montserrat"/>
                <a:sym typeface="Montserrat"/>
              </a:rPr>
              <a:t>BS from a to i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 -&gt; b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a-&gt;d-&gt;g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a-&gt;d-&gt;h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a-&gt;e-&gt;f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a-&gt;d-&gt;h-&gt;i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Path returned: (a,d,h,l)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Queues with Heaps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Now let's consider how to implement priority queues using a heap. The standard approach is to use an array (or an ArrayList), starting at position 1 (instead of 0), where each item in the array corresponds to one node in the heap: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GB" sz="1100">
                <a:solidFill>
                  <a:schemeClr val="dk1"/>
                </a:solidFill>
              </a:rPr>
              <a:t>The root of the heap is always in array[1].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Its left child is in array[2].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Its right child is in array[3].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GB" sz="1100">
                <a:solidFill>
                  <a:schemeClr val="dk1"/>
                </a:solidFill>
              </a:rPr>
              <a:t>In general, if a node is in array[k], then its left child is in array[k*2], and its right child is in array[k*2 + 1].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If a node is in array[k], then its parent is in array[k/2] (using integer division, so that if k is odd, then the result is truncated; e.g., 3/2 = 1).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6000"/>
              <a:t>End of presentation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 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538" y="1017725"/>
            <a:ext cx="3998913" cy="3820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975" y="1127800"/>
            <a:ext cx="4663836" cy="382097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</a:t>
            </a:r>
            <a:endParaRPr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3154152" y="1086977"/>
            <a:ext cx="2835695" cy="1756085"/>
            <a:chOff x="5555044" y="1464453"/>
            <a:chExt cx="3126111" cy="2519852"/>
          </a:xfrm>
        </p:grpSpPr>
        <p:sp>
          <p:nvSpPr>
            <p:cNvPr id="151" name="Google Shape;151;p29"/>
            <p:cNvSpPr/>
            <p:nvPr/>
          </p:nvSpPr>
          <p:spPr>
            <a:xfrm>
              <a:off x="6964568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5555044" y="2663921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8132755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cxnSp>
          <p:nvCxnSpPr>
            <p:cNvPr id="154" name="Google Shape;154;p29"/>
            <p:cNvCxnSpPr>
              <a:stCxn id="151" idx="4"/>
              <a:endCxn id="155" idx="0"/>
            </p:cNvCxnSpPr>
            <p:nvPr/>
          </p:nvCxnSpPr>
          <p:spPr>
            <a:xfrm>
              <a:off x="7238768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29"/>
            <p:cNvCxnSpPr>
              <a:stCxn id="157" idx="2"/>
              <a:endCxn id="155" idx="6"/>
            </p:cNvCxnSpPr>
            <p:nvPr/>
          </p:nvCxnSpPr>
          <p:spPr>
            <a:xfrm rot="10800000">
              <a:off x="7512945" y="2950275"/>
              <a:ext cx="61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9"/>
            <p:cNvCxnSpPr>
              <a:stCxn id="159" idx="2"/>
              <a:endCxn id="152" idx="5"/>
            </p:cNvCxnSpPr>
            <p:nvPr/>
          </p:nvCxnSpPr>
          <p:spPr>
            <a:xfrm rot="10800000">
              <a:off x="6022877" y="3152704"/>
              <a:ext cx="941700" cy="83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" name="Google Shape;160;p29"/>
            <p:cNvSpPr/>
            <p:nvPr/>
          </p:nvSpPr>
          <p:spPr>
            <a:xfrm>
              <a:off x="5555044" y="1464462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8132745" y="26639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61" name="Google Shape;161;p29"/>
            <p:cNvCxnSpPr>
              <a:stCxn id="160" idx="4"/>
              <a:endCxn id="152" idx="0"/>
            </p:cNvCxnSpPr>
            <p:nvPr/>
          </p:nvCxnSpPr>
          <p:spPr>
            <a:xfrm>
              <a:off x="5829244" y="2037162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29"/>
            <p:cNvCxnSpPr>
              <a:stCxn id="151" idx="2"/>
              <a:endCxn id="160" idx="6"/>
            </p:cNvCxnSpPr>
            <p:nvPr/>
          </p:nvCxnSpPr>
          <p:spPr>
            <a:xfrm rot="10800000">
              <a:off x="6103268" y="1750803"/>
              <a:ext cx="8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29"/>
            <p:cNvCxnSpPr>
              <a:stCxn id="153" idx="4"/>
              <a:endCxn id="157" idx="0"/>
            </p:cNvCxnSpPr>
            <p:nvPr/>
          </p:nvCxnSpPr>
          <p:spPr>
            <a:xfrm>
              <a:off x="8406955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" name="Google Shape;155;p29"/>
            <p:cNvSpPr/>
            <p:nvPr/>
          </p:nvSpPr>
          <p:spPr>
            <a:xfrm>
              <a:off x="6964513" y="266391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</p:grpSp>
      <p:sp>
        <p:nvSpPr>
          <p:cNvPr id="159" name="Google Shape;159;p29"/>
          <p:cNvSpPr/>
          <p:nvPr/>
        </p:nvSpPr>
        <p:spPr>
          <a:xfrm>
            <a:off x="4432739" y="264356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</p:txBody>
      </p:sp>
      <p:cxnSp>
        <p:nvCxnSpPr>
          <p:cNvPr id="164" name="Google Shape;164;p29"/>
          <p:cNvCxnSpPr>
            <a:stCxn id="155" idx="7"/>
            <a:endCxn id="153" idx="2"/>
          </p:cNvCxnSpPr>
          <p:nvPr/>
        </p:nvCxnSpPr>
        <p:spPr>
          <a:xfrm rot="10800000" flipH="1">
            <a:off x="4857284" y="1286532"/>
            <a:ext cx="6351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9"/>
          <p:cNvCxnSpPr>
            <a:stCxn id="160" idx="5"/>
            <a:endCxn id="155" idx="2"/>
          </p:cNvCxnSpPr>
          <p:nvPr/>
        </p:nvCxnSpPr>
        <p:spPr>
          <a:xfrm>
            <a:off x="3578755" y="1427650"/>
            <a:ext cx="8538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9"/>
          <p:cNvCxnSpPr>
            <a:stCxn id="155" idx="4"/>
            <a:endCxn id="159" idx="0"/>
          </p:cNvCxnSpPr>
          <p:nvPr/>
        </p:nvCxnSpPr>
        <p:spPr>
          <a:xfrm>
            <a:off x="4681408" y="2321998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9"/>
          <p:cNvCxnSpPr>
            <a:stCxn id="157" idx="4"/>
            <a:endCxn id="159" idx="6"/>
          </p:cNvCxnSpPr>
          <p:nvPr/>
        </p:nvCxnSpPr>
        <p:spPr>
          <a:xfrm flipH="1">
            <a:off x="4930211" y="2322005"/>
            <a:ext cx="8109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9"/>
          <p:cNvSpPr/>
          <p:nvPr/>
        </p:nvSpPr>
        <p:spPr>
          <a:xfrm>
            <a:off x="3154164" y="264356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5492389" y="264356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  <p:cxnSp>
        <p:nvCxnSpPr>
          <p:cNvPr id="170" name="Google Shape;170;p29"/>
          <p:cNvCxnSpPr>
            <a:stCxn id="152" idx="4"/>
            <a:endCxn id="168" idx="0"/>
          </p:cNvCxnSpPr>
          <p:nvPr/>
        </p:nvCxnSpPr>
        <p:spPr>
          <a:xfrm>
            <a:off x="3402879" y="2322002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9"/>
          <p:cNvCxnSpPr>
            <a:stCxn id="168" idx="6"/>
            <a:endCxn id="159" idx="2"/>
          </p:cNvCxnSpPr>
          <p:nvPr/>
        </p:nvCxnSpPr>
        <p:spPr>
          <a:xfrm>
            <a:off x="3651564" y="2843062"/>
            <a:ext cx="78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9"/>
          <p:cNvCxnSpPr>
            <a:stCxn id="159" idx="6"/>
            <a:endCxn id="169" idx="2"/>
          </p:cNvCxnSpPr>
          <p:nvPr/>
        </p:nvCxnSpPr>
        <p:spPr>
          <a:xfrm>
            <a:off x="4930139" y="2843062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9"/>
          <p:cNvCxnSpPr>
            <a:stCxn id="153" idx="6"/>
            <a:endCxn id="169" idx="6"/>
          </p:cNvCxnSpPr>
          <p:nvPr/>
        </p:nvCxnSpPr>
        <p:spPr>
          <a:xfrm>
            <a:off x="5989847" y="1286535"/>
            <a:ext cx="0" cy="15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9"/>
          <p:cNvSpPr txBox="1"/>
          <p:nvPr/>
        </p:nvSpPr>
        <p:spPr>
          <a:xfrm>
            <a:off x="829600" y="3239025"/>
            <a:ext cx="73797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Trace bfs(a,f) assuming A-Z edge visit 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UcParenR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{a,e,f}	B) {a,d,h,f} 	C) {a,d,g,h,f}   	D) {ab.f}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BFS 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Optimally: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Always finds the shortest path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unweighted graphs, finds optimal cost path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weighted graphs, NOT always optimal cost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retrieval : harder to reconstruct the actual sequence of vertices or edges in the path once you find it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DFS use less memory than BFS, easier to reconstruct the path once found; but DFS does not always find shortest path. BFS does.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Depth-first search (DFS)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Depth-first search (DFS) finds a path between two vertices by exploring each possible path as far as possible before backtracking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Often implemented recursively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Many graph algorithms involve visiting or marking vertices</a:t>
            </a:r>
            <a:endParaRPr sz="1200"/>
          </a:p>
        </p:txBody>
      </p:sp>
      <p:grpSp>
        <p:nvGrpSpPr>
          <p:cNvPr id="187" name="Google Shape;187;p31"/>
          <p:cNvGrpSpPr/>
          <p:nvPr/>
        </p:nvGrpSpPr>
        <p:grpSpPr>
          <a:xfrm>
            <a:off x="5686864" y="2720527"/>
            <a:ext cx="2835695" cy="1756085"/>
            <a:chOff x="5555044" y="1464453"/>
            <a:chExt cx="3126111" cy="2519852"/>
          </a:xfrm>
        </p:grpSpPr>
        <p:sp>
          <p:nvSpPr>
            <p:cNvPr id="188" name="Google Shape;188;p31"/>
            <p:cNvSpPr/>
            <p:nvPr/>
          </p:nvSpPr>
          <p:spPr>
            <a:xfrm>
              <a:off x="6964568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555044" y="2663921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8132755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cxnSp>
          <p:nvCxnSpPr>
            <p:cNvPr id="191" name="Google Shape;191;p31"/>
            <p:cNvCxnSpPr>
              <a:stCxn id="188" idx="4"/>
              <a:endCxn id="192" idx="0"/>
            </p:cNvCxnSpPr>
            <p:nvPr/>
          </p:nvCxnSpPr>
          <p:spPr>
            <a:xfrm>
              <a:off x="7238768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31"/>
            <p:cNvCxnSpPr>
              <a:stCxn id="194" idx="2"/>
              <a:endCxn id="192" idx="6"/>
            </p:cNvCxnSpPr>
            <p:nvPr/>
          </p:nvCxnSpPr>
          <p:spPr>
            <a:xfrm rot="10800000">
              <a:off x="7512945" y="2950275"/>
              <a:ext cx="61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31"/>
            <p:cNvCxnSpPr>
              <a:stCxn id="196" idx="2"/>
              <a:endCxn id="189" idx="5"/>
            </p:cNvCxnSpPr>
            <p:nvPr/>
          </p:nvCxnSpPr>
          <p:spPr>
            <a:xfrm rot="10800000">
              <a:off x="6022877" y="3152704"/>
              <a:ext cx="941700" cy="83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31"/>
            <p:cNvSpPr/>
            <p:nvPr/>
          </p:nvSpPr>
          <p:spPr>
            <a:xfrm>
              <a:off x="5555044" y="1464462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8132745" y="26639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cxnSp>
          <p:nvCxnSpPr>
            <p:cNvPr id="198" name="Google Shape;198;p31"/>
            <p:cNvCxnSpPr>
              <a:stCxn id="197" idx="4"/>
              <a:endCxn id="189" idx="0"/>
            </p:cNvCxnSpPr>
            <p:nvPr/>
          </p:nvCxnSpPr>
          <p:spPr>
            <a:xfrm>
              <a:off x="5829244" y="2037162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31"/>
            <p:cNvCxnSpPr>
              <a:stCxn id="188" idx="2"/>
              <a:endCxn id="197" idx="6"/>
            </p:cNvCxnSpPr>
            <p:nvPr/>
          </p:nvCxnSpPr>
          <p:spPr>
            <a:xfrm rot="10800000">
              <a:off x="6103268" y="1750803"/>
              <a:ext cx="8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31"/>
            <p:cNvCxnSpPr>
              <a:stCxn id="190" idx="4"/>
              <a:endCxn id="194" idx="0"/>
            </p:cNvCxnSpPr>
            <p:nvPr/>
          </p:nvCxnSpPr>
          <p:spPr>
            <a:xfrm>
              <a:off x="8406955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" name="Google Shape;192;p31"/>
            <p:cNvSpPr/>
            <p:nvPr/>
          </p:nvSpPr>
          <p:spPr>
            <a:xfrm>
              <a:off x="6964513" y="266391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</a:t>
              </a:r>
              <a:endParaRPr/>
            </a:p>
          </p:txBody>
        </p:sp>
      </p:grpSp>
      <p:sp>
        <p:nvSpPr>
          <p:cNvPr id="196" name="Google Shape;196;p31"/>
          <p:cNvSpPr/>
          <p:nvPr/>
        </p:nvSpPr>
        <p:spPr>
          <a:xfrm>
            <a:off x="6965452" y="427711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</p:txBody>
      </p:sp>
      <p:cxnSp>
        <p:nvCxnSpPr>
          <p:cNvPr id="201" name="Google Shape;201;p31"/>
          <p:cNvCxnSpPr>
            <a:stCxn id="192" idx="7"/>
            <a:endCxn id="190" idx="2"/>
          </p:cNvCxnSpPr>
          <p:nvPr/>
        </p:nvCxnSpPr>
        <p:spPr>
          <a:xfrm rot="10800000" flipH="1">
            <a:off x="7389997" y="2920082"/>
            <a:ext cx="6351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1"/>
          <p:cNvCxnSpPr>
            <a:stCxn id="197" idx="5"/>
            <a:endCxn id="192" idx="2"/>
          </p:cNvCxnSpPr>
          <p:nvPr/>
        </p:nvCxnSpPr>
        <p:spPr>
          <a:xfrm>
            <a:off x="6111467" y="3061200"/>
            <a:ext cx="8538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1"/>
          <p:cNvCxnSpPr>
            <a:stCxn id="192" idx="4"/>
            <a:endCxn id="196" idx="0"/>
          </p:cNvCxnSpPr>
          <p:nvPr/>
        </p:nvCxnSpPr>
        <p:spPr>
          <a:xfrm>
            <a:off x="7214120" y="3955548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1"/>
          <p:cNvCxnSpPr>
            <a:stCxn id="194" idx="4"/>
            <a:endCxn id="196" idx="6"/>
          </p:cNvCxnSpPr>
          <p:nvPr/>
        </p:nvCxnSpPr>
        <p:spPr>
          <a:xfrm flipH="1">
            <a:off x="7462924" y="3955555"/>
            <a:ext cx="8109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31"/>
          <p:cNvSpPr/>
          <p:nvPr/>
        </p:nvSpPr>
        <p:spPr>
          <a:xfrm>
            <a:off x="5686877" y="427711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8025102" y="427711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endParaRPr/>
          </a:p>
        </p:txBody>
      </p:sp>
      <p:cxnSp>
        <p:nvCxnSpPr>
          <p:cNvPr id="207" name="Google Shape;207;p31"/>
          <p:cNvCxnSpPr>
            <a:stCxn id="189" idx="4"/>
            <a:endCxn id="205" idx="0"/>
          </p:cNvCxnSpPr>
          <p:nvPr/>
        </p:nvCxnSpPr>
        <p:spPr>
          <a:xfrm>
            <a:off x="5935591" y="3955552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1"/>
          <p:cNvCxnSpPr>
            <a:stCxn id="205" idx="6"/>
            <a:endCxn id="196" idx="2"/>
          </p:cNvCxnSpPr>
          <p:nvPr/>
        </p:nvCxnSpPr>
        <p:spPr>
          <a:xfrm>
            <a:off x="6184277" y="4476612"/>
            <a:ext cx="78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1"/>
          <p:cNvCxnSpPr>
            <a:stCxn id="196" idx="6"/>
            <a:endCxn id="206" idx="2"/>
          </p:cNvCxnSpPr>
          <p:nvPr/>
        </p:nvCxnSpPr>
        <p:spPr>
          <a:xfrm>
            <a:off x="7462852" y="4476612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1"/>
          <p:cNvCxnSpPr>
            <a:stCxn id="190" idx="6"/>
            <a:endCxn id="206" idx="6"/>
          </p:cNvCxnSpPr>
          <p:nvPr/>
        </p:nvCxnSpPr>
        <p:spPr>
          <a:xfrm>
            <a:off x="8522560" y="2920085"/>
            <a:ext cx="0" cy="15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31"/>
          <p:cNvSpPr txBox="1"/>
          <p:nvPr/>
        </p:nvSpPr>
        <p:spPr>
          <a:xfrm>
            <a:off x="649100" y="2630300"/>
            <a:ext cx="4256700" cy="21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DFS from a to h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a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   b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c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    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	f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		c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	  i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   d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g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		h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Path found: {a,d,g,h}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38" y="1184250"/>
            <a:ext cx="5219328" cy="3820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DFS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000" y="1017725"/>
            <a:ext cx="5560009" cy="3820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On-screen Show (16:9)</PresentationFormat>
  <Paragraphs>165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Montserrat Medium</vt:lpstr>
      <vt:lpstr>Montserrat</vt:lpstr>
      <vt:lpstr>Arial</vt:lpstr>
      <vt:lpstr>Simple Light</vt:lpstr>
      <vt:lpstr>Simple Light</vt:lpstr>
      <vt:lpstr>Data Structures  </vt:lpstr>
      <vt:lpstr>Breadth-first search</vt:lpstr>
      <vt:lpstr>BFS </vt:lpstr>
      <vt:lpstr>BFS</vt:lpstr>
      <vt:lpstr>BFS</vt:lpstr>
      <vt:lpstr>BFS </vt:lpstr>
      <vt:lpstr>Depth-first search (DFS)</vt:lpstr>
      <vt:lpstr>DFS</vt:lpstr>
      <vt:lpstr>DFS</vt:lpstr>
      <vt:lpstr>DFS, BFS runtime</vt:lpstr>
      <vt:lpstr>BFS/DFS</vt:lpstr>
      <vt:lpstr>Priority Queues</vt:lpstr>
      <vt:lpstr>Priority Queues</vt:lpstr>
      <vt:lpstr>Edsger Dijkstra </vt:lpstr>
      <vt:lpstr>DFS/BFS weights</vt:lpstr>
      <vt:lpstr>Dijkstra’s Algorithm</vt:lpstr>
      <vt:lpstr>Dijkstra’s algorithm</vt:lpstr>
      <vt:lpstr>Example</vt:lpstr>
      <vt:lpstr>Heaps</vt:lpstr>
      <vt:lpstr>Priority Queues with Heaps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 </dc:title>
  <cp:lastModifiedBy>Nicole Carrillo Capristán</cp:lastModifiedBy>
  <cp:revision>1</cp:revision>
  <dcterms:modified xsi:type="dcterms:W3CDTF">2019-11-28T18:02:19Z</dcterms:modified>
</cp:coreProperties>
</file>