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Lst>
  <p:sldSz cx="9144000" cy="5143500" type="screen16x9"/>
  <p:notesSz cx="6858000" cy="9144000"/>
  <p:embeddedFontLst>
    <p:embeddedFont>
      <p:font typeface="Consolas" panose="020B0609020204030204" pitchFamily="49" charset="0"/>
      <p:regular r:id="rId49"/>
      <p:bold r:id="rId50"/>
      <p:italic r:id="rId51"/>
      <p:boldItalic r:id="rId52"/>
    </p:embeddedFont>
    <p:embeddedFont>
      <p:font typeface="Montserrat" panose="020B0604020202020204" charset="0"/>
      <p:regular r:id="rId53"/>
      <p:bold r:id="rId54"/>
      <p:italic r:id="rId55"/>
      <p:boldItalic r:id="rId56"/>
    </p:embeddedFont>
    <p:embeddedFont>
      <p:font typeface="Montserrat Medium"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4D9394-D1AF-44ED-8E09-1FC8C08015BD}">
  <a:tblStyle styleId="{654D9394-D1AF-44ED-8E09-1FC8C08015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6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fc8d323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fc8d323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6fc8d323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6fc8d323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6fc8d323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6fc8d323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fc8d323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fc8d323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6fc8d323c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6fc8d323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6fc8d323c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6fc8d323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6fc8d323c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6fc8d323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6fc8d323c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6fc8d323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fc8d323c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6fc8d323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6679293d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6679293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679293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679293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6fc8d323c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6fc8d323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66aa90c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66aa90c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66aa90cd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66aa90c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66aa90cd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66aa90c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20 minutes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822eb7ad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822eb7a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822eb7ad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822eb7a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c5f86a3e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c5f86a3e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c5f86a3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c5f86a3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The very same approach that scientists use to understand the</a:t>
            </a:r>
            <a:endParaRPr/>
          </a:p>
          <a:p>
            <a:pPr marL="0" lvl="0" indent="0" algn="l" rtl="0">
              <a:spcBef>
                <a:spcPts val="0"/>
              </a:spcBef>
              <a:spcAft>
                <a:spcPts val="0"/>
              </a:spcAft>
              <a:buClr>
                <a:schemeClr val="dk1"/>
              </a:buClr>
              <a:buSzPts val="1100"/>
              <a:buFont typeface="Arial"/>
              <a:buNone/>
            </a:pPr>
            <a:r>
              <a:rPr lang="en-GB"/>
              <a:t>natural world is effective for studying the running time of programs:</a:t>
            </a:r>
            <a:endParaRPr/>
          </a:p>
          <a:p>
            <a:pPr marL="0" lvl="0" indent="0" algn="l" rtl="0">
              <a:spcBef>
                <a:spcPts val="0"/>
              </a:spcBef>
              <a:spcAft>
                <a:spcPts val="0"/>
              </a:spcAft>
              <a:buClr>
                <a:schemeClr val="dk1"/>
              </a:buClr>
              <a:buSzPts val="1100"/>
              <a:buFont typeface="Arial"/>
              <a:buNone/>
            </a:pPr>
            <a:r>
              <a:rPr lang="en-GB"/>
              <a:t>■ Observe some feature of the natural world, generally with precise measurements.</a:t>
            </a:r>
            <a:endParaRPr/>
          </a:p>
          <a:p>
            <a:pPr marL="0" lvl="0" indent="0" algn="l" rtl="0">
              <a:spcBef>
                <a:spcPts val="0"/>
              </a:spcBef>
              <a:spcAft>
                <a:spcPts val="0"/>
              </a:spcAft>
              <a:buClr>
                <a:schemeClr val="dk1"/>
              </a:buClr>
              <a:buSzPts val="1100"/>
              <a:buFont typeface="Arial"/>
              <a:buNone/>
            </a:pPr>
            <a:r>
              <a:rPr lang="en-GB"/>
              <a:t>■ Hypothesize a model that is consistent with the observations.</a:t>
            </a:r>
            <a:endParaRPr/>
          </a:p>
          <a:p>
            <a:pPr marL="0" lvl="0" indent="0" algn="l" rtl="0">
              <a:spcBef>
                <a:spcPts val="0"/>
              </a:spcBef>
              <a:spcAft>
                <a:spcPts val="0"/>
              </a:spcAft>
              <a:buClr>
                <a:schemeClr val="dk1"/>
              </a:buClr>
              <a:buSzPts val="1100"/>
              <a:buFont typeface="Arial"/>
              <a:buNone/>
            </a:pPr>
            <a:r>
              <a:rPr lang="en-GB"/>
              <a:t>■ Predict events using the hypothesis.</a:t>
            </a:r>
            <a:endParaRPr/>
          </a:p>
          <a:p>
            <a:pPr marL="0" lvl="0" indent="0" algn="l" rtl="0">
              <a:spcBef>
                <a:spcPts val="0"/>
              </a:spcBef>
              <a:spcAft>
                <a:spcPts val="0"/>
              </a:spcAft>
              <a:buClr>
                <a:schemeClr val="dk1"/>
              </a:buClr>
              <a:buSzPts val="1100"/>
              <a:buFont typeface="Arial"/>
              <a:buNone/>
            </a:pPr>
            <a:r>
              <a:rPr lang="en-GB"/>
              <a:t>■ Verify the predictions by making further observations.</a:t>
            </a:r>
            <a:endParaRPr/>
          </a:p>
          <a:p>
            <a:pPr marL="0" lvl="0" indent="0" algn="l" rtl="0">
              <a:spcBef>
                <a:spcPts val="0"/>
              </a:spcBef>
              <a:spcAft>
                <a:spcPts val="0"/>
              </a:spcAft>
              <a:buClr>
                <a:schemeClr val="dk1"/>
              </a:buClr>
              <a:buSzPts val="1100"/>
              <a:buFont typeface="Arial"/>
              <a:buNone/>
            </a:pPr>
            <a:r>
              <a:rPr lang="en-GB"/>
              <a:t>■ Validate by repeating until the hypothesis and observations agree.</a:t>
            </a:r>
            <a:endParaRPr/>
          </a:p>
          <a:p>
            <a:pPr marL="0" lvl="0" indent="0" algn="l" rtl="0">
              <a:spcBef>
                <a:spcPts val="0"/>
              </a:spcBef>
              <a:spcAft>
                <a:spcPts val="0"/>
              </a:spcAft>
              <a:buClr>
                <a:schemeClr val="dk1"/>
              </a:buClr>
              <a:buSzPts val="1100"/>
              <a:buFont typeface="Arial"/>
              <a:buNone/>
            </a:pPr>
            <a:r>
              <a:rPr lang="en-GB"/>
              <a:t>One of the key tenets of the scientific method is that the experiments we design must	</a:t>
            </a:r>
            <a:endParaRPr/>
          </a:p>
          <a:p>
            <a:pPr marL="0" lvl="0" indent="0" algn="l" rtl="0">
              <a:spcBef>
                <a:spcPts val="0"/>
              </a:spcBef>
              <a:spcAft>
                <a:spcPts val="0"/>
              </a:spcAft>
              <a:buClr>
                <a:schemeClr val="dk1"/>
              </a:buClr>
              <a:buSzPts val="1100"/>
              <a:buFont typeface="Arial"/>
              <a:buNone/>
            </a:pPr>
            <a:r>
              <a:rPr lang="en-GB"/>
              <a:t>be reproducible, so that others can convince themselves of the validity of the hypothesis.</a:t>
            </a:r>
            <a:endParaRPr/>
          </a:p>
          <a:p>
            <a:pPr marL="0" lvl="0" indent="0" algn="l" rtl="0">
              <a:spcBef>
                <a:spcPts val="0"/>
              </a:spcBef>
              <a:spcAft>
                <a:spcPts val="0"/>
              </a:spcAft>
              <a:buClr>
                <a:schemeClr val="dk1"/>
              </a:buClr>
              <a:buSzPts val="1100"/>
              <a:buFont typeface="Arial"/>
              <a:buNone/>
            </a:pPr>
            <a:r>
              <a:rPr lang="en-GB"/>
              <a:t>Hypotheses must also be falsifiable, so that we can know for sure when a given hypothesis</a:t>
            </a:r>
            <a:endParaRPr/>
          </a:p>
          <a:p>
            <a:pPr marL="0" lvl="0" indent="0" algn="l" rtl="0">
              <a:spcBef>
                <a:spcPts val="0"/>
              </a:spcBef>
              <a:spcAft>
                <a:spcPts val="0"/>
              </a:spcAft>
              <a:buClr>
                <a:schemeClr val="dk1"/>
              </a:buClr>
              <a:buSzPts val="1100"/>
              <a:buFont typeface="Arial"/>
              <a:buNone/>
            </a:pPr>
            <a:r>
              <a:rPr lang="en-GB"/>
              <a:t>is wrong (and thus needs revision). As Einstein famously is reported to have said</a:t>
            </a:r>
            <a:endParaRPr/>
          </a:p>
          <a:p>
            <a:pPr marL="0" lvl="0" indent="0" algn="l" rtl="0">
              <a:spcBef>
                <a:spcPts val="0"/>
              </a:spcBef>
              <a:spcAft>
                <a:spcPts val="0"/>
              </a:spcAft>
              <a:buClr>
                <a:schemeClr val="dk1"/>
              </a:buClr>
              <a:buSzPts val="1100"/>
              <a:buFont typeface="Arial"/>
              <a:buNone/>
            </a:pPr>
            <a:r>
              <a:rPr lang="en-GB"/>
              <a:t>(“No amount of experimentation can ever prove me right; a single experiment can prove</a:t>
            </a:r>
            <a:endParaRPr/>
          </a:p>
          <a:p>
            <a:pPr marL="0" lvl="0" indent="0" algn="l" rtl="0">
              <a:spcBef>
                <a:spcPts val="0"/>
              </a:spcBef>
              <a:spcAft>
                <a:spcPts val="0"/>
              </a:spcAft>
              <a:buClr>
                <a:schemeClr val="dk1"/>
              </a:buClr>
              <a:buSzPts val="1100"/>
              <a:buFont typeface="Arial"/>
              <a:buNone/>
            </a:pPr>
            <a:r>
              <a:rPr lang="en-GB"/>
              <a:t>me wrong”), we can never know for sure that any hypothesis is absolutely correct; we</a:t>
            </a:r>
            <a:endParaRPr/>
          </a:p>
          <a:p>
            <a:pPr marL="0" lvl="0" indent="0" algn="l" rtl="0">
              <a:spcBef>
                <a:spcPts val="0"/>
              </a:spcBef>
              <a:spcAft>
                <a:spcPts val="0"/>
              </a:spcAft>
              <a:buClr>
                <a:schemeClr val="dk1"/>
              </a:buClr>
              <a:buSzPts val="1100"/>
              <a:buFont typeface="Arial"/>
              <a:buNone/>
            </a:pPr>
            <a:r>
              <a:rPr lang="en-GB"/>
              <a:t>can only validate that it is consistent with our observations.</a:t>
            </a: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c64fb7a1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c64fb7a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c986fffc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c986fffc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c986fffc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c986fff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ThreeSum shown</a:t>
            </a:r>
            <a:endParaRPr/>
          </a:p>
          <a:p>
            <a:pPr marL="0" lvl="0" indent="0" algn="l" rtl="0">
              <a:spcBef>
                <a:spcPts val="0"/>
              </a:spcBef>
              <a:spcAft>
                <a:spcPts val="0"/>
              </a:spcAft>
              <a:buClr>
                <a:schemeClr val="dk1"/>
              </a:buClr>
              <a:buSzPts val="1100"/>
              <a:buFont typeface="Arial"/>
              <a:buNone/>
            </a:pPr>
            <a:r>
              <a:rPr lang="en-GB"/>
              <a:t>here, which counts the number of triples in a file of N integers that sum to 0 (assuming</a:t>
            </a:r>
            <a:endParaRPr/>
          </a:p>
          <a:p>
            <a:pPr marL="0" lvl="0" indent="0" algn="l" rtl="0">
              <a:spcBef>
                <a:spcPts val="0"/>
              </a:spcBef>
              <a:spcAft>
                <a:spcPts val="0"/>
              </a:spcAft>
              <a:buClr>
                <a:schemeClr val="dk1"/>
              </a:buClr>
              <a:buSzPts val="1100"/>
              <a:buFont typeface="Arial"/>
              <a:buNone/>
            </a:pPr>
            <a:r>
              <a:rPr lang="en-GB"/>
              <a:t>that overflow plays no role). This</a:t>
            </a:r>
            <a:endParaRPr/>
          </a:p>
          <a:p>
            <a:pPr marL="0" lvl="0" indent="0" algn="l" rtl="0">
              <a:spcBef>
                <a:spcPts val="0"/>
              </a:spcBef>
              <a:spcAft>
                <a:spcPts val="0"/>
              </a:spcAft>
              <a:buClr>
                <a:schemeClr val="dk1"/>
              </a:buClr>
              <a:buSzPts val="1100"/>
              <a:buFont typeface="Arial"/>
              <a:buNone/>
            </a:pPr>
            <a:r>
              <a:rPr lang="en-GB"/>
              <a:t>computation may seem contrived to you,</a:t>
            </a:r>
            <a:endParaRPr/>
          </a:p>
          <a:p>
            <a:pPr marL="0" lvl="0" indent="0" algn="l" rtl="0">
              <a:spcBef>
                <a:spcPts val="0"/>
              </a:spcBef>
              <a:spcAft>
                <a:spcPts val="0"/>
              </a:spcAft>
              <a:buClr>
                <a:schemeClr val="dk1"/>
              </a:buClr>
              <a:buSzPts val="1100"/>
              <a:buFont typeface="Arial"/>
              <a:buNone/>
            </a:pPr>
            <a:r>
              <a:rPr lang="en-GB"/>
              <a:t>but it is deeply related to numerous fundamental</a:t>
            </a:r>
            <a:endParaRPr/>
          </a:p>
          <a:p>
            <a:pPr marL="0" lvl="0" indent="0" algn="l" rtl="0">
              <a:spcBef>
                <a:spcPts val="0"/>
              </a:spcBef>
              <a:spcAft>
                <a:spcPts val="0"/>
              </a:spcAft>
              <a:buClr>
                <a:schemeClr val="dk1"/>
              </a:buClr>
              <a:buSzPts val="1100"/>
              <a:buFont typeface="Arial"/>
              <a:buNone/>
            </a:pPr>
            <a:r>
              <a:rPr lang="en-GB"/>
              <a:t>computational tasks</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cb66ba6e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cb66ba6e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ThreeSum shown</a:t>
            </a:r>
            <a:endParaRPr/>
          </a:p>
          <a:p>
            <a:pPr marL="0" lvl="0" indent="0" algn="l" rtl="0">
              <a:spcBef>
                <a:spcPts val="0"/>
              </a:spcBef>
              <a:spcAft>
                <a:spcPts val="0"/>
              </a:spcAft>
              <a:buClr>
                <a:schemeClr val="dk1"/>
              </a:buClr>
              <a:buSzPts val="1100"/>
              <a:buFont typeface="Arial"/>
              <a:buNone/>
            </a:pPr>
            <a:r>
              <a:rPr lang="en-GB"/>
              <a:t>here, which counts the number of triples in a file of N integers that sum to 0 (assuming</a:t>
            </a:r>
            <a:endParaRPr/>
          </a:p>
          <a:p>
            <a:pPr marL="0" lvl="0" indent="0" algn="l" rtl="0">
              <a:spcBef>
                <a:spcPts val="0"/>
              </a:spcBef>
              <a:spcAft>
                <a:spcPts val="0"/>
              </a:spcAft>
              <a:buClr>
                <a:schemeClr val="dk1"/>
              </a:buClr>
              <a:buSzPts val="1100"/>
              <a:buFont typeface="Arial"/>
              <a:buNone/>
            </a:pPr>
            <a:r>
              <a:rPr lang="en-GB"/>
              <a:t>that overflow plays no role). This</a:t>
            </a:r>
            <a:endParaRPr/>
          </a:p>
          <a:p>
            <a:pPr marL="0" lvl="0" indent="0" algn="l" rtl="0">
              <a:spcBef>
                <a:spcPts val="0"/>
              </a:spcBef>
              <a:spcAft>
                <a:spcPts val="0"/>
              </a:spcAft>
              <a:buClr>
                <a:schemeClr val="dk1"/>
              </a:buClr>
              <a:buSzPts val="1100"/>
              <a:buFont typeface="Arial"/>
              <a:buNone/>
            </a:pPr>
            <a:r>
              <a:rPr lang="en-GB"/>
              <a:t>computation may seem contrived to you,</a:t>
            </a:r>
            <a:endParaRPr/>
          </a:p>
          <a:p>
            <a:pPr marL="0" lvl="0" indent="0" algn="l" rtl="0">
              <a:spcBef>
                <a:spcPts val="0"/>
              </a:spcBef>
              <a:spcAft>
                <a:spcPts val="0"/>
              </a:spcAft>
              <a:buClr>
                <a:schemeClr val="dk1"/>
              </a:buClr>
              <a:buSzPts val="1100"/>
              <a:buFont typeface="Arial"/>
              <a:buNone/>
            </a:pPr>
            <a:r>
              <a:rPr lang="en-GB"/>
              <a:t>but it is deeply related to numerous fundamental</a:t>
            </a:r>
            <a:endParaRPr/>
          </a:p>
          <a:p>
            <a:pPr marL="0" lvl="0" indent="0" algn="l" rtl="0">
              <a:spcBef>
                <a:spcPts val="0"/>
              </a:spcBef>
              <a:spcAft>
                <a:spcPts val="0"/>
              </a:spcAft>
              <a:buClr>
                <a:schemeClr val="dk1"/>
              </a:buClr>
              <a:buSzPts val="1100"/>
              <a:buFont typeface="Arial"/>
              <a:buNone/>
            </a:pPr>
            <a:r>
              <a:rPr lang="en-GB"/>
              <a:t>computational tasks</a:t>
            </a:r>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cb66ba6ec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cb66ba6e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1400">
                <a:solidFill>
                  <a:schemeClr val="dk2"/>
                </a:solidFill>
                <a:latin typeface="Montserrat"/>
                <a:ea typeface="Montserrat"/>
                <a:cs typeface="Montserrat"/>
                <a:sym typeface="Montserrat"/>
              </a:rPr>
              <a:t>In the early days of computer science, D. E. Knuth postulated that, despite all of the complicating factors in understanding the running times of  our programs, it is possible, in principle, to build a mathematical model to describe the running time of any program. </a:t>
            </a:r>
            <a:br>
              <a:rPr lang="en-GB" sz="1400">
                <a:solidFill>
                  <a:schemeClr val="dk2"/>
                </a:solidFill>
                <a:latin typeface="Montserrat"/>
                <a:ea typeface="Montserrat"/>
                <a:cs typeface="Montserrat"/>
                <a:sym typeface="Montserrat"/>
              </a:rPr>
            </a:br>
            <a:endParaRPr sz="1400">
              <a:solidFill>
                <a:schemeClr val="dk2"/>
              </a:solidFill>
              <a:latin typeface="Montserrat"/>
              <a:ea typeface="Montserrat"/>
              <a:cs typeface="Montserrat"/>
              <a:sym typeface="Montserrat"/>
            </a:endParaRPr>
          </a:p>
          <a:p>
            <a:pPr marL="0" lvl="0" indent="0" algn="l" rtl="0">
              <a:spcBef>
                <a:spcPts val="160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cb66ba6ec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cb66ba6e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cb66ba6e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cb66ba6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cb66ba6ec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cb66ba6e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cb66ba6ec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cb66ba6ec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cb66ba6ec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cb66ba6e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cb66ba6ec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cb66ba6ec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cb66ba6ec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cb66ba6ec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cb66ba6ec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cb66ba6ec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fc8d323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fc8d323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cb66ba6ec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cb66ba6ec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cb66ba6ec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cb66ba6ec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cb66ba6ec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cb66ba6ec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402844d5e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402844d5e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402844d5ee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402844d5e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402844d5ee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402844d5e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02844d5ee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02844d5ee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fc8d323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fc8d323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822eb7a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822eb7a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IDE demonstration of an array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822eb7ad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822eb7ad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6fc8d323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6fc8d323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6fc8d323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6fc8d323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Ask a Student to come up with an example. </a:t>
            </a:r>
            <a:endParaRPr/>
          </a:p>
          <a:p>
            <a:pPr marL="0" lvl="0" indent="0" algn="l" rtl="0">
              <a:spcBef>
                <a:spcPts val="0"/>
              </a:spcBef>
              <a:spcAft>
                <a:spcPts val="0"/>
              </a:spcAft>
              <a:buNone/>
            </a:pPr>
            <a:endParaRPr/>
          </a:p>
          <a:p>
            <a:pPr marL="0" lvl="0" indent="0" algn="l" rtl="0">
              <a:spcBef>
                <a:spcPts val="0"/>
              </a:spcBef>
              <a:spcAft>
                <a:spcPts val="0"/>
              </a:spcAft>
              <a:buNone/>
            </a:pPr>
            <a:r>
              <a:rPr lang="en-GB"/>
              <a:t>Common examples: computer, cars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Font typeface="Montserrat"/>
              <a:buNone/>
              <a:defRPr sz="3000">
                <a:latin typeface="Montserrat"/>
                <a:ea typeface="Montserrat"/>
                <a:cs typeface="Montserrat"/>
                <a:sym typeface="Montserrat"/>
              </a:defRPr>
            </a:lvl1pPr>
            <a:lvl2pPr lvl="1" algn="ctr">
              <a:spcBef>
                <a:spcPts val="0"/>
              </a:spcBef>
              <a:spcAft>
                <a:spcPts val="0"/>
              </a:spcAft>
              <a:buSzPts val="3000"/>
              <a:buFont typeface="Montserrat"/>
              <a:buNone/>
              <a:defRPr sz="3000">
                <a:latin typeface="Montserrat"/>
                <a:ea typeface="Montserrat"/>
                <a:cs typeface="Montserrat"/>
                <a:sym typeface="Montserrat"/>
              </a:defRPr>
            </a:lvl2pPr>
            <a:lvl3pPr lvl="2" algn="ctr">
              <a:spcBef>
                <a:spcPts val="0"/>
              </a:spcBef>
              <a:spcAft>
                <a:spcPts val="0"/>
              </a:spcAft>
              <a:buSzPts val="3000"/>
              <a:buFont typeface="Montserrat"/>
              <a:buNone/>
              <a:defRPr sz="3000">
                <a:latin typeface="Montserrat"/>
                <a:ea typeface="Montserrat"/>
                <a:cs typeface="Montserrat"/>
                <a:sym typeface="Montserrat"/>
              </a:defRPr>
            </a:lvl3pPr>
            <a:lvl4pPr lvl="3" algn="ctr">
              <a:spcBef>
                <a:spcPts val="0"/>
              </a:spcBef>
              <a:spcAft>
                <a:spcPts val="0"/>
              </a:spcAft>
              <a:buSzPts val="3000"/>
              <a:buFont typeface="Montserrat"/>
              <a:buNone/>
              <a:defRPr sz="3000">
                <a:latin typeface="Montserrat"/>
                <a:ea typeface="Montserrat"/>
                <a:cs typeface="Montserrat"/>
                <a:sym typeface="Montserrat"/>
              </a:defRPr>
            </a:lvl4pPr>
            <a:lvl5pPr lvl="4" algn="ctr">
              <a:spcBef>
                <a:spcPts val="0"/>
              </a:spcBef>
              <a:spcAft>
                <a:spcPts val="0"/>
              </a:spcAft>
              <a:buSzPts val="3000"/>
              <a:buFont typeface="Montserrat"/>
              <a:buNone/>
              <a:defRPr sz="3000">
                <a:latin typeface="Montserrat"/>
                <a:ea typeface="Montserrat"/>
                <a:cs typeface="Montserrat"/>
                <a:sym typeface="Montserrat"/>
              </a:defRPr>
            </a:lvl5pPr>
            <a:lvl6pPr lvl="5" algn="ctr">
              <a:spcBef>
                <a:spcPts val="0"/>
              </a:spcBef>
              <a:spcAft>
                <a:spcPts val="0"/>
              </a:spcAft>
              <a:buSzPts val="3000"/>
              <a:buFont typeface="Montserrat"/>
              <a:buNone/>
              <a:defRPr sz="3000">
                <a:latin typeface="Montserrat"/>
                <a:ea typeface="Montserrat"/>
                <a:cs typeface="Montserrat"/>
                <a:sym typeface="Montserrat"/>
              </a:defRPr>
            </a:lvl6pPr>
            <a:lvl7pPr lvl="6" algn="ctr">
              <a:spcBef>
                <a:spcPts val="0"/>
              </a:spcBef>
              <a:spcAft>
                <a:spcPts val="0"/>
              </a:spcAft>
              <a:buSzPts val="3000"/>
              <a:buFont typeface="Montserrat"/>
              <a:buNone/>
              <a:defRPr sz="3000">
                <a:latin typeface="Montserrat"/>
                <a:ea typeface="Montserrat"/>
                <a:cs typeface="Montserrat"/>
                <a:sym typeface="Montserrat"/>
              </a:defRPr>
            </a:lvl7pPr>
            <a:lvl8pPr lvl="7" algn="ctr">
              <a:spcBef>
                <a:spcPts val="0"/>
              </a:spcBef>
              <a:spcAft>
                <a:spcPts val="0"/>
              </a:spcAft>
              <a:buSzPts val="3000"/>
              <a:buFont typeface="Montserrat"/>
              <a:buNone/>
              <a:defRPr sz="3000">
                <a:latin typeface="Montserrat"/>
                <a:ea typeface="Montserrat"/>
                <a:cs typeface="Montserrat"/>
                <a:sym typeface="Montserrat"/>
              </a:defRPr>
            </a:lvl8pPr>
            <a:lvl9pPr lvl="8" algn="ctr">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Font typeface="Montserrat"/>
              <a:buNone/>
              <a:defRPr sz="2400">
                <a:latin typeface="Montserrat"/>
                <a:ea typeface="Montserrat"/>
                <a:cs typeface="Montserrat"/>
                <a:sym typeface="Montserrat"/>
              </a:defRPr>
            </a:lvl1pPr>
            <a:lvl2pPr lvl="1" algn="ctr">
              <a:spcBef>
                <a:spcPts val="0"/>
              </a:spcBef>
              <a:spcAft>
                <a:spcPts val="0"/>
              </a:spcAft>
              <a:buSzPts val="2400"/>
              <a:buFont typeface="Montserrat"/>
              <a:buNone/>
              <a:defRPr sz="2400">
                <a:latin typeface="Montserrat"/>
                <a:ea typeface="Montserrat"/>
                <a:cs typeface="Montserrat"/>
                <a:sym typeface="Montserrat"/>
              </a:defRPr>
            </a:lvl2pPr>
            <a:lvl3pPr lvl="2" algn="ctr">
              <a:spcBef>
                <a:spcPts val="0"/>
              </a:spcBef>
              <a:spcAft>
                <a:spcPts val="0"/>
              </a:spcAft>
              <a:buSzPts val="2400"/>
              <a:buFont typeface="Montserrat"/>
              <a:buNone/>
              <a:defRPr sz="2400">
                <a:latin typeface="Montserrat"/>
                <a:ea typeface="Montserrat"/>
                <a:cs typeface="Montserrat"/>
                <a:sym typeface="Montserrat"/>
              </a:defRPr>
            </a:lvl3pPr>
            <a:lvl4pPr lvl="3" algn="ctr">
              <a:spcBef>
                <a:spcPts val="0"/>
              </a:spcBef>
              <a:spcAft>
                <a:spcPts val="0"/>
              </a:spcAft>
              <a:buSzPts val="2400"/>
              <a:buFont typeface="Montserrat"/>
              <a:buNone/>
              <a:defRPr sz="2400">
                <a:latin typeface="Montserrat"/>
                <a:ea typeface="Montserrat"/>
                <a:cs typeface="Montserrat"/>
                <a:sym typeface="Montserrat"/>
              </a:defRPr>
            </a:lvl4pPr>
            <a:lvl5pPr lvl="4" algn="ctr">
              <a:spcBef>
                <a:spcPts val="0"/>
              </a:spcBef>
              <a:spcAft>
                <a:spcPts val="0"/>
              </a:spcAft>
              <a:buSzPts val="2400"/>
              <a:buFont typeface="Montserrat"/>
              <a:buNone/>
              <a:defRPr sz="2400">
                <a:latin typeface="Montserrat"/>
                <a:ea typeface="Montserrat"/>
                <a:cs typeface="Montserrat"/>
                <a:sym typeface="Montserrat"/>
              </a:defRPr>
            </a:lvl5pPr>
            <a:lvl6pPr lvl="5" algn="ctr">
              <a:spcBef>
                <a:spcPts val="0"/>
              </a:spcBef>
              <a:spcAft>
                <a:spcPts val="0"/>
              </a:spcAft>
              <a:buSzPts val="2400"/>
              <a:buFont typeface="Montserrat"/>
              <a:buNone/>
              <a:defRPr sz="2400">
                <a:latin typeface="Montserrat"/>
                <a:ea typeface="Montserrat"/>
                <a:cs typeface="Montserrat"/>
                <a:sym typeface="Montserrat"/>
              </a:defRPr>
            </a:lvl6pPr>
            <a:lvl7pPr lvl="6" algn="ctr">
              <a:spcBef>
                <a:spcPts val="0"/>
              </a:spcBef>
              <a:spcAft>
                <a:spcPts val="0"/>
              </a:spcAft>
              <a:buSzPts val="2400"/>
              <a:buFont typeface="Montserrat"/>
              <a:buNone/>
              <a:defRPr sz="2400">
                <a:latin typeface="Montserrat"/>
                <a:ea typeface="Montserrat"/>
                <a:cs typeface="Montserrat"/>
                <a:sym typeface="Montserrat"/>
              </a:defRPr>
            </a:lvl7pPr>
            <a:lvl8pPr lvl="7" algn="ctr">
              <a:spcBef>
                <a:spcPts val="0"/>
              </a:spcBef>
              <a:spcAft>
                <a:spcPts val="0"/>
              </a:spcAft>
              <a:buSzPts val="2400"/>
              <a:buFont typeface="Montserrat"/>
              <a:buNone/>
              <a:defRPr sz="2400">
                <a:latin typeface="Montserrat"/>
                <a:ea typeface="Montserrat"/>
                <a:cs typeface="Montserrat"/>
                <a:sym typeface="Montserrat"/>
              </a:defRPr>
            </a:lvl8pPr>
            <a:lvl9pPr lvl="8" algn="ctr">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algn="ctr">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gn="ctr">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gn="ctr">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gn="ctr">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gn="ctr">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gn="ctr">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gn="ctr">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gn="ctr">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Font typeface="Montserrat"/>
              <a:buNone/>
              <a:defRPr sz="1600">
                <a:latin typeface="Montserrat"/>
                <a:ea typeface="Montserrat"/>
                <a:cs typeface="Montserrat"/>
                <a:sym typeface="Montserrat"/>
              </a:defRPr>
            </a:lvl1pPr>
            <a:lvl2pPr lvl="1" algn="ctr">
              <a:spcBef>
                <a:spcPts val="0"/>
              </a:spcBef>
              <a:spcAft>
                <a:spcPts val="0"/>
              </a:spcAft>
              <a:buSzPts val="1600"/>
              <a:buFont typeface="Montserrat"/>
              <a:buNone/>
              <a:defRPr sz="1600">
                <a:latin typeface="Montserrat"/>
                <a:ea typeface="Montserrat"/>
                <a:cs typeface="Montserrat"/>
                <a:sym typeface="Montserrat"/>
              </a:defRPr>
            </a:lvl2pPr>
            <a:lvl3pPr lvl="2" algn="ctr">
              <a:spcBef>
                <a:spcPts val="0"/>
              </a:spcBef>
              <a:spcAft>
                <a:spcPts val="0"/>
              </a:spcAft>
              <a:buSzPts val="1600"/>
              <a:buFont typeface="Montserrat"/>
              <a:buNone/>
              <a:defRPr sz="1600">
                <a:latin typeface="Montserrat"/>
                <a:ea typeface="Montserrat"/>
                <a:cs typeface="Montserrat"/>
                <a:sym typeface="Montserrat"/>
              </a:defRPr>
            </a:lvl3pPr>
            <a:lvl4pPr lvl="3" algn="ctr">
              <a:spcBef>
                <a:spcPts val="0"/>
              </a:spcBef>
              <a:spcAft>
                <a:spcPts val="0"/>
              </a:spcAft>
              <a:buSzPts val="1600"/>
              <a:buFont typeface="Montserrat"/>
              <a:buNone/>
              <a:defRPr sz="1600">
                <a:latin typeface="Montserrat"/>
                <a:ea typeface="Montserrat"/>
                <a:cs typeface="Montserrat"/>
                <a:sym typeface="Montserrat"/>
              </a:defRPr>
            </a:lvl4pPr>
            <a:lvl5pPr lvl="4" algn="ctr">
              <a:spcBef>
                <a:spcPts val="0"/>
              </a:spcBef>
              <a:spcAft>
                <a:spcPts val="0"/>
              </a:spcAft>
              <a:buSzPts val="1600"/>
              <a:buFont typeface="Montserrat"/>
              <a:buNone/>
              <a:defRPr sz="1600">
                <a:latin typeface="Montserrat"/>
                <a:ea typeface="Montserrat"/>
                <a:cs typeface="Montserrat"/>
                <a:sym typeface="Montserrat"/>
              </a:defRPr>
            </a:lvl5pPr>
            <a:lvl6pPr lvl="5" algn="ctr">
              <a:spcBef>
                <a:spcPts val="0"/>
              </a:spcBef>
              <a:spcAft>
                <a:spcPts val="0"/>
              </a:spcAft>
              <a:buSzPts val="1600"/>
              <a:buFont typeface="Montserrat"/>
              <a:buNone/>
              <a:defRPr sz="1600">
                <a:latin typeface="Montserrat"/>
                <a:ea typeface="Montserrat"/>
                <a:cs typeface="Montserrat"/>
                <a:sym typeface="Montserrat"/>
              </a:defRPr>
            </a:lvl6pPr>
            <a:lvl7pPr lvl="6" algn="ctr">
              <a:spcBef>
                <a:spcPts val="0"/>
              </a:spcBef>
              <a:spcAft>
                <a:spcPts val="0"/>
              </a:spcAft>
              <a:buSzPts val="1600"/>
              <a:buFont typeface="Montserrat"/>
              <a:buNone/>
              <a:defRPr sz="1600">
                <a:latin typeface="Montserrat"/>
                <a:ea typeface="Montserrat"/>
                <a:cs typeface="Montserrat"/>
                <a:sym typeface="Montserrat"/>
              </a:defRPr>
            </a:lvl7pPr>
            <a:lvl8pPr lvl="7" algn="ctr">
              <a:spcBef>
                <a:spcPts val="0"/>
              </a:spcBef>
              <a:spcAft>
                <a:spcPts val="0"/>
              </a:spcAft>
              <a:buSzPts val="1600"/>
              <a:buFont typeface="Montserrat"/>
              <a:buNone/>
              <a:defRPr sz="1600">
                <a:latin typeface="Montserrat"/>
                <a:ea typeface="Montserrat"/>
                <a:cs typeface="Montserrat"/>
                <a:sym typeface="Montserrat"/>
              </a:defRPr>
            </a:lvl8pPr>
            <a:lvl9pPr lvl="8" algn="ctr">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Font typeface="Montserrat"/>
              <a:buNone/>
              <a:defRPr sz="1600">
                <a:latin typeface="Montserrat"/>
                <a:ea typeface="Montserrat"/>
                <a:cs typeface="Montserrat"/>
                <a:sym typeface="Montserrat"/>
              </a:defRPr>
            </a:lvl1pPr>
            <a:lvl2pPr lvl="1" algn="ctr">
              <a:spcBef>
                <a:spcPts val="0"/>
              </a:spcBef>
              <a:spcAft>
                <a:spcPts val="0"/>
              </a:spcAft>
              <a:buSzPts val="1600"/>
              <a:buFont typeface="Montserrat"/>
              <a:buNone/>
              <a:defRPr sz="1600">
                <a:latin typeface="Montserrat"/>
                <a:ea typeface="Montserrat"/>
                <a:cs typeface="Montserrat"/>
                <a:sym typeface="Montserrat"/>
              </a:defRPr>
            </a:lvl2pPr>
            <a:lvl3pPr lvl="2" algn="ctr">
              <a:spcBef>
                <a:spcPts val="0"/>
              </a:spcBef>
              <a:spcAft>
                <a:spcPts val="0"/>
              </a:spcAft>
              <a:buSzPts val="1600"/>
              <a:buFont typeface="Montserrat"/>
              <a:buNone/>
              <a:defRPr sz="1600">
                <a:latin typeface="Montserrat"/>
                <a:ea typeface="Montserrat"/>
                <a:cs typeface="Montserrat"/>
                <a:sym typeface="Montserrat"/>
              </a:defRPr>
            </a:lvl3pPr>
            <a:lvl4pPr lvl="3" algn="ctr">
              <a:spcBef>
                <a:spcPts val="0"/>
              </a:spcBef>
              <a:spcAft>
                <a:spcPts val="0"/>
              </a:spcAft>
              <a:buSzPts val="1600"/>
              <a:buFont typeface="Montserrat"/>
              <a:buNone/>
              <a:defRPr sz="1600">
                <a:latin typeface="Montserrat"/>
                <a:ea typeface="Montserrat"/>
                <a:cs typeface="Montserrat"/>
                <a:sym typeface="Montserrat"/>
              </a:defRPr>
            </a:lvl4pPr>
            <a:lvl5pPr lvl="4" algn="ctr">
              <a:spcBef>
                <a:spcPts val="0"/>
              </a:spcBef>
              <a:spcAft>
                <a:spcPts val="0"/>
              </a:spcAft>
              <a:buSzPts val="1600"/>
              <a:buFont typeface="Montserrat"/>
              <a:buNone/>
              <a:defRPr sz="1600">
                <a:latin typeface="Montserrat"/>
                <a:ea typeface="Montserrat"/>
                <a:cs typeface="Montserrat"/>
                <a:sym typeface="Montserrat"/>
              </a:defRPr>
            </a:lvl5pPr>
            <a:lvl6pPr lvl="5" algn="ctr">
              <a:spcBef>
                <a:spcPts val="0"/>
              </a:spcBef>
              <a:spcAft>
                <a:spcPts val="0"/>
              </a:spcAft>
              <a:buSzPts val="1600"/>
              <a:buFont typeface="Montserrat"/>
              <a:buNone/>
              <a:defRPr sz="1600">
                <a:latin typeface="Montserrat"/>
                <a:ea typeface="Montserrat"/>
                <a:cs typeface="Montserrat"/>
                <a:sym typeface="Montserrat"/>
              </a:defRPr>
            </a:lvl6pPr>
            <a:lvl7pPr lvl="6" algn="ctr">
              <a:spcBef>
                <a:spcPts val="0"/>
              </a:spcBef>
              <a:spcAft>
                <a:spcPts val="0"/>
              </a:spcAft>
              <a:buSzPts val="1600"/>
              <a:buFont typeface="Montserrat"/>
              <a:buNone/>
              <a:defRPr sz="1600">
                <a:latin typeface="Montserrat"/>
                <a:ea typeface="Montserrat"/>
                <a:cs typeface="Montserrat"/>
                <a:sym typeface="Montserrat"/>
              </a:defRPr>
            </a:lvl7pPr>
            <a:lvl8pPr lvl="7" algn="ctr">
              <a:spcBef>
                <a:spcPts val="0"/>
              </a:spcBef>
              <a:spcAft>
                <a:spcPts val="0"/>
              </a:spcAft>
              <a:buSzPts val="1600"/>
              <a:buFont typeface="Montserrat"/>
              <a:buNone/>
              <a:defRPr sz="1600">
                <a:latin typeface="Montserrat"/>
                <a:ea typeface="Montserrat"/>
                <a:cs typeface="Montserrat"/>
                <a:sym typeface="Montserrat"/>
              </a:defRPr>
            </a:lvl8pPr>
            <a:lvl9pPr lvl="8" algn="ctr">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37350"/>
            <a:ext cx="8520600" cy="572700"/>
          </a:xfrm>
          <a:prstGeom prst="rect">
            <a:avLst/>
          </a:prstGeom>
        </p:spPr>
        <p:txBody>
          <a:bodyPr spcFirstLastPara="1" wrap="square" lIns="91425" tIns="91425" rIns="91425" bIns="91425" anchor="t" anchorCtr="0">
            <a:noAutofit/>
          </a:bodyPr>
          <a:lstStyle/>
          <a:p>
            <a:pPr marL="0" lvl="0" indent="0" algn="ctr" rtl="0">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marL="0" lvl="0" indent="0" algn="ctr" rtl="0">
              <a:spcBef>
                <a:spcPts val="0"/>
              </a:spcBef>
              <a:spcAft>
                <a:spcPts val="0"/>
              </a:spcAft>
              <a:buNone/>
            </a:pPr>
            <a:endParaRPr sz="3000">
              <a:latin typeface="Montserrat Medium"/>
              <a:ea typeface="Montserrat Medium"/>
              <a:cs typeface="Montserrat Medium"/>
              <a:sym typeface="Montserrat Medium"/>
            </a:endParaRPr>
          </a:p>
        </p:txBody>
      </p:sp>
      <p:sp>
        <p:nvSpPr>
          <p:cNvPr id="55" name="Google Shape;55;p13"/>
          <p:cNvSpPr txBox="1">
            <a:spLocks noGrp="1"/>
          </p:cNvSpPr>
          <p:nvPr>
            <p:ph type="body" idx="1"/>
          </p:nvPr>
        </p:nvSpPr>
        <p:spPr>
          <a:xfrm>
            <a:off x="311700" y="2080325"/>
            <a:ext cx="8520600" cy="27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1 - Data Abstraction  and</a:t>
            </a:r>
            <a:endParaRPr>
              <a:solidFill>
                <a:schemeClr val="dk1"/>
              </a:solidFill>
              <a:latin typeface="Montserrat Medium"/>
              <a:ea typeface="Montserrat Medium"/>
              <a:cs typeface="Montserrat Medium"/>
              <a:sym typeface="Montserrat Medium"/>
            </a:endParaRPr>
          </a:p>
          <a:p>
            <a:pPr marL="0" lvl="0" indent="0" algn="ctr" rtl="0">
              <a:spcBef>
                <a:spcPts val="300"/>
              </a:spcBef>
              <a:spcAft>
                <a:spcPts val="0"/>
              </a:spcAft>
              <a:buNone/>
            </a:pPr>
            <a:r>
              <a:rPr lang="en-GB">
                <a:solidFill>
                  <a:schemeClr val="dk1"/>
                </a:solidFill>
                <a:latin typeface="Montserrat Medium"/>
                <a:ea typeface="Montserrat Medium"/>
                <a:cs typeface="Montserrat Medium"/>
                <a:sym typeface="Montserrat Medium"/>
              </a:rPr>
              <a:t>Big O Notation </a:t>
            </a: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marL="0" lvl="0" indent="0" algn="ctr" rtl="0">
              <a:spcBef>
                <a:spcPts val="0"/>
              </a:spcBef>
              <a:spcAft>
                <a:spcPts val="1600"/>
              </a:spcAft>
              <a:buNone/>
            </a:pPr>
            <a:endParaRPr>
              <a:latin typeface="Montserrat Medium"/>
              <a:ea typeface="Montserrat Medium"/>
              <a:cs typeface="Montserrat Medium"/>
              <a:sym typeface="Montserrat Medium"/>
            </a:endParaRPr>
          </a:p>
        </p:txBody>
      </p:sp>
      <p:pic>
        <p:nvPicPr>
          <p:cNvPr id="56" name="Google Shape;56;p13"/>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Example</a:t>
            </a:r>
            <a:endParaRPr/>
          </a:p>
        </p:txBody>
      </p:sp>
      <p:pic>
        <p:nvPicPr>
          <p:cNvPr id="150" name="Google Shape;150;p28"/>
          <p:cNvPicPr preferRelativeResize="0"/>
          <p:nvPr/>
        </p:nvPicPr>
        <p:blipFill>
          <a:blip r:embed="rId3">
            <a:alphaModFix/>
          </a:blip>
          <a:stretch>
            <a:fillRect/>
          </a:stretch>
        </p:blipFill>
        <p:spPr>
          <a:xfrm>
            <a:off x="3084525" y="1366700"/>
            <a:ext cx="2838450" cy="1781175"/>
          </a:xfrm>
          <a:prstGeom prst="rect">
            <a:avLst/>
          </a:prstGeom>
          <a:noFill/>
          <a:ln w="9525" cap="flat" cmpd="sng">
            <a:solidFill>
              <a:srgbClr val="CC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Procedural Abstraction</a:t>
            </a:r>
            <a:endParaRPr/>
          </a:p>
        </p:txBody>
      </p:sp>
      <p:sp>
        <p:nvSpPr>
          <p:cNvPr id="156" name="Google Shape;156;p29"/>
          <p:cNvSpPr txBox="1">
            <a:spLocks noGrp="1"/>
          </p:cNvSpPr>
          <p:nvPr>
            <p:ph type="body" idx="1"/>
          </p:nvPr>
        </p:nvSpPr>
        <p:spPr>
          <a:xfrm>
            <a:off x="1711775" y="1152475"/>
            <a:ext cx="6011700" cy="336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Abstraction of a function, where the user only knows the minimum details to use </a:t>
            </a:r>
            <a:endParaRPr sz="1400"/>
          </a:p>
          <a:p>
            <a:pPr marL="457200" lvl="0" indent="-317500" algn="l" rtl="0">
              <a:spcBef>
                <a:spcPts val="0"/>
              </a:spcBef>
              <a:spcAft>
                <a:spcPts val="0"/>
              </a:spcAft>
              <a:buSzPts val="1400"/>
              <a:buChar char="●"/>
            </a:pPr>
            <a:r>
              <a:rPr lang="en-GB" sz="1400"/>
              <a:t>Commands given to another entity without knowing/caring about the details or actions needed to complete it </a:t>
            </a:r>
            <a:endParaRPr sz="1400"/>
          </a:p>
          <a:p>
            <a:pPr marL="457200" lvl="0" indent="-317500" algn="l" rtl="0">
              <a:spcBef>
                <a:spcPts val="0"/>
              </a:spcBef>
              <a:spcAft>
                <a:spcPts val="0"/>
              </a:spcAft>
              <a:buSzPts val="1400"/>
              <a:buChar char="●"/>
            </a:pPr>
            <a:r>
              <a:rPr lang="en-GB" sz="1400"/>
              <a:t>Examples: brake pedal on a car, volume change on TV, etc.</a:t>
            </a:r>
            <a:endParaRPr sz="1400"/>
          </a:p>
          <a:p>
            <a:pPr marL="0" lvl="0" indent="0" algn="l" rtl="0">
              <a:spcBef>
                <a:spcPts val="1600"/>
              </a:spcBef>
              <a:spcAft>
                <a:spcPts val="1600"/>
              </a:spcAft>
              <a:buNone/>
            </a:pPr>
            <a:endParaRPr sz="1400"/>
          </a:p>
        </p:txBody>
      </p:sp>
      <p:pic>
        <p:nvPicPr>
          <p:cNvPr id="157" name="Google Shape;157;p29"/>
          <p:cNvPicPr preferRelativeResize="0"/>
          <p:nvPr/>
        </p:nvPicPr>
        <p:blipFill>
          <a:blip r:embed="rId3">
            <a:alphaModFix/>
          </a:blip>
          <a:stretch>
            <a:fillRect/>
          </a:stretch>
        </p:blipFill>
        <p:spPr>
          <a:xfrm>
            <a:off x="3179338" y="3477175"/>
            <a:ext cx="3076575" cy="110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Procedural Abstraction</a:t>
            </a:r>
            <a:endParaRPr/>
          </a:p>
        </p:txBody>
      </p:sp>
      <p:pic>
        <p:nvPicPr>
          <p:cNvPr id="163" name="Google Shape;163;p30"/>
          <p:cNvPicPr preferRelativeResize="0"/>
          <p:nvPr/>
        </p:nvPicPr>
        <p:blipFill>
          <a:blip r:embed="rId3">
            <a:alphaModFix/>
          </a:blip>
          <a:stretch>
            <a:fillRect/>
          </a:stretch>
        </p:blipFill>
        <p:spPr>
          <a:xfrm>
            <a:off x="2552700" y="1546875"/>
            <a:ext cx="4038600" cy="2124075"/>
          </a:xfrm>
          <a:prstGeom prst="rect">
            <a:avLst/>
          </a:prstGeom>
          <a:noFill/>
          <a:ln w="9525" cap="flat" cmpd="sng">
            <a:solidFill>
              <a:srgbClr val="99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Encapsulation</a:t>
            </a:r>
            <a:endParaRPr/>
          </a:p>
        </p:txBody>
      </p:sp>
      <p:sp>
        <p:nvSpPr>
          <p:cNvPr id="169" name="Google Shape;169;p31"/>
          <p:cNvSpPr txBox="1">
            <a:spLocks noGrp="1"/>
          </p:cNvSpPr>
          <p:nvPr>
            <p:ph type="body" idx="1"/>
          </p:nvPr>
        </p:nvSpPr>
        <p:spPr>
          <a:xfrm>
            <a:off x="1949275" y="1411650"/>
            <a:ext cx="5168100" cy="232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GB" sz="1400">
                <a:solidFill>
                  <a:schemeClr val="dk1"/>
                </a:solidFill>
              </a:rPr>
              <a:t>Putting together related information about the same concept and controlling the outside access to it</a:t>
            </a:r>
            <a:endParaRPr sz="1400">
              <a:solidFill>
                <a:schemeClr val="dk1"/>
              </a:solidFill>
            </a:endParaRPr>
          </a:p>
          <a:p>
            <a:pPr marL="457200" lvl="0" indent="-317500" algn="l" rtl="0">
              <a:spcBef>
                <a:spcPts val="0"/>
              </a:spcBef>
              <a:spcAft>
                <a:spcPts val="0"/>
              </a:spcAft>
              <a:buClr>
                <a:schemeClr val="dk1"/>
              </a:buClr>
              <a:buSzPts val="1400"/>
              <a:buChar char="●"/>
            </a:pPr>
            <a:r>
              <a:rPr lang="en-GB" sz="1400">
                <a:solidFill>
                  <a:schemeClr val="dk1"/>
                </a:solidFill>
              </a:rPr>
              <a:t>Packaging of information and the methods used to access and/or operate with it</a:t>
            </a:r>
            <a:endParaRPr sz="1400">
              <a:solidFill>
                <a:schemeClr val="dk1"/>
              </a:solidFill>
            </a:endParaRPr>
          </a:p>
          <a:p>
            <a:pPr marL="457200" lvl="0" indent="-317500" algn="l" rtl="0">
              <a:spcBef>
                <a:spcPts val="0"/>
              </a:spcBef>
              <a:spcAft>
                <a:spcPts val="0"/>
              </a:spcAft>
              <a:buClr>
                <a:schemeClr val="dk1"/>
              </a:buClr>
              <a:buSzPts val="1400"/>
              <a:buChar char="●"/>
            </a:pPr>
            <a:r>
              <a:rPr lang="en-GB" sz="1400">
                <a:solidFill>
                  <a:schemeClr val="dk1"/>
                </a:solidFill>
              </a:rPr>
              <a:t>In Java, a class is the way to encapsulate information</a:t>
            </a:r>
            <a:endParaRPr sz="1400">
              <a:solidFill>
                <a:schemeClr val="dk1"/>
              </a:solidFill>
            </a:endParaRPr>
          </a:p>
          <a:p>
            <a:pPr marL="0" lvl="0" indent="0" algn="ctr" rtl="0">
              <a:spcBef>
                <a:spcPts val="0"/>
              </a:spcBef>
              <a:spcAft>
                <a:spcPts val="160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Encapsulation Example</a:t>
            </a:r>
            <a:endParaRPr/>
          </a:p>
        </p:txBody>
      </p:sp>
      <p:pic>
        <p:nvPicPr>
          <p:cNvPr id="175" name="Google Shape;175;p32"/>
          <p:cNvPicPr preferRelativeResize="0"/>
          <p:nvPr/>
        </p:nvPicPr>
        <p:blipFill>
          <a:blip r:embed="rId3">
            <a:alphaModFix/>
          </a:blip>
          <a:stretch>
            <a:fillRect/>
          </a:stretch>
        </p:blipFill>
        <p:spPr>
          <a:xfrm>
            <a:off x="2532588" y="1017725"/>
            <a:ext cx="4078832" cy="3820975"/>
          </a:xfrm>
          <a:prstGeom prst="rect">
            <a:avLst/>
          </a:prstGeom>
          <a:noFill/>
          <a:ln w="9525" cap="flat" cmpd="sng">
            <a:solidFill>
              <a:srgbClr val="99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69025" y="674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181" name="Google Shape;181;p33"/>
          <p:cNvSpPr txBox="1">
            <a:spLocks noGrp="1"/>
          </p:cNvSpPr>
          <p:nvPr>
            <p:ph type="body" idx="1"/>
          </p:nvPr>
        </p:nvSpPr>
        <p:spPr>
          <a:xfrm>
            <a:off x="2704800" y="1414550"/>
            <a:ext cx="3734400" cy="262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rPr>
              <a:t>General Rules </a:t>
            </a:r>
            <a:r>
              <a:rPr lang="en-GB" sz="1400">
                <a:solidFill>
                  <a:srgbClr val="B7B7B7"/>
                </a:solidFill>
                <a:latin typeface="Montserrat"/>
                <a:ea typeface="Montserrat"/>
                <a:cs typeface="Montserrat"/>
                <a:sym typeface="Montserrat"/>
              </a:rPr>
              <a:t>and Logistics</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Course Overview</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rPr>
              <a:t>Information and Data</a:t>
            </a:r>
            <a:endParaRPr sz="1400">
              <a:solidFill>
                <a:srgbClr val="B7B7B7"/>
              </a:solidFill>
            </a:endParaRPr>
          </a:p>
          <a:p>
            <a:pPr marL="457200" lvl="0" indent="-317500" algn="l" rtl="0">
              <a:spcBef>
                <a:spcPts val="0"/>
              </a:spcBef>
              <a:spcAft>
                <a:spcPts val="0"/>
              </a:spcAft>
              <a:buClr>
                <a:srgbClr val="B7B7B7"/>
              </a:buClr>
              <a:buSzPts val="1400"/>
              <a:buChar char="●"/>
            </a:pPr>
            <a:r>
              <a:rPr lang="en-GB" sz="1400">
                <a:solidFill>
                  <a:srgbClr val="B7B7B7"/>
                </a:solidFill>
              </a:rPr>
              <a:t>Data Abstraction and Encapsulation</a:t>
            </a:r>
            <a:endParaRPr sz="1400">
              <a:solidFill>
                <a:srgbClr val="B7B7B7"/>
              </a:solidFill>
            </a:endParaRPr>
          </a:p>
          <a:p>
            <a:pPr marL="457200" lvl="0" indent="-317500" algn="l" rtl="0">
              <a:spcBef>
                <a:spcPts val="0"/>
              </a:spcBef>
              <a:spcAft>
                <a:spcPts val="0"/>
              </a:spcAft>
              <a:buClr>
                <a:srgbClr val="000000"/>
              </a:buClr>
              <a:buSzPts val="1400"/>
              <a:buChar char="●"/>
            </a:pPr>
            <a:r>
              <a:rPr lang="en-GB" sz="1400">
                <a:solidFill>
                  <a:srgbClr val="000000"/>
                </a:solidFill>
                <a:latin typeface="Montserrat"/>
                <a:ea typeface="Montserrat"/>
                <a:cs typeface="Montserrat"/>
                <a:sym typeface="Montserrat"/>
              </a:rPr>
              <a:t>Data </a:t>
            </a:r>
            <a:r>
              <a:rPr lang="en-GB" sz="1400">
                <a:solidFill>
                  <a:srgbClr val="000000"/>
                </a:solidFill>
              </a:rPr>
              <a:t>Hiding</a:t>
            </a:r>
            <a:endParaRPr sz="1400">
              <a:solidFill>
                <a:srgbClr val="000000"/>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a:solidFill>
                  <a:srgbClr val="B7B7B7"/>
                </a:solidFill>
              </a:rPr>
              <a:t> Data Structures</a:t>
            </a:r>
            <a:endParaRPr>
              <a:solidFill>
                <a:srgbClr val="B7B7B7"/>
              </a:solidFill>
            </a:endParaRPr>
          </a:p>
          <a:p>
            <a:pPr marL="457200" lvl="0" indent="-317500" algn="l" rtl="0">
              <a:spcBef>
                <a:spcPts val="0"/>
              </a:spcBef>
              <a:spcAft>
                <a:spcPts val="0"/>
              </a:spcAft>
              <a:buClr>
                <a:srgbClr val="B7B7B7"/>
              </a:buClr>
              <a:buSzPts val="1400"/>
              <a:buChar char="●"/>
            </a:pPr>
            <a:r>
              <a:rPr lang="en-GB">
                <a:solidFill>
                  <a:srgbClr val="B7B7B7"/>
                </a:solidFill>
              </a:rPr>
              <a:t>Big O Notation</a:t>
            </a:r>
            <a:endParaRPr>
              <a:solidFill>
                <a:srgbClr val="B7B7B7"/>
              </a:solidFill>
            </a:endParaRPr>
          </a:p>
          <a:p>
            <a:pPr marL="0" lvl="0" indent="0" algn="l" rtl="0">
              <a:spcBef>
                <a:spcPts val="0"/>
              </a:spcBef>
              <a:spcAft>
                <a:spcPts val="0"/>
              </a:spcAft>
              <a:buNone/>
            </a:pPr>
            <a:endParaRPr>
              <a:solidFill>
                <a:srgbClr val="B7B7B7"/>
              </a:solidFill>
            </a:endParaRPr>
          </a:p>
          <a:p>
            <a:pPr marL="0" lvl="0" indent="0" algn="l" rtl="0">
              <a:spcBef>
                <a:spcPts val="0"/>
              </a:spcBef>
              <a:spcAft>
                <a:spcPts val="160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Hiding</a:t>
            </a:r>
            <a:endParaRPr/>
          </a:p>
        </p:txBody>
      </p:sp>
      <p:sp>
        <p:nvSpPr>
          <p:cNvPr id="187" name="Google Shape;187;p34"/>
          <p:cNvSpPr txBox="1">
            <a:spLocks noGrp="1"/>
          </p:cNvSpPr>
          <p:nvPr>
            <p:ph type="body" idx="1"/>
          </p:nvPr>
        </p:nvSpPr>
        <p:spPr>
          <a:xfrm>
            <a:off x="1703575" y="1152475"/>
            <a:ext cx="5290800" cy="2189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Is the process used by many languages to hide the implementation details and current state of an object</a:t>
            </a:r>
            <a:endParaRPr sz="1400"/>
          </a:p>
          <a:p>
            <a:pPr marL="457200" lvl="0" indent="-317500" algn="l" rtl="0">
              <a:spcBef>
                <a:spcPts val="0"/>
              </a:spcBef>
              <a:spcAft>
                <a:spcPts val="0"/>
              </a:spcAft>
              <a:buSzPts val="1400"/>
              <a:buChar char="●"/>
            </a:pPr>
            <a:r>
              <a:rPr lang="en-GB" sz="1400"/>
              <a:t>Allows the user of an object to forget about the implementation details</a:t>
            </a:r>
            <a:endParaRPr sz="1400"/>
          </a:p>
          <a:p>
            <a:pPr marL="457200" lvl="0" indent="-317500" algn="l" rtl="0">
              <a:spcBef>
                <a:spcPts val="0"/>
              </a:spcBef>
              <a:spcAft>
                <a:spcPts val="0"/>
              </a:spcAft>
              <a:buSzPts val="1400"/>
              <a:buChar char="●"/>
            </a:pPr>
            <a:r>
              <a:rPr lang="en-GB" sz="1400"/>
              <a:t>Hiding the data we can restrict the access to the parameters of a class</a:t>
            </a:r>
            <a:endParaRPr sz="1400"/>
          </a:p>
          <a:p>
            <a:pPr marL="0" lvl="0" indent="0" algn="l" rtl="0">
              <a:spcBef>
                <a:spcPts val="1600"/>
              </a:spcBef>
              <a:spcAft>
                <a:spcPts val="1600"/>
              </a:spcAft>
              <a:buNone/>
            </a:pPr>
            <a:endParaRPr sz="1400"/>
          </a:p>
        </p:txBody>
      </p:sp>
      <p:pic>
        <p:nvPicPr>
          <p:cNvPr id="188" name="Google Shape;188;p34"/>
          <p:cNvPicPr preferRelativeResize="0"/>
          <p:nvPr/>
        </p:nvPicPr>
        <p:blipFill>
          <a:blip r:embed="rId3">
            <a:alphaModFix/>
          </a:blip>
          <a:stretch>
            <a:fillRect/>
          </a:stretch>
        </p:blipFill>
        <p:spPr>
          <a:xfrm>
            <a:off x="2863788" y="3177793"/>
            <a:ext cx="2970375" cy="133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Hiding Example</a:t>
            </a:r>
            <a:endParaRPr/>
          </a:p>
        </p:txBody>
      </p:sp>
      <p:pic>
        <p:nvPicPr>
          <p:cNvPr id="194" name="Google Shape;194;p35"/>
          <p:cNvPicPr preferRelativeResize="0"/>
          <p:nvPr/>
        </p:nvPicPr>
        <p:blipFill>
          <a:blip r:embed="rId3">
            <a:alphaModFix/>
          </a:blip>
          <a:stretch>
            <a:fillRect/>
          </a:stretch>
        </p:blipFill>
        <p:spPr>
          <a:xfrm>
            <a:off x="2650950" y="1054772"/>
            <a:ext cx="3842100" cy="3864525"/>
          </a:xfrm>
          <a:prstGeom prst="rect">
            <a:avLst/>
          </a:prstGeom>
          <a:noFill/>
          <a:ln w="9525" cap="flat" cmpd="sng">
            <a:solidFill>
              <a:srgbClr val="990000"/>
            </a:solidFill>
            <a:prstDash val="solid"/>
            <a:round/>
            <a:headEnd type="none" w="sm" len="sm"/>
            <a:tailEnd type="none" w="sm" len="sm"/>
          </a:ln>
        </p:spPr>
      </p:pic>
      <p:sp>
        <p:nvSpPr>
          <p:cNvPr id="195" name="Google Shape;195;p35"/>
          <p:cNvSpPr/>
          <p:nvPr/>
        </p:nvSpPr>
        <p:spPr>
          <a:xfrm>
            <a:off x="2784700" y="1466050"/>
            <a:ext cx="41100" cy="7044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532375" y="884550"/>
            <a:ext cx="999300" cy="450600"/>
          </a:xfrm>
          <a:prstGeom prst="wedgeRectCallout">
            <a:avLst>
              <a:gd name="adj1" fmla="val 177849"/>
              <a:gd name="adj2" fmla="val 15539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latin typeface="Montserrat"/>
                <a:ea typeface="Montserrat"/>
                <a:cs typeface="Montserrat"/>
                <a:sym typeface="Montserrat"/>
              </a:rPr>
              <a:t>Private class attributes</a:t>
            </a:r>
            <a:endParaRPr sz="900">
              <a:latin typeface="Montserrat"/>
              <a:ea typeface="Montserrat"/>
              <a:cs typeface="Montserrat"/>
              <a:sym typeface="Montserrat"/>
            </a:endParaRPr>
          </a:p>
        </p:txBody>
      </p:sp>
      <p:sp>
        <p:nvSpPr>
          <p:cNvPr id="197" name="Google Shape;197;p35"/>
          <p:cNvSpPr txBox="1"/>
          <p:nvPr/>
        </p:nvSpPr>
        <p:spPr>
          <a:xfrm>
            <a:off x="7702200" y="3562750"/>
            <a:ext cx="1130100" cy="319500"/>
          </a:xfrm>
          <a:prstGeom prst="rect">
            <a:avLst/>
          </a:prstGeom>
          <a:solidFill>
            <a:srgbClr val="EFEFEF"/>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a:latin typeface="Montserrat"/>
                <a:ea typeface="Montserrat"/>
                <a:cs typeface="Montserrat"/>
                <a:sym typeface="Montserrat"/>
              </a:rPr>
              <a:t>Private methods</a:t>
            </a:r>
            <a:endParaRPr sz="900">
              <a:latin typeface="Montserrat"/>
              <a:ea typeface="Montserrat"/>
              <a:cs typeface="Montserrat"/>
              <a:sym typeface="Montserrat"/>
            </a:endParaRPr>
          </a:p>
        </p:txBody>
      </p:sp>
      <p:sp>
        <p:nvSpPr>
          <p:cNvPr id="198" name="Google Shape;198;p35"/>
          <p:cNvSpPr/>
          <p:nvPr/>
        </p:nvSpPr>
        <p:spPr>
          <a:xfrm>
            <a:off x="2784700" y="3456300"/>
            <a:ext cx="3700200" cy="2703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2784700" y="4345825"/>
            <a:ext cx="3700200" cy="2703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35"/>
          <p:cNvCxnSpPr>
            <a:stCxn id="197" idx="1"/>
            <a:endCxn id="198" idx="3"/>
          </p:cNvCxnSpPr>
          <p:nvPr/>
        </p:nvCxnSpPr>
        <p:spPr>
          <a:xfrm rot="10800000">
            <a:off x="6484800" y="3591400"/>
            <a:ext cx="1217400" cy="131100"/>
          </a:xfrm>
          <a:prstGeom prst="straightConnector1">
            <a:avLst/>
          </a:prstGeom>
          <a:noFill/>
          <a:ln w="9525" cap="flat" cmpd="sng">
            <a:solidFill>
              <a:schemeClr val="dk2"/>
            </a:solidFill>
            <a:prstDash val="solid"/>
            <a:round/>
            <a:headEnd type="none" w="med" len="med"/>
            <a:tailEnd type="triangle" w="med" len="med"/>
          </a:ln>
        </p:spPr>
      </p:cxnSp>
      <p:cxnSp>
        <p:nvCxnSpPr>
          <p:cNvPr id="201" name="Google Shape;201;p35"/>
          <p:cNvCxnSpPr>
            <a:stCxn id="197" idx="1"/>
            <a:endCxn id="199" idx="3"/>
          </p:cNvCxnSpPr>
          <p:nvPr/>
        </p:nvCxnSpPr>
        <p:spPr>
          <a:xfrm flipH="1">
            <a:off x="6484800" y="3722500"/>
            <a:ext cx="1217400" cy="758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69025" y="674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207" name="Google Shape;207;p36"/>
          <p:cNvSpPr txBox="1">
            <a:spLocks noGrp="1"/>
          </p:cNvSpPr>
          <p:nvPr>
            <p:ph type="body" idx="1"/>
          </p:nvPr>
        </p:nvSpPr>
        <p:spPr>
          <a:xfrm>
            <a:off x="2704800" y="1414550"/>
            <a:ext cx="3734400" cy="262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rPr>
              <a:t>General Rules </a:t>
            </a:r>
            <a:r>
              <a:rPr lang="en-GB" sz="1400">
                <a:solidFill>
                  <a:srgbClr val="B7B7B7"/>
                </a:solidFill>
                <a:latin typeface="Montserrat"/>
                <a:ea typeface="Montserrat"/>
                <a:cs typeface="Montserrat"/>
                <a:sym typeface="Montserrat"/>
              </a:rPr>
              <a:t>and Logistics</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Course Overview</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rPr>
              <a:t>Information and Data</a:t>
            </a:r>
            <a:endParaRPr sz="1400">
              <a:solidFill>
                <a:srgbClr val="B7B7B7"/>
              </a:solidFill>
            </a:endParaRPr>
          </a:p>
          <a:p>
            <a:pPr marL="457200" lvl="0" indent="-317500" algn="l" rtl="0">
              <a:spcBef>
                <a:spcPts val="0"/>
              </a:spcBef>
              <a:spcAft>
                <a:spcPts val="0"/>
              </a:spcAft>
              <a:buClr>
                <a:srgbClr val="B7B7B7"/>
              </a:buClr>
              <a:buSzPts val="1400"/>
              <a:buChar char="●"/>
            </a:pPr>
            <a:r>
              <a:rPr lang="en-GB" sz="1400">
                <a:solidFill>
                  <a:srgbClr val="B7B7B7"/>
                </a:solidFill>
              </a:rPr>
              <a:t>Data Abstraction and Encapsulation</a:t>
            </a:r>
            <a:endParaRPr sz="1400">
              <a:solidFill>
                <a:srgbClr val="B7B7B7"/>
              </a:solidFill>
            </a:endParaRPr>
          </a:p>
          <a:p>
            <a:pPr marL="457200" lvl="0" indent="-317500" algn="l" rtl="0">
              <a:spcBef>
                <a:spcPts val="0"/>
              </a:spcBef>
              <a:spcAft>
                <a:spcPts val="0"/>
              </a:spcAft>
              <a:buClr>
                <a:srgbClr val="B7B7B7"/>
              </a:buClr>
              <a:buSzPts val="1400"/>
              <a:buChar char="●"/>
            </a:pPr>
            <a:r>
              <a:rPr lang="en-GB">
                <a:solidFill>
                  <a:srgbClr val="B7B7B7"/>
                </a:solidFill>
              </a:rPr>
              <a:t>Data Hiding</a:t>
            </a:r>
            <a:endParaRPr>
              <a:solidFill>
                <a:srgbClr val="B7B7B7"/>
              </a:solidFill>
            </a:endParaRPr>
          </a:p>
          <a:p>
            <a:pPr marL="457200" lvl="0" indent="-317500" algn="l" rtl="0">
              <a:spcBef>
                <a:spcPts val="0"/>
              </a:spcBef>
              <a:spcAft>
                <a:spcPts val="0"/>
              </a:spcAft>
              <a:buSzPts val="1400"/>
              <a:buChar char="●"/>
            </a:pPr>
            <a:r>
              <a:rPr lang="en-GB">
                <a:solidFill>
                  <a:srgbClr val="000000"/>
                </a:solidFill>
              </a:rPr>
              <a:t> Data Structures</a:t>
            </a:r>
            <a:endParaRPr>
              <a:solidFill>
                <a:srgbClr val="000000"/>
              </a:solidFill>
            </a:endParaRPr>
          </a:p>
          <a:p>
            <a:pPr marL="457200" lvl="0" indent="-317500" algn="l" rtl="0">
              <a:spcBef>
                <a:spcPts val="0"/>
              </a:spcBef>
              <a:spcAft>
                <a:spcPts val="0"/>
              </a:spcAft>
              <a:buSzPts val="1400"/>
              <a:buChar char="●"/>
            </a:pPr>
            <a:r>
              <a:rPr lang="en-GB">
                <a:solidFill>
                  <a:srgbClr val="B7B7B7"/>
                </a:solidFill>
              </a:rPr>
              <a:t>Big O Notation</a:t>
            </a:r>
            <a:endParaRPr>
              <a:solidFill>
                <a:srgbClr val="B7B7B7"/>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1600"/>
              </a:spcAft>
              <a:buNone/>
            </a:pP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Linear Data Structures</a:t>
            </a:r>
            <a:endParaRPr/>
          </a:p>
        </p:txBody>
      </p:sp>
      <p:sp>
        <p:nvSpPr>
          <p:cNvPr id="213" name="Google Shape;213;p37"/>
          <p:cNvSpPr txBox="1">
            <a:spLocks noGrp="1"/>
          </p:cNvSpPr>
          <p:nvPr>
            <p:ph type="body" idx="1"/>
          </p:nvPr>
        </p:nvSpPr>
        <p:spPr>
          <a:xfrm>
            <a:off x="3340350" y="1327650"/>
            <a:ext cx="2463300" cy="1167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Stack</a:t>
            </a:r>
            <a:endParaRPr/>
          </a:p>
          <a:p>
            <a:pPr marL="457200" lvl="0" indent="-317500" algn="l" rtl="0">
              <a:spcBef>
                <a:spcPts val="0"/>
              </a:spcBef>
              <a:spcAft>
                <a:spcPts val="0"/>
              </a:spcAft>
              <a:buSzPts val="1400"/>
              <a:buChar char="●"/>
            </a:pPr>
            <a:r>
              <a:rPr lang="en-GB"/>
              <a:t>Queue</a:t>
            </a:r>
            <a:endParaRPr/>
          </a:p>
          <a:p>
            <a:pPr marL="457200" lvl="0" indent="-317500" algn="l" rtl="0">
              <a:spcBef>
                <a:spcPts val="0"/>
              </a:spcBef>
              <a:spcAft>
                <a:spcPts val="0"/>
              </a:spcAft>
              <a:buSzPts val="1400"/>
              <a:buChar char="●"/>
            </a:pPr>
            <a:r>
              <a:rPr lang="en-GB"/>
              <a:t>Linked List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Information and Data</a:t>
            </a:r>
            <a:endParaRPr/>
          </a:p>
        </p:txBody>
      </p:sp>
      <p:sp>
        <p:nvSpPr>
          <p:cNvPr id="98" name="Google Shape;98;p20"/>
          <p:cNvSpPr txBox="1">
            <a:spLocks noGrp="1"/>
          </p:cNvSpPr>
          <p:nvPr>
            <p:ph type="body" idx="1"/>
          </p:nvPr>
        </p:nvSpPr>
        <p:spPr>
          <a:xfrm>
            <a:off x="2109250" y="1473650"/>
            <a:ext cx="4856100" cy="16158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Clr>
                <a:schemeClr val="dk1"/>
              </a:buClr>
              <a:buSzPts val="1400"/>
              <a:buChar char="●"/>
            </a:pPr>
            <a:r>
              <a:rPr lang="en-GB">
                <a:solidFill>
                  <a:schemeClr val="dk1"/>
                </a:solidFill>
              </a:rPr>
              <a:t>A computer is a machine that handles and works with information</a:t>
            </a:r>
            <a:endParaRPr>
              <a:solidFill>
                <a:schemeClr val="dk1"/>
              </a:solidFill>
            </a:endParaRPr>
          </a:p>
          <a:p>
            <a:pPr marL="457200" lvl="0" indent="-317500" algn="ctr" rtl="0">
              <a:spcBef>
                <a:spcPts val="0"/>
              </a:spcBef>
              <a:spcAft>
                <a:spcPts val="0"/>
              </a:spcAft>
              <a:buClr>
                <a:schemeClr val="dk1"/>
              </a:buClr>
              <a:buSzPts val="1400"/>
              <a:buChar char="●"/>
            </a:pPr>
            <a:r>
              <a:rPr lang="en-GB">
                <a:solidFill>
                  <a:schemeClr val="dk1"/>
                </a:solidFill>
              </a:rPr>
              <a:t>Computer Science requires students to know how Information is organized inside a computer, how it's handled and used</a:t>
            </a:r>
            <a:endParaRPr>
              <a:solidFill>
                <a:schemeClr val="dk1"/>
              </a:solidFill>
            </a:endParaRPr>
          </a:p>
          <a:p>
            <a:pPr marL="0" lvl="0" indent="0" algn="ctr" rtl="0">
              <a:spcBef>
                <a:spcPts val="0"/>
              </a:spcBef>
              <a:spcAft>
                <a:spcPts val="1600"/>
              </a:spcAft>
              <a:buNone/>
            </a:pPr>
            <a:endParaRPr/>
          </a:p>
        </p:txBody>
      </p:sp>
      <p:sp>
        <p:nvSpPr>
          <p:cNvPr id="99" name="Google Shape;99;p20"/>
          <p:cNvSpPr txBox="1">
            <a:spLocks noGrp="1"/>
          </p:cNvSpPr>
          <p:nvPr>
            <p:ph type="body" idx="1"/>
          </p:nvPr>
        </p:nvSpPr>
        <p:spPr>
          <a:xfrm>
            <a:off x="1964300" y="3794700"/>
            <a:ext cx="5503800" cy="39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solidFill>
                  <a:schemeClr val="dk1"/>
                </a:solidFill>
              </a:rPr>
              <a:t>Then…. What is information?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Non-Linear Data Structures</a:t>
            </a:r>
            <a:endParaRPr/>
          </a:p>
        </p:txBody>
      </p:sp>
      <p:sp>
        <p:nvSpPr>
          <p:cNvPr id="219" name="Google Shape;219;p38"/>
          <p:cNvSpPr txBox="1">
            <a:spLocks noGrp="1"/>
          </p:cNvSpPr>
          <p:nvPr>
            <p:ph type="body" idx="1"/>
          </p:nvPr>
        </p:nvSpPr>
        <p:spPr>
          <a:xfrm>
            <a:off x="3340350" y="1327650"/>
            <a:ext cx="2463300" cy="1167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Binary Trees</a:t>
            </a:r>
            <a:endParaRPr/>
          </a:p>
          <a:p>
            <a:pPr marL="457200" lvl="0" indent="-317500" algn="l" rtl="0">
              <a:spcBef>
                <a:spcPts val="0"/>
              </a:spcBef>
              <a:spcAft>
                <a:spcPts val="0"/>
              </a:spcAft>
              <a:buSzPts val="1400"/>
              <a:buChar char="●"/>
            </a:pPr>
            <a:r>
              <a:rPr lang="en-GB"/>
              <a:t>Graphs</a:t>
            </a:r>
            <a:endParaRPr/>
          </a:p>
          <a:p>
            <a:pPr marL="457200" lvl="0" indent="-317500" algn="l" rtl="0">
              <a:spcBef>
                <a:spcPts val="0"/>
              </a:spcBef>
              <a:spcAft>
                <a:spcPts val="0"/>
              </a:spcAft>
              <a:buSzPts val="1400"/>
              <a:buChar char="●"/>
            </a:pPr>
            <a:r>
              <a:rPr lang="en-GB"/>
              <a:t>Hash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Let’s Start with Arrays</a:t>
            </a:r>
            <a:endParaRPr/>
          </a:p>
        </p:txBody>
      </p:sp>
      <p:sp>
        <p:nvSpPr>
          <p:cNvPr id="225" name="Google Shape;225;p39"/>
          <p:cNvSpPr txBox="1">
            <a:spLocks noGrp="1"/>
          </p:cNvSpPr>
          <p:nvPr>
            <p:ph type="body" idx="1"/>
          </p:nvPr>
        </p:nvSpPr>
        <p:spPr>
          <a:xfrm>
            <a:off x="311700" y="1152475"/>
            <a:ext cx="8520600" cy="8376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Char char="●"/>
            </a:pPr>
            <a:r>
              <a:rPr lang="en-GB"/>
              <a:t>Arrays can be seen as contiguous pieces of memory </a:t>
            </a:r>
            <a:endParaRPr/>
          </a:p>
          <a:p>
            <a:pPr marL="457200" lvl="0" indent="-317500" algn="ctr" rtl="0">
              <a:spcBef>
                <a:spcPts val="0"/>
              </a:spcBef>
              <a:spcAft>
                <a:spcPts val="0"/>
              </a:spcAft>
              <a:buSzPts val="1400"/>
              <a:buChar char="●"/>
            </a:pPr>
            <a:r>
              <a:rPr lang="en-GB"/>
              <a:t>Can be traversed using a pointer or an int </a:t>
            </a:r>
            <a:endParaRPr/>
          </a:p>
        </p:txBody>
      </p:sp>
      <p:graphicFrame>
        <p:nvGraphicFramePr>
          <p:cNvPr id="226" name="Google Shape;226;p39"/>
          <p:cNvGraphicFramePr/>
          <p:nvPr/>
        </p:nvGraphicFramePr>
        <p:xfrm>
          <a:off x="2546675" y="2896563"/>
          <a:ext cx="3658200" cy="396210"/>
        </p:xfrm>
        <a:graphic>
          <a:graphicData uri="http://schemas.openxmlformats.org/drawingml/2006/table">
            <a:tbl>
              <a:tblPr>
                <a:noFill/>
                <a:tableStyleId>{654D9394-D1AF-44ED-8E09-1FC8C08015BD}</a:tableStyleId>
              </a:tblPr>
              <a:tblGrid>
                <a:gridCol w="609700">
                  <a:extLst>
                    <a:ext uri="{9D8B030D-6E8A-4147-A177-3AD203B41FA5}">
                      <a16:colId xmlns:a16="http://schemas.microsoft.com/office/drawing/2014/main" val="20000"/>
                    </a:ext>
                  </a:extLst>
                </a:gridCol>
                <a:gridCol w="609700">
                  <a:extLst>
                    <a:ext uri="{9D8B030D-6E8A-4147-A177-3AD203B41FA5}">
                      <a16:colId xmlns:a16="http://schemas.microsoft.com/office/drawing/2014/main" val="20001"/>
                    </a:ext>
                  </a:extLst>
                </a:gridCol>
                <a:gridCol w="609700">
                  <a:extLst>
                    <a:ext uri="{9D8B030D-6E8A-4147-A177-3AD203B41FA5}">
                      <a16:colId xmlns:a16="http://schemas.microsoft.com/office/drawing/2014/main" val="20002"/>
                    </a:ext>
                  </a:extLst>
                </a:gridCol>
                <a:gridCol w="609700">
                  <a:extLst>
                    <a:ext uri="{9D8B030D-6E8A-4147-A177-3AD203B41FA5}">
                      <a16:colId xmlns:a16="http://schemas.microsoft.com/office/drawing/2014/main" val="20003"/>
                    </a:ext>
                  </a:extLst>
                </a:gridCol>
                <a:gridCol w="609700">
                  <a:extLst>
                    <a:ext uri="{9D8B030D-6E8A-4147-A177-3AD203B41FA5}">
                      <a16:colId xmlns:a16="http://schemas.microsoft.com/office/drawing/2014/main" val="20004"/>
                    </a:ext>
                  </a:extLst>
                </a:gridCol>
                <a:gridCol w="609700">
                  <a:extLst>
                    <a:ext uri="{9D8B030D-6E8A-4147-A177-3AD203B41FA5}">
                      <a16:colId xmlns:a16="http://schemas.microsoft.com/office/drawing/2014/main" val="20005"/>
                    </a:ext>
                  </a:extLst>
                </a:gridCol>
              </a:tblGrid>
              <a:tr h="396200">
                <a:tc>
                  <a:txBody>
                    <a:bodyPr/>
                    <a:lstStyle/>
                    <a:p>
                      <a:pPr marL="0" lvl="0" indent="0" algn="ctr" rtl="0">
                        <a:spcBef>
                          <a:spcPts val="0"/>
                        </a:spcBef>
                        <a:spcAft>
                          <a:spcPts val="0"/>
                        </a:spcAft>
                        <a:buNone/>
                      </a:pPr>
                      <a:r>
                        <a:rPr lang="en-GB"/>
                        <a:t>H</a:t>
                      </a:r>
                      <a:endParaRPr/>
                    </a:p>
                  </a:txBody>
                  <a:tcPr marL="91425" marR="91425" marT="91425" marB="91425"/>
                </a:tc>
                <a:tc>
                  <a:txBody>
                    <a:bodyPr/>
                    <a:lstStyle/>
                    <a:p>
                      <a:pPr marL="0" lvl="0" indent="0" algn="ctr" rtl="0">
                        <a:spcBef>
                          <a:spcPts val="0"/>
                        </a:spcBef>
                        <a:spcAft>
                          <a:spcPts val="0"/>
                        </a:spcAft>
                        <a:buNone/>
                      </a:pPr>
                      <a:r>
                        <a:rPr lang="en-GB"/>
                        <a:t>e</a:t>
                      </a:r>
                      <a:endParaRPr/>
                    </a:p>
                  </a:txBody>
                  <a:tcPr marL="91425" marR="91425" marT="91425" marB="91425"/>
                </a:tc>
                <a:tc>
                  <a:txBody>
                    <a:bodyPr/>
                    <a:lstStyle/>
                    <a:p>
                      <a:pPr marL="0" lvl="0" indent="0" algn="ctr" rtl="0">
                        <a:spcBef>
                          <a:spcPts val="0"/>
                        </a:spcBef>
                        <a:spcAft>
                          <a:spcPts val="0"/>
                        </a:spcAft>
                        <a:buNone/>
                      </a:pPr>
                      <a:r>
                        <a:rPr lang="en-GB"/>
                        <a:t>l</a:t>
                      </a:r>
                      <a:endParaRPr/>
                    </a:p>
                  </a:txBody>
                  <a:tcPr marL="91425" marR="91425" marT="91425" marB="91425"/>
                </a:tc>
                <a:tc>
                  <a:txBody>
                    <a:bodyPr/>
                    <a:lstStyle/>
                    <a:p>
                      <a:pPr marL="0" lvl="0" indent="0" algn="ctr" rtl="0">
                        <a:spcBef>
                          <a:spcPts val="0"/>
                        </a:spcBef>
                        <a:spcAft>
                          <a:spcPts val="0"/>
                        </a:spcAft>
                        <a:buNone/>
                      </a:pPr>
                      <a:r>
                        <a:rPr lang="en-GB"/>
                        <a:t>l</a:t>
                      </a:r>
                      <a:endParaRPr/>
                    </a:p>
                  </a:txBody>
                  <a:tcPr marL="91425" marR="91425" marT="91425" marB="91425"/>
                </a:tc>
                <a:tc>
                  <a:txBody>
                    <a:bodyPr/>
                    <a:lstStyle/>
                    <a:p>
                      <a:pPr marL="0" lvl="0" indent="0" algn="ctr" rtl="0">
                        <a:spcBef>
                          <a:spcPts val="0"/>
                        </a:spcBef>
                        <a:spcAft>
                          <a:spcPts val="0"/>
                        </a:spcAft>
                        <a:buNone/>
                      </a:pPr>
                      <a:r>
                        <a:rPr lang="en-GB"/>
                        <a:t>o</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227" name="Google Shape;227;p39"/>
          <p:cNvGraphicFramePr/>
          <p:nvPr/>
        </p:nvGraphicFramePr>
        <p:xfrm>
          <a:off x="2546675" y="3451025"/>
          <a:ext cx="3658200" cy="396200"/>
        </p:xfrm>
        <a:graphic>
          <a:graphicData uri="http://schemas.openxmlformats.org/drawingml/2006/table">
            <a:tbl>
              <a:tblPr>
                <a:noFill/>
                <a:tableStyleId>{654D9394-D1AF-44ED-8E09-1FC8C08015BD}</a:tableStyleId>
              </a:tblPr>
              <a:tblGrid>
                <a:gridCol w="609700">
                  <a:extLst>
                    <a:ext uri="{9D8B030D-6E8A-4147-A177-3AD203B41FA5}">
                      <a16:colId xmlns:a16="http://schemas.microsoft.com/office/drawing/2014/main" val="20000"/>
                    </a:ext>
                  </a:extLst>
                </a:gridCol>
                <a:gridCol w="609700">
                  <a:extLst>
                    <a:ext uri="{9D8B030D-6E8A-4147-A177-3AD203B41FA5}">
                      <a16:colId xmlns:a16="http://schemas.microsoft.com/office/drawing/2014/main" val="20001"/>
                    </a:ext>
                  </a:extLst>
                </a:gridCol>
                <a:gridCol w="609700">
                  <a:extLst>
                    <a:ext uri="{9D8B030D-6E8A-4147-A177-3AD203B41FA5}">
                      <a16:colId xmlns:a16="http://schemas.microsoft.com/office/drawing/2014/main" val="20002"/>
                    </a:ext>
                  </a:extLst>
                </a:gridCol>
                <a:gridCol w="609700">
                  <a:extLst>
                    <a:ext uri="{9D8B030D-6E8A-4147-A177-3AD203B41FA5}">
                      <a16:colId xmlns:a16="http://schemas.microsoft.com/office/drawing/2014/main" val="20003"/>
                    </a:ext>
                  </a:extLst>
                </a:gridCol>
                <a:gridCol w="609700">
                  <a:extLst>
                    <a:ext uri="{9D8B030D-6E8A-4147-A177-3AD203B41FA5}">
                      <a16:colId xmlns:a16="http://schemas.microsoft.com/office/drawing/2014/main" val="20004"/>
                    </a:ext>
                  </a:extLst>
                </a:gridCol>
                <a:gridCol w="609700">
                  <a:extLst>
                    <a:ext uri="{9D8B030D-6E8A-4147-A177-3AD203B41FA5}">
                      <a16:colId xmlns:a16="http://schemas.microsoft.com/office/drawing/2014/main" val="20005"/>
                    </a:ext>
                  </a:extLst>
                </a:gridCol>
              </a:tblGrid>
              <a:tr h="396200">
                <a:tc>
                  <a:txBody>
                    <a:bodyPr/>
                    <a:lstStyle/>
                    <a:p>
                      <a:pPr marL="0" lvl="0" indent="0" algn="l" rtl="0">
                        <a:spcBef>
                          <a:spcPts val="0"/>
                        </a:spcBef>
                        <a:spcAft>
                          <a:spcPts val="0"/>
                        </a:spcAft>
                        <a:buNone/>
                      </a:pPr>
                      <a:r>
                        <a:rPr lang="en-GB" sz="800"/>
                        <a:t>0x23451</a:t>
                      </a:r>
                      <a:endParaRPr sz="800"/>
                    </a:p>
                  </a:txBody>
                  <a:tcPr marL="91425" marR="91425" marT="91425" marB="91425"/>
                </a:tc>
                <a:tc>
                  <a:txBody>
                    <a:bodyPr/>
                    <a:lstStyle/>
                    <a:p>
                      <a:pPr marL="0" lvl="0" indent="0" algn="l" rtl="0">
                        <a:spcBef>
                          <a:spcPts val="0"/>
                        </a:spcBef>
                        <a:spcAft>
                          <a:spcPts val="0"/>
                        </a:spcAft>
                        <a:buNone/>
                      </a:pPr>
                      <a:r>
                        <a:rPr lang="en-GB" sz="800"/>
                        <a:t>0x23452</a:t>
                      </a:r>
                      <a:endParaRPr sz="800"/>
                    </a:p>
                  </a:txBody>
                  <a:tcPr marL="91425" marR="91425" marT="91425" marB="91425"/>
                </a:tc>
                <a:tc>
                  <a:txBody>
                    <a:bodyPr/>
                    <a:lstStyle/>
                    <a:p>
                      <a:pPr marL="0" lvl="0" indent="0" algn="l" rtl="0">
                        <a:spcBef>
                          <a:spcPts val="0"/>
                        </a:spcBef>
                        <a:spcAft>
                          <a:spcPts val="0"/>
                        </a:spcAft>
                        <a:buNone/>
                      </a:pPr>
                      <a:r>
                        <a:rPr lang="en-GB" sz="800"/>
                        <a:t>0x23453</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0x23454</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0x23455</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0x23456</a:t>
                      </a:r>
                      <a:endParaRPr sz="800"/>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228" name="Google Shape;228;p39"/>
          <p:cNvGraphicFramePr/>
          <p:nvPr/>
        </p:nvGraphicFramePr>
        <p:xfrm>
          <a:off x="2546675" y="2342100"/>
          <a:ext cx="3658200" cy="396200"/>
        </p:xfrm>
        <a:graphic>
          <a:graphicData uri="http://schemas.openxmlformats.org/drawingml/2006/table">
            <a:tbl>
              <a:tblPr>
                <a:noFill/>
                <a:tableStyleId>{654D9394-D1AF-44ED-8E09-1FC8C08015BD}</a:tableStyleId>
              </a:tblPr>
              <a:tblGrid>
                <a:gridCol w="609700">
                  <a:extLst>
                    <a:ext uri="{9D8B030D-6E8A-4147-A177-3AD203B41FA5}">
                      <a16:colId xmlns:a16="http://schemas.microsoft.com/office/drawing/2014/main" val="20000"/>
                    </a:ext>
                  </a:extLst>
                </a:gridCol>
                <a:gridCol w="609700">
                  <a:extLst>
                    <a:ext uri="{9D8B030D-6E8A-4147-A177-3AD203B41FA5}">
                      <a16:colId xmlns:a16="http://schemas.microsoft.com/office/drawing/2014/main" val="20001"/>
                    </a:ext>
                  </a:extLst>
                </a:gridCol>
                <a:gridCol w="609700">
                  <a:extLst>
                    <a:ext uri="{9D8B030D-6E8A-4147-A177-3AD203B41FA5}">
                      <a16:colId xmlns:a16="http://schemas.microsoft.com/office/drawing/2014/main" val="20002"/>
                    </a:ext>
                  </a:extLst>
                </a:gridCol>
                <a:gridCol w="609700">
                  <a:extLst>
                    <a:ext uri="{9D8B030D-6E8A-4147-A177-3AD203B41FA5}">
                      <a16:colId xmlns:a16="http://schemas.microsoft.com/office/drawing/2014/main" val="20003"/>
                    </a:ext>
                  </a:extLst>
                </a:gridCol>
                <a:gridCol w="609700">
                  <a:extLst>
                    <a:ext uri="{9D8B030D-6E8A-4147-A177-3AD203B41FA5}">
                      <a16:colId xmlns:a16="http://schemas.microsoft.com/office/drawing/2014/main" val="20004"/>
                    </a:ext>
                  </a:extLst>
                </a:gridCol>
                <a:gridCol w="609700">
                  <a:extLst>
                    <a:ext uri="{9D8B030D-6E8A-4147-A177-3AD203B41FA5}">
                      <a16:colId xmlns:a16="http://schemas.microsoft.com/office/drawing/2014/main" val="20005"/>
                    </a:ext>
                  </a:extLst>
                </a:gridCol>
              </a:tblGrid>
              <a:tr h="396200">
                <a:tc>
                  <a:txBody>
                    <a:bodyPr/>
                    <a:lstStyle/>
                    <a:p>
                      <a:pPr marL="0" lvl="0" indent="0" algn="ctr" rtl="0">
                        <a:spcBef>
                          <a:spcPts val="0"/>
                        </a:spcBef>
                        <a:spcAft>
                          <a:spcPts val="0"/>
                        </a:spcAft>
                        <a:buNone/>
                      </a:pPr>
                      <a:r>
                        <a:rPr lang="en-GB" sz="1000"/>
                        <a:t>0</a:t>
                      </a:r>
                      <a:endParaRPr sz="1000"/>
                    </a:p>
                  </a:txBody>
                  <a:tcPr marL="91425" marR="91425" marT="91425" marB="91425"/>
                </a:tc>
                <a:tc>
                  <a:txBody>
                    <a:bodyPr/>
                    <a:lstStyle/>
                    <a:p>
                      <a:pPr marL="0" lvl="0" indent="0" algn="ctr" rtl="0">
                        <a:spcBef>
                          <a:spcPts val="0"/>
                        </a:spcBef>
                        <a:spcAft>
                          <a:spcPts val="0"/>
                        </a:spcAft>
                        <a:buNone/>
                      </a:pPr>
                      <a:r>
                        <a:rPr lang="en-GB" sz="1000"/>
                        <a:t>1</a:t>
                      </a:r>
                      <a:endParaRPr sz="1000"/>
                    </a:p>
                  </a:txBody>
                  <a:tcPr marL="91425" marR="91425" marT="91425" marB="91425"/>
                </a:tc>
                <a:tc>
                  <a:txBody>
                    <a:bodyPr/>
                    <a:lstStyle/>
                    <a:p>
                      <a:pPr marL="0" lvl="0" indent="0" algn="ctr" rtl="0">
                        <a:spcBef>
                          <a:spcPts val="0"/>
                        </a:spcBef>
                        <a:spcAft>
                          <a:spcPts val="0"/>
                        </a:spcAft>
                        <a:buNone/>
                      </a:pPr>
                      <a:r>
                        <a:rPr lang="en-GB" sz="1000"/>
                        <a:t>2</a:t>
                      </a:r>
                      <a:endParaRPr sz="1000"/>
                    </a:p>
                  </a:txBody>
                  <a:tcPr marL="91425" marR="91425" marT="91425" marB="91425"/>
                </a:tc>
                <a:tc>
                  <a:txBody>
                    <a:bodyPr/>
                    <a:lstStyle/>
                    <a:p>
                      <a:pPr marL="0" lvl="0" indent="0" algn="ctr" rtl="0">
                        <a:spcBef>
                          <a:spcPts val="0"/>
                        </a:spcBef>
                        <a:spcAft>
                          <a:spcPts val="0"/>
                        </a:spcAft>
                        <a:buNone/>
                      </a:pPr>
                      <a:r>
                        <a:rPr lang="en-GB" sz="1000"/>
                        <a:t>3</a:t>
                      </a:r>
                      <a:endParaRPr sz="1000"/>
                    </a:p>
                  </a:txBody>
                  <a:tcPr marL="91425" marR="91425" marT="91425" marB="91425"/>
                </a:tc>
                <a:tc>
                  <a:txBody>
                    <a:bodyPr/>
                    <a:lstStyle/>
                    <a:p>
                      <a:pPr marL="0" lvl="0" indent="0" algn="ctr" rtl="0">
                        <a:spcBef>
                          <a:spcPts val="0"/>
                        </a:spcBef>
                        <a:spcAft>
                          <a:spcPts val="0"/>
                        </a:spcAft>
                        <a:buNone/>
                      </a:pPr>
                      <a:r>
                        <a:rPr lang="en-GB" sz="1000"/>
                        <a:t>4</a:t>
                      </a:r>
                      <a:endParaRPr sz="1000"/>
                    </a:p>
                  </a:txBody>
                  <a:tcPr marL="91425" marR="91425" marT="91425" marB="91425"/>
                </a:tc>
                <a:tc>
                  <a:txBody>
                    <a:bodyPr/>
                    <a:lstStyle/>
                    <a:p>
                      <a:pPr marL="0" lvl="0" indent="0" algn="ctr" rtl="0">
                        <a:spcBef>
                          <a:spcPts val="0"/>
                        </a:spcBef>
                        <a:spcAft>
                          <a:spcPts val="0"/>
                        </a:spcAft>
                        <a:buNone/>
                      </a:pPr>
                      <a:r>
                        <a:rPr lang="en-GB" sz="1000"/>
                        <a:t>5</a:t>
                      </a:r>
                      <a:endParaRPr sz="1000"/>
                    </a:p>
                  </a:txBody>
                  <a:tcPr marL="91425" marR="91425" marT="91425" marB="91425"/>
                </a:tc>
                <a:extLst>
                  <a:ext uri="{0D108BD9-81ED-4DB2-BD59-A6C34878D82A}">
                    <a16:rowId xmlns:a16="http://schemas.microsoft.com/office/drawing/2014/main" val="10000"/>
                  </a:ext>
                </a:extLst>
              </a:tr>
            </a:tbl>
          </a:graphicData>
        </a:graphic>
      </p:graphicFrame>
      <p:sp>
        <p:nvSpPr>
          <p:cNvPr id="229" name="Google Shape;229;p39"/>
          <p:cNvSpPr txBox="1"/>
          <p:nvPr/>
        </p:nvSpPr>
        <p:spPr>
          <a:xfrm>
            <a:off x="1674800" y="2373600"/>
            <a:ext cx="525600" cy="3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latin typeface="Montserrat"/>
                <a:ea typeface="Montserrat"/>
                <a:cs typeface="Montserrat"/>
                <a:sym typeface="Montserrat"/>
              </a:rPr>
              <a:t>Index</a:t>
            </a:r>
            <a:endParaRPr sz="800">
              <a:latin typeface="Montserrat"/>
              <a:ea typeface="Montserrat"/>
              <a:cs typeface="Montserrat"/>
              <a:sym typeface="Montserrat"/>
            </a:endParaRPr>
          </a:p>
        </p:txBody>
      </p:sp>
      <p:sp>
        <p:nvSpPr>
          <p:cNvPr id="230" name="Google Shape;230;p39"/>
          <p:cNvSpPr txBox="1"/>
          <p:nvPr/>
        </p:nvSpPr>
        <p:spPr>
          <a:xfrm>
            <a:off x="1618700" y="2932525"/>
            <a:ext cx="637800" cy="3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latin typeface="Montserrat"/>
                <a:ea typeface="Montserrat"/>
                <a:cs typeface="Montserrat"/>
                <a:sym typeface="Montserrat"/>
              </a:rPr>
              <a:t>Variable</a:t>
            </a:r>
            <a:endParaRPr sz="800">
              <a:latin typeface="Montserrat"/>
              <a:ea typeface="Montserrat"/>
              <a:cs typeface="Montserrat"/>
              <a:sym typeface="Montserrat"/>
            </a:endParaRPr>
          </a:p>
        </p:txBody>
      </p:sp>
      <p:sp>
        <p:nvSpPr>
          <p:cNvPr id="231" name="Google Shape;231;p39"/>
          <p:cNvSpPr txBox="1"/>
          <p:nvPr/>
        </p:nvSpPr>
        <p:spPr>
          <a:xfrm>
            <a:off x="1618700" y="3486975"/>
            <a:ext cx="637800" cy="3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latin typeface="Montserrat"/>
                <a:ea typeface="Montserrat"/>
                <a:cs typeface="Montserrat"/>
                <a:sym typeface="Montserrat"/>
              </a:rPr>
              <a:t>Address</a:t>
            </a:r>
            <a:endParaRPr sz="8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Exercise	</a:t>
            </a:r>
            <a:endParaRPr/>
          </a:p>
        </p:txBody>
      </p:sp>
      <p:sp>
        <p:nvSpPr>
          <p:cNvPr id="237" name="Google Shape;237;p40"/>
          <p:cNvSpPr txBox="1">
            <a:spLocks noGrp="1"/>
          </p:cNvSpPr>
          <p:nvPr>
            <p:ph type="body" idx="1"/>
          </p:nvPr>
        </p:nvSpPr>
        <p:spPr>
          <a:xfrm>
            <a:off x="311700" y="1654500"/>
            <a:ext cx="8520600" cy="18948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AutoNum type="arabicPeriod"/>
            </a:pPr>
            <a:r>
              <a:rPr lang="en-GB"/>
              <a:t>Create a program that stores your name using chars and displays it to the console</a:t>
            </a:r>
            <a:br>
              <a:rPr lang="en-GB"/>
            </a:br>
            <a:br>
              <a:rPr lang="en-GB"/>
            </a:br>
            <a:br>
              <a:rPr lang="en-GB"/>
            </a:br>
            <a:endParaRPr/>
          </a:p>
          <a:p>
            <a:pPr marL="457200" lvl="0" indent="-317500" algn="ctr" rtl="0">
              <a:spcBef>
                <a:spcPts val="0"/>
              </a:spcBef>
              <a:spcAft>
                <a:spcPts val="0"/>
              </a:spcAft>
              <a:buSzPts val="1400"/>
              <a:buAutoNum type="arabicPeriod"/>
            </a:pPr>
            <a:r>
              <a:rPr lang="en-GB"/>
              <a:t>Create a program that can take an int array and returns the sum of all the elements in the array </a:t>
            </a:r>
            <a:endParaRPr/>
          </a:p>
          <a:p>
            <a:pPr marL="0" lvl="0" indent="0" algn="ctr" rtl="0">
              <a:spcBef>
                <a:spcPts val="1600"/>
              </a:spcBef>
              <a:spcAft>
                <a:spcPts val="0"/>
              </a:spcAft>
              <a:buNone/>
            </a:pPr>
            <a:endParaRPr/>
          </a:p>
          <a:p>
            <a:pPr marL="0" lvl="0" indent="0" algn="ctr"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Bidimensional Arrays</a:t>
            </a:r>
            <a:endParaRPr/>
          </a:p>
        </p:txBody>
      </p:sp>
      <p:sp>
        <p:nvSpPr>
          <p:cNvPr id="243" name="Google Shape;243;p41"/>
          <p:cNvSpPr txBox="1">
            <a:spLocks noGrp="1"/>
          </p:cNvSpPr>
          <p:nvPr>
            <p:ph type="body" idx="1"/>
          </p:nvPr>
        </p:nvSpPr>
        <p:spPr>
          <a:xfrm>
            <a:off x="311700" y="1609675"/>
            <a:ext cx="8520600" cy="21342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Char char="●"/>
            </a:pPr>
            <a:r>
              <a:rPr lang="en-GB"/>
              <a:t>Each element in an array can also be an array</a:t>
            </a:r>
            <a:br>
              <a:rPr lang="en-GB"/>
            </a:br>
            <a:endParaRPr/>
          </a:p>
          <a:p>
            <a:pPr marL="457200" lvl="0" indent="-317500" algn="ctr" rtl="0">
              <a:spcBef>
                <a:spcPts val="0"/>
              </a:spcBef>
              <a:spcAft>
                <a:spcPts val="0"/>
              </a:spcAft>
              <a:buSzPts val="1400"/>
              <a:buChar char="●"/>
            </a:pPr>
            <a:r>
              <a:rPr lang="en-GB"/>
              <a:t>Elements in a bidimensional array have two indexes</a:t>
            </a:r>
            <a:br>
              <a:rPr lang="en-GB"/>
            </a:br>
            <a:endParaRPr/>
          </a:p>
          <a:p>
            <a:pPr marL="457200" lvl="0" indent="-317500" algn="ctr" rtl="0">
              <a:spcBef>
                <a:spcPts val="0"/>
              </a:spcBef>
              <a:spcAft>
                <a:spcPts val="0"/>
              </a:spcAft>
              <a:buSzPts val="1400"/>
              <a:buChar char="●"/>
            </a:pPr>
            <a:r>
              <a:rPr lang="en-GB"/>
              <a:t>Say you have bidimensional array A, in order to access the third element of the first row, you access A[0][2] (zero based index) </a:t>
            </a:r>
            <a:br>
              <a:rPr lang="en-GB"/>
            </a:br>
            <a:endParaRPr/>
          </a:p>
          <a:p>
            <a:pPr marL="0" lvl="0" indent="0" algn="ctr" rtl="0">
              <a:spcBef>
                <a:spcPts val="1600"/>
              </a:spcBef>
              <a:spcAft>
                <a:spcPts val="0"/>
              </a:spcAft>
              <a:buNone/>
            </a:pPr>
            <a:endParaRPr/>
          </a:p>
          <a:p>
            <a:pPr marL="0" lvl="0" indent="0" algn="ctr"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33975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Create a class to manipulate Arrays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a:spLocks noGrp="1"/>
          </p:cNvSpPr>
          <p:nvPr>
            <p:ph type="title"/>
          </p:nvPr>
        </p:nvSpPr>
        <p:spPr>
          <a:xfrm>
            <a:off x="369025" y="674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254" name="Google Shape;254;p43"/>
          <p:cNvSpPr txBox="1">
            <a:spLocks noGrp="1"/>
          </p:cNvSpPr>
          <p:nvPr>
            <p:ph type="body" idx="1"/>
          </p:nvPr>
        </p:nvSpPr>
        <p:spPr>
          <a:xfrm>
            <a:off x="2704800" y="1414550"/>
            <a:ext cx="3734400" cy="262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rPr>
              <a:t>General Rules </a:t>
            </a:r>
            <a:r>
              <a:rPr lang="en-GB" sz="1400">
                <a:solidFill>
                  <a:srgbClr val="B7B7B7"/>
                </a:solidFill>
                <a:latin typeface="Montserrat"/>
                <a:ea typeface="Montserrat"/>
                <a:cs typeface="Montserrat"/>
                <a:sym typeface="Montserrat"/>
              </a:rPr>
              <a:t>and Logistics</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Course Overview</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rPr>
              <a:t>Information and Data</a:t>
            </a:r>
            <a:endParaRPr sz="1400">
              <a:solidFill>
                <a:srgbClr val="B7B7B7"/>
              </a:solidFill>
            </a:endParaRPr>
          </a:p>
          <a:p>
            <a:pPr marL="457200" lvl="0" indent="-317500" algn="l" rtl="0">
              <a:spcBef>
                <a:spcPts val="0"/>
              </a:spcBef>
              <a:spcAft>
                <a:spcPts val="0"/>
              </a:spcAft>
              <a:buClr>
                <a:srgbClr val="B7B7B7"/>
              </a:buClr>
              <a:buSzPts val="1400"/>
              <a:buChar char="●"/>
            </a:pPr>
            <a:r>
              <a:rPr lang="en-GB" sz="1400">
                <a:solidFill>
                  <a:srgbClr val="B7B7B7"/>
                </a:solidFill>
              </a:rPr>
              <a:t>Data Abstraction and Encapsulation</a:t>
            </a:r>
            <a:endParaRPr sz="1400">
              <a:solidFill>
                <a:srgbClr val="B7B7B7"/>
              </a:solidFill>
            </a:endParaRPr>
          </a:p>
          <a:p>
            <a:pPr marL="457200" lvl="0" indent="-317500" algn="l" rtl="0">
              <a:spcBef>
                <a:spcPts val="0"/>
              </a:spcBef>
              <a:spcAft>
                <a:spcPts val="0"/>
              </a:spcAft>
              <a:buClr>
                <a:srgbClr val="B7B7B7"/>
              </a:buClr>
              <a:buSzPts val="1400"/>
              <a:buChar char="●"/>
            </a:pPr>
            <a:r>
              <a:rPr lang="en-GB">
                <a:solidFill>
                  <a:srgbClr val="B7B7B7"/>
                </a:solidFill>
              </a:rPr>
              <a:t>Data Hiding</a:t>
            </a:r>
            <a:endParaRPr>
              <a:solidFill>
                <a:srgbClr val="B7B7B7"/>
              </a:solidFill>
            </a:endParaRPr>
          </a:p>
          <a:p>
            <a:pPr marL="457200" lvl="0" indent="-317500" algn="l" rtl="0">
              <a:spcBef>
                <a:spcPts val="0"/>
              </a:spcBef>
              <a:spcAft>
                <a:spcPts val="0"/>
              </a:spcAft>
              <a:buClr>
                <a:srgbClr val="B7B7B7"/>
              </a:buClr>
              <a:buSzPts val="1400"/>
              <a:buChar char="●"/>
            </a:pPr>
            <a:r>
              <a:rPr lang="en-GB">
                <a:solidFill>
                  <a:srgbClr val="B7B7B7"/>
                </a:solidFill>
              </a:rPr>
              <a:t>Data Structures</a:t>
            </a:r>
            <a:endParaRPr>
              <a:solidFill>
                <a:srgbClr val="B7B7B7"/>
              </a:solidFill>
            </a:endParaRPr>
          </a:p>
          <a:p>
            <a:pPr marL="457200" lvl="0" indent="-317500" algn="l" rtl="0">
              <a:spcBef>
                <a:spcPts val="0"/>
              </a:spcBef>
              <a:spcAft>
                <a:spcPts val="0"/>
              </a:spcAft>
              <a:buSzPts val="1400"/>
              <a:buChar char="●"/>
            </a:pPr>
            <a:r>
              <a:rPr lang="en-GB">
                <a:solidFill>
                  <a:srgbClr val="000000"/>
                </a:solidFill>
              </a:rPr>
              <a:t>Big O Notation</a:t>
            </a:r>
            <a:endParaRPr>
              <a:solidFill>
                <a:srgbClr val="B7B7B7"/>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1600"/>
              </a:spcAft>
              <a:buNone/>
            </a:pP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Analysis of Algorithms</a:t>
            </a:r>
            <a:endParaRPr/>
          </a:p>
        </p:txBody>
      </p:sp>
      <p:sp>
        <p:nvSpPr>
          <p:cNvPr id="260" name="Google Shape;260;p44"/>
          <p:cNvSpPr txBox="1">
            <a:spLocks noGrp="1"/>
          </p:cNvSpPr>
          <p:nvPr>
            <p:ph type="body" idx="1"/>
          </p:nvPr>
        </p:nvSpPr>
        <p:spPr>
          <a:xfrm>
            <a:off x="311700" y="1609675"/>
            <a:ext cx="8520600" cy="23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The best, worst, and average-case time complexities for any given algorithm are numerical functions over the size of possible problem instances. However, it is very difficult to work precisely with these functions, because they tend to:</a:t>
            </a:r>
            <a:endParaRPr/>
          </a:p>
          <a:p>
            <a:pPr marL="0" lvl="0" indent="0" algn="ctr" rtl="0">
              <a:spcBef>
                <a:spcPts val="1600"/>
              </a:spcBef>
              <a:spcAft>
                <a:spcPts val="0"/>
              </a:spcAft>
              <a:buNone/>
            </a:pPr>
            <a:r>
              <a:rPr lang="en-GB"/>
              <a:t>• Have too many bumps  </a:t>
            </a:r>
            <a:endParaRPr/>
          </a:p>
          <a:p>
            <a:pPr marL="0" lvl="0" indent="0" algn="ctr" rtl="0">
              <a:spcBef>
                <a:spcPts val="1600"/>
              </a:spcBef>
              <a:spcAft>
                <a:spcPts val="0"/>
              </a:spcAft>
              <a:buClr>
                <a:schemeClr val="dk1"/>
              </a:buClr>
              <a:buSzPts val="1100"/>
              <a:buFont typeface="Arial"/>
              <a:buNone/>
            </a:pPr>
            <a:r>
              <a:rPr lang="en-GB"/>
              <a:t>• Require too much detail to specify precisely </a:t>
            </a:r>
            <a:endParaRPr/>
          </a:p>
          <a:p>
            <a:pPr marL="0" lvl="0" indent="0" algn="ctr" rtl="0">
              <a:spcBef>
                <a:spcPts val="1600"/>
              </a:spcBef>
              <a:spcAft>
                <a:spcPts val="1600"/>
              </a:spcAft>
              <a:buNone/>
            </a:pPr>
            <a:endParaRPr/>
          </a:p>
        </p:txBody>
      </p:sp>
      <p:pic>
        <p:nvPicPr>
          <p:cNvPr id="261" name="Google Shape;261;p44"/>
          <p:cNvPicPr preferRelativeResize="0"/>
          <p:nvPr/>
        </p:nvPicPr>
        <p:blipFill>
          <a:blip r:embed="rId3">
            <a:alphaModFix/>
          </a:blip>
          <a:stretch>
            <a:fillRect/>
          </a:stretch>
        </p:blipFill>
        <p:spPr>
          <a:xfrm>
            <a:off x="6835988" y="2516288"/>
            <a:ext cx="2143125"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Analysis of Algorithms</a:t>
            </a:r>
            <a:endParaRPr/>
          </a:p>
        </p:txBody>
      </p:sp>
      <p:sp>
        <p:nvSpPr>
          <p:cNvPr id="267" name="Google Shape;267;p45"/>
          <p:cNvSpPr txBox="1">
            <a:spLocks noGrp="1"/>
          </p:cNvSpPr>
          <p:nvPr>
            <p:ph type="body" idx="1"/>
          </p:nvPr>
        </p:nvSpPr>
        <p:spPr>
          <a:xfrm>
            <a:off x="311700" y="1587700"/>
            <a:ext cx="8520600" cy="12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Every programmer has questions like these:</a:t>
            </a:r>
            <a:endParaRPr/>
          </a:p>
          <a:p>
            <a:pPr marL="457200" lvl="0" indent="-317500" algn="ctr" rtl="0">
              <a:spcBef>
                <a:spcPts val="1600"/>
              </a:spcBef>
              <a:spcAft>
                <a:spcPts val="0"/>
              </a:spcAft>
              <a:buSzPts val="1400"/>
              <a:buChar char="●"/>
            </a:pPr>
            <a:r>
              <a:rPr lang="en-GB"/>
              <a:t>How long will my program take?</a:t>
            </a:r>
            <a:endParaRPr/>
          </a:p>
          <a:p>
            <a:pPr marL="457200" lvl="0" indent="-317500" algn="ctr" rtl="0">
              <a:spcBef>
                <a:spcPts val="0"/>
              </a:spcBef>
              <a:spcAft>
                <a:spcPts val="0"/>
              </a:spcAft>
              <a:buSzPts val="1400"/>
              <a:buChar char="●"/>
            </a:pPr>
            <a:r>
              <a:rPr lang="en-GB"/>
              <a:t>Why does my program run out of memory?</a:t>
            </a:r>
            <a:endParaRPr/>
          </a:p>
          <a:p>
            <a:pPr marL="0" lvl="0" indent="0" algn="ctr"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Analysis of Algorithms</a:t>
            </a:r>
            <a:endParaRPr/>
          </a:p>
        </p:txBody>
      </p:sp>
      <p:sp>
        <p:nvSpPr>
          <p:cNvPr id="273" name="Google Shape;273;p46"/>
          <p:cNvSpPr txBox="1">
            <a:spLocks noGrp="1"/>
          </p:cNvSpPr>
          <p:nvPr>
            <p:ph type="body" idx="1"/>
          </p:nvPr>
        </p:nvSpPr>
        <p:spPr>
          <a:xfrm>
            <a:off x="345400" y="1891525"/>
            <a:ext cx="8520600" cy="206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very first challenge is to determine how to make quantitative measurements of the running time of our programs</a:t>
            </a:r>
            <a:endParaRPr/>
          </a:p>
          <a:p>
            <a:pPr marL="0" lvl="0" indent="0" algn="ctr" rtl="0">
              <a:spcBef>
                <a:spcPts val="1600"/>
              </a:spcBef>
              <a:spcAft>
                <a:spcPts val="0"/>
              </a:spcAft>
              <a:buNone/>
            </a:pPr>
            <a:r>
              <a:rPr lang="en-GB"/>
              <a:t>Our first qualitative observation about most programs is that there is a </a:t>
            </a:r>
            <a:r>
              <a:rPr lang="en-GB" i="1"/>
              <a:t>problem size</a:t>
            </a:r>
            <a:r>
              <a:rPr lang="en-GB"/>
              <a:t> that characterizes the difficulty of the computational task</a:t>
            </a:r>
            <a:endParaRPr/>
          </a:p>
          <a:p>
            <a:pPr marL="0" lvl="0" indent="0" algn="ctr" rtl="0">
              <a:spcBef>
                <a:spcPts val="1600"/>
              </a:spcBef>
              <a:spcAft>
                <a:spcPts val="0"/>
              </a:spcAft>
              <a:buNone/>
            </a:pPr>
            <a:r>
              <a:rPr lang="en-GB"/>
              <a:t>Another qualitative observation for many programs is that the running time is relatively insensitive to the input itself; it depends primarily on the problem size.</a:t>
            </a:r>
            <a:endParaRPr/>
          </a:p>
          <a:p>
            <a:pPr marL="0" lvl="0" indent="0" algn="ctr" rtl="0">
              <a:spcBef>
                <a:spcPts val="1600"/>
              </a:spcBef>
              <a:spcAft>
                <a:spcPts val="0"/>
              </a:spcAft>
              <a:buNone/>
            </a:pPr>
            <a:endParaRPr/>
          </a:p>
          <a:p>
            <a:pPr marL="0" lvl="0" indent="0" algn="ctr"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Analysis of Algorithms</a:t>
            </a:r>
            <a:endParaRPr/>
          </a:p>
        </p:txBody>
      </p:sp>
      <p:pic>
        <p:nvPicPr>
          <p:cNvPr id="279" name="Google Shape;279;p47"/>
          <p:cNvPicPr preferRelativeResize="0"/>
          <p:nvPr/>
        </p:nvPicPr>
        <p:blipFill>
          <a:blip r:embed="rId3">
            <a:alphaModFix/>
          </a:blip>
          <a:stretch>
            <a:fillRect/>
          </a:stretch>
        </p:blipFill>
        <p:spPr>
          <a:xfrm>
            <a:off x="2905125" y="1162225"/>
            <a:ext cx="3333750" cy="309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subTitle" idx="1"/>
          </p:nvPr>
        </p:nvSpPr>
        <p:spPr>
          <a:xfrm>
            <a:off x="1913050" y="1375975"/>
            <a:ext cx="5206500" cy="28665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The single most  piece of information in a computer is called a</a:t>
            </a:r>
            <a:r>
              <a:rPr lang="en-GB" sz="1400" i="1">
                <a:solidFill>
                  <a:schemeClr val="dk1"/>
                </a:solidFill>
                <a:latin typeface="Montserrat"/>
                <a:ea typeface="Montserrat"/>
                <a:cs typeface="Montserrat"/>
                <a:sym typeface="Montserrat"/>
              </a:rPr>
              <a:t> bit</a:t>
            </a:r>
            <a:endParaRPr sz="1400" i="1">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A bit can only have 2 values: 1 and 0</a:t>
            </a:r>
            <a:endParaRPr sz="140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So, the computer is in essence a binary Information System</a:t>
            </a:r>
            <a:endParaRPr sz="140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The physical memory of a computer is organized in Bytes, which are 8-bit long segments of information</a:t>
            </a:r>
            <a:endParaRPr sz="140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Most of the information stored in a computer is then saved in bytes</a:t>
            </a:r>
            <a:endParaRPr sz="14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400">
              <a:latin typeface="Montserrat"/>
              <a:ea typeface="Montserrat"/>
              <a:cs typeface="Montserrat"/>
              <a:sym typeface="Montserrat"/>
            </a:endParaRPr>
          </a:p>
        </p:txBody>
      </p:sp>
      <p:sp>
        <p:nvSpPr>
          <p:cNvPr id="105" name="Google Shape;105;p21"/>
          <p:cNvSpPr txBox="1"/>
          <p:nvPr/>
        </p:nvSpPr>
        <p:spPr>
          <a:xfrm>
            <a:off x="1687200" y="221150"/>
            <a:ext cx="5274600" cy="60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600">
                <a:latin typeface="Montserrat"/>
                <a:ea typeface="Montserrat"/>
                <a:cs typeface="Montserrat"/>
                <a:sym typeface="Montserrat"/>
              </a:rPr>
              <a:t>Information and Data</a:t>
            </a:r>
            <a:endParaRPr sz="26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Analysis of Algorithms</a:t>
            </a:r>
            <a:endParaRPr/>
          </a:p>
        </p:txBody>
      </p:sp>
      <p:pic>
        <p:nvPicPr>
          <p:cNvPr id="285" name="Google Shape;285;p48"/>
          <p:cNvPicPr preferRelativeResize="0"/>
          <p:nvPr/>
        </p:nvPicPr>
        <p:blipFill>
          <a:blip r:embed="rId3">
            <a:alphaModFix/>
          </a:blip>
          <a:stretch>
            <a:fillRect/>
          </a:stretch>
        </p:blipFill>
        <p:spPr>
          <a:xfrm>
            <a:off x="2562225" y="1528763"/>
            <a:ext cx="4019550" cy="2085975"/>
          </a:xfrm>
          <a:prstGeom prst="rect">
            <a:avLst/>
          </a:prstGeom>
          <a:noFill/>
          <a:ln>
            <a:noFill/>
          </a:ln>
        </p:spPr>
      </p:pic>
      <p:sp>
        <p:nvSpPr>
          <p:cNvPr id="286" name="Google Shape;286;p48"/>
          <p:cNvSpPr txBox="1"/>
          <p:nvPr/>
        </p:nvSpPr>
        <p:spPr>
          <a:xfrm>
            <a:off x="3411900" y="3932150"/>
            <a:ext cx="2320200" cy="2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Sample Stopwatch class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Mathematical Models</a:t>
            </a:r>
            <a:endParaRPr/>
          </a:p>
        </p:txBody>
      </p:sp>
      <p:sp>
        <p:nvSpPr>
          <p:cNvPr id="292" name="Google Shape;292;p49"/>
          <p:cNvSpPr txBox="1">
            <a:spLocks noGrp="1"/>
          </p:cNvSpPr>
          <p:nvPr>
            <p:ph type="body" idx="1"/>
          </p:nvPr>
        </p:nvSpPr>
        <p:spPr>
          <a:xfrm>
            <a:off x="311700" y="1609675"/>
            <a:ext cx="8520600" cy="233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Knuth’s basic insight is simple: the total running time of a program is determined by two primary factors:</a:t>
            </a:r>
            <a:endParaRPr/>
          </a:p>
          <a:p>
            <a:pPr marL="0" lvl="0" indent="0" algn="ctr" rtl="0">
              <a:spcBef>
                <a:spcPts val="1600"/>
              </a:spcBef>
              <a:spcAft>
                <a:spcPts val="0"/>
              </a:spcAft>
              <a:buClr>
                <a:schemeClr val="dk1"/>
              </a:buClr>
              <a:buSzPts val="1100"/>
              <a:buFont typeface="Arial"/>
              <a:buNone/>
            </a:pPr>
            <a:r>
              <a:rPr lang="en-GB"/>
              <a:t>■ The cost of executing each statement</a:t>
            </a:r>
            <a:endParaRPr/>
          </a:p>
          <a:p>
            <a:pPr marL="0" lvl="0" indent="0" algn="ctr" rtl="0">
              <a:spcBef>
                <a:spcPts val="1600"/>
              </a:spcBef>
              <a:spcAft>
                <a:spcPts val="0"/>
              </a:spcAft>
              <a:buClr>
                <a:schemeClr val="dk1"/>
              </a:buClr>
              <a:buSzPts val="1100"/>
              <a:buFont typeface="Arial"/>
              <a:buNone/>
            </a:pPr>
            <a:r>
              <a:rPr lang="en-GB"/>
              <a:t>■ The frequency of execution of each statement</a:t>
            </a:r>
            <a:endParaRPr/>
          </a:p>
          <a:p>
            <a:pPr marL="0" lvl="0" indent="0" algn="ctr" rtl="0">
              <a:spcBef>
                <a:spcPts val="16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Order of Growth Hypothesis</a:t>
            </a:r>
            <a:endParaRPr/>
          </a:p>
        </p:txBody>
      </p:sp>
      <p:sp>
        <p:nvSpPr>
          <p:cNvPr id="298" name="Google Shape;298;p50"/>
          <p:cNvSpPr txBox="1">
            <a:spLocks noGrp="1"/>
          </p:cNvSpPr>
          <p:nvPr>
            <p:ph type="body" idx="1"/>
          </p:nvPr>
        </p:nvSpPr>
        <p:spPr>
          <a:xfrm>
            <a:off x="311700" y="1152475"/>
            <a:ext cx="8520600" cy="32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b="1"/>
              <a:t>Property A.</a:t>
            </a:r>
            <a:r>
              <a:rPr lang="en-GB"/>
              <a:t> The order of growth of the running time of ThreeSum (to compute the</a:t>
            </a:r>
            <a:endParaRPr/>
          </a:p>
          <a:p>
            <a:pPr marL="0" lvl="0" indent="0" algn="ctr" rtl="0">
              <a:spcBef>
                <a:spcPts val="1600"/>
              </a:spcBef>
              <a:spcAft>
                <a:spcPts val="0"/>
              </a:spcAft>
              <a:buClr>
                <a:schemeClr val="dk1"/>
              </a:buClr>
              <a:buSzPts val="1100"/>
              <a:buFont typeface="Arial"/>
              <a:buNone/>
            </a:pPr>
            <a:r>
              <a:rPr lang="en-GB"/>
              <a:t>number of triples that sum to 0 among N numbers) is N ³.</a:t>
            </a:r>
            <a:endParaRPr/>
          </a:p>
          <a:p>
            <a:pPr marL="0" lvl="0" indent="0" algn="ctr" rtl="0">
              <a:spcBef>
                <a:spcPts val="1600"/>
              </a:spcBef>
              <a:spcAft>
                <a:spcPts val="0"/>
              </a:spcAft>
              <a:buClr>
                <a:schemeClr val="dk1"/>
              </a:buClr>
              <a:buSzPts val="1100"/>
              <a:buFont typeface="Arial"/>
              <a:buNone/>
            </a:pPr>
            <a:r>
              <a:rPr lang="en-GB" b="1"/>
              <a:t>Evidence:</a:t>
            </a:r>
            <a:r>
              <a:rPr lang="en-GB"/>
              <a:t> Let T(N ) be the running time of ThreeSum for N numbers. The mathematical</a:t>
            </a:r>
            <a:endParaRPr/>
          </a:p>
          <a:p>
            <a:pPr marL="0" lvl="0" indent="0" algn="ctr" rtl="0">
              <a:spcBef>
                <a:spcPts val="1600"/>
              </a:spcBef>
              <a:spcAft>
                <a:spcPts val="0"/>
              </a:spcAft>
              <a:buClr>
                <a:schemeClr val="dk1"/>
              </a:buClr>
              <a:buSzPts val="1100"/>
              <a:buFont typeface="Arial"/>
              <a:buNone/>
            </a:pPr>
            <a:r>
              <a:rPr lang="en-GB"/>
              <a:t>model just described suggests that T(N ) ~ aN ³ for some machine-dependent</a:t>
            </a:r>
            <a:endParaRPr/>
          </a:p>
          <a:p>
            <a:pPr marL="0" lvl="0" indent="0" algn="ctr" rtl="0">
              <a:spcBef>
                <a:spcPts val="1600"/>
              </a:spcBef>
              <a:spcAft>
                <a:spcPts val="0"/>
              </a:spcAft>
              <a:buClr>
                <a:schemeClr val="dk1"/>
              </a:buClr>
              <a:buSzPts val="1100"/>
              <a:buFont typeface="Arial"/>
              <a:buNone/>
            </a:pPr>
            <a:r>
              <a:rPr lang="en-GB"/>
              <a:t>constant a; experiments on many computers (including yours and ours)</a:t>
            </a:r>
            <a:endParaRPr/>
          </a:p>
          <a:p>
            <a:pPr marL="0" lvl="0" indent="0" algn="ctr" rtl="0">
              <a:spcBef>
                <a:spcPts val="1600"/>
              </a:spcBef>
              <a:spcAft>
                <a:spcPts val="0"/>
              </a:spcAft>
              <a:buClr>
                <a:schemeClr val="dk1"/>
              </a:buClr>
              <a:buSzPts val="1100"/>
              <a:buFont typeface="Arial"/>
              <a:buNone/>
            </a:pPr>
            <a:r>
              <a:rPr lang="en-GB"/>
              <a:t>validate that approximation</a:t>
            </a:r>
            <a:endParaRPr/>
          </a:p>
          <a:p>
            <a:pPr marL="0" lvl="0" indent="0" algn="ctr" rtl="0">
              <a:spcBef>
                <a:spcPts val="16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Code Analysis</a:t>
            </a:r>
            <a:endParaRPr/>
          </a:p>
        </p:txBody>
      </p:sp>
      <p:pic>
        <p:nvPicPr>
          <p:cNvPr id="304" name="Google Shape;304;p51"/>
          <p:cNvPicPr preferRelativeResize="0"/>
          <p:nvPr/>
        </p:nvPicPr>
        <p:blipFill>
          <a:blip r:embed="rId3">
            <a:alphaModFix/>
          </a:blip>
          <a:stretch>
            <a:fillRect/>
          </a:stretch>
        </p:blipFill>
        <p:spPr>
          <a:xfrm>
            <a:off x="550063" y="1209675"/>
            <a:ext cx="3457575" cy="2724150"/>
          </a:xfrm>
          <a:prstGeom prst="rect">
            <a:avLst/>
          </a:prstGeom>
          <a:noFill/>
          <a:ln>
            <a:noFill/>
          </a:ln>
        </p:spPr>
      </p:pic>
      <p:pic>
        <p:nvPicPr>
          <p:cNvPr id="305" name="Google Shape;305;p51"/>
          <p:cNvPicPr preferRelativeResize="0"/>
          <p:nvPr/>
        </p:nvPicPr>
        <p:blipFill>
          <a:blip r:embed="rId4">
            <a:alphaModFix/>
          </a:blip>
          <a:stretch>
            <a:fillRect/>
          </a:stretch>
        </p:blipFill>
        <p:spPr>
          <a:xfrm>
            <a:off x="4095763" y="1209675"/>
            <a:ext cx="4831562" cy="278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Cost Model</a:t>
            </a:r>
            <a:endParaRPr/>
          </a:p>
        </p:txBody>
      </p:sp>
      <p:sp>
        <p:nvSpPr>
          <p:cNvPr id="311" name="Google Shape;311;p52"/>
          <p:cNvSpPr txBox="1">
            <a:spLocks noGrp="1"/>
          </p:cNvSpPr>
          <p:nvPr>
            <p:ph type="body" idx="1"/>
          </p:nvPr>
        </p:nvSpPr>
        <p:spPr>
          <a:xfrm>
            <a:off x="1226100" y="1304875"/>
            <a:ext cx="6792900" cy="334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We focus attention on properties of algorithms by articulating a cost model that defines the</a:t>
            </a:r>
            <a:endParaRPr/>
          </a:p>
          <a:p>
            <a:pPr marL="0" lvl="0" indent="0" algn="ctr" rtl="0">
              <a:spcBef>
                <a:spcPts val="1600"/>
              </a:spcBef>
              <a:spcAft>
                <a:spcPts val="0"/>
              </a:spcAft>
              <a:buClr>
                <a:schemeClr val="dk1"/>
              </a:buClr>
              <a:buSzPts val="1100"/>
              <a:buFont typeface="Arial"/>
              <a:buNone/>
            </a:pPr>
            <a:r>
              <a:rPr lang="en-GB"/>
              <a:t>basic operations used by the algorithms we are studying to solve the problem at hand</a:t>
            </a:r>
            <a:endParaRPr/>
          </a:p>
          <a:p>
            <a:pPr marL="0" lvl="0" indent="0" algn="ctr" rtl="0">
              <a:spcBef>
                <a:spcPts val="1600"/>
              </a:spcBef>
              <a:spcAft>
                <a:spcPts val="1600"/>
              </a:spcAft>
              <a:buNone/>
            </a:pPr>
            <a:endParaRPr/>
          </a:p>
        </p:txBody>
      </p:sp>
      <p:grpSp>
        <p:nvGrpSpPr>
          <p:cNvPr id="312" name="Google Shape;312;p52"/>
          <p:cNvGrpSpPr/>
          <p:nvPr/>
        </p:nvGrpSpPr>
        <p:grpSpPr>
          <a:xfrm>
            <a:off x="3217525" y="2744925"/>
            <a:ext cx="3201300" cy="2141449"/>
            <a:chOff x="3153225" y="2755625"/>
            <a:chExt cx="3201300" cy="2141449"/>
          </a:xfrm>
        </p:grpSpPr>
        <p:pic>
          <p:nvPicPr>
            <p:cNvPr id="313" name="Google Shape;313;p52"/>
            <p:cNvPicPr preferRelativeResize="0"/>
            <p:nvPr/>
          </p:nvPicPr>
          <p:blipFill>
            <a:blip r:embed="rId3">
              <a:alphaModFix/>
            </a:blip>
            <a:stretch>
              <a:fillRect/>
            </a:stretch>
          </p:blipFill>
          <p:spPr>
            <a:xfrm>
              <a:off x="3471875" y="2755625"/>
              <a:ext cx="2774175" cy="1892100"/>
            </a:xfrm>
            <a:prstGeom prst="rect">
              <a:avLst/>
            </a:prstGeom>
            <a:noFill/>
            <a:ln>
              <a:noFill/>
            </a:ln>
          </p:spPr>
        </p:pic>
        <p:sp>
          <p:nvSpPr>
            <p:cNvPr id="314" name="Google Shape;314;p52"/>
            <p:cNvSpPr txBox="1"/>
            <p:nvPr/>
          </p:nvSpPr>
          <p:spPr>
            <a:xfrm>
              <a:off x="3153225" y="3004974"/>
              <a:ext cx="3201300" cy="189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1100"/>
                <a:t>3-sum cost model. When</a:t>
              </a:r>
              <a:endParaRPr sz="1100"/>
            </a:p>
            <a:p>
              <a:pPr marL="0" lvl="0" indent="0" algn="ctr" rtl="0">
                <a:spcBef>
                  <a:spcPts val="0"/>
                </a:spcBef>
                <a:spcAft>
                  <a:spcPts val="0"/>
                </a:spcAft>
                <a:buClr>
                  <a:schemeClr val="dk1"/>
                </a:buClr>
                <a:buSzPts val="1100"/>
                <a:buFont typeface="Arial"/>
                <a:buNone/>
              </a:pPr>
              <a:r>
                <a:rPr lang="en-GB" sz="1100"/>
                <a:t>studying algorithms to</a:t>
              </a:r>
              <a:endParaRPr sz="1100"/>
            </a:p>
            <a:p>
              <a:pPr marL="0" lvl="0" indent="0" algn="ctr" rtl="0">
                <a:spcBef>
                  <a:spcPts val="0"/>
                </a:spcBef>
                <a:spcAft>
                  <a:spcPts val="0"/>
                </a:spcAft>
                <a:buClr>
                  <a:schemeClr val="dk1"/>
                </a:buClr>
                <a:buSzPts val="1100"/>
                <a:buFont typeface="Arial"/>
                <a:buNone/>
              </a:pPr>
              <a:r>
                <a:rPr lang="en-GB" sz="1100"/>
                <a:t>solve the 3-sum problem,</a:t>
              </a:r>
              <a:endParaRPr sz="1100"/>
            </a:p>
            <a:p>
              <a:pPr marL="0" lvl="0" indent="0" algn="ctr" rtl="0">
                <a:spcBef>
                  <a:spcPts val="0"/>
                </a:spcBef>
                <a:spcAft>
                  <a:spcPts val="0"/>
                </a:spcAft>
                <a:buClr>
                  <a:schemeClr val="dk1"/>
                </a:buClr>
                <a:buSzPts val="1100"/>
                <a:buFont typeface="Arial"/>
                <a:buNone/>
              </a:pPr>
              <a:r>
                <a:rPr lang="en-GB" sz="1100"/>
                <a:t>we count array accesses</a:t>
              </a:r>
              <a:endParaRPr sz="1100"/>
            </a:p>
            <a:p>
              <a:pPr marL="0" lvl="0" indent="0" algn="ctr" rtl="0">
                <a:spcBef>
                  <a:spcPts val="0"/>
                </a:spcBef>
                <a:spcAft>
                  <a:spcPts val="0"/>
                </a:spcAft>
                <a:buClr>
                  <a:schemeClr val="dk1"/>
                </a:buClr>
                <a:buSzPts val="1100"/>
                <a:buFont typeface="Arial"/>
                <a:buNone/>
              </a:pPr>
              <a:r>
                <a:rPr lang="en-GB" sz="1100"/>
                <a:t>(the number of times an</a:t>
              </a:r>
              <a:endParaRPr sz="1100"/>
            </a:p>
            <a:p>
              <a:pPr marL="0" lvl="0" indent="0" algn="ctr" rtl="0">
                <a:spcBef>
                  <a:spcPts val="0"/>
                </a:spcBef>
                <a:spcAft>
                  <a:spcPts val="0"/>
                </a:spcAft>
                <a:buClr>
                  <a:schemeClr val="dk1"/>
                </a:buClr>
                <a:buSzPts val="1100"/>
                <a:buFont typeface="Arial"/>
                <a:buNone/>
              </a:pPr>
              <a:r>
                <a:rPr lang="en-GB" sz="1100"/>
                <a:t>array entry is accessed, for</a:t>
              </a:r>
              <a:endParaRPr sz="1100"/>
            </a:p>
            <a:p>
              <a:pPr marL="0" lvl="0" indent="0" algn="ctr" rtl="0">
                <a:spcBef>
                  <a:spcPts val="0"/>
                </a:spcBef>
                <a:spcAft>
                  <a:spcPts val="0"/>
                </a:spcAft>
                <a:buClr>
                  <a:schemeClr val="dk1"/>
                </a:buClr>
                <a:buSzPts val="1100"/>
                <a:buFont typeface="Arial"/>
                <a:buNone/>
              </a:pPr>
              <a:r>
                <a:rPr lang="en-GB" sz="1100"/>
                <a:t>read or write).</a:t>
              </a:r>
              <a:endParaRPr sz="1100"/>
            </a:p>
            <a:p>
              <a:pPr marL="0" lvl="0" indent="0" algn="ctr" rtl="0">
                <a:spcBef>
                  <a:spcPts val="0"/>
                </a:spcBef>
                <a:spcAft>
                  <a:spcPts val="0"/>
                </a:spcAft>
                <a:buNone/>
              </a:pPr>
              <a:endParaRPr sz="110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Cost Model for ThreeSum</a:t>
            </a:r>
            <a:endParaRPr/>
          </a:p>
        </p:txBody>
      </p:sp>
      <p:sp>
        <p:nvSpPr>
          <p:cNvPr id="320" name="Google Shape;320;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b="1"/>
              <a:t>Proposition B</a:t>
            </a:r>
            <a:r>
              <a:rPr lang="en-GB"/>
              <a:t>. The brute-force 3-sum algorithm uses ~N 3/2 array accesses to</a:t>
            </a:r>
            <a:endParaRPr/>
          </a:p>
          <a:p>
            <a:pPr marL="0" lvl="0" indent="0" algn="ctr" rtl="0">
              <a:spcBef>
                <a:spcPts val="1600"/>
              </a:spcBef>
              <a:spcAft>
                <a:spcPts val="0"/>
              </a:spcAft>
              <a:buClr>
                <a:schemeClr val="dk1"/>
              </a:buClr>
              <a:buSzPts val="1100"/>
              <a:buFont typeface="Arial"/>
              <a:buNone/>
            </a:pPr>
            <a:r>
              <a:rPr lang="en-GB"/>
              <a:t>compute the number of triples that sum to 0 among N numbers.</a:t>
            </a:r>
            <a:endParaRPr/>
          </a:p>
          <a:p>
            <a:pPr marL="0" lvl="0" indent="0" algn="ctr" rtl="0">
              <a:spcBef>
                <a:spcPts val="1600"/>
              </a:spcBef>
              <a:spcAft>
                <a:spcPts val="0"/>
              </a:spcAft>
              <a:buClr>
                <a:schemeClr val="dk1"/>
              </a:buClr>
              <a:buSzPts val="1100"/>
              <a:buFont typeface="Arial"/>
              <a:buNone/>
            </a:pPr>
            <a:r>
              <a:rPr lang="en-GB" b="1"/>
              <a:t>Proof</a:t>
            </a:r>
            <a:r>
              <a:rPr lang="en-GB"/>
              <a:t>: The algorithm accesses each of the 3 numbers for each of the ~N 3/6 triples.</a:t>
            </a:r>
            <a:endParaRPr/>
          </a:p>
          <a:p>
            <a:pPr marL="0" lvl="0" indent="0" algn="ctr" rtl="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Insertion Sort  </a:t>
            </a:r>
            <a:endParaRPr/>
          </a:p>
        </p:txBody>
      </p:sp>
      <p:pic>
        <p:nvPicPr>
          <p:cNvPr id="326" name="Google Shape;326;p54"/>
          <p:cNvPicPr preferRelativeResize="0"/>
          <p:nvPr/>
        </p:nvPicPr>
        <p:blipFill>
          <a:blip r:embed="rId3">
            <a:alphaModFix/>
          </a:blip>
          <a:stretch>
            <a:fillRect/>
          </a:stretch>
        </p:blipFill>
        <p:spPr>
          <a:xfrm>
            <a:off x="2214563" y="1519238"/>
            <a:ext cx="4714875" cy="2105025"/>
          </a:xfrm>
          <a:prstGeom prst="rect">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Cost Model for Insertion Sort</a:t>
            </a:r>
            <a:endParaRPr/>
          </a:p>
        </p:txBody>
      </p:sp>
      <p:sp>
        <p:nvSpPr>
          <p:cNvPr id="332" name="Google Shape;332;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running time of the algorithm is the sum of running times for each statement executed. A statement that takes</a:t>
            </a:r>
            <a:r>
              <a:rPr lang="en-GB" i="1"/>
              <a:t> c</a:t>
            </a:r>
            <a:r>
              <a:rPr lang="en-GB" sz="1000" i="1"/>
              <a:t>i</a:t>
            </a:r>
            <a:r>
              <a:rPr lang="en-GB" sz="1000"/>
              <a:t> </a:t>
            </a:r>
            <a:r>
              <a:rPr lang="en-GB"/>
              <a:t>steps to execute and executes n times will contribute </a:t>
            </a:r>
            <a:r>
              <a:rPr lang="en-GB" i="1"/>
              <a:t>c</a:t>
            </a:r>
            <a:r>
              <a:rPr lang="en-GB" sz="1000" i="1"/>
              <a:t>i</a:t>
            </a:r>
            <a:r>
              <a:rPr lang="en-GB" i="1"/>
              <a:t>n </a:t>
            </a:r>
            <a:r>
              <a:rPr lang="en-GB"/>
              <a:t>to the total running time. </a:t>
            </a:r>
            <a:endParaRPr/>
          </a:p>
          <a:p>
            <a:pPr marL="0" lvl="0" indent="0" algn="ctr" rtl="0">
              <a:spcBef>
                <a:spcPts val="1600"/>
              </a:spcBef>
              <a:spcAft>
                <a:spcPts val="1600"/>
              </a:spcAft>
              <a:buNone/>
            </a:pPr>
            <a:r>
              <a:rPr lang="en-GB"/>
              <a:t>To compute T(n), the running time of INSERTION-SORT on an input of n values</a:t>
            </a:r>
            <a:endParaRPr/>
          </a:p>
        </p:txBody>
      </p:sp>
      <p:pic>
        <p:nvPicPr>
          <p:cNvPr id="333" name="Google Shape;333;p55"/>
          <p:cNvPicPr preferRelativeResize="0"/>
          <p:nvPr/>
        </p:nvPicPr>
        <p:blipFill>
          <a:blip r:embed="rId3">
            <a:alphaModFix/>
          </a:blip>
          <a:stretch>
            <a:fillRect/>
          </a:stretch>
        </p:blipFill>
        <p:spPr>
          <a:xfrm>
            <a:off x="2309375" y="2641025"/>
            <a:ext cx="4876800" cy="1085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Worst case scenario</a:t>
            </a:r>
            <a:endParaRPr/>
          </a:p>
        </p:txBody>
      </p:sp>
      <p:sp>
        <p:nvSpPr>
          <p:cNvPr id="339" name="Google Shape;339;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 Algorithm’s running time may depend on which input is given</a:t>
            </a:r>
            <a:endParaRPr/>
          </a:p>
          <a:p>
            <a:pPr marL="0" lvl="0" indent="0" algn="ctr" rtl="0">
              <a:spcBef>
                <a:spcPts val="1600"/>
              </a:spcBef>
              <a:spcAft>
                <a:spcPts val="0"/>
              </a:spcAft>
              <a:buNone/>
            </a:pPr>
            <a:r>
              <a:rPr lang="en-GB"/>
              <a:t>For Insertion sort, the best case occurs if the array is already sorted. Then, the running time is</a:t>
            </a:r>
            <a:endParaRPr/>
          </a:p>
          <a:p>
            <a:pPr marL="0" lvl="0" indent="0" algn="ctr" rtl="0">
              <a:spcBef>
                <a:spcPts val="1600"/>
              </a:spcBef>
              <a:spcAft>
                <a:spcPts val="0"/>
              </a:spcAft>
              <a:buNone/>
            </a:pPr>
            <a:endParaRPr/>
          </a:p>
          <a:p>
            <a:pPr marL="0" lvl="0" indent="0" algn="ctr" rtl="0">
              <a:spcBef>
                <a:spcPts val="1600"/>
              </a:spcBef>
              <a:spcAft>
                <a:spcPts val="0"/>
              </a:spcAft>
              <a:buNone/>
            </a:pPr>
            <a:endParaRPr/>
          </a:p>
          <a:p>
            <a:pPr marL="0" lvl="0" indent="0" algn="ctr" rtl="0">
              <a:spcBef>
                <a:spcPts val="1600"/>
              </a:spcBef>
              <a:spcAft>
                <a:spcPts val="0"/>
              </a:spcAft>
              <a:buNone/>
            </a:pPr>
            <a:r>
              <a:rPr lang="en-GB"/>
              <a:t>However, if the array is in reverse order (decreasing order) because we must compare each element </a:t>
            </a:r>
            <a:r>
              <a:rPr lang="en-GB" i="1"/>
              <a:t>A[j]</a:t>
            </a:r>
            <a:r>
              <a:rPr lang="en-GB"/>
              <a:t> with each element in the entire sorted subarray </a:t>
            </a:r>
            <a:r>
              <a:rPr lang="en-GB" i="1"/>
              <a:t>A[1 .. j -1]</a:t>
            </a:r>
            <a:endParaRPr i="1"/>
          </a:p>
          <a:p>
            <a:pPr marL="0" lvl="0" indent="0" algn="ctr" rtl="0">
              <a:spcBef>
                <a:spcPts val="1600"/>
              </a:spcBef>
              <a:spcAft>
                <a:spcPts val="0"/>
              </a:spcAft>
              <a:buNone/>
            </a:pPr>
            <a:r>
              <a:rPr lang="en-GB"/>
              <a:t> </a:t>
            </a:r>
            <a:endParaRPr/>
          </a:p>
          <a:p>
            <a:pPr marL="0" lvl="0" indent="0" algn="ctr" rtl="0">
              <a:spcBef>
                <a:spcPts val="1600"/>
              </a:spcBef>
              <a:spcAft>
                <a:spcPts val="1600"/>
              </a:spcAft>
              <a:buNone/>
            </a:pPr>
            <a:endParaRPr/>
          </a:p>
        </p:txBody>
      </p:sp>
      <p:pic>
        <p:nvPicPr>
          <p:cNvPr id="340" name="Google Shape;340;p56"/>
          <p:cNvPicPr preferRelativeResize="0"/>
          <p:nvPr/>
        </p:nvPicPr>
        <p:blipFill>
          <a:blip r:embed="rId3">
            <a:alphaModFix/>
          </a:blip>
          <a:stretch>
            <a:fillRect/>
          </a:stretch>
        </p:blipFill>
        <p:spPr>
          <a:xfrm>
            <a:off x="2338388" y="2281238"/>
            <a:ext cx="4467225" cy="581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Worst case cost model</a:t>
            </a:r>
            <a:endParaRPr/>
          </a:p>
        </p:txBody>
      </p:sp>
      <p:pic>
        <p:nvPicPr>
          <p:cNvPr id="346" name="Google Shape;346;p57"/>
          <p:cNvPicPr preferRelativeResize="0"/>
          <p:nvPr/>
        </p:nvPicPr>
        <p:blipFill>
          <a:blip r:embed="rId3">
            <a:alphaModFix/>
          </a:blip>
          <a:stretch>
            <a:fillRect/>
          </a:stretch>
        </p:blipFill>
        <p:spPr>
          <a:xfrm>
            <a:off x="2114550" y="1785925"/>
            <a:ext cx="4914900" cy="157162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subTitle" idx="1"/>
          </p:nvPr>
        </p:nvSpPr>
        <p:spPr>
          <a:xfrm>
            <a:off x="1687200" y="1375975"/>
            <a:ext cx="5600700" cy="26322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A set of bits might represent a character (e.g. ‘A’), a digit (e.g. 23) and so on</a:t>
            </a:r>
            <a:endParaRPr sz="140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A </a:t>
            </a:r>
            <a:r>
              <a:rPr lang="en-GB" sz="1400" i="1">
                <a:solidFill>
                  <a:schemeClr val="dk1"/>
                </a:solidFill>
                <a:latin typeface="Montserrat"/>
                <a:ea typeface="Montserrat"/>
                <a:cs typeface="Montserrat"/>
                <a:sym typeface="Montserrat"/>
              </a:rPr>
              <a:t>Data Type</a:t>
            </a:r>
            <a:r>
              <a:rPr lang="en-GB" sz="1400" b="1">
                <a:solidFill>
                  <a:schemeClr val="dk1"/>
                </a:solidFill>
                <a:latin typeface="Montserrat"/>
                <a:ea typeface="Montserrat"/>
                <a:cs typeface="Montserrat"/>
                <a:sym typeface="Montserrat"/>
              </a:rPr>
              <a:t> </a:t>
            </a:r>
            <a:r>
              <a:rPr lang="en-GB" sz="1400">
                <a:solidFill>
                  <a:schemeClr val="dk1"/>
                </a:solidFill>
                <a:latin typeface="Montserrat"/>
                <a:ea typeface="Montserrat"/>
                <a:cs typeface="Montserrat"/>
                <a:sym typeface="Montserrat"/>
              </a:rPr>
              <a:t>is the mechanism that computer programming languages have to interpret that set of bits</a:t>
            </a:r>
            <a:endParaRPr sz="140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Common Data Types: </a:t>
            </a:r>
            <a:r>
              <a:rPr lang="en-GB" sz="1400">
                <a:solidFill>
                  <a:schemeClr val="dk1"/>
                </a:solidFill>
                <a:latin typeface="Consolas"/>
                <a:ea typeface="Consolas"/>
                <a:cs typeface="Consolas"/>
                <a:sym typeface="Consolas"/>
              </a:rPr>
              <a:t>int, char, double</a:t>
            </a:r>
            <a:endParaRPr sz="14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sz="14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400">
              <a:latin typeface="Montserrat"/>
              <a:ea typeface="Montserrat"/>
              <a:cs typeface="Montserrat"/>
              <a:sym typeface="Montserrat"/>
            </a:endParaRPr>
          </a:p>
        </p:txBody>
      </p:sp>
      <p:sp>
        <p:nvSpPr>
          <p:cNvPr id="111" name="Google Shape;111;p22"/>
          <p:cNvSpPr txBox="1"/>
          <p:nvPr/>
        </p:nvSpPr>
        <p:spPr>
          <a:xfrm>
            <a:off x="1687200" y="221150"/>
            <a:ext cx="5274600" cy="60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600">
                <a:latin typeface="Montserrat"/>
                <a:ea typeface="Montserrat"/>
                <a:cs typeface="Montserrat"/>
                <a:sym typeface="Montserrat"/>
              </a:rPr>
              <a:t>Data Types</a:t>
            </a:r>
            <a:endParaRPr sz="2600">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Asymptotic Notation</a:t>
            </a:r>
            <a:endParaRPr/>
          </a:p>
        </p:txBody>
      </p:sp>
      <p:sp>
        <p:nvSpPr>
          <p:cNvPr id="352" name="Google Shape;352;p58"/>
          <p:cNvSpPr txBox="1">
            <a:spLocks noGrp="1"/>
          </p:cNvSpPr>
          <p:nvPr>
            <p:ph type="body" idx="1"/>
          </p:nvPr>
        </p:nvSpPr>
        <p:spPr>
          <a:xfrm>
            <a:off x="272725" y="1168050"/>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Asymptotic notation is used to describe running times of algorithms, for instance, insertion sort worst-case worst case running time is            (theta of n square)</a:t>
            </a:r>
            <a:endParaRPr/>
          </a:p>
          <a:p>
            <a:pPr marL="0" lvl="0" indent="0" algn="ctr" rtl="0">
              <a:spcBef>
                <a:spcPts val="1600"/>
              </a:spcBef>
              <a:spcAft>
                <a:spcPts val="0"/>
              </a:spcAft>
              <a:buNone/>
            </a:pPr>
            <a:r>
              <a:rPr lang="en-GB"/>
              <a:t>Writing the insertion sort running time as               we abstract the details of the function</a:t>
            </a:r>
            <a:endParaRPr/>
          </a:p>
          <a:p>
            <a:pPr marL="0" lvl="0" indent="0" algn="ctr" rtl="0">
              <a:spcBef>
                <a:spcPts val="1600"/>
              </a:spcBef>
              <a:spcAft>
                <a:spcPts val="1600"/>
              </a:spcAft>
              <a:buNone/>
            </a:pPr>
            <a:endParaRPr/>
          </a:p>
        </p:txBody>
      </p:sp>
      <p:pic>
        <p:nvPicPr>
          <p:cNvPr id="353" name="Google Shape;353;p58"/>
          <p:cNvPicPr preferRelativeResize="0"/>
          <p:nvPr/>
        </p:nvPicPr>
        <p:blipFill rotWithShape="1">
          <a:blip r:embed="rId3">
            <a:alphaModFix/>
          </a:blip>
          <a:srcRect t="15888"/>
          <a:stretch/>
        </p:blipFill>
        <p:spPr>
          <a:xfrm>
            <a:off x="5373850" y="1533550"/>
            <a:ext cx="435850" cy="213850"/>
          </a:xfrm>
          <a:prstGeom prst="rect">
            <a:avLst/>
          </a:prstGeom>
          <a:noFill/>
          <a:ln>
            <a:noFill/>
          </a:ln>
        </p:spPr>
      </p:pic>
      <p:pic>
        <p:nvPicPr>
          <p:cNvPr id="354" name="Google Shape;354;p58"/>
          <p:cNvPicPr preferRelativeResize="0"/>
          <p:nvPr/>
        </p:nvPicPr>
        <p:blipFill rotWithShape="1">
          <a:blip r:embed="rId3">
            <a:alphaModFix/>
          </a:blip>
          <a:srcRect t="15888"/>
          <a:stretch/>
        </p:blipFill>
        <p:spPr>
          <a:xfrm>
            <a:off x="4497575" y="1982100"/>
            <a:ext cx="435850" cy="213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𝚹 notation</a:t>
            </a:r>
            <a:endParaRPr/>
          </a:p>
        </p:txBody>
      </p:sp>
      <p:sp>
        <p:nvSpPr>
          <p:cNvPr id="360" name="Google Shape;360;p59"/>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For a given function g(n)</a:t>
            </a:r>
            <a:endParaRPr/>
          </a:p>
          <a:p>
            <a:pPr marL="0" lvl="0" indent="0" algn="ctr" rtl="0">
              <a:spcBef>
                <a:spcPts val="1600"/>
              </a:spcBef>
              <a:spcAft>
                <a:spcPts val="0"/>
              </a:spcAft>
              <a:buClr>
                <a:schemeClr val="dk1"/>
              </a:buClr>
              <a:buSzPts val="1100"/>
              <a:buFont typeface="Arial"/>
              <a:buNone/>
            </a:pPr>
            <a:r>
              <a:rPr lang="en-GB"/>
              <a:t>we denote by 𝚹(g (n)) the set of functions</a:t>
            </a:r>
            <a:endParaRPr/>
          </a:p>
          <a:p>
            <a:pPr marL="0" lvl="0" indent="0" algn="ctr" rtl="0">
              <a:spcBef>
                <a:spcPts val="1600"/>
              </a:spcBef>
              <a:spcAft>
                <a:spcPts val="1600"/>
              </a:spcAft>
              <a:buNone/>
            </a:pPr>
            <a:endParaRPr/>
          </a:p>
        </p:txBody>
      </p:sp>
      <p:pic>
        <p:nvPicPr>
          <p:cNvPr id="361" name="Google Shape;361;p59"/>
          <p:cNvPicPr preferRelativeResize="0"/>
          <p:nvPr/>
        </p:nvPicPr>
        <p:blipFill>
          <a:blip r:embed="rId3">
            <a:alphaModFix/>
          </a:blip>
          <a:stretch>
            <a:fillRect/>
          </a:stretch>
        </p:blipFill>
        <p:spPr>
          <a:xfrm>
            <a:off x="2109788" y="1913200"/>
            <a:ext cx="4924425" cy="638175"/>
          </a:xfrm>
          <a:prstGeom prst="rect">
            <a:avLst/>
          </a:prstGeom>
          <a:noFill/>
          <a:ln>
            <a:noFill/>
          </a:ln>
        </p:spPr>
      </p:pic>
      <p:pic>
        <p:nvPicPr>
          <p:cNvPr id="362" name="Google Shape;362;p59"/>
          <p:cNvPicPr preferRelativeResize="0"/>
          <p:nvPr/>
        </p:nvPicPr>
        <p:blipFill>
          <a:blip r:embed="rId4">
            <a:alphaModFix/>
          </a:blip>
          <a:stretch>
            <a:fillRect/>
          </a:stretch>
        </p:blipFill>
        <p:spPr>
          <a:xfrm>
            <a:off x="2026225" y="2616698"/>
            <a:ext cx="5382500" cy="19521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 notation</a:t>
            </a:r>
            <a:endParaRPr/>
          </a:p>
        </p:txBody>
      </p:sp>
      <p:sp>
        <p:nvSpPr>
          <p:cNvPr id="368" name="Google Shape;368;p60"/>
          <p:cNvSpPr txBox="1">
            <a:spLocks noGrp="1"/>
          </p:cNvSpPr>
          <p:nvPr>
            <p:ph type="body" idx="1"/>
          </p:nvPr>
        </p:nvSpPr>
        <p:spPr>
          <a:xfrm>
            <a:off x="311700" y="1152475"/>
            <a:ext cx="8520600" cy="198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𝚹 notation asymptotically bounds a function from above and below. When we have only an asymptotic upper bound, we use O notation. For a function g(n) we denote O(g(n)) the set of functions</a:t>
            </a:r>
            <a:endParaRPr/>
          </a:p>
          <a:p>
            <a:pPr marL="0" lvl="0" indent="0" algn="ctr" rtl="0">
              <a:spcBef>
                <a:spcPts val="1600"/>
              </a:spcBef>
              <a:spcAft>
                <a:spcPts val="1600"/>
              </a:spcAft>
              <a:buNone/>
            </a:pPr>
            <a:endParaRPr/>
          </a:p>
        </p:txBody>
      </p:sp>
      <p:pic>
        <p:nvPicPr>
          <p:cNvPr id="369" name="Google Shape;369;p60"/>
          <p:cNvPicPr preferRelativeResize="0"/>
          <p:nvPr/>
        </p:nvPicPr>
        <p:blipFill>
          <a:blip r:embed="rId3">
            <a:alphaModFix/>
          </a:blip>
          <a:stretch>
            <a:fillRect/>
          </a:stretch>
        </p:blipFill>
        <p:spPr>
          <a:xfrm>
            <a:off x="1776413" y="2367725"/>
            <a:ext cx="5591175" cy="621250"/>
          </a:xfrm>
          <a:prstGeom prst="rect">
            <a:avLst/>
          </a:prstGeom>
          <a:noFill/>
          <a:ln w="28575" cap="flat" cmpd="sng">
            <a:solidFill>
              <a:schemeClr val="dk2"/>
            </a:solidFill>
            <a:prstDash val="solid"/>
            <a:round/>
            <a:headEnd type="none" w="sm" len="sm"/>
            <a:tailEnd type="none" w="sm" len="sm"/>
          </a:ln>
        </p:spPr>
      </p:pic>
      <p:sp>
        <p:nvSpPr>
          <p:cNvPr id="370" name="Google Shape;370;p60"/>
          <p:cNvSpPr txBox="1"/>
          <p:nvPr/>
        </p:nvSpPr>
        <p:spPr>
          <a:xfrm>
            <a:off x="529925" y="3577075"/>
            <a:ext cx="8159400" cy="10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Since O-notation describes an upper bound, it is used to bound the worst case running time of an algorithm.</a:t>
            </a:r>
            <a:endParaRPr>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Summary</a:t>
            </a:r>
            <a:endParaRPr/>
          </a:p>
        </p:txBody>
      </p:sp>
      <p:sp>
        <p:nvSpPr>
          <p:cNvPr id="376" name="Google Shape;376;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For many programs, developing a mathematical model of running time reduces to the following steps: </a:t>
            </a:r>
            <a:endParaRPr/>
          </a:p>
          <a:p>
            <a:pPr marL="0" lvl="0" indent="0" algn="ctr" rtl="0">
              <a:spcBef>
                <a:spcPts val="1600"/>
              </a:spcBef>
              <a:spcAft>
                <a:spcPts val="0"/>
              </a:spcAft>
              <a:buNone/>
            </a:pPr>
            <a:r>
              <a:rPr lang="en-GB"/>
              <a:t>■  Develop an input model, including a deﬁnition of the problem size. ■ Identify the inner loop. </a:t>
            </a:r>
            <a:endParaRPr/>
          </a:p>
          <a:p>
            <a:pPr marL="0" lvl="0" indent="0" algn="ctr" rtl="0">
              <a:spcBef>
                <a:spcPts val="1600"/>
              </a:spcBef>
              <a:spcAft>
                <a:spcPts val="0"/>
              </a:spcAft>
              <a:buClr>
                <a:schemeClr val="dk1"/>
              </a:buClr>
              <a:buSzPts val="1100"/>
              <a:buFont typeface="Arial"/>
              <a:buNone/>
            </a:pPr>
            <a:r>
              <a:rPr lang="en-GB"/>
              <a:t>■ Deﬁne a cost model that includes operations in the inner loop.</a:t>
            </a:r>
            <a:endParaRPr/>
          </a:p>
          <a:p>
            <a:pPr marL="0" lvl="0" indent="0" algn="ctr" rtl="0">
              <a:spcBef>
                <a:spcPts val="1600"/>
              </a:spcBef>
              <a:spcAft>
                <a:spcPts val="0"/>
              </a:spcAft>
              <a:buClr>
                <a:schemeClr val="dk1"/>
              </a:buClr>
              <a:buSzPts val="1100"/>
              <a:buFont typeface="Arial"/>
              <a:buNone/>
            </a:pPr>
            <a:r>
              <a:rPr lang="en-GB"/>
              <a:t>■ 	Determine the frequency of execution of those operations for the given input. Doing so might require mathematical analysis</a:t>
            </a:r>
            <a:endParaRPr/>
          </a:p>
          <a:p>
            <a:pPr marL="0" lvl="0" indent="0" algn="ctr" rtl="0">
              <a:spcBef>
                <a:spcPts val="16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Order of growth classifications</a:t>
            </a:r>
            <a:endParaRPr/>
          </a:p>
        </p:txBody>
      </p:sp>
      <p:pic>
        <p:nvPicPr>
          <p:cNvPr id="382" name="Google Shape;382;p62"/>
          <p:cNvPicPr preferRelativeResize="0"/>
          <p:nvPr/>
        </p:nvPicPr>
        <p:blipFill>
          <a:blip r:embed="rId3">
            <a:alphaModFix/>
          </a:blip>
          <a:stretch>
            <a:fillRect/>
          </a:stretch>
        </p:blipFill>
        <p:spPr>
          <a:xfrm>
            <a:off x="2501699" y="623375"/>
            <a:ext cx="4069801" cy="41677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Merge Sort</a:t>
            </a:r>
            <a:endParaRPr/>
          </a:p>
        </p:txBody>
      </p:sp>
      <p:sp>
        <p:nvSpPr>
          <p:cNvPr id="388" name="Google Shape;388;p63"/>
          <p:cNvSpPr txBox="1">
            <a:spLocks noGrp="1"/>
          </p:cNvSpPr>
          <p:nvPr>
            <p:ph type="body" idx="1"/>
          </p:nvPr>
        </p:nvSpPr>
        <p:spPr>
          <a:xfrm>
            <a:off x="311700" y="1000075"/>
            <a:ext cx="8520600" cy="62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The merge procedure takes O(n), where n = r - p - 1 is the total number of elements being merged</a:t>
            </a:r>
            <a:endParaRPr/>
          </a:p>
        </p:txBody>
      </p:sp>
      <p:pic>
        <p:nvPicPr>
          <p:cNvPr id="389" name="Google Shape;389;p63"/>
          <p:cNvPicPr preferRelativeResize="0"/>
          <p:nvPr/>
        </p:nvPicPr>
        <p:blipFill>
          <a:blip r:embed="rId3">
            <a:alphaModFix/>
          </a:blip>
          <a:stretch>
            <a:fillRect/>
          </a:stretch>
        </p:blipFill>
        <p:spPr>
          <a:xfrm>
            <a:off x="2928938" y="1679975"/>
            <a:ext cx="3286125" cy="316230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Merge Sort - Graphic Representation</a:t>
            </a:r>
            <a:endParaRPr/>
          </a:p>
          <a:p>
            <a:pPr marL="0" lvl="0" indent="0" algn="ctr" rtl="0">
              <a:spcBef>
                <a:spcPts val="0"/>
              </a:spcBef>
              <a:spcAft>
                <a:spcPts val="0"/>
              </a:spcAft>
              <a:buNone/>
            </a:pPr>
            <a:endParaRPr/>
          </a:p>
        </p:txBody>
      </p:sp>
      <p:pic>
        <p:nvPicPr>
          <p:cNvPr id="395" name="Google Shape;395;p64"/>
          <p:cNvPicPr preferRelativeResize="0"/>
          <p:nvPr/>
        </p:nvPicPr>
        <p:blipFill>
          <a:blip r:embed="rId3">
            <a:alphaModFix/>
          </a:blip>
          <a:stretch>
            <a:fillRect/>
          </a:stretch>
        </p:blipFill>
        <p:spPr>
          <a:xfrm>
            <a:off x="1728788" y="1309688"/>
            <a:ext cx="5686425" cy="252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subTitle" idx="1"/>
          </p:nvPr>
        </p:nvSpPr>
        <p:spPr>
          <a:xfrm>
            <a:off x="1687200" y="1223575"/>
            <a:ext cx="5815200" cy="225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Bits are saved in memory as a group of bytes called </a:t>
            </a:r>
            <a:r>
              <a:rPr lang="en-GB" sz="1400" i="1">
                <a:solidFill>
                  <a:schemeClr val="dk1"/>
                </a:solidFill>
                <a:latin typeface="Montserrat"/>
                <a:ea typeface="Montserrat"/>
                <a:cs typeface="Montserrat"/>
                <a:sym typeface="Montserrat"/>
              </a:rPr>
              <a:t>“words</a:t>
            </a:r>
            <a:r>
              <a:rPr lang="en-GB" sz="1400">
                <a:solidFill>
                  <a:schemeClr val="dk1"/>
                </a:solidFill>
                <a:latin typeface="Montserrat"/>
                <a:ea typeface="Montserrat"/>
                <a:cs typeface="Montserrat"/>
                <a:sym typeface="Montserrat"/>
              </a:rPr>
              <a:t>” </a:t>
            </a:r>
            <a:endParaRPr sz="140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Every such word has an </a:t>
            </a:r>
            <a:r>
              <a:rPr lang="en-GB" sz="1400" i="1">
                <a:solidFill>
                  <a:schemeClr val="dk1"/>
                </a:solidFill>
                <a:latin typeface="Montserrat"/>
                <a:ea typeface="Montserrat"/>
                <a:cs typeface="Montserrat"/>
                <a:sym typeface="Montserrat"/>
              </a:rPr>
              <a:t>address or location</a:t>
            </a:r>
            <a:endParaRPr sz="1400" i="1">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40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None/>
            </a:pPr>
            <a:r>
              <a:rPr lang="en-GB" sz="1400">
                <a:solidFill>
                  <a:schemeClr val="dk1"/>
                </a:solidFill>
                <a:latin typeface="Montserrat"/>
                <a:ea typeface="Montserrat"/>
                <a:cs typeface="Montserrat"/>
                <a:sym typeface="Montserrat"/>
              </a:rPr>
              <a:t>Example: </a:t>
            </a:r>
            <a:endParaRPr sz="140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None/>
            </a:pPr>
            <a:r>
              <a:rPr lang="en-GB" sz="1400">
                <a:solidFill>
                  <a:schemeClr val="dk1"/>
                </a:solidFill>
                <a:latin typeface="Montserrat"/>
                <a:ea typeface="Montserrat"/>
                <a:cs typeface="Montserrat"/>
                <a:sym typeface="Montserrat"/>
              </a:rPr>
              <a:t>	When we declare a variable in C/Java </a:t>
            </a:r>
            <a:endParaRPr sz="140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None/>
            </a:pPr>
            <a:r>
              <a:rPr lang="en-GB" sz="1400">
                <a:solidFill>
                  <a:schemeClr val="dk1"/>
                </a:solidFill>
                <a:latin typeface="Montserrat"/>
                <a:ea typeface="Montserrat"/>
                <a:cs typeface="Montserrat"/>
                <a:sym typeface="Montserrat"/>
              </a:rPr>
              <a:t>			int x = 1;</a:t>
            </a:r>
            <a:endParaRPr sz="140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None/>
            </a:pPr>
            <a:r>
              <a:rPr lang="en-GB" sz="1400">
                <a:solidFill>
                  <a:schemeClr val="dk1"/>
                </a:solidFill>
                <a:latin typeface="Montserrat"/>
                <a:ea typeface="Montserrat"/>
                <a:cs typeface="Montserrat"/>
                <a:sym typeface="Montserrat"/>
              </a:rPr>
              <a:t>            </a:t>
            </a:r>
            <a:endParaRPr sz="14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400">
              <a:latin typeface="Montserrat"/>
              <a:ea typeface="Montserrat"/>
              <a:cs typeface="Montserrat"/>
              <a:sym typeface="Montserrat"/>
            </a:endParaRPr>
          </a:p>
        </p:txBody>
      </p:sp>
      <p:sp>
        <p:nvSpPr>
          <p:cNvPr id="117" name="Google Shape;117;p23"/>
          <p:cNvSpPr txBox="1"/>
          <p:nvPr/>
        </p:nvSpPr>
        <p:spPr>
          <a:xfrm>
            <a:off x="1687200" y="221150"/>
            <a:ext cx="5274600" cy="60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600">
                <a:latin typeface="Montserrat"/>
                <a:ea typeface="Montserrat"/>
                <a:cs typeface="Montserrat"/>
                <a:sym typeface="Montserrat"/>
              </a:rPr>
              <a:t>Memory Allocation</a:t>
            </a:r>
            <a:endParaRPr sz="2600">
              <a:latin typeface="Montserrat"/>
              <a:ea typeface="Montserrat"/>
              <a:cs typeface="Montserrat"/>
              <a:sym typeface="Montserrat"/>
            </a:endParaRPr>
          </a:p>
        </p:txBody>
      </p:sp>
      <p:pic>
        <p:nvPicPr>
          <p:cNvPr id="118" name="Google Shape;118;p23"/>
          <p:cNvPicPr preferRelativeResize="0"/>
          <p:nvPr/>
        </p:nvPicPr>
        <p:blipFill>
          <a:blip r:embed="rId3">
            <a:alphaModFix/>
          </a:blip>
          <a:stretch>
            <a:fillRect/>
          </a:stretch>
        </p:blipFill>
        <p:spPr>
          <a:xfrm>
            <a:off x="2686435" y="3478425"/>
            <a:ext cx="3276125" cy="137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2433650" y="777725"/>
            <a:ext cx="4276725" cy="2419350"/>
          </a:xfrm>
          <a:prstGeom prst="rect">
            <a:avLst/>
          </a:prstGeom>
          <a:noFill/>
          <a:ln>
            <a:noFill/>
          </a:ln>
        </p:spPr>
      </p:pic>
      <p:graphicFrame>
        <p:nvGraphicFramePr>
          <p:cNvPr id="124" name="Google Shape;124;p24"/>
          <p:cNvGraphicFramePr/>
          <p:nvPr/>
        </p:nvGraphicFramePr>
        <p:xfrm>
          <a:off x="952525" y="3279600"/>
          <a:ext cx="7238925" cy="396210"/>
        </p:xfrm>
        <a:graphic>
          <a:graphicData uri="http://schemas.openxmlformats.org/drawingml/2006/table">
            <a:tbl>
              <a:tblPr>
                <a:noFill/>
                <a:tableStyleId>{654D9394-D1AF-44ED-8E09-1FC8C08015BD}</a:tableStyleId>
              </a:tblPr>
              <a:tblGrid>
                <a:gridCol w="804325">
                  <a:extLst>
                    <a:ext uri="{9D8B030D-6E8A-4147-A177-3AD203B41FA5}">
                      <a16:colId xmlns:a16="http://schemas.microsoft.com/office/drawing/2014/main" val="20000"/>
                    </a:ext>
                  </a:extLst>
                </a:gridCol>
                <a:gridCol w="804325">
                  <a:extLst>
                    <a:ext uri="{9D8B030D-6E8A-4147-A177-3AD203B41FA5}">
                      <a16:colId xmlns:a16="http://schemas.microsoft.com/office/drawing/2014/main" val="20001"/>
                    </a:ext>
                  </a:extLst>
                </a:gridCol>
                <a:gridCol w="804325">
                  <a:extLst>
                    <a:ext uri="{9D8B030D-6E8A-4147-A177-3AD203B41FA5}">
                      <a16:colId xmlns:a16="http://schemas.microsoft.com/office/drawing/2014/main" val="20002"/>
                    </a:ext>
                  </a:extLst>
                </a:gridCol>
                <a:gridCol w="804325">
                  <a:extLst>
                    <a:ext uri="{9D8B030D-6E8A-4147-A177-3AD203B41FA5}">
                      <a16:colId xmlns:a16="http://schemas.microsoft.com/office/drawing/2014/main" val="20003"/>
                    </a:ext>
                  </a:extLst>
                </a:gridCol>
                <a:gridCol w="804325">
                  <a:extLst>
                    <a:ext uri="{9D8B030D-6E8A-4147-A177-3AD203B41FA5}">
                      <a16:colId xmlns:a16="http://schemas.microsoft.com/office/drawing/2014/main" val="20004"/>
                    </a:ext>
                  </a:extLst>
                </a:gridCol>
                <a:gridCol w="804325">
                  <a:extLst>
                    <a:ext uri="{9D8B030D-6E8A-4147-A177-3AD203B41FA5}">
                      <a16:colId xmlns:a16="http://schemas.microsoft.com/office/drawing/2014/main" val="20005"/>
                    </a:ext>
                  </a:extLst>
                </a:gridCol>
                <a:gridCol w="804325">
                  <a:extLst>
                    <a:ext uri="{9D8B030D-6E8A-4147-A177-3AD203B41FA5}">
                      <a16:colId xmlns:a16="http://schemas.microsoft.com/office/drawing/2014/main" val="20006"/>
                    </a:ext>
                  </a:extLst>
                </a:gridCol>
                <a:gridCol w="804325">
                  <a:extLst>
                    <a:ext uri="{9D8B030D-6E8A-4147-A177-3AD203B41FA5}">
                      <a16:colId xmlns:a16="http://schemas.microsoft.com/office/drawing/2014/main" val="20007"/>
                    </a:ext>
                  </a:extLst>
                </a:gridCol>
                <a:gridCol w="804325">
                  <a:extLst>
                    <a:ext uri="{9D8B030D-6E8A-4147-A177-3AD203B41FA5}">
                      <a16:colId xmlns:a16="http://schemas.microsoft.com/office/drawing/2014/main" val="20008"/>
                    </a:ext>
                  </a:extLst>
                </a:gridCol>
              </a:tblGrid>
              <a:tr h="381000">
                <a:tc>
                  <a:txBody>
                    <a:bodyPr/>
                    <a:lstStyle/>
                    <a:p>
                      <a:pPr marL="0" lvl="0" indent="0" algn="l" rtl="0">
                        <a:spcBef>
                          <a:spcPts val="0"/>
                        </a:spcBef>
                        <a:spcAft>
                          <a:spcPts val="0"/>
                        </a:spcAft>
                        <a:buNone/>
                      </a:pPr>
                      <a:r>
                        <a:rPr lang="en-GB"/>
                        <a:t>j</a:t>
                      </a:r>
                      <a:endParaRPr/>
                    </a:p>
                  </a:txBody>
                  <a:tcPr marL="91425" marR="91425" marT="91425" marB="91425"/>
                </a:tc>
                <a:tc>
                  <a:txBody>
                    <a:bodyPr/>
                    <a:lstStyle/>
                    <a:p>
                      <a:pPr marL="0" lvl="0" indent="0" algn="l" rtl="0">
                        <a:spcBef>
                          <a:spcPts val="0"/>
                        </a:spcBef>
                        <a:spcAft>
                          <a:spcPts val="0"/>
                        </a:spcAft>
                        <a:buNone/>
                      </a:pPr>
                      <a:r>
                        <a:rPr lang="en-GB"/>
                        <a:t>c</a:t>
                      </a:r>
                      <a:endParaRPr/>
                    </a:p>
                  </a:txBody>
                  <a:tcPr marL="91425" marR="91425" marT="91425" marB="91425"/>
                </a:tc>
                <a:tc>
                  <a:txBody>
                    <a:bodyPr/>
                    <a:lstStyle/>
                    <a:p>
                      <a:pPr marL="0" lvl="0" indent="0" algn="l" rtl="0">
                        <a:spcBef>
                          <a:spcPts val="0"/>
                        </a:spcBef>
                        <a:spcAft>
                          <a:spcPts val="0"/>
                        </a:spcAft>
                        <a:buNone/>
                      </a:pPr>
                      <a:r>
                        <a:rPr lang="en-GB"/>
                        <a:t>p</a:t>
                      </a:r>
                      <a:endParaRPr/>
                    </a:p>
                  </a:txBody>
                  <a:tcPr marL="91425" marR="91425" marT="91425" marB="91425"/>
                </a:tc>
                <a:tc>
                  <a:txBody>
                    <a:bodyPr/>
                    <a:lstStyle/>
                    <a:p>
                      <a:pPr marL="0" lvl="0" indent="0" algn="l" rtl="0">
                        <a:spcBef>
                          <a:spcPts val="0"/>
                        </a:spcBef>
                        <a:spcAft>
                          <a:spcPts val="0"/>
                        </a:spcAft>
                        <a:buNone/>
                      </a:pPr>
                      <a:r>
                        <a:rPr lang="en-GB"/>
                        <a:t>i</a:t>
                      </a:r>
                      <a:endParaRPr/>
                    </a:p>
                  </a:txBody>
                  <a:tcPr marL="91425" marR="91425" marT="91425" marB="91425"/>
                </a:tc>
                <a:tc>
                  <a:txBody>
                    <a:bodyPr/>
                    <a:lstStyle/>
                    <a:p>
                      <a:pPr marL="0" lvl="0" indent="0" algn="l" rtl="0">
                        <a:spcBef>
                          <a:spcPts val="0"/>
                        </a:spcBef>
                        <a:spcAft>
                          <a:spcPts val="0"/>
                        </a:spcAft>
                        <a:buNone/>
                      </a:pPr>
                      <a:r>
                        <a:rPr lang="en-GB"/>
                        <a:t>n</a:t>
                      </a:r>
                      <a:endParaRPr/>
                    </a:p>
                  </a:txBody>
                  <a:tcPr marL="91425" marR="91425" marT="91425" marB="91425"/>
                </a:tc>
                <a:tc>
                  <a:txBody>
                    <a:bodyPr/>
                    <a:lstStyle/>
                    <a:p>
                      <a:pPr marL="0" lvl="0" indent="0" algn="l" rtl="0">
                        <a:spcBef>
                          <a:spcPts val="0"/>
                        </a:spcBef>
                        <a:spcAft>
                          <a:spcPts val="0"/>
                        </a:spcAft>
                        <a:buNone/>
                      </a:pPr>
                      <a:r>
                        <a:rPr lang="en-GB"/>
                        <a:t>e</a:t>
                      </a:r>
                      <a:endParaRPr/>
                    </a:p>
                  </a:txBody>
                  <a:tcPr marL="91425" marR="91425" marT="91425" marB="91425"/>
                </a:tc>
                <a:tc>
                  <a:txBody>
                    <a:bodyPr/>
                    <a:lstStyle/>
                    <a:p>
                      <a:pPr marL="0" lvl="0" indent="0" algn="l" rtl="0">
                        <a:spcBef>
                          <a:spcPts val="0"/>
                        </a:spcBef>
                        <a:spcAft>
                          <a:spcPts val="0"/>
                        </a:spcAft>
                        <a:buNone/>
                      </a:pPr>
                      <a:r>
                        <a:rPr lang="en-GB"/>
                        <a:t>d</a:t>
                      </a:r>
                      <a:endParaRPr/>
                    </a:p>
                  </a:txBody>
                  <a:tcPr marL="91425" marR="91425" marT="91425" marB="91425"/>
                </a:tc>
                <a:tc>
                  <a:txBody>
                    <a:bodyPr/>
                    <a:lstStyle/>
                    <a:p>
                      <a:pPr marL="0" lvl="0" indent="0" algn="l" rtl="0">
                        <a:spcBef>
                          <a:spcPts val="0"/>
                        </a:spcBef>
                        <a:spcAft>
                          <a:spcPts val="0"/>
                        </a:spcAft>
                        <a:buNone/>
                      </a:pPr>
                      <a:r>
                        <a:rPr lang="en-GB"/>
                        <a:t>a</a:t>
                      </a:r>
                      <a:endParaRPr/>
                    </a:p>
                  </a:txBody>
                  <a:tcPr marL="91425" marR="91425" marT="91425" marB="91425"/>
                </a:tc>
                <a:tc>
                  <a:txBody>
                    <a:bodyPr/>
                    <a:lstStyle/>
                    <a:p>
                      <a:pPr marL="0" lvl="0" indent="0" algn="l" rtl="0">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Basic Data Structures</a:t>
            </a:r>
            <a:endParaRPr/>
          </a:p>
        </p:txBody>
      </p:sp>
      <p:sp>
        <p:nvSpPr>
          <p:cNvPr id="130" name="Google Shape;130;p25"/>
          <p:cNvSpPr txBox="1">
            <a:spLocks noGrp="1"/>
          </p:cNvSpPr>
          <p:nvPr>
            <p:ph type="body" idx="1"/>
          </p:nvPr>
        </p:nvSpPr>
        <p:spPr>
          <a:xfrm>
            <a:off x="2081225" y="1457275"/>
            <a:ext cx="4961400" cy="1776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In Java and C there are two basic data structures that can be constructed:</a:t>
            </a:r>
            <a:endParaRPr/>
          </a:p>
          <a:p>
            <a:pPr marL="914400" lvl="1" indent="-317500" algn="l" rtl="0">
              <a:spcBef>
                <a:spcPts val="0"/>
              </a:spcBef>
              <a:spcAft>
                <a:spcPts val="0"/>
              </a:spcAft>
              <a:buSzPts val="1400"/>
              <a:buChar char="○"/>
            </a:pPr>
            <a:r>
              <a:rPr lang="en-GB"/>
              <a:t>Arrays</a:t>
            </a:r>
            <a:endParaRPr/>
          </a:p>
          <a:p>
            <a:pPr marL="914400" lvl="1" indent="-317500" algn="l" rtl="0">
              <a:spcBef>
                <a:spcPts val="0"/>
              </a:spcBef>
              <a:spcAft>
                <a:spcPts val="0"/>
              </a:spcAft>
              <a:buSzPts val="1400"/>
              <a:buChar char="○"/>
            </a:pPr>
            <a:r>
              <a:rPr lang="en-GB"/>
              <a:t>Structs and Classes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69025" y="674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136" name="Google Shape;136;p26"/>
          <p:cNvSpPr txBox="1">
            <a:spLocks noGrp="1"/>
          </p:cNvSpPr>
          <p:nvPr>
            <p:ph type="body" idx="1"/>
          </p:nvPr>
        </p:nvSpPr>
        <p:spPr>
          <a:xfrm>
            <a:off x="2704800" y="1414550"/>
            <a:ext cx="3734400" cy="262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rPr>
              <a:t>General Rules </a:t>
            </a:r>
            <a:r>
              <a:rPr lang="en-GB" sz="1400">
                <a:solidFill>
                  <a:srgbClr val="B7B7B7"/>
                </a:solidFill>
                <a:latin typeface="Montserrat"/>
                <a:ea typeface="Montserrat"/>
                <a:cs typeface="Montserrat"/>
                <a:sym typeface="Montserrat"/>
              </a:rPr>
              <a:t>and Logistics</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Course Overview</a:t>
            </a:r>
            <a:endParaRPr sz="1400">
              <a:solidFill>
                <a:srgbClr val="B7B7B7"/>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rPr>
              <a:t>Information and Data</a:t>
            </a:r>
            <a:endParaRPr sz="1400">
              <a:solidFill>
                <a:srgbClr val="000000"/>
              </a:solidFill>
              <a:latin typeface="Montserrat"/>
              <a:ea typeface="Montserrat"/>
              <a:cs typeface="Montserrat"/>
              <a:sym typeface="Montserrat"/>
            </a:endParaRPr>
          </a:p>
          <a:p>
            <a:pPr marL="457200" lvl="0" indent="-317500" algn="l" rtl="0">
              <a:spcBef>
                <a:spcPts val="0"/>
              </a:spcBef>
              <a:spcAft>
                <a:spcPts val="0"/>
              </a:spcAft>
              <a:buClr>
                <a:srgbClr val="000000"/>
              </a:buClr>
              <a:buSzPts val="1400"/>
              <a:buChar char="●"/>
            </a:pPr>
            <a:r>
              <a:rPr lang="en-GB" sz="1400">
                <a:solidFill>
                  <a:srgbClr val="000000"/>
                </a:solidFill>
                <a:latin typeface="Montserrat"/>
                <a:ea typeface="Montserrat"/>
                <a:cs typeface="Montserrat"/>
                <a:sym typeface="Montserrat"/>
              </a:rPr>
              <a:t>Data Abstraction and Encapsulation</a:t>
            </a:r>
            <a:endParaRPr sz="1400">
              <a:solidFill>
                <a:srgbClr val="000000"/>
              </a:solidFill>
              <a:latin typeface="Montserrat"/>
              <a:ea typeface="Montserrat"/>
              <a:cs typeface="Montserrat"/>
              <a:sym typeface="Montserrat"/>
            </a:endParaRPr>
          </a:p>
          <a:p>
            <a:pPr marL="457200" lvl="0" indent="-317500" algn="l" rtl="0">
              <a:spcBef>
                <a:spcPts val="0"/>
              </a:spcBef>
              <a:spcAft>
                <a:spcPts val="0"/>
              </a:spcAft>
              <a:buClr>
                <a:srgbClr val="B7B7B7"/>
              </a:buClr>
              <a:buSzPts val="1400"/>
              <a:buChar char="●"/>
            </a:pPr>
            <a:r>
              <a:rPr lang="en-GB" sz="1400">
                <a:solidFill>
                  <a:srgbClr val="B7B7B7"/>
                </a:solidFill>
              </a:rPr>
              <a:t>Data Hiding</a:t>
            </a:r>
            <a:endParaRPr sz="1400">
              <a:solidFill>
                <a:srgbClr val="B7B7B7"/>
              </a:solidFill>
            </a:endParaRPr>
          </a:p>
          <a:p>
            <a:pPr marL="457200" lvl="0" indent="-317500" algn="l" rtl="0">
              <a:spcBef>
                <a:spcPts val="0"/>
              </a:spcBef>
              <a:spcAft>
                <a:spcPts val="0"/>
              </a:spcAft>
              <a:buClr>
                <a:srgbClr val="B7B7B7"/>
              </a:buClr>
              <a:buSzPts val="1400"/>
              <a:buChar char="●"/>
            </a:pPr>
            <a:r>
              <a:rPr lang="en-GB">
                <a:solidFill>
                  <a:srgbClr val="B7B7B7"/>
                </a:solidFill>
              </a:rPr>
              <a:t> Data Structures</a:t>
            </a:r>
            <a:endParaRPr>
              <a:solidFill>
                <a:srgbClr val="B7B7B7"/>
              </a:solidFill>
            </a:endParaRPr>
          </a:p>
          <a:p>
            <a:pPr marL="457200" lvl="0" indent="-317500" algn="l" rtl="0">
              <a:spcBef>
                <a:spcPts val="0"/>
              </a:spcBef>
              <a:spcAft>
                <a:spcPts val="0"/>
              </a:spcAft>
              <a:buClr>
                <a:srgbClr val="B7B7B7"/>
              </a:buClr>
              <a:buSzPts val="1400"/>
              <a:buChar char="●"/>
            </a:pPr>
            <a:r>
              <a:rPr lang="en-GB">
                <a:solidFill>
                  <a:srgbClr val="B7B7B7"/>
                </a:solidFill>
              </a:rPr>
              <a:t>Big O Notation</a:t>
            </a:r>
            <a:endParaRPr>
              <a:solidFill>
                <a:srgbClr val="B7B7B7"/>
              </a:solidFill>
            </a:endParaRPr>
          </a:p>
          <a:p>
            <a:pPr marL="0" lvl="0" indent="0" algn="l" rtl="0">
              <a:spcBef>
                <a:spcPts val="0"/>
              </a:spcBef>
              <a:spcAft>
                <a:spcPts val="16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2484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Abstraction</a:t>
            </a:r>
            <a:endParaRPr/>
          </a:p>
        </p:txBody>
      </p:sp>
      <p:sp>
        <p:nvSpPr>
          <p:cNvPr id="142" name="Google Shape;142;p27"/>
          <p:cNvSpPr txBox="1">
            <a:spLocks noGrp="1"/>
          </p:cNvSpPr>
          <p:nvPr>
            <p:ph type="body" idx="1"/>
          </p:nvPr>
        </p:nvSpPr>
        <p:spPr>
          <a:xfrm>
            <a:off x="1906050" y="1250625"/>
            <a:ext cx="5260500" cy="17199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GB" sz="1400"/>
              <a:t>Abstraction is the ability to understand something from a high level, not looking  into the details</a:t>
            </a:r>
            <a:endParaRPr sz="1400"/>
          </a:p>
          <a:p>
            <a:pPr marL="457200" lvl="0" indent="-317500" algn="just" rtl="0">
              <a:spcBef>
                <a:spcPts val="0"/>
              </a:spcBef>
              <a:spcAft>
                <a:spcPts val="0"/>
              </a:spcAft>
              <a:buSzPts val="1400"/>
              <a:buChar char="●"/>
            </a:pPr>
            <a:r>
              <a:rPr lang="en-GB" sz="1400"/>
              <a:t>Seeing something from outside</a:t>
            </a:r>
            <a:endParaRPr/>
          </a:p>
          <a:p>
            <a:pPr marL="457200" lvl="0" indent="-317500" algn="just" rtl="0">
              <a:spcBef>
                <a:spcPts val="0"/>
              </a:spcBef>
              <a:spcAft>
                <a:spcPts val="0"/>
              </a:spcAft>
              <a:buSzPts val="1400"/>
              <a:buChar char="●"/>
            </a:pPr>
            <a:r>
              <a:rPr lang="en-GB" sz="1400"/>
              <a:t>Examples: Organizations, body organ a computer program</a:t>
            </a:r>
            <a:r>
              <a:rPr lang="en-GB"/>
              <a:t>, ,driving a car</a:t>
            </a:r>
            <a:endParaRPr/>
          </a:p>
          <a:p>
            <a:pPr marL="0" lvl="0" indent="0" algn="just" rtl="0">
              <a:spcBef>
                <a:spcPts val="1600"/>
              </a:spcBef>
              <a:spcAft>
                <a:spcPts val="1600"/>
              </a:spcAft>
              <a:buNone/>
            </a:pPr>
            <a:endParaRPr/>
          </a:p>
        </p:txBody>
      </p:sp>
      <p:pic>
        <p:nvPicPr>
          <p:cNvPr id="143" name="Google Shape;143;p27"/>
          <p:cNvPicPr preferRelativeResize="0"/>
          <p:nvPr/>
        </p:nvPicPr>
        <p:blipFill>
          <a:blip r:embed="rId3">
            <a:alphaModFix/>
          </a:blip>
          <a:stretch>
            <a:fillRect/>
          </a:stretch>
        </p:blipFill>
        <p:spPr>
          <a:xfrm>
            <a:off x="2253975" y="3099750"/>
            <a:ext cx="5205800" cy="1670200"/>
          </a:xfrm>
          <a:prstGeom prst="rect">
            <a:avLst/>
          </a:prstGeom>
          <a:noFill/>
          <a:ln>
            <a:noFill/>
          </a:ln>
        </p:spPr>
      </p:pic>
      <p:sp>
        <p:nvSpPr>
          <p:cNvPr id="144" name="Google Shape;144;p27"/>
          <p:cNvSpPr txBox="1"/>
          <p:nvPr/>
        </p:nvSpPr>
        <p:spPr>
          <a:xfrm>
            <a:off x="7166500" y="394950"/>
            <a:ext cx="1744500" cy="7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i="1">
                <a:solidFill>
                  <a:schemeClr val="dk1"/>
                </a:solidFill>
                <a:highlight>
                  <a:srgbClr val="FFFFFF"/>
                </a:highlight>
                <a:latin typeface="Montserrat"/>
                <a:ea typeface="Montserrat"/>
                <a:cs typeface="Montserrat"/>
                <a:sym typeface="Montserrat"/>
              </a:rPr>
              <a:t>"What’s in a name? That which we call a rose/ By any other word would smell as sweet. "</a:t>
            </a:r>
            <a:r>
              <a:rPr lang="en-GB" sz="800">
                <a:solidFill>
                  <a:schemeClr val="dk1"/>
                </a:solidFill>
                <a:highlight>
                  <a:srgbClr val="FFFFFF"/>
                </a:highlight>
                <a:latin typeface="Montserrat"/>
                <a:ea typeface="Montserrat"/>
                <a:cs typeface="Montserrat"/>
                <a:sym typeface="Montserrat"/>
              </a:rPr>
              <a:t> - Shakespeare</a:t>
            </a:r>
            <a:endParaRPr sz="8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1870</Words>
  <Application>Microsoft Office PowerPoint</Application>
  <PresentationFormat>On-screen Show (16:9)</PresentationFormat>
  <Paragraphs>247</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Montserrat Medium</vt:lpstr>
      <vt:lpstr>Montserrat</vt:lpstr>
      <vt:lpstr>Arial</vt:lpstr>
      <vt:lpstr>Consolas</vt:lpstr>
      <vt:lpstr>Simple Light</vt:lpstr>
      <vt:lpstr>Data Structures  </vt:lpstr>
      <vt:lpstr>Information and Data</vt:lpstr>
      <vt:lpstr>PowerPoint Presentation</vt:lpstr>
      <vt:lpstr>PowerPoint Presentation</vt:lpstr>
      <vt:lpstr>PowerPoint Presentation</vt:lpstr>
      <vt:lpstr>PowerPoint Presentation</vt:lpstr>
      <vt:lpstr>Basic Data Structures</vt:lpstr>
      <vt:lpstr>Agenda</vt:lpstr>
      <vt:lpstr>Data Abstraction</vt:lpstr>
      <vt:lpstr>Example</vt:lpstr>
      <vt:lpstr>Procedural Abstraction</vt:lpstr>
      <vt:lpstr>Procedural Abstraction</vt:lpstr>
      <vt:lpstr>Encapsulation</vt:lpstr>
      <vt:lpstr>Encapsulation Example</vt:lpstr>
      <vt:lpstr>Agenda</vt:lpstr>
      <vt:lpstr>Data Hiding</vt:lpstr>
      <vt:lpstr>Data Hiding Example</vt:lpstr>
      <vt:lpstr>Agenda</vt:lpstr>
      <vt:lpstr>Linear Data Structures</vt:lpstr>
      <vt:lpstr>Non-Linear Data Structures</vt:lpstr>
      <vt:lpstr>Let’s Start with Arrays</vt:lpstr>
      <vt:lpstr>Exercise </vt:lpstr>
      <vt:lpstr>Bidimensional Arrays</vt:lpstr>
      <vt:lpstr>Create a class to manipulate Arrays</vt:lpstr>
      <vt:lpstr>Agenda</vt:lpstr>
      <vt:lpstr>Analysis of Algorithms</vt:lpstr>
      <vt:lpstr>Analysis of Algorithms</vt:lpstr>
      <vt:lpstr>Analysis of Algorithms</vt:lpstr>
      <vt:lpstr>Analysis of Algorithms</vt:lpstr>
      <vt:lpstr>Analysis of Algorithms</vt:lpstr>
      <vt:lpstr>Mathematical Models</vt:lpstr>
      <vt:lpstr>Order of Growth Hypothesis</vt:lpstr>
      <vt:lpstr>Code Analysis</vt:lpstr>
      <vt:lpstr>Cost Model</vt:lpstr>
      <vt:lpstr>Cost Model for ThreeSum</vt:lpstr>
      <vt:lpstr>Insertion Sort  </vt:lpstr>
      <vt:lpstr>Cost Model for Insertion Sort</vt:lpstr>
      <vt:lpstr>Worst case scenario</vt:lpstr>
      <vt:lpstr>Worst case cost model</vt:lpstr>
      <vt:lpstr>Asymptotic Notation</vt:lpstr>
      <vt:lpstr>𝚹 notation</vt:lpstr>
      <vt:lpstr>O notation</vt:lpstr>
      <vt:lpstr>Summary</vt:lpstr>
      <vt:lpstr>Order of growth classifications</vt:lpstr>
      <vt:lpstr>Merge Sort</vt:lpstr>
      <vt:lpstr>Merge Sort - Graphic Representation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Nicole Carrillo Capristán</dc:creator>
  <cp:lastModifiedBy>Nicole Carrillo Capristán</cp:lastModifiedBy>
  <cp:revision>2</cp:revision>
  <dcterms:modified xsi:type="dcterms:W3CDTF">2019-11-28T11:55:38Z</dcterms:modified>
</cp:coreProperties>
</file>