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embeddedFontLst>
    <p:embeddedFont>
      <p:font typeface="Montserrat"/>
      <p:regular r:id="rId58"/>
      <p:bold r:id="rId59"/>
      <p:italic r:id="rId60"/>
      <p:boldItalic r:id="rId61"/>
    </p:embeddedFont>
    <p:embeddedFont>
      <p:font typeface="Montserrat Medium"/>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9E19001-551B-4300-B897-4F3CF166A340}">
  <a:tblStyle styleId="{99E19001-551B-4300-B897-4F3CF166A34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MontserratMedium-regular.fntdata"/><Relationship Id="rId61" Type="http://schemas.openxmlformats.org/officeDocument/2006/relationships/font" Target="fonts/Montserrat-boldItalic.fntdata"/><Relationship Id="rId20" Type="http://schemas.openxmlformats.org/officeDocument/2006/relationships/slide" Target="slides/slide15.xml"/><Relationship Id="rId64" Type="http://schemas.openxmlformats.org/officeDocument/2006/relationships/font" Target="fonts/MontserratMedium-italic.fntdata"/><Relationship Id="rId63" Type="http://schemas.openxmlformats.org/officeDocument/2006/relationships/font" Target="fonts/MontserratMedium-bold.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MontserratMedium-bold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Montserrat-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Montserrat-bold.fntdata"/><Relationship Id="rId14" Type="http://schemas.openxmlformats.org/officeDocument/2006/relationships/slide" Target="slides/slide9.xml"/><Relationship Id="rId58" Type="http://schemas.openxmlformats.org/officeDocument/2006/relationships/font" Target="fonts/Montserrat-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36fc8d323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fc8d323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6fc8d323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6fc8d323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6fc8d323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6fc8d323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822eb7a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822eb7a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IDE demonstration of an array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822eb7ad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822eb7ad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6fc8d323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6fc8d323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36fc8d323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6fc8d323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Ask a Student to come up with an example.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Common examples: computer, cars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36fc8d323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6fc8d323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6fc8d323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6fc8d323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6fc8d323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6fc8d323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6fc8d323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6fc8d323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36fc8d323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6fc8d323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36fc8d323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6fc8d323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36fc8d323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6fc8d323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36fc8d323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6fc8d323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6fc8d323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6fc8d323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36679293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6679293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36679293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6679293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366aa90c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66aa90c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366aa90cd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66aa90c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366aa90cd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66aa90cd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20 minutes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3822eb7ad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822eb7ad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3822eb7ad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822eb7ad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Graduation</a:t>
            </a:r>
            <a:endParaRPr/>
          </a:p>
          <a:p>
            <a:pPr indent="0" lvl="0" marL="0" rtl="0" algn="l">
              <a:spcBef>
                <a:spcPts val="0"/>
              </a:spcBef>
              <a:spcAft>
                <a:spcPts val="0"/>
              </a:spcAft>
              <a:buNone/>
            </a:pPr>
            <a:r>
              <a:rPr lang="en-GB"/>
              <a:t>Career start  - </a:t>
            </a:r>
            <a:r>
              <a:rPr lang="en-GB">
                <a:solidFill>
                  <a:schemeClr val="dk1"/>
                </a:solidFill>
              </a:rPr>
              <a:t>10,000 hour rule  (Hamburg)</a:t>
            </a:r>
            <a:endParaRPr/>
          </a:p>
          <a:p>
            <a:pPr indent="0" lvl="0" marL="0" rtl="0" algn="l">
              <a:spcBef>
                <a:spcPts val="0"/>
              </a:spcBef>
              <a:spcAft>
                <a:spcPts val="0"/>
              </a:spcAft>
              <a:buNone/>
            </a:pPr>
            <a:r>
              <a:rPr lang="en-GB"/>
              <a:t>Career development</a:t>
            </a:r>
            <a:endParaRPr/>
          </a:p>
          <a:p>
            <a:pPr indent="0" lvl="0" marL="0" rtl="0" algn="l">
              <a:spcBef>
                <a:spcPts val="0"/>
              </a:spcBef>
              <a:spcAft>
                <a:spcPts val="0"/>
              </a:spcAft>
              <a:buNone/>
            </a:pPr>
            <a:r>
              <a:rPr lang="en-GB"/>
              <a:t>Current role </a:t>
            </a:r>
            <a:endParaRPr/>
          </a:p>
          <a:p>
            <a:pPr indent="0" lvl="0" marL="0" rtl="0" algn="l">
              <a:spcBef>
                <a:spcPts val="0"/>
              </a:spcBef>
              <a:spcAft>
                <a:spcPts val="0"/>
              </a:spcAft>
              <a:buNone/>
            </a:pPr>
            <a:r>
              <a:rPr lang="en-GB"/>
              <a:t>Facts/Hobbies, etc</a:t>
            </a:r>
            <a:endParaRPr/>
          </a:p>
          <a:p>
            <a:pPr indent="0" lvl="0" marL="0" rtl="0" algn="l">
              <a:spcBef>
                <a:spcPts val="0"/>
              </a:spcBef>
              <a:spcAft>
                <a:spcPts val="0"/>
              </a:spcAft>
              <a:buNone/>
            </a:pPr>
            <a:r>
              <a:rPr lang="en-GB"/>
              <a:t>Why this picture?</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3822eb7ad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822eb7ad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3c5f86a3e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c5f86a3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3c5f86a3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c5f86a3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The very same approach that scientists use to understand the</a:t>
            </a:r>
            <a:endParaRPr/>
          </a:p>
          <a:p>
            <a:pPr indent="0" lvl="0" marL="0" rtl="0" algn="l">
              <a:spcBef>
                <a:spcPts val="0"/>
              </a:spcBef>
              <a:spcAft>
                <a:spcPts val="0"/>
              </a:spcAft>
              <a:buClr>
                <a:schemeClr val="dk1"/>
              </a:buClr>
              <a:buSzPts val="1100"/>
              <a:buFont typeface="Arial"/>
              <a:buNone/>
            </a:pPr>
            <a:r>
              <a:rPr lang="en-GB"/>
              <a:t>natural world is effective for studying the running time of programs:</a:t>
            </a:r>
            <a:endParaRPr/>
          </a:p>
          <a:p>
            <a:pPr indent="0" lvl="0" marL="0" rtl="0" algn="l">
              <a:spcBef>
                <a:spcPts val="0"/>
              </a:spcBef>
              <a:spcAft>
                <a:spcPts val="0"/>
              </a:spcAft>
              <a:buClr>
                <a:schemeClr val="dk1"/>
              </a:buClr>
              <a:buSzPts val="1100"/>
              <a:buFont typeface="Arial"/>
              <a:buNone/>
            </a:pPr>
            <a:r>
              <a:rPr lang="en-GB"/>
              <a:t>■ Observe some feature of the natural world, generally with precise measurements.</a:t>
            </a:r>
            <a:endParaRPr/>
          </a:p>
          <a:p>
            <a:pPr indent="0" lvl="0" marL="0" rtl="0" algn="l">
              <a:spcBef>
                <a:spcPts val="0"/>
              </a:spcBef>
              <a:spcAft>
                <a:spcPts val="0"/>
              </a:spcAft>
              <a:buClr>
                <a:schemeClr val="dk1"/>
              </a:buClr>
              <a:buSzPts val="1100"/>
              <a:buFont typeface="Arial"/>
              <a:buNone/>
            </a:pPr>
            <a:r>
              <a:rPr lang="en-GB"/>
              <a:t>■ Hypothesize a model that is consistent with the observations.</a:t>
            </a:r>
            <a:endParaRPr/>
          </a:p>
          <a:p>
            <a:pPr indent="0" lvl="0" marL="0" rtl="0" algn="l">
              <a:spcBef>
                <a:spcPts val="0"/>
              </a:spcBef>
              <a:spcAft>
                <a:spcPts val="0"/>
              </a:spcAft>
              <a:buClr>
                <a:schemeClr val="dk1"/>
              </a:buClr>
              <a:buSzPts val="1100"/>
              <a:buFont typeface="Arial"/>
              <a:buNone/>
            </a:pPr>
            <a:r>
              <a:rPr lang="en-GB"/>
              <a:t>■ Predict events using the hypothesis.</a:t>
            </a:r>
            <a:endParaRPr/>
          </a:p>
          <a:p>
            <a:pPr indent="0" lvl="0" marL="0" rtl="0" algn="l">
              <a:spcBef>
                <a:spcPts val="0"/>
              </a:spcBef>
              <a:spcAft>
                <a:spcPts val="0"/>
              </a:spcAft>
              <a:buClr>
                <a:schemeClr val="dk1"/>
              </a:buClr>
              <a:buSzPts val="1100"/>
              <a:buFont typeface="Arial"/>
              <a:buNone/>
            </a:pPr>
            <a:r>
              <a:rPr lang="en-GB"/>
              <a:t>■ Verify the predictions by making further observations.</a:t>
            </a:r>
            <a:endParaRPr/>
          </a:p>
          <a:p>
            <a:pPr indent="0" lvl="0" marL="0" rtl="0" algn="l">
              <a:spcBef>
                <a:spcPts val="0"/>
              </a:spcBef>
              <a:spcAft>
                <a:spcPts val="0"/>
              </a:spcAft>
              <a:buClr>
                <a:schemeClr val="dk1"/>
              </a:buClr>
              <a:buSzPts val="1100"/>
              <a:buFont typeface="Arial"/>
              <a:buNone/>
            </a:pPr>
            <a:r>
              <a:rPr lang="en-GB"/>
              <a:t>■ Validate by repeating until the hypothesis and observations agree.</a:t>
            </a:r>
            <a:endParaRPr/>
          </a:p>
          <a:p>
            <a:pPr indent="0" lvl="0" marL="0" rtl="0" algn="l">
              <a:spcBef>
                <a:spcPts val="0"/>
              </a:spcBef>
              <a:spcAft>
                <a:spcPts val="0"/>
              </a:spcAft>
              <a:buClr>
                <a:schemeClr val="dk1"/>
              </a:buClr>
              <a:buSzPts val="1100"/>
              <a:buFont typeface="Arial"/>
              <a:buNone/>
            </a:pPr>
            <a:r>
              <a:rPr lang="en-GB"/>
              <a:t>One of the key tenets of the scientific method is that the experiments we design must	</a:t>
            </a:r>
            <a:endParaRPr/>
          </a:p>
          <a:p>
            <a:pPr indent="0" lvl="0" marL="0" rtl="0" algn="l">
              <a:spcBef>
                <a:spcPts val="0"/>
              </a:spcBef>
              <a:spcAft>
                <a:spcPts val="0"/>
              </a:spcAft>
              <a:buClr>
                <a:schemeClr val="dk1"/>
              </a:buClr>
              <a:buSzPts val="1100"/>
              <a:buFont typeface="Arial"/>
              <a:buNone/>
            </a:pPr>
            <a:r>
              <a:rPr lang="en-GB"/>
              <a:t>be reproducible, so that others can convince themselves of the validity of the hypothesis.</a:t>
            </a:r>
            <a:endParaRPr/>
          </a:p>
          <a:p>
            <a:pPr indent="0" lvl="0" marL="0" rtl="0" algn="l">
              <a:spcBef>
                <a:spcPts val="0"/>
              </a:spcBef>
              <a:spcAft>
                <a:spcPts val="0"/>
              </a:spcAft>
              <a:buClr>
                <a:schemeClr val="dk1"/>
              </a:buClr>
              <a:buSzPts val="1100"/>
              <a:buFont typeface="Arial"/>
              <a:buNone/>
            </a:pPr>
            <a:r>
              <a:rPr lang="en-GB"/>
              <a:t>Hypotheses must also be falsifiable, so that we can know for sure when a given hypothesis</a:t>
            </a:r>
            <a:endParaRPr/>
          </a:p>
          <a:p>
            <a:pPr indent="0" lvl="0" marL="0" rtl="0" algn="l">
              <a:spcBef>
                <a:spcPts val="0"/>
              </a:spcBef>
              <a:spcAft>
                <a:spcPts val="0"/>
              </a:spcAft>
              <a:buClr>
                <a:schemeClr val="dk1"/>
              </a:buClr>
              <a:buSzPts val="1100"/>
              <a:buFont typeface="Arial"/>
              <a:buNone/>
            </a:pPr>
            <a:r>
              <a:rPr lang="en-GB"/>
              <a:t>is wrong (and thus needs revision). As Einstein famously is reported to have said</a:t>
            </a:r>
            <a:endParaRPr/>
          </a:p>
          <a:p>
            <a:pPr indent="0" lvl="0" marL="0" rtl="0" algn="l">
              <a:spcBef>
                <a:spcPts val="0"/>
              </a:spcBef>
              <a:spcAft>
                <a:spcPts val="0"/>
              </a:spcAft>
              <a:buClr>
                <a:schemeClr val="dk1"/>
              </a:buClr>
              <a:buSzPts val="1100"/>
              <a:buFont typeface="Arial"/>
              <a:buNone/>
            </a:pPr>
            <a:r>
              <a:rPr lang="en-GB"/>
              <a:t>(“No amount of experimentation can ever prove me right; a single experiment can prove</a:t>
            </a:r>
            <a:endParaRPr/>
          </a:p>
          <a:p>
            <a:pPr indent="0" lvl="0" marL="0" rtl="0" algn="l">
              <a:spcBef>
                <a:spcPts val="0"/>
              </a:spcBef>
              <a:spcAft>
                <a:spcPts val="0"/>
              </a:spcAft>
              <a:buClr>
                <a:schemeClr val="dk1"/>
              </a:buClr>
              <a:buSzPts val="1100"/>
              <a:buFont typeface="Arial"/>
              <a:buNone/>
            </a:pPr>
            <a:r>
              <a:rPr lang="en-GB"/>
              <a:t>me wrong”), we can never know for sure that any hypothesis is absolutely correct; we</a:t>
            </a:r>
            <a:endParaRPr/>
          </a:p>
          <a:p>
            <a:pPr indent="0" lvl="0" marL="0" rtl="0" algn="l">
              <a:spcBef>
                <a:spcPts val="0"/>
              </a:spcBef>
              <a:spcAft>
                <a:spcPts val="0"/>
              </a:spcAft>
              <a:buClr>
                <a:schemeClr val="dk1"/>
              </a:buClr>
              <a:buSzPts val="1100"/>
              <a:buFont typeface="Arial"/>
              <a:buNone/>
            </a:pPr>
            <a:r>
              <a:rPr lang="en-GB"/>
              <a:t>can only validate that it is consistent with our observations.</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3c64fb7a1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c64fb7a1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3c986fffc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c986fffc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3c986fffc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c986fffc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ThreeSum shown</a:t>
            </a:r>
            <a:endParaRPr/>
          </a:p>
          <a:p>
            <a:pPr indent="0" lvl="0" marL="0" rtl="0" algn="l">
              <a:spcBef>
                <a:spcPts val="0"/>
              </a:spcBef>
              <a:spcAft>
                <a:spcPts val="0"/>
              </a:spcAft>
              <a:buClr>
                <a:schemeClr val="dk1"/>
              </a:buClr>
              <a:buSzPts val="1100"/>
              <a:buFont typeface="Arial"/>
              <a:buNone/>
            </a:pPr>
            <a:r>
              <a:rPr lang="en-GB"/>
              <a:t>here, which counts the number of triples in a file of N integers that sum to 0 (assuming</a:t>
            </a:r>
            <a:endParaRPr/>
          </a:p>
          <a:p>
            <a:pPr indent="0" lvl="0" marL="0" rtl="0" algn="l">
              <a:spcBef>
                <a:spcPts val="0"/>
              </a:spcBef>
              <a:spcAft>
                <a:spcPts val="0"/>
              </a:spcAft>
              <a:buClr>
                <a:schemeClr val="dk1"/>
              </a:buClr>
              <a:buSzPts val="1100"/>
              <a:buFont typeface="Arial"/>
              <a:buNone/>
            </a:pPr>
            <a:r>
              <a:rPr lang="en-GB"/>
              <a:t>that overflow plays no role). This</a:t>
            </a:r>
            <a:endParaRPr/>
          </a:p>
          <a:p>
            <a:pPr indent="0" lvl="0" marL="0" rtl="0" algn="l">
              <a:spcBef>
                <a:spcPts val="0"/>
              </a:spcBef>
              <a:spcAft>
                <a:spcPts val="0"/>
              </a:spcAft>
              <a:buClr>
                <a:schemeClr val="dk1"/>
              </a:buClr>
              <a:buSzPts val="1100"/>
              <a:buFont typeface="Arial"/>
              <a:buNone/>
            </a:pPr>
            <a:r>
              <a:rPr lang="en-GB"/>
              <a:t>computation may seem contrived to you,</a:t>
            </a:r>
            <a:endParaRPr/>
          </a:p>
          <a:p>
            <a:pPr indent="0" lvl="0" marL="0" rtl="0" algn="l">
              <a:spcBef>
                <a:spcPts val="0"/>
              </a:spcBef>
              <a:spcAft>
                <a:spcPts val="0"/>
              </a:spcAft>
              <a:buClr>
                <a:schemeClr val="dk1"/>
              </a:buClr>
              <a:buSzPts val="1100"/>
              <a:buFont typeface="Arial"/>
              <a:buNone/>
            </a:pPr>
            <a:r>
              <a:rPr lang="en-GB"/>
              <a:t>but it is deeply related to numerous fundamental</a:t>
            </a:r>
            <a:endParaRPr/>
          </a:p>
          <a:p>
            <a:pPr indent="0" lvl="0" marL="0" rtl="0" algn="l">
              <a:spcBef>
                <a:spcPts val="0"/>
              </a:spcBef>
              <a:spcAft>
                <a:spcPts val="0"/>
              </a:spcAft>
              <a:buClr>
                <a:schemeClr val="dk1"/>
              </a:buClr>
              <a:buSzPts val="1100"/>
              <a:buFont typeface="Arial"/>
              <a:buNone/>
            </a:pPr>
            <a:r>
              <a:rPr lang="en-GB"/>
              <a:t>computational tasks</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3cb66ba6e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cb66ba6e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ThreeSum shown</a:t>
            </a:r>
            <a:endParaRPr/>
          </a:p>
          <a:p>
            <a:pPr indent="0" lvl="0" marL="0" rtl="0" algn="l">
              <a:spcBef>
                <a:spcPts val="0"/>
              </a:spcBef>
              <a:spcAft>
                <a:spcPts val="0"/>
              </a:spcAft>
              <a:buClr>
                <a:schemeClr val="dk1"/>
              </a:buClr>
              <a:buSzPts val="1100"/>
              <a:buFont typeface="Arial"/>
              <a:buNone/>
            </a:pPr>
            <a:r>
              <a:rPr lang="en-GB"/>
              <a:t>here, which counts the number of triples in a file of N integers that sum to 0 (assuming</a:t>
            </a:r>
            <a:endParaRPr/>
          </a:p>
          <a:p>
            <a:pPr indent="0" lvl="0" marL="0" rtl="0" algn="l">
              <a:spcBef>
                <a:spcPts val="0"/>
              </a:spcBef>
              <a:spcAft>
                <a:spcPts val="0"/>
              </a:spcAft>
              <a:buClr>
                <a:schemeClr val="dk1"/>
              </a:buClr>
              <a:buSzPts val="1100"/>
              <a:buFont typeface="Arial"/>
              <a:buNone/>
            </a:pPr>
            <a:r>
              <a:rPr lang="en-GB"/>
              <a:t>that overflow plays no role). This</a:t>
            </a:r>
            <a:endParaRPr/>
          </a:p>
          <a:p>
            <a:pPr indent="0" lvl="0" marL="0" rtl="0" algn="l">
              <a:spcBef>
                <a:spcPts val="0"/>
              </a:spcBef>
              <a:spcAft>
                <a:spcPts val="0"/>
              </a:spcAft>
              <a:buClr>
                <a:schemeClr val="dk1"/>
              </a:buClr>
              <a:buSzPts val="1100"/>
              <a:buFont typeface="Arial"/>
              <a:buNone/>
            </a:pPr>
            <a:r>
              <a:rPr lang="en-GB"/>
              <a:t>computation may seem contrived to you,</a:t>
            </a:r>
            <a:endParaRPr/>
          </a:p>
          <a:p>
            <a:pPr indent="0" lvl="0" marL="0" rtl="0" algn="l">
              <a:spcBef>
                <a:spcPts val="0"/>
              </a:spcBef>
              <a:spcAft>
                <a:spcPts val="0"/>
              </a:spcAft>
              <a:buClr>
                <a:schemeClr val="dk1"/>
              </a:buClr>
              <a:buSzPts val="1100"/>
              <a:buFont typeface="Arial"/>
              <a:buNone/>
            </a:pPr>
            <a:r>
              <a:rPr lang="en-GB"/>
              <a:t>but it is deeply related to numerous fundamental</a:t>
            </a:r>
            <a:endParaRPr/>
          </a:p>
          <a:p>
            <a:pPr indent="0" lvl="0" marL="0" rtl="0" algn="l">
              <a:spcBef>
                <a:spcPts val="0"/>
              </a:spcBef>
              <a:spcAft>
                <a:spcPts val="0"/>
              </a:spcAft>
              <a:buClr>
                <a:schemeClr val="dk1"/>
              </a:buClr>
              <a:buSzPts val="1100"/>
              <a:buFont typeface="Arial"/>
              <a:buNone/>
            </a:pPr>
            <a:r>
              <a:rPr lang="en-GB"/>
              <a:t>computational tasks</a:t>
            </a:r>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3cb66ba6e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cb66ba6e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GB" sz="1400">
                <a:solidFill>
                  <a:schemeClr val="dk2"/>
                </a:solidFill>
                <a:latin typeface="Montserrat"/>
                <a:ea typeface="Montserrat"/>
                <a:cs typeface="Montserrat"/>
                <a:sym typeface="Montserrat"/>
              </a:rPr>
              <a:t>In the early days of computer science, D. E. Knuth postulated that, despite all of the complicating factors in understanding the running times of  our programs, it is possible, in principle, to build a mathematical model to describe the running time of any program. </a:t>
            </a:r>
            <a:br>
              <a:rPr lang="en-GB" sz="1400">
                <a:solidFill>
                  <a:schemeClr val="dk2"/>
                </a:solidFill>
                <a:latin typeface="Montserrat"/>
                <a:ea typeface="Montserrat"/>
                <a:cs typeface="Montserrat"/>
                <a:sym typeface="Montserrat"/>
              </a:rPr>
            </a:br>
            <a:endParaRPr sz="1400">
              <a:solidFill>
                <a:schemeClr val="dk2"/>
              </a:solidFill>
              <a:latin typeface="Montserrat"/>
              <a:ea typeface="Montserrat"/>
              <a:cs typeface="Montserrat"/>
              <a:sym typeface="Montserrat"/>
            </a:endParaRPr>
          </a:p>
          <a:p>
            <a:pPr indent="0" lvl="0" marL="0" rtl="0" algn="l">
              <a:spcBef>
                <a:spcPts val="160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3cb66ba6ec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cb66ba6ec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3cb66ba6e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cb66ba6e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6fc8d323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6fc8d323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3cb66ba6ec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cb66ba6ec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3cb66ba6ec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cb66ba6ec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3cb66ba6ec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cb66ba6ec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3cb66ba6ec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cb66ba6ec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3cb66ba6ec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cb66ba6ec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3cb66ba6ec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cb66ba6ec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3cb66ba6ec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cb66ba6ec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3cb66ba6ec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cb66ba6ec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3cb66ba6ec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cb66ba6ec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402844d5e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402844d5e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36fc8d323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6fc8d323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402844d5e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402844d5e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402844d5e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402844d5e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402844d5ee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402844d5ee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6fc8d323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6fc8d323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6fc8d323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6fc8d323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6fc8d323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6fc8d323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Font typeface="Montserrat"/>
              <a:buNone/>
              <a:defRPr sz="3000">
                <a:latin typeface="Montserrat"/>
                <a:ea typeface="Montserrat"/>
                <a:cs typeface="Montserrat"/>
                <a:sym typeface="Montserrat"/>
              </a:defRPr>
            </a:lvl1pPr>
            <a:lvl2pPr lvl="1" algn="ctr">
              <a:spcBef>
                <a:spcPts val="0"/>
              </a:spcBef>
              <a:spcAft>
                <a:spcPts val="0"/>
              </a:spcAft>
              <a:buSzPts val="3000"/>
              <a:buFont typeface="Montserrat"/>
              <a:buNone/>
              <a:defRPr sz="3000">
                <a:latin typeface="Montserrat"/>
                <a:ea typeface="Montserrat"/>
                <a:cs typeface="Montserrat"/>
                <a:sym typeface="Montserrat"/>
              </a:defRPr>
            </a:lvl2pPr>
            <a:lvl3pPr lvl="2" algn="ctr">
              <a:spcBef>
                <a:spcPts val="0"/>
              </a:spcBef>
              <a:spcAft>
                <a:spcPts val="0"/>
              </a:spcAft>
              <a:buSzPts val="3000"/>
              <a:buFont typeface="Montserrat"/>
              <a:buNone/>
              <a:defRPr sz="3000">
                <a:latin typeface="Montserrat"/>
                <a:ea typeface="Montserrat"/>
                <a:cs typeface="Montserrat"/>
                <a:sym typeface="Montserrat"/>
              </a:defRPr>
            </a:lvl3pPr>
            <a:lvl4pPr lvl="3" algn="ctr">
              <a:spcBef>
                <a:spcPts val="0"/>
              </a:spcBef>
              <a:spcAft>
                <a:spcPts val="0"/>
              </a:spcAft>
              <a:buSzPts val="3000"/>
              <a:buFont typeface="Montserrat"/>
              <a:buNone/>
              <a:defRPr sz="3000">
                <a:latin typeface="Montserrat"/>
                <a:ea typeface="Montserrat"/>
                <a:cs typeface="Montserrat"/>
                <a:sym typeface="Montserrat"/>
              </a:defRPr>
            </a:lvl4pPr>
            <a:lvl5pPr lvl="4" algn="ctr">
              <a:spcBef>
                <a:spcPts val="0"/>
              </a:spcBef>
              <a:spcAft>
                <a:spcPts val="0"/>
              </a:spcAft>
              <a:buSzPts val="3000"/>
              <a:buFont typeface="Montserrat"/>
              <a:buNone/>
              <a:defRPr sz="3000">
                <a:latin typeface="Montserrat"/>
                <a:ea typeface="Montserrat"/>
                <a:cs typeface="Montserrat"/>
                <a:sym typeface="Montserrat"/>
              </a:defRPr>
            </a:lvl5pPr>
            <a:lvl6pPr lvl="5" algn="ctr">
              <a:spcBef>
                <a:spcPts val="0"/>
              </a:spcBef>
              <a:spcAft>
                <a:spcPts val="0"/>
              </a:spcAft>
              <a:buSzPts val="3000"/>
              <a:buFont typeface="Montserrat"/>
              <a:buNone/>
              <a:defRPr sz="3000">
                <a:latin typeface="Montserrat"/>
                <a:ea typeface="Montserrat"/>
                <a:cs typeface="Montserrat"/>
                <a:sym typeface="Montserrat"/>
              </a:defRPr>
            </a:lvl6pPr>
            <a:lvl7pPr lvl="6" algn="ctr">
              <a:spcBef>
                <a:spcPts val="0"/>
              </a:spcBef>
              <a:spcAft>
                <a:spcPts val="0"/>
              </a:spcAft>
              <a:buSzPts val="3000"/>
              <a:buFont typeface="Montserrat"/>
              <a:buNone/>
              <a:defRPr sz="3000">
                <a:latin typeface="Montserrat"/>
                <a:ea typeface="Montserrat"/>
                <a:cs typeface="Montserrat"/>
                <a:sym typeface="Montserrat"/>
              </a:defRPr>
            </a:lvl7pPr>
            <a:lvl8pPr lvl="7" algn="ctr">
              <a:spcBef>
                <a:spcPts val="0"/>
              </a:spcBef>
              <a:spcAft>
                <a:spcPts val="0"/>
              </a:spcAft>
              <a:buSzPts val="3000"/>
              <a:buFont typeface="Montserrat"/>
              <a:buNone/>
              <a:defRPr sz="3000">
                <a:latin typeface="Montserrat"/>
                <a:ea typeface="Montserrat"/>
                <a:cs typeface="Montserrat"/>
                <a:sym typeface="Montserrat"/>
              </a:defRPr>
            </a:lvl8pPr>
            <a:lvl9pPr lvl="8" algn="ctr">
              <a:spcBef>
                <a:spcPts val="0"/>
              </a:spcBef>
              <a:spcAft>
                <a:spcPts val="0"/>
              </a:spcAft>
              <a:buSzPts val="3000"/>
              <a:buFont typeface="Montserrat"/>
              <a:buNone/>
              <a:defRPr sz="3000">
                <a:latin typeface="Montserrat"/>
                <a:ea typeface="Montserrat"/>
                <a:cs typeface="Montserrat"/>
                <a:sym typeface="Montserrat"/>
              </a:defRPr>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Font typeface="Montserrat"/>
              <a:buNone/>
              <a:defRPr sz="2400">
                <a:latin typeface="Montserrat"/>
                <a:ea typeface="Montserrat"/>
                <a:cs typeface="Montserrat"/>
                <a:sym typeface="Montserrat"/>
              </a:defRPr>
            </a:lvl1pPr>
            <a:lvl2pPr lvl="1" algn="ctr">
              <a:spcBef>
                <a:spcPts val="0"/>
              </a:spcBef>
              <a:spcAft>
                <a:spcPts val="0"/>
              </a:spcAft>
              <a:buSzPts val="2400"/>
              <a:buFont typeface="Montserrat"/>
              <a:buNone/>
              <a:defRPr sz="2400">
                <a:latin typeface="Montserrat"/>
                <a:ea typeface="Montserrat"/>
                <a:cs typeface="Montserrat"/>
                <a:sym typeface="Montserrat"/>
              </a:defRPr>
            </a:lvl2pPr>
            <a:lvl3pPr lvl="2" algn="ctr">
              <a:spcBef>
                <a:spcPts val="0"/>
              </a:spcBef>
              <a:spcAft>
                <a:spcPts val="0"/>
              </a:spcAft>
              <a:buSzPts val="2400"/>
              <a:buFont typeface="Montserrat"/>
              <a:buNone/>
              <a:defRPr sz="2400">
                <a:latin typeface="Montserrat"/>
                <a:ea typeface="Montserrat"/>
                <a:cs typeface="Montserrat"/>
                <a:sym typeface="Montserrat"/>
              </a:defRPr>
            </a:lvl3pPr>
            <a:lvl4pPr lvl="3" algn="ctr">
              <a:spcBef>
                <a:spcPts val="0"/>
              </a:spcBef>
              <a:spcAft>
                <a:spcPts val="0"/>
              </a:spcAft>
              <a:buSzPts val="2400"/>
              <a:buFont typeface="Montserrat"/>
              <a:buNone/>
              <a:defRPr sz="2400">
                <a:latin typeface="Montserrat"/>
                <a:ea typeface="Montserrat"/>
                <a:cs typeface="Montserrat"/>
                <a:sym typeface="Montserrat"/>
              </a:defRPr>
            </a:lvl4pPr>
            <a:lvl5pPr lvl="4" algn="ctr">
              <a:spcBef>
                <a:spcPts val="0"/>
              </a:spcBef>
              <a:spcAft>
                <a:spcPts val="0"/>
              </a:spcAft>
              <a:buSzPts val="2400"/>
              <a:buFont typeface="Montserrat"/>
              <a:buNone/>
              <a:defRPr sz="2400">
                <a:latin typeface="Montserrat"/>
                <a:ea typeface="Montserrat"/>
                <a:cs typeface="Montserrat"/>
                <a:sym typeface="Montserrat"/>
              </a:defRPr>
            </a:lvl5pPr>
            <a:lvl6pPr lvl="5" algn="ctr">
              <a:spcBef>
                <a:spcPts val="0"/>
              </a:spcBef>
              <a:spcAft>
                <a:spcPts val="0"/>
              </a:spcAft>
              <a:buSzPts val="2400"/>
              <a:buFont typeface="Montserrat"/>
              <a:buNone/>
              <a:defRPr sz="2400">
                <a:latin typeface="Montserrat"/>
                <a:ea typeface="Montserrat"/>
                <a:cs typeface="Montserrat"/>
                <a:sym typeface="Montserrat"/>
              </a:defRPr>
            </a:lvl6pPr>
            <a:lvl7pPr lvl="6" algn="ctr">
              <a:spcBef>
                <a:spcPts val="0"/>
              </a:spcBef>
              <a:spcAft>
                <a:spcPts val="0"/>
              </a:spcAft>
              <a:buSzPts val="2400"/>
              <a:buFont typeface="Montserrat"/>
              <a:buNone/>
              <a:defRPr sz="2400">
                <a:latin typeface="Montserrat"/>
                <a:ea typeface="Montserrat"/>
                <a:cs typeface="Montserrat"/>
                <a:sym typeface="Montserrat"/>
              </a:defRPr>
            </a:lvl7pPr>
            <a:lvl8pPr lvl="7" algn="ctr">
              <a:spcBef>
                <a:spcPts val="0"/>
              </a:spcBef>
              <a:spcAft>
                <a:spcPts val="0"/>
              </a:spcAft>
              <a:buSzPts val="2400"/>
              <a:buFont typeface="Montserrat"/>
              <a:buNone/>
              <a:defRPr sz="2400">
                <a:latin typeface="Montserrat"/>
                <a:ea typeface="Montserrat"/>
                <a:cs typeface="Montserrat"/>
                <a:sym typeface="Montserrat"/>
              </a:defRPr>
            </a:lvl8pPr>
            <a:lvl9pPr lvl="8" algn="ctr">
              <a:spcBef>
                <a:spcPts val="0"/>
              </a:spcBef>
              <a:spcAft>
                <a:spcPts val="0"/>
              </a:spcAft>
              <a:buSzPts val="2400"/>
              <a:buFont typeface="Montserrat"/>
              <a:buNone/>
              <a:defRPr sz="2400">
                <a:latin typeface="Montserrat"/>
                <a:ea typeface="Montserrat"/>
                <a:cs typeface="Montserrat"/>
                <a:sym typeface="Montserrat"/>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Font typeface="Montserrat"/>
              <a:buChar char="●"/>
              <a:defRPr sz="1400">
                <a:latin typeface="Montserrat"/>
                <a:ea typeface="Montserrat"/>
                <a:cs typeface="Montserrat"/>
                <a:sym typeface="Montserrat"/>
              </a:defRPr>
            </a:lvl1pPr>
            <a:lvl2pPr indent="-317500" lvl="1" marL="914400" algn="ctr">
              <a:spcBef>
                <a:spcPts val="1600"/>
              </a:spcBef>
              <a:spcAft>
                <a:spcPts val="0"/>
              </a:spcAft>
              <a:buSzPts val="1400"/>
              <a:buFont typeface="Montserrat"/>
              <a:buChar char="○"/>
              <a:defRPr>
                <a:latin typeface="Montserrat"/>
                <a:ea typeface="Montserrat"/>
                <a:cs typeface="Montserrat"/>
                <a:sym typeface="Montserrat"/>
              </a:defRPr>
            </a:lvl2pPr>
            <a:lvl3pPr indent="-317500" lvl="2" marL="1371600" algn="ctr">
              <a:spcBef>
                <a:spcPts val="1600"/>
              </a:spcBef>
              <a:spcAft>
                <a:spcPts val="0"/>
              </a:spcAft>
              <a:buSzPts val="1400"/>
              <a:buFont typeface="Montserrat"/>
              <a:buChar char="■"/>
              <a:defRPr>
                <a:latin typeface="Montserrat"/>
                <a:ea typeface="Montserrat"/>
                <a:cs typeface="Montserrat"/>
                <a:sym typeface="Montserrat"/>
              </a:defRPr>
            </a:lvl3pPr>
            <a:lvl4pPr indent="-317500" lvl="3" marL="1828800" algn="ctr">
              <a:spcBef>
                <a:spcPts val="1600"/>
              </a:spcBef>
              <a:spcAft>
                <a:spcPts val="0"/>
              </a:spcAft>
              <a:buSzPts val="1400"/>
              <a:buFont typeface="Montserrat"/>
              <a:buChar char="●"/>
              <a:defRPr>
                <a:latin typeface="Montserrat"/>
                <a:ea typeface="Montserrat"/>
                <a:cs typeface="Montserrat"/>
                <a:sym typeface="Montserrat"/>
              </a:defRPr>
            </a:lvl4pPr>
            <a:lvl5pPr indent="-317500" lvl="4" marL="2286000" algn="ctr">
              <a:spcBef>
                <a:spcPts val="1600"/>
              </a:spcBef>
              <a:spcAft>
                <a:spcPts val="0"/>
              </a:spcAft>
              <a:buSzPts val="1400"/>
              <a:buFont typeface="Montserrat"/>
              <a:buChar char="○"/>
              <a:defRPr>
                <a:latin typeface="Montserrat"/>
                <a:ea typeface="Montserrat"/>
                <a:cs typeface="Montserrat"/>
                <a:sym typeface="Montserrat"/>
              </a:defRPr>
            </a:lvl5pPr>
            <a:lvl6pPr indent="-317500" lvl="5" marL="2743200" algn="ctr">
              <a:spcBef>
                <a:spcPts val="1600"/>
              </a:spcBef>
              <a:spcAft>
                <a:spcPts val="0"/>
              </a:spcAft>
              <a:buSzPts val="1400"/>
              <a:buFont typeface="Montserrat"/>
              <a:buChar char="■"/>
              <a:defRPr>
                <a:latin typeface="Montserrat"/>
                <a:ea typeface="Montserrat"/>
                <a:cs typeface="Montserrat"/>
                <a:sym typeface="Montserrat"/>
              </a:defRPr>
            </a:lvl6pPr>
            <a:lvl7pPr indent="-317500" lvl="6" marL="3200400" algn="ctr">
              <a:spcBef>
                <a:spcPts val="1600"/>
              </a:spcBef>
              <a:spcAft>
                <a:spcPts val="0"/>
              </a:spcAft>
              <a:buSzPts val="1400"/>
              <a:buFont typeface="Montserrat"/>
              <a:buChar char="●"/>
              <a:defRPr>
                <a:latin typeface="Montserrat"/>
                <a:ea typeface="Montserrat"/>
                <a:cs typeface="Montserrat"/>
                <a:sym typeface="Montserrat"/>
              </a:defRPr>
            </a:lvl7pPr>
            <a:lvl8pPr indent="-317500" lvl="7" marL="3657600" algn="ctr">
              <a:spcBef>
                <a:spcPts val="1600"/>
              </a:spcBef>
              <a:spcAft>
                <a:spcPts val="0"/>
              </a:spcAft>
              <a:buSzPts val="1400"/>
              <a:buFont typeface="Montserrat"/>
              <a:buChar char="○"/>
              <a:defRPr>
                <a:latin typeface="Montserrat"/>
                <a:ea typeface="Montserrat"/>
                <a:cs typeface="Montserrat"/>
                <a:sym typeface="Montserrat"/>
              </a:defRPr>
            </a:lvl8pPr>
            <a:lvl9pPr indent="-317500" lvl="8" marL="4114800" algn="ctr">
              <a:spcBef>
                <a:spcPts val="1600"/>
              </a:spcBef>
              <a:spcAft>
                <a:spcPts val="1600"/>
              </a:spcAft>
              <a:buSzPts val="1400"/>
              <a:buFont typeface="Montserrat"/>
              <a:buChar char="■"/>
              <a:defRPr>
                <a:latin typeface="Montserrat"/>
                <a:ea typeface="Montserrat"/>
                <a:cs typeface="Montserrat"/>
                <a:sym typeface="Montserrat"/>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Font typeface="Montserrat"/>
              <a:buNone/>
              <a:defRPr sz="1600">
                <a:latin typeface="Montserrat"/>
                <a:ea typeface="Montserrat"/>
                <a:cs typeface="Montserrat"/>
                <a:sym typeface="Montserrat"/>
              </a:defRPr>
            </a:lvl1pPr>
            <a:lvl2pPr lvl="1" algn="ctr">
              <a:spcBef>
                <a:spcPts val="0"/>
              </a:spcBef>
              <a:spcAft>
                <a:spcPts val="0"/>
              </a:spcAft>
              <a:buSzPts val="1600"/>
              <a:buFont typeface="Montserrat"/>
              <a:buNone/>
              <a:defRPr sz="1600">
                <a:latin typeface="Montserrat"/>
                <a:ea typeface="Montserrat"/>
                <a:cs typeface="Montserrat"/>
                <a:sym typeface="Montserrat"/>
              </a:defRPr>
            </a:lvl2pPr>
            <a:lvl3pPr lvl="2" algn="ctr">
              <a:spcBef>
                <a:spcPts val="0"/>
              </a:spcBef>
              <a:spcAft>
                <a:spcPts val="0"/>
              </a:spcAft>
              <a:buSzPts val="1600"/>
              <a:buFont typeface="Montserrat"/>
              <a:buNone/>
              <a:defRPr sz="1600">
                <a:latin typeface="Montserrat"/>
                <a:ea typeface="Montserrat"/>
                <a:cs typeface="Montserrat"/>
                <a:sym typeface="Montserrat"/>
              </a:defRPr>
            </a:lvl3pPr>
            <a:lvl4pPr lvl="3" algn="ctr">
              <a:spcBef>
                <a:spcPts val="0"/>
              </a:spcBef>
              <a:spcAft>
                <a:spcPts val="0"/>
              </a:spcAft>
              <a:buSzPts val="1600"/>
              <a:buFont typeface="Montserrat"/>
              <a:buNone/>
              <a:defRPr sz="1600">
                <a:latin typeface="Montserrat"/>
                <a:ea typeface="Montserrat"/>
                <a:cs typeface="Montserrat"/>
                <a:sym typeface="Montserrat"/>
              </a:defRPr>
            </a:lvl4pPr>
            <a:lvl5pPr lvl="4" algn="ctr">
              <a:spcBef>
                <a:spcPts val="0"/>
              </a:spcBef>
              <a:spcAft>
                <a:spcPts val="0"/>
              </a:spcAft>
              <a:buSzPts val="1600"/>
              <a:buFont typeface="Montserrat"/>
              <a:buNone/>
              <a:defRPr sz="1600">
                <a:latin typeface="Montserrat"/>
                <a:ea typeface="Montserrat"/>
                <a:cs typeface="Montserrat"/>
                <a:sym typeface="Montserrat"/>
              </a:defRPr>
            </a:lvl5pPr>
            <a:lvl6pPr lvl="5" algn="ctr">
              <a:spcBef>
                <a:spcPts val="0"/>
              </a:spcBef>
              <a:spcAft>
                <a:spcPts val="0"/>
              </a:spcAft>
              <a:buSzPts val="1600"/>
              <a:buFont typeface="Montserrat"/>
              <a:buNone/>
              <a:defRPr sz="1600">
                <a:latin typeface="Montserrat"/>
                <a:ea typeface="Montserrat"/>
                <a:cs typeface="Montserrat"/>
                <a:sym typeface="Montserrat"/>
              </a:defRPr>
            </a:lvl6pPr>
            <a:lvl7pPr lvl="6" algn="ctr">
              <a:spcBef>
                <a:spcPts val="0"/>
              </a:spcBef>
              <a:spcAft>
                <a:spcPts val="0"/>
              </a:spcAft>
              <a:buSzPts val="1600"/>
              <a:buFont typeface="Montserrat"/>
              <a:buNone/>
              <a:defRPr sz="1600">
                <a:latin typeface="Montserrat"/>
                <a:ea typeface="Montserrat"/>
                <a:cs typeface="Montserrat"/>
                <a:sym typeface="Montserrat"/>
              </a:defRPr>
            </a:lvl7pPr>
            <a:lvl8pPr lvl="7" algn="ctr">
              <a:spcBef>
                <a:spcPts val="0"/>
              </a:spcBef>
              <a:spcAft>
                <a:spcPts val="0"/>
              </a:spcAft>
              <a:buSzPts val="1600"/>
              <a:buFont typeface="Montserrat"/>
              <a:buNone/>
              <a:defRPr sz="1600">
                <a:latin typeface="Montserrat"/>
                <a:ea typeface="Montserrat"/>
                <a:cs typeface="Montserrat"/>
                <a:sym typeface="Montserrat"/>
              </a:defRPr>
            </a:lvl8pPr>
            <a:lvl9pPr lvl="8" algn="ctr">
              <a:spcBef>
                <a:spcPts val="0"/>
              </a:spcBef>
              <a:spcAft>
                <a:spcPts val="0"/>
              </a:spcAft>
              <a:buSzPts val="1600"/>
              <a:buFont typeface="Montserrat"/>
              <a:buNone/>
              <a:defRPr sz="1600">
                <a:latin typeface="Montserrat"/>
                <a:ea typeface="Montserrat"/>
                <a:cs typeface="Montserrat"/>
                <a:sym typeface="Montserrat"/>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Montserrat"/>
              <a:buChar char="●"/>
              <a:defRPr sz="1400">
                <a:latin typeface="Montserrat"/>
                <a:ea typeface="Montserrat"/>
                <a:cs typeface="Montserrat"/>
                <a:sym typeface="Montserrat"/>
              </a:defRPr>
            </a:lvl1pPr>
            <a:lvl2pPr indent="-317500" lvl="1" marL="914400">
              <a:spcBef>
                <a:spcPts val="1600"/>
              </a:spcBef>
              <a:spcAft>
                <a:spcPts val="0"/>
              </a:spcAft>
              <a:buSzPts val="1400"/>
              <a:buFont typeface="Montserrat"/>
              <a:buChar char="○"/>
              <a:defRPr>
                <a:latin typeface="Montserrat"/>
                <a:ea typeface="Montserrat"/>
                <a:cs typeface="Montserrat"/>
                <a:sym typeface="Montserrat"/>
              </a:defRPr>
            </a:lvl2pPr>
            <a:lvl3pPr indent="-317500" lvl="2" marL="1371600">
              <a:spcBef>
                <a:spcPts val="1600"/>
              </a:spcBef>
              <a:spcAft>
                <a:spcPts val="0"/>
              </a:spcAft>
              <a:buSzPts val="1400"/>
              <a:buFont typeface="Montserrat"/>
              <a:buChar char="■"/>
              <a:defRPr>
                <a:latin typeface="Montserrat"/>
                <a:ea typeface="Montserrat"/>
                <a:cs typeface="Montserrat"/>
                <a:sym typeface="Montserrat"/>
              </a:defRPr>
            </a:lvl3pPr>
            <a:lvl4pPr indent="-317500" lvl="3" marL="1828800">
              <a:spcBef>
                <a:spcPts val="1600"/>
              </a:spcBef>
              <a:spcAft>
                <a:spcPts val="0"/>
              </a:spcAft>
              <a:buSzPts val="1400"/>
              <a:buFont typeface="Montserrat"/>
              <a:buChar char="●"/>
              <a:defRPr>
                <a:latin typeface="Montserrat"/>
                <a:ea typeface="Montserrat"/>
                <a:cs typeface="Montserrat"/>
                <a:sym typeface="Montserrat"/>
              </a:defRPr>
            </a:lvl4pPr>
            <a:lvl5pPr indent="-317500" lvl="4" marL="2286000">
              <a:spcBef>
                <a:spcPts val="1600"/>
              </a:spcBef>
              <a:spcAft>
                <a:spcPts val="0"/>
              </a:spcAft>
              <a:buSzPts val="1400"/>
              <a:buFont typeface="Montserrat"/>
              <a:buChar char="○"/>
              <a:defRPr>
                <a:latin typeface="Montserrat"/>
                <a:ea typeface="Montserrat"/>
                <a:cs typeface="Montserrat"/>
                <a:sym typeface="Montserrat"/>
              </a:defRPr>
            </a:lvl5pPr>
            <a:lvl6pPr indent="-317500" lvl="5" marL="2743200">
              <a:spcBef>
                <a:spcPts val="1600"/>
              </a:spcBef>
              <a:spcAft>
                <a:spcPts val="0"/>
              </a:spcAft>
              <a:buSzPts val="1400"/>
              <a:buFont typeface="Montserrat"/>
              <a:buChar char="■"/>
              <a:defRPr>
                <a:latin typeface="Montserrat"/>
                <a:ea typeface="Montserrat"/>
                <a:cs typeface="Montserrat"/>
                <a:sym typeface="Montserrat"/>
              </a:defRPr>
            </a:lvl6pPr>
            <a:lvl7pPr indent="-317500" lvl="6" marL="3200400">
              <a:spcBef>
                <a:spcPts val="1600"/>
              </a:spcBef>
              <a:spcAft>
                <a:spcPts val="0"/>
              </a:spcAft>
              <a:buSzPts val="1400"/>
              <a:buFont typeface="Montserrat"/>
              <a:buChar char="●"/>
              <a:defRPr>
                <a:latin typeface="Montserrat"/>
                <a:ea typeface="Montserrat"/>
                <a:cs typeface="Montserrat"/>
                <a:sym typeface="Montserrat"/>
              </a:defRPr>
            </a:lvl7pPr>
            <a:lvl8pPr indent="-317500" lvl="7" marL="3657600">
              <a:spcBef>
                <a:spcPts val="1600"/>
              </a:spcBef>
              <a:spcAft>
                <a:spcPts val="0"/>
              </a:spcAft>
              <a:buSzPts val="1400"/>
              <a:buFont typeface="Montserrat"/>
              <a:buChar char="○"/>
              <a:defRPr>
                <a:latin typeface="Montserrat"/>
                <a:ea typeface="Montserrat"/>
                <a:cs typeface="Montserrat"/>
                <a:sym typeface="Montserrat"/>
              </a:defRPr>
            </a:lvl8pPr>
            <a:lvl9pPr indent="-317500" lvl="8" marL="4114800">
              <a:spcBef>
                <a:spcPts val="1600"/>
              </a:spcBef>
              <a:spcAft>
                <a:spcPts val="1600"/>
              </a:spcAft>
              <a:buSzPts val="1400"/>
              <a:buFont typeface="Montserrat"/>
              <a:buChar char="■"/>
              <a:defRPr>
                <a:latin typeface="Montserrat"/>
                <a:ea typeface="Montserrat"/>
                <a:cs typeface="Montserrat"/>
                <a:sym typeface="Montserrat"/>
              </a:defRPr>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Montserrat"/>
              <a:buChar char="●"/>
              <a:defRPr sz="1400">
                <a:latin typeface="Montserrat"/>
                <a:ea typeface="Montserrat"/>
                <a:cs typeface="Montserrat"/>
                <a:sym typeface="Montserrat"/>
              </a:defRPr>
            </a:lvl1pPr>
            <a:lvl2pPr indent="-317500" lvl="1" marL="914400">
              <a:spcBef>
                <a:spcPts val="1600"/>
              </a:spcBef>
              <a:spcAft>
                <a:spcPts val="0"/>
              </a:spcAft>
              <a:buSzPts val="1400"/>
              <a:buFont typeface="Montserrat"/>
              <a:buChar char="○"/>
              <a:defRPr>
                <a:latin typeface="Montserrat"/>
                <a:ea typeface="Montserrat"/>
                <a:cs typeface="Montserrat"/>
                <a:sym typeface="Montserrat"/>
              </a:defRPr>
            </a:lvl2pPr>
            <a:lvl3pPr indent="-317500" lvl="2" marL="1371600">
              <a:spcBef>
                <a:spcPts val="1600"/>
              </a:spcBef>
              <a:spcAft>
                <a:spcPts val="0"/>
              </a:spcAft>
              <a:buSzPts val="1400"/>
              <a:buFont typeface="Montserrat"/>
              <a:buChar char="■"/>
              <a:defRPr>
                <a:latin typeface="Montserrat"/>
                <a:ea typeface="Montserrat"/>
                <a:cs typeface="Montserrat"/>
                <a:sym typeface="Montserrat"/>
              </a:defRPr>
            </a:lvl3pPr>
            <a:lvl4pPr indent="-317500" lvl="3" marL="1828800">
              <a:spcBef>
                <a:spcPts val="1600"/>
              </a:spcBef>
              <a:spcAft>
                <a:spcPts val="0"/>
              </a:spcAft>
              <a:buSzPts val="1400"/>
              <a:buFont typeface="Montserrat"/>
              <a:buChar char="●"/>
              <a:defRPr>
                <a:latin typeface="Montserrat"/>
                <a:ea typeface="Montserrat"/>
                <a:cs typeface="Montserrat"/>
                <a:sym typeface="Montserrat"/>
              </a:defRPr>
            </a:lvl4pPr>
            <a:lvl5pPr indent="-317500" lvl="4" marL="2286000">
              <a:spcBef>
                <a:spcPts val="1600"/>
              </a:spcBef>
              <a:spcAft>
                <a:spcPts val="0"/>
              </a:spcAft>
              <a:buSzPts val="1400"/>
              <a:buFont typeface="Montserrat"/>
              <a:buChar char="○"/>
              <a:defRPr>
                <a:latin typeface="Montserrat"/>
                <a:ea typeface="Montserrat"/>
                <a:cs typeface="Montserrat"/>
                <a:sym typeface="Montserrat"/>
              </a:defRPr>
            </a:lvl5pPr>
            <a:lvl6pPr indent="-317500" lvl="5" marL="2743200">
              <a:spcBef>
                <a:spcPts val="1600"/>
              </a:spcBef>
              <a:spcAft>
                <a:spcPts val="0"/>
              </a:spcAft>
              <a:buSzPts val="1400"/>
              <a:buFont typeface="Montserrat"/>
              <a:buChar char="■"/>
              <a:defRPr>
                <a:latin typeface="Montserrat"/>
                <a:ea typeface="Montserrat"/>
                <a:cs typeface="Montserrat"/>
                <a:sym typeface="Montserrat"/>
              </a:defRPr>
            </a:lvl6pPr>
            <a:lvl7pPr indent="-317500" lvl="6" marL="3200400">
              <a:spcBef>
                <a:spcPts val="1600"/>
              </a:spcBef>
              <a:spcAft>
                <a:spcPts val="0"/>
              </a:spcAft>
              <a:buSzPts val="1400"/>
              <a:buFont typeface="Montserrat"/>
              <a:buChar char="●"/>
              <a:defRPr>
                <a:latin typeface="Montserrat"/>
                <a:ea typeface="Montserrat"/>
                <a:cs typeface="Montserrat"/>
                <a:sym typeface="Montserrat"/>
              </a:defRPr>
            </a:lvl7pPr>
            <a:lvl8pPr indent="-317500" lvl="7" marL="3657600">
              <a:spcBef>
                <a:spcPts val="1600"/>
              </a:spcBef>
              <a:spcAft>
                <a:spcPts val="0"/>
              </a:spcAft>
              <a:buSzPts val="1400"/>
              <a:buFont typeface="Montserrat"/>
              <a:buChar char="○"/>
              <a:defRPr>
                <a:latin typeface="Montserrat"/>
                <a:ea typeface="Montserrat"/>
                <a:cs typeface="Montserrat"/>
                <a:sym typeface="Montserrat"/>
              </a:defRPr>
            </a:lvl8pPr>
            <a:lvl9pPr indent="-317500" lvl="8" marL="4114800">
              <a:spcBef>
                <a:spcPts val="1600"/>
              </a:spcBef>
              <a:spcAft>
                <a:spcPts val="1600"/>
              </a:spcAft>
              <a:buSzPts val="1400"/>
              <a:buFont typeface="Montserrat"/>
              <a:buChar char="■"/>
              <a:defRPr>
                <a:latin typeface="Montserrat"/>
                <a:ea typeface="Montserrat"/>
                <a:cs typeface="Montserrat"/>
                <a:sym typeface="Montserrat"/>
              </a:defRPr>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Font typeface="Montserrat"/>
              <a:buNone/>
              <a:defRPr sz="1600">
                <a:latin typeface="Montserrat"/>
                <a:ea typeface="Montserrat"/>
                <a:cs typeface="Montserrat"/>
                <a:sym typeface="Montserrat"/>
              </a:defRPr>
            </a:lvl1pPr>
            <a:lvl2pPr lvl="1" algn="ctr">
              <a:spcBef>
                <a:spcPts val="0"/>
              </a:spcBef>
              <a:spcAft>
                <a:spcPts val="0"/>
              </a:spcAft>
              <a:buSzPts val="1600"/>
              <a:buFont typeface="Montserrat"/>
              <a:buNone/>
              <a:defRPr sz="1600">
                <a:latin typeface="Montserrat"/>
                <a:ea typeface="Montserrat"/>
                <a:cs typeface="Montserrat"/>
                <a:sym typeface="Montserrat"/>
              </a:defRPr>
            </a:lvl2pPr>
            <a:lvl3pPr lvl="2" algn="ctr">
              <a:spcBef>
                <a:spcPts val="0"/>
              </a:spcBef>
              <a:spcAft>
                <a:spcPts val="0"/>
              </a:spcAft>
              <a:buSzPts val="1600"/>
              <a:buFont typeface="Montserrat"/>
              <a:buNone/>
              <a:defRPr sz="1600">
                <a:latin typeface="Montserrat"/>
                <a:ea typeface="Montserrat"/>
                <a:cs typeface="Montserrat"/>
                <a:sym typeface="Montserrat"/>
              </a:defRPr>
            </a:lvl3pPr>
            <a:lvl4pPr lvl="3" algn="ctr">
              <a:spcBef>
                <a:spcPts val="0"/>
              </a:spcBef>
              <a:spcAft>
                <a:spcPts val="0"/>
              </a:spcAft>
              <a:buSzPts val="1600"/>
              <a:buFont typeface="Montserrat"/>
              <a:buNone/>
              <a:defRPr sz="1600">
                <a:latin typeface="Montserrat"/>
                <a:ea typeface="Montserrat"/>
                <a:cs typeface="Montserrat"/>
                <a:sym typeface="Montserrat"/>
              </a:defRPr>
            </a:lvl4pPr>
            <a:lvl5pPr lvl="4" algn="ctr">
              <a:spcBef>
                <a:spcPts val="0"/>
              </a:spcBef>
              <a:spcAft>
                <a:spcPts val="0"/>
              </a:spcAft>
              <a:buSzPts val="1600"/>
              <a:buFont typeface="Montserrat"/>
              <a:buNone/>
              <a:defRPr sz="1600">
                <a:latin typeface="Montserrat"/>
                <a:ea typeface="Montserrat"/>
                <a:cs typeface="Montserrat"/>
                <a:sym typeface="Montserrat"/>
              </a:defRPr>
            </a:lvl5pPr>
            <a:lvl6pPr lvl="5" algn="ctr">
              <a:spcBef>
                <a:spcPts val="0"/>
              </a:spcBef>
              <a:spcAft>
                <a:spcPts val="0"/>
              </a:spcAft>
              <a:buSzPts val="1600"/>
              <a:buFont typeface="Montserrat"/>
              <a:buNone/>
              <a:defRPr sz="1600">
                <a:latin typeface="Montserrat"/>
                <a:ea typeface="Montserrat"/>
                <a:cs typeface="Montserrat"/>
                <a:sym typeface="Montserrat"/>
              </a:defRPr>
            </a:lvl6pPr>
            <a:lvl7pPr lvl="6" algn="ctr">
              <a:spcBef>
                <a:spcPts val="0"/>
              </a:spcBef>
              <a:spcAft>
                <a:spcPts val="0"/>
              </a:spcAft>
              <a:buSzPts val="1600"/>
              <a:buFont typeface="Montserrat"/>
              <a:buNone/>
              <a:defRPr sz="1600">
                <a:latin typeface="Montserrat"/>
                <a:ea typeface="Montserrat"/>
                <a:cs typeface="Montserrat"/>
                <a:sym typeface="Montserrat"/>
              </a:defRPr>
            </a:lvl7pPr>
            <a:lvl8pPr lvl="7" algn="ctr">
              <a:spcBef>
                <a:spcPts val="0"/>
              </a:spcBef>
              <a:spcAft>
                <a:spcPts val="0"/>
              </a:spcAft>
              <a:buSzPts val="1600"/>
              <a:buFont typeface="Montserrat"/>
              <a:buNone/>
              <a:defRPr sz="1600">
                <a:latin typeface="Montserrat"/>
                <a:ea typeface="Montserrat"/>
                <a:cs typeface="Montserrat"/>
                <a:sym typeface="Montserrat"/>
              </a:defRPr>
            </a:lvl8pPr>
            <a:lvl9pPr lvl="8" algn="ctr">
              <a:spcBef>
                <a:spcPts val="0"/>
              </a:spcBef>
              <a:spcAft>
                <a:spcPts val="0"/>
              </a:spcAft>
              <a:buSzPts val="1600"/>
              <a:buFont typeface="Montserrat"/>
              <a:buNone/>
              <a:defRPr sz="1600">
                <a:latin typeface="Montserrat"/>
                <a:ea typeface="Montserrat"/>
                <a:cs typeface="Montserrat"/>
                <a:sym typeface="Montserrat"/>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5.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8.png"/><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1237350"/>
            <a:ext cx="8520600" cy="572700"/>
          </a:xfrm>
          <a:prstGeom prst="rect">
            <a:avLst/>
          </a:prstGeom>
        </p:spPr>
        <p:txBody>
          <a:bodyPr anchorCtr="0" anchor="t" bIns="91425" lIns="91425" spcFirstLastPara="1" rIns="91425" wrap="square" tIns="91425">
            <a:noAutofit/>
          </a:bodyPr>
          <a:lstStyle/>
          <a:p>
            <a:pPr indent="0" lvl="0" marL="0" rtl="0" algn="ctr">
              <a:lnSpc>
                <a:spcPct val="130000"/>
              </a:lnSpc>
              <a:spcBef>
                <a:spcPts val="0"/>
              </a:spcBef>
              <a:spcAft>
                <a:spcPts val="0"/>
              </a:spcAft>
              <a:buClr>
                <a:schemeClr val="dk1"/>
              </a:buClr>
              <a:buSzPts val="1100"/>
              <a:buFont typeface="Arial"/>
              <a:buNone/>
            </a:pPr>
            <a:r>
              <a:rPr lang="en-GB" sz="3000">
                <a:latin typeface="Montserrat Medium"/>
                <a:ea typeface="Montserrat Medium"/>
                <a:cs typeface="Montserrat Medium"/>
                <a:sym typeface="Montserrat Medium"/>
              </a:rPr>
              <a:t>Data Structures </a:t>
            </a:r>
            <a:endParaRPr sz="3000">
              <a:latin typeface="Montserrat Medium"/>
              <a:ea typeface="Montserrat Medium"/>
              <a:cs typeface="Montserrat Medium"/>
              <a:sym typeface="Montserrat Medium"/>
            </a:endParaRPr>
          </a:p>
          <a:p>
            <a:pPr indent="0" lvl="0" marL="0" rtl="0" algn="ctr">
              <a:spcBef>
                <a:spcPts val="0"/>
              </a:spcBef>
              <a:spcAft>
                <a:spcPts val="0"/>
              </a:spcAft>
              <a:buNone/>
            </a:pPr>
            <a:r>
              <a:t/>
            </a:r>
            <a:endParaRPr sz="3000">
              <a:latin typeface="Montserrat Medium"/>
              <a:ea typeface="Montserrat Medium"/>
              <a:cs typeface="Montserrat Medium"/>
              <a:sym typeface="Montserrat Medium"/>
            </a:endParaRPr>
          </a:p>
        </p:txBody>
      </p:sp>
      <p:sp>
        <p:nvSpPr>
          <p:cNvPr id="55" name="Google Shape;55;p13"/>
          <p:cNvSpPr txBox="1"/>
          <p:nvPr>
            <p:ph idx="1" type="body"/>
          </p:nvPr>
        </p:nvSpPr>
        <p:spPr>
          <a:xfrm>
            <a:off x="311700" y="2080325"/>
            <a:ext cx="8520600" cy="27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solidFill>
                  <a:schemeClr val="dk1"/>
                </a:solidFill>
                <a:latin typeface="Montserrat Medium"/>
                <a:ea typeface="Montserrat Medium"/>
                <a:cs typeface="Montserrat Medium"/>
                <a:sym typeface="Montserrat Medium"/>
              </a:rPr>
              <a:t>Week 1 - Data Abstraction  and</a:t>
            </a:r>
            <a:endParaRPr>
              <a:solidFill>
                <a:schemeClr val="dk1"/>
              </a:solidFill>
              <a:latin typeface="Montserrat Medium"/>
              <a:ea typeface="Montserrat Medium"/>
              <a:cs typeface="Montserrat Medium"/>
              <a:sym typeface="Montserrat Medium"/>
            </a:endParaRPr>
          </a:p>
          <a:p>
            <a:pPr indent="0" lvl="0" marL="0" rtl="0" algn="ctr">
              <a:spcBef>
                <a:spcPts val="300"/>
              </a:spcBef>
              <a:spcAft>
                <a:spcPts val="0"/>
              </a:spcAft>
              <a:buNone/>
            </a:pPr>
            <a:r>
              <a:rPr lang="en-GB">
                <a:solidFill>
                  <a:schemeClr val="dk1"/>
                </a:solidFill>
                <a:latin typeface="Montserrat Medium"/>
                <a:ea typeface="Montserrat Medium"/>
                <a:cs typeface="Montserrat Medium"/>
                <a:sym typeface="Montserrat Medium"/>
              </a:rPr>
              <a:t>Big O Notation </a:t>
            </a:r>
            <a:endParaRPr>
              <a:solidFill>
                <a:schemeClr val="dk1"/>
              </a:solidFill>
              <a:latin typeface="Montserrat Medium"/>
              <a:ea typeface="Montserrat Medium"/>
              <a:cs typeface="Montserrat Medium"/>
              <a:sym typeface="Montserrat Medium"/>
            </a:endParaRPr>
          </a:p>
          <a:p>
            <a:pPr indent="0" lvl="0" marL="0" rtl="0" algn="ctr">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rtl="0" algn="ctr">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rtl="0" algn="ctr">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rtl="0" algn="ctr">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rtl="0" algn="r">
              <a:spcBef>
                <a:spcPts val="0"/>
              </a:spcBef>
              <a:spcAft>
                <a:spcPts val="0"/>
              </a:spcAft>
              <a:buNone/>
            </a:pPr>
            <a:r>
              <a:rPr lang="en-GB" sz="1200">
                <a:solidFill>
                  <a:schemeClr val="dk1"/>
                </a:solidFill>
                <a:latin typeface="Montserrat Medium"/>
                <a:ea typeface="Montserrat Medium"/>
                <a:cs typeface="Montserrat Medium"/>
                <a:sym typeface="Montserrat Medium"/>
              </a:rPr>
              <a:t>Juan Carlos Pineda</a:t>
            </a:r>
            <a:endParaRPr sz="1200">
              <a:solidFill>
                <a:schemeClr val="dk1"/>
              </a:solidFill>
              <a:latin typeface="Montserrat Medium"/>
              <a:ea typeface="Montserrat Medium"/>
              <a:cs typeface="Montserrat Medium"/>
              <a:sym typeface="Montserrat Medium"/>
            </a:endParaRPr>
          </a:p>
          <a:p>
            <a:pPr indent="0" lvl="0" marL="0" rtl="0" algn="r">
              <a:spcBef>
                <a:spcPts val="0"/>
              </a:spcBef>
              <a:spcAft>
                <a:spcPts val="0"/>
              </a:spcAft>
              <a:buNone/>
            </a:pPr>
            <a:r>
              <a:rPr lang="en-GB" sz="1200">
                <a:solidFill>
                  <a:schemeClr val="dk1"/>
                </a:solidFill>
                <a:latin typeface="Montserrat Medium"/>
                <a:ea typeface="Montserrat Medium"/>
                <a:cs typeface="Montserrat Medium"/>
                <a:sym typeface="Montserrat Medium"/>
              </a:rPr>
              <a:t>ITESM </a:t>
            </a:r>
            <a:endParaRPr sz="1200">
              <a:solidFill>
                <a:schemeClr val="dk1"/>
              </a:solidFill>
              <a:latin typeface="Montserrat Medium"/>
              <a:ea typeface="Montserrat Medium"/>
              <a:cs typeface="Montserrat Medium"/>
              <a:sym typeface="Montserrat Medium"/>
            </a:endParaRPr>
          </a:p>
          <a:p>
            <a:pPr indent="0" lvl="0" marL="0" rtl="0" algn="r">
              <a:spcBef>
                <a:spcPts val="0"/>
              </a:spcBef>
              <a:spcAft>
                <a:spcPts val="0"/>
              </a:spcAft>
              <a:buClr>
                <a:schemeClr val="dk1"/>
              </a:buClr>
              <a:buSzPts val="1100"/>
              <a:buFont typeface="Arial"/>
              <a:buNone/>
            </a:pPr>
            <a:r>
              <a:rPr lang="en-GB" sz="1200">
                <a:solidFill>
                  <a:schemeClr val="dk1"/>
                </a:solidFill>
                <a:latin typeface="Montserrat Medium"/>
                <a:ea typeface="Montserrat Medium"/>
                <a:cs typeface="Montserrat Medium"/>
                <a:sym typeface="Montserrat Medium"/>
              </a:rPr>
              <a:t>juancarlos.pineda@itesm.mx</a:t>
            </a:r>
            <a:endParaRPr sz="1200">
              <a:solidFill>
                <a:schemeClr val="dk1"/>
              </a:solidFill>
              <a:latin typeface="Montserrat Medium"/>
              <a:ea typeface="Montserrat Medium"/>
              <a:cs typeface="Montserrat Medium"/>
              <a:sym typeface="Montserrat Medium"/>
            </a:endParaRPr>
          </a:p>
          <a:p>
            <a:pPr indent="0" lvl="0" marL="0" rtl="0" algn="ctr">
              <a:spcBef>
                <a:spcPts val="0"/>
              </a:spcBef>
              <a:spcAft>
                <a:spcPts val="1600"/>
              </a:spcAft>
              <a:buNone/>
            </a:pPr>
            <a:r>
              <a:t/>
            </a:r>
            <a:endParaRPr>
              <a:latin typeface="Montserrat Medium"/>
              <a:ea typeface="Montserrat Medium"/>
              <a:cs typeface="Montserrat Medium"/>
              <a:sym typeface="Montserrat Medium"/>
            </a:endParaRPr>
          </a:p>
        </p:txBody>
      </p:sp>
      <p:pic>
        <p:nvPicPr>
          <p:cNvPr id="56" name="Google Shape;56;p13"/>
          <p:cNvPicPr preferRelativeResize="0"/>
          <p:nvPr/>
        </p:nvPicPr>
        <p:blipFill>
          <a:blip r:embed="rId3">
            <a:alphaModFix/>
          </a:blip>
          <a:stretch>
            <a:fillRect/>
          </a:stretch>
        </p:blipFill>
        <p:spPr>
          <a:xfrm>
            <a:off x="6651075" y="312450"/>
            <a:ext cx="2181225" cy="2422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idx="1" type="subTitle"/>
          </p:nvPr>
        </p:nvSpPr>
        <p:spPr>
          <a:xfrm>
            <a:off x="1687200" y="1375975"/>
            <a:ext cx="5600700" cy="2632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Montserrat"/>
              <a:buChar char="●"/>
            </a:pPr>
            <a:r>
              <a:rPr lang="en-GB" sz="1400">
                <a:solidFill>
                  <a:schemeClr val="dk1"/>
                </a:solidFill>
                <a:latin typeface="Montserrat"/>
                <a:ea typeface="Montserrat"/>
                <a:cs typeface="Montserrat"/>
                <a:sym typeface="Montserrat"/>
              </a:rPr>
              <a:t>A set of bits might represent a character (e.g. ‘A’), a digit (e.g. 23) and so on</a:t>
            </a:r>
            <a:endParaRPr sz="1400">
              <a:solidFill>
                <a:schemeClr val="dk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dk1"/>
              </a:buClr>
              <a:buSzPts val="1400"/>
              <a:buFont typeface="Montserrat"/>
              <a:buChar char="●"/>
            </a:pPr>
            <a:r>
              <a:rPr lang="en-GB" sz="1400">
                <a:solidFill>
                  <a:schemeClr val="dk1"/>
                </a:solidFill>
                <a:latin typeface="Montserrat"/>
                <a:ea typeface="Montserrat"/>
                <a:cs typeface="Montserrat"/>
                <a:sym typeface="Montserrat"/>
              </a:rPr>
              <a:t>A </a:t>
            </a:r>
            <a:r>
              <a:rPr i="1" lang="en-GB" sz="1400">
                <a:solidFill>
                  <a:schemeClr val="dk1"/>
                </a:solidFill>
                <a:latin typeface="Montserrat"/>
                <a:ea typeface="Montserrat"/>
                <a:cs typeface="Montserrat"/>
                <a:sym typeface="Montserrat"/>
              </a:rPr>
              <a:t>Data Type</a:t>
            </a:r>
            <a:r>
              <a:rPr b="1" lang="en-GB" sz="1400">
                <a:solidFill>
                  <a:schemeClr val="dk1"/>
                </a:solidFill>
                <a:latin typeface="Montserrat"/>
                <a:ea typeface="Montserrat"/>
                <a:cs typeface="Montserrat"/>
                <a:sym typeface="Montserrat"/>
              </a:rPr>
              <a:t> </a:t>
            </a:r>
            <a:r>
              <a:rPr lang="en-GB" sz="1400">
                <a:solidFill>
                  <a:schemeClr val="dk1"/>
                </a:solidFill>
                <a:latin typeface="Montserrat"/>
                <a:ea typeface="Montserrat"/>
                <a:cs typeface="Montserrat"/>
                <a:sym typeface="Montserrat"/>
              </a:rPr>
              <a:t>is the mechanism that computer programming languages have to interpret that set of bits</a:t>
            </a:r>
            <a:endParaRPr sz="1400">
              <a:solidFill>
                <a:schemeClr val="dk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dk1"/>
              </a:buClr>
              <a:buSzPts val="1400"/>
              <a:buFont typeface="Montserrat"/>
              <a:buChar char="●"/>
            </a:pPr>
            <a:r>
              <a:rPr lang="en-GB" sz="1400">
                <a:solidFill>
                  <a:schemeClr val="dk1"/>
                </a:solidFill>
                <a:latin typeface="Montserrat"/>
                <a:ea typeface="Montserrat"/>
                <a:cs typeface="Montserrat"/>
                <a:sym typeface="Montserrat"/>
              </a:rPr>
              <a:t>Common Data Types: </a:t>
            </a:r>
            <a:r>
              <a:rPr lang="en-GB" sz="1400">
                <a:solidFill>
                  <a:schemeClr val="dk1"/>
                </a:solidFill>
                <a:latin typeface="Consolas"/>
                <a:ea typeface="Consolas"/>
                <a:cs typeface="Consolas"/>
                <a:sym typeface="Consolas"/>
              </a:rPr>
              <a:t>int, char, double</a:t>
            </a:r>
            <a:endParaRPr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4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sz="1400">
              <a:latin typeface="Montserrat"/>
              <a:ea typeface="Montserrat"/>
              <a:cs typeface="Montserrat"/>
              <a:sym typeface="Montserrat"/>
            </a:endParaRPr>
          </a:p>
        </p:txBody>
      </p:sp>
      <p:sp>
        <p:nvSpPr>
          <p:cNvPr id="111" name="Google Shape;111;p22"/>
          <p:cNvSpPr txBox="1"/>
          <p:nvPr/>
        </p:nvSpPr>
        <p:spPr>
          <a:xfrm>
            <a:off x="1687200" y="221150"/>
            <a:ext cx="5274600" cy="60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600">
                <a:latin typeface="Montserrat"/>
                <a:ea typeface="Montserrat"/>
                <a:cs typeface="Montserrat"/>
                <a:sym typeface="Montserrat"/>
              </a:rPr>
              <a:t>Data Types</a:t>
            </a:r>
            <a:endParaRPr sz="260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idx="1" type="subTitle"/>
          </p:nvPr>
        </p:nvSpPr>
        <p:spPr>
          <a:xfrm>
            <a:off x="1687200" y="1223575"/>
            <a:ext cx="5815200" cy="225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Montserrat"/>
              <a:buChar char="●"/>
            </a:pPr>
            <a:r>
              <a:rPr lang="en-GB" sz="1400">
                <a:solidFill>
                  <a:schemeClr val="dk1"/>
                </a:solidFill>
                <a:latin typeface="Montserrat"/>
                <a:ea typeface="Montserrat"/>
                <a:cs typeface="Montserrat"/>
                <a:sym typeface="Montserrat"/>
              </a:rPr>
              <a:t>Bits are saved in memory as a group of bytes called </a:t>
            </a:r>
            <a:r>
              <a:rPr i="1" lang="en-GB" sz="1400">
                <a:solidFill>
                  <a:schemeClr val="dk1"/>
                </a:solidFill>
                <a:latin typeface="Montserrat"/>
                <a:ea typeface="Montserrat"/>
                <a:cs typeface="Montserrat"/>
                <a:sym typeface="Montserrat"/>
              </a:rPr>
              <a:t>“words</a:t>
            </a:r>
            <a:r>
              <a:rPr lang="en-GB" sz="1400">
                <a:solidFill>
                  <a:schemeClr val="dk1"/>
                </a:solidFill>
                <a:latin typeface="Montserrat"/>
                <a:ea typeface="Montserrat"/>
                <a:cs typeface="Montserrat"/>
                <a:sym typeface="Montserrat"/>
              </a:rPr>
              <a:t>” </a:t>
            </a:r>
            <a:endParaRPr sz="1400">
              <a:solidFill>
                <a:schemeClr val="dk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dk1"/>
              </a:buClr>
              <a:buSzPts val="1400"/>
              <a:buFont typeface="Montserrat"/>
              <a:buChar char="●"/>
            </a:pPr>
            <a:r>
              <a:rPr lang="en-GB" sz="1400">
                <a:solidFill>
                  <a:schemeClr val="dk1"/>
                </a:solidFill>
                <a:latin typeface="Montserrat"/>
                <a:ea typeface="Montserrat"/>
                <a:cs typeface="Montserrat"/>
                <a:sym typeface="Montserrat"/>
              </a:rPr>
              <a:t>Every such word has an </a:t>
            </a:r>
            <a:r>
              <a:rPr i="1" lang="en-GB" sz="1400">
                <a:solidFill>
                  <a:schemeClr val="dk1"/>
                </a:solidFill>
                <a:latin typeface="Montserrat"/>
                <a:ea typeface="Montserrat"/>
                <a:cs typeface="Montserrat"/>
                <a:sym typeface="Montserrat"/>
              </a:rPr>
              <a:t>address or location</a:t>
            </a:r>
            <a:endParaRPr i="1" sz="14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4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GB" sz="1400">
                <a:solidFill>
                  <a:schemeClr val="dk1"/>
                </a:solidFill>
                <a:latin typeface="Montserrat"/>
                <a:ea typeface="Montserrat"/>
                <a:cs typeface="Montserrat"/>
                <a:sym typeface="Montserrat"/>
              </a:rPr>
              <a:t>Example: </a:t>
            </a:r>
            <a:endParaRPr sz="14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GB" sz="1400">
                <a:solidFill>
                  <a:schemeClr val="dk1"/>
                </a:solidFill>
                <a:latin typeface="Montserrat"/>
                <a:ea typeface="Montserrat"/>
                <a:cs typeface="Montserrat"/>
                <a:sym typeface="Montserrat"/>
              </a:rPr>
              <a:t>	When we declare a variable in C/Java </a:t>
            </a:r>
            <a:endParaRPr sz="14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GB" sz="1400">
                <a:solidFill>
                  <a:schemeClr val="dk1"/>
                </a:solidFill>
                <a:latin typeface="Montserrat"/>
                <a:ea typeface="Montserrat"/>
                <a:cs typeface="Montserrat"/>
                <a:sym typeface="Montserrat"/>
              </a:rPr>
              <a:t>			</a:t>
            </a:r>
            <a:r>
              <a:rPr lang="en-GB" sz="1400">
                <a:solidFill>
                  <a:schemeClr val="dk1"/>
                </a:solidFill>
                <a:latin typeface="Montserrat"/>
                <a:ea typeface="Montserrat"/>
                <a:cs typeface="Montserrat"/>
                <a:sym typeface="Montserrat"/>
              </a:rPr>
              <a:t>i</a:t>
            </a:r>
            <a:r>
              <a:rPr lang="en-GB" sz="1400">
                <a:solidFill>
                  <a:schemeClr val="dk1"/>
                </a:solidFill>
                <a:latin typeface="Montserrat"/>
                <a:ea typeface="Montserrat"/>
                <a:cs typeface="Montserrat"/>
                <a:sym typeface="Montserrat"/>
              </a:rPr>
              <a:t>nt x = 1;</a:t>
            </a:r>
            <a:endParaRPr sz="14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GB" sz="1400">
                <a:solidFill>
                  <a:schemeClr val="dk1"/>
                </a:solidFill>
                <a:latin typeface="Montserrat"/>
                <a:ea typeface="Montserrat"/>
                <a:cs typeface="Montserrat"/>
                <a:sym typeface="Montserrat"/>
              </a:rPr>
              <a:t>            </a:t>
            </a:r>
            <a:endParaRPr sz="14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sz="1400">
              <a:latin typeface="Montserrat"/>
              <a:ea typeface="Montserrat"/>
              <a:cs typeface="Montserrat"/>
              <a:sym typeface="Montserrat"/>
            </a:endParaRPr>
          </a:p>
        </p:txBody>
      </p:sp>
      <p:sp>
        <p:nvSpPr>
          <p:cNvPr id="117" name="Google Shape;117;p23"/>
          <p:cNvSpPr txBox="1"/>
          <p:nvPr/>
        </p:nvSpPr>
        <p:spPr>
          <a:xfrm>
            <a:off x="1687200" y="221150"/>
            <a:ext cx="5274600" cy="60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600">
                <a:latin typeface="Montserrat"/>
                <a:ea typeface="Montserrat"/>
                <a:cs typeface="Montserrat"/>
                <a:sym typeface="Montserrat"/>
              </a:rPr>
              <a:t>Memory Allocation</a:t>
            </a:r>
            <a:endParaRPr sz="2600">
              <a:latin typeface="Montserrat"/>
              <a:ea typeface="Montserrat"/>
              <a:cs typeface="Montserrat"/>
              <a:sym typeface="Montserrat"/>
            </a:endParaRPr>
          </a:p>
        </p:txBody>
      </p:sp>
      <p:pic>
        <p:nvPicPr>
          <p:cNvPr id="118" name="Google Shape;118;p23"/>
          <p:cNvPicPr preferRelativeResize="0"/>
          <p:nvPr/>
        </p:nvPicPr>
        <p:blipFill>
          <a:blip r:embed="rId3">
            <a:alphaModFix/>
          </a:blip>
          <a:stretch>
            <a:fillRect/>
          </a:stretch>
        </p:blipFill>
        <p:spPr>
          <a:xfrm>
            <a:off x="2686435" y="3478425"/>
            <a:ext cx="3276125" cy="1377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24"/>
          <p:cNvPicPr preferRelativeResize="0"/>
          <p:nvPr/>
        </p:nvPicPr>
        <p:blipFill>
          <a:blip r:embed="rId3">
            <a:alphaModFix/>
          </a:blip>
          <a:stretch>
            <a:fillRect/>
          </a:stretch>
        </p:blipFill>
        <p:spPr>
          <a:xfrm>
            <a:off x="2433650" y="777725"/>
            <a:ext cx="4276725" cy="2419350"/>
          </a:xfrm>
          <a:prstGeom prst="rect">
            <a:avLst/>
          </a:prstGeom>
          <a:noFill/>
          <a:ln>
            <a:noFill/>
          </a:ln>
        </p:spPr>
      </p:pic>
      <p:graphicFrame>
        <p:nvGraphicFramePr>
          <p:cNvPr id="124" name="Google Shape;124;p24"/>
          <p:cNvGraphicFramePr/>
          <p:nvPr/>
        </p:nvGraphicFramePr>
        <p:xfrm>
          <a:off x="952525" y="3279600"/>
          <a:ext cx="3000000" cy="3000000"/>
        </p:xfrm>
        <a:graphic>
          <a:graphicData uri="http://schemas.openxmlformats.org/drawingml/2006/table">
            <a:tbl>
              <a:tblPr>
                <a:noFill/>
                <a:tableStyleId>{99E19001-551B-4300-B897-4F3CF166A340}</a:tableStyleId>
              </a:tblPr>
              <a:tblGrid>
                <a:gridCol w="804325"/>
                <a:gridCol w="804325"/>
                <a:gridCol w="804325"/>
                <a:gridCol w="804325"/>
                <a:gridCol w="804325"/>
                <a:gridCol w="804325"/>
                <a:gridCol w="804325"/>
                <a:gridCol w="804325"/>
                <a:gridCol w="804325"/>
              </a:tblGrid>
              <a:tr h="381000">
                <a:tc>
                  <a:txBody>
                    <a:bodyPr/>
                    <a:lstStyle/>
                    <a:p>
                      <a:pPr indent="0" lvl="0" marL="0" rtl="0" algn="l">
                        <a:spcBef>
                          <a:spcPts val="0"/>
                        </a:spcBef>
                        <a:spcAft>
                          <a:spcPts val="0"/>
                        </a:spcAft>
                        <a:buNone/>
                      </a:pPr>
                      <a:r>
                        <a:rPr lang="en-GB"/>
                        <a:t>j</a:t>
                      </a:r>
                      <a:endParaRPr/>
                    </a:p>
                  </a:txBody>
                  <a:tcPr marT="91425" marB="91425" marR="91425" marL="91425"/>
                </a:tc>
                <a:tc>
                  <a:txBody>
                    <a:bodyPr/>
                    <a:lstStyle/>
                    <a:p>
                      <a:pPr indent="0" lvl="0" marL="0" rtl="0" algn="l">
                        <a:spcBef>
                          <a:spcPts val="0"/>
                        </a:spcBef>
                        <a:spcAft>
                          <a:spcPts val="0"/>
                        </a:spcAft>
                        <a:buNone/>
                      </a:pPr>
                      <a:r>
                        <a:rPr lang="en-GB"/>
                        <a:t>c</a:t>
                      </a:r>
                      <a:endParaRPr/>
                    </a:p>
                  </a:txBody>
                  <a:tcPr marT="91425" marB="91425" marR="91425" marL="91425"/>
                </a:tc>
                <a:tc>
                  <a:txBody>
                    <a:bodyPr/>
                    <a:lstStyle/>
                    <a:p>
                      <a:pPr indent="0" lvl="0" marL="0" rtl="0" algn="l">
                        <a:spcBef>
                          <a:spcPts val="0"/>
                        </a:spcBef>
                        <a:spcAft>
                          <a:spcPts val="0"/>
                        </a:spcAft>
                        <a:buNone/>
                      </a:pPr>
                      <a:r>
                        <a:rPr lang="en-GB"/>
                        <a:t>p</a:t>
                      </a:r>
                      <a:endParaRPr/>
                    </a:p>
                  </a:txBody>
                  <a:tcPr marT="91425" marB="91425" marR="91425" marL="91425"/>
                </a:tc>
                <a:tc>
                  <a:txBody>
                    <a:bodyPr/>
                    <a:lstStyle/>
                    <a:p>
                      <a:pPr indent="0" lvl="0" marL="0" rtl="0" algn="l">
                        <a:spcBef>
                          <a:spcPts val="0"/>
                        </a:spcBef>
                        <a:spcAft>
                          <a:spcPts val="0"/>
                        </a:spcAft>
                        <a:buNone/>
                      </a:pPr>
                      <a:r>
                        <a:rPr lang="en-GB"/>
                        <a:t>i</a:t>
                      </a:r>
                      <a:endParaRPr/>
                    </a:p>
                  </a:txBody>
                  <a:tcPr marT="91425" marB="91425" marR="91425" marL="91425"/>
                </a:tc>
                <a:tc>
                  <a:txBody>
                    <a:bodyPr/>
                    <a:lstStyle/>
                    <a:p>
                      <a:pPr indent="0" lvl="0" marL="0" rtl="0" algn="l">
                        <a:spcBef>
                          <a:spcPts val="0"/>
                        </a:spcBef>
                        <a:spcAft>
                          <a:spcPts val="0"/>
                        </a:spcAft>
                        <a:buNone/>
                      </a:pPr>
                      <a:r>
                        <a:rPr lang="en-GB"/>
                        <a:t>n</a:t>
                      </a:r>
                      <a:endParaRPr/>
                    </a:p>
                  </a:txBody>
                  <a:tcPr marT="91425" marB="91425" marR="91425" marL="91425"/>
                </a:tc>
                <a:tc>
                  <a:txBody>
                    <a:bodyPr/>
                    <a:lstStyle/>
                    <a:p>
                      <a:pPr indent="0" lvl="0" marL="0" rtl="0" algn="l">
                        <a:spcBef>
                          <a:spcPts val="0"/>
                        </a:spcBef>
                        <a:spcAft>
                          <a:spcPts val="0"/>
                        </a:spcAft>
                        <a:buNone/>
                      </a:pPr>
                      <a:r>
                        <a:rPr lang="en-GB"/>
                        <a:t>e</a:t>
                      </a:r>
                      <a:endParaRPr/>
                    </a:p>
                  </a:txBody>
                  <a:tcPr marT="91425" marB="91425" marR="91425" marL="91425"/>
                </a:tc>
                <a:tc>
                  <a:txBody>
                    <a:bodyPr/>
                    <a:lstStyle/>
                    <a:p>
                      <a:pPr indent="0" lvl="0" marL="0" rtl="0" algn="l">
                        <a:spcBef>
                          <a:spcPts val="0"/>
                        </a:spcBef>
                        <a:spcAft>
                          <a:spcPts val="0"/>
                        </a:spcAft>
                        <a:buNone/>
                      </a:pPr>
                      <a:r>
                        <a:rPr lang="en-GB"/>
                        <a:t>d</a:t>
                      </a:r>
                      <a:endParaRPr/>
                    </a:p>
                  </a:txBody>
                  <a:tcPr marT="91425" marB="91425" marR="91425" marL="91425"/>
                </a:tc>
                <a:tc>
                  <a:txBody>
                    <a:bodyPr/>
                    <a:lstStyle/>
                    <a:p>
                      <a:pPr indent="0" lvl="0" marL="0" rtl="0" algn="l">
                        <a:spcBef>
                          <a:spcPts val="0"/>
                        </a:spcBef>
                        <a:spcAft>
                          <a:spcPts val="0"/>
                        </a:spcAft>
                        <a:buNone/>
                      </a:pPr>
                      <a:r>
                        <a:rPr lang="en-GB"/>
                        <a:t>a</a:t>
                      </a:r>
                      <a:endParaRPr/>
                    </a:p>
                  </a:txBody>
                  <a:tcPr marT="91425" marB="91425" marR="91425" marL="91425"/>
                </a:tc>
                <a:tc>
                  <a:txBody>
                    <a:bodyPr/>
                    <a:lstStyle/>
                    <a:p>
                      <a:pPr indent="0" lvl="0" marL="0" rtl="0" algn="l">
                        <a:spcBef>
                          <a:spcPts val="0"/>
                        </a:spcBef>
                        <a:spcAft>
                          <a:spcPts val="0"/>
                        </a:spcAft>
                        <a:buNone/>
                      </a:pPr>
                      <a:r>
                        <a:rPr lang="en-GB"/>
                        <a:t>\0</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Basic Data Structures</a:t>
            </a:r>
            <a:endParaRPr/>
          </a:p>
        </p:txBody>
      </p:sp>
      <p:sp>
        <p:nvSpPr>
          <p:cNvPr id="130" name="Google Shape;130;p25"/>
          <p:cNvSpPr txBox="1"/>
          <p:nvPr>
            <p:ph idx="1" type="body"/>
          </p:nvPr>
        </p:nvSpPr>
        <p:spPr>
          <a:xfrm>
            <a:off x="2081225" y="1457275"/>
            <a:ext cx="4961400" cy="1776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In Java and C there are two basic data structures that can be constructed:</a:t>
            </a:r>
            <a:endParaRPr/>
          </a:p>
          <a:p>
            <a:pPr indent="-317500" lvl="1" marL="914400" rtl="0" algn="l">
              <a:spcBef>
                <a:spcPts val="0"/>
              </a:spcBef>
              <a:spcAft>
                <a:spcPts val="0"/>
              </a:spcAft>
              <a:buSzPts val="1400"/>
              <a:buChar char="○"/>
            </a:pPr>
            <a:r>
              <a:rPr lang="en-GB"/>
              <a:t>Arrays</a:t>
            </a:r>
            <a:endParaRPr/>
          </a:p>
          <a:p>
            <a:pPr indent="-317500" lvl="1" marL="914400" rtl="0" algn="l">
              <a:spcBef>
                <a:spcPts val="0"/>
              </a:spcBef>
              <a:spcAft>
                <a:spcPts val="0"/>
              </a:spcAft>
              <a:buSzPts val="1400"/>
              <a:buChar char="○"/>
            </a:pPr>
            <a:r>
              <a:rPr lang="en-GB"/>
              <a:t>Structs and Classes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69025" y="6743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Montserrat"/>
                <a:ea typeface="Montserrat"/>
                <a:cs typeface="Montserrat"/>
                <a:sym typeface="Montserrat"/>
              </a:rPr>
              <a:t>Agenda</a:t>
            </a:r>
            <a:endParaRPr>
              <a:latin typeface="Montserrat"/>
              <a:ea typeface="Montserrat"/>
              <a:cs typeface="Montserrat"/>
              <a:sym typeface="Montserrat"/>
            </a:endParaRPr>
          </a:p>
        </p:txBody>
      </p:sp>
      <p:sp>
        <p:nvSpPr>
          <p:cNvPr id="136" name="Google Shape;136;p26"/>
          <p:cNvSpPr txBox="1"/>
          <p:nvPr>
            <p:ph idx="1" type="body"/>
          </p:nvPr>
        </p:nvSpPr>
        <p:spPr>
          <a:xfrm>
            <a:off x="2704800" y="1414550"/>
            <a:ext cx="3734400" cy="262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B7B7B7"/>
              </a:buClr>
              <a:buSzPts val="1400"/>
              <a:buChar char="●"/>
            </a:pPr>
            <a:r>
              <a:rPr lang="en-GB" sz="1400">
                <a:solidFill>
                  <a:srgbClr val="B7B7B7"/>
                </a:solidFill>
                <a:latin typeface="Montserrat"/>
                <a:ea typeface="Montserrat"/>
                <a:cs typeface="Montserrat"/>
                <a:sym typeface="Montserrat"/>
              </a:rPr>
              <a:t>Personal Introduction</a:t>
            </a:r>
            <a:endParaRPr sz="1400">
              <a:solidFill>
                <a:srgbClr val="B7B7B7"/>
              </a:solidFill>
              <a:latin typeface="Montserrat"/>
              <a:ea typeface="Montserrat"/>
              <a:cs typeface="Montserrat"/>
              <a:sym typeface="Montserrat"/>
            </a:endParaRPr>
          </a:p>
          <a:p>
            <a:pPr indent="-317500" lvl="0" marL="457200" rtl="0" algn="l">
              <a:spcBef>
                <a:spcPts val="0"/>
              </a:spcBef>
              <a:spcAft>
                <a:spcPts val="0"/>
              </a:spcAft>
              <a:buClr>
                <a:srgbClr val="B7B7B7"/>
              </a:buClr>
              <a:buSzPts val="1400"/>
              <a:buChar char="●"/>
            </a:pPr>
            <a:r>
              <a:rPr lang="en-GB" sz="1400">
                <a:solidFill>
                  <a:srgbClr val="B7B7B7"/>
                </a:solidFill>
              </a:rPr>
              <a:t>General Rules </a:t>
            </a:r>
            <a:r>
              <a:rPr lang="en-GB" sz="1400">
                <a:solidFill>
                  <a:srgbClr val="B7B7B7"/>
                </a:solidFill>
                <a:latin typeface="Montserrat"/>
                <a:ea typeface="Montserrat"/>
                <a:cs typeface="Montserrat"/>
                <a:sym typeface="Montserrat"/>
              </a:rPr>
              <a:t>and Logistics</a:t>
            </a:r>
            <a:endParaRPr sz="1400">
              <a:solidFill>
                <a:srgbClr val="B7B7B7"/>
              </a:solidFill>
              <a:latin typeface="Montserrat"/>
              <a:ea typeface="Montserrat"/>
              <a:cs typeface="Montserrat"/>
              <a:sym typeface="Montserrat"/>
            </a:endParaRPr>
          </a:p>
          <a:p>
            <a:pPr indent="-317500" lvl="0" marL="457200" rtl="0" algn="l">
              <a:spcBef>
                <a:spcPts val="0"/>
              </a:spcBef>
              <a:spcAft>
                <a:spcPts val="0"/>
              </a:spcAft>
              <a:buClr>
                <a:srgbClr val="B7B7B7"/>
              </a:buClr>
              <a:buSzPts val="1400"/>
              <a:buChar char="●"/>
            </a:pPr>
            <a:r>
              <a:rPr lang="en-GB" sz="1400">
                <a:solidFill>
                  <a:srgbClr val="B7B7B7"/>
                </a:solidFill>
                <a:latin typeface="Montserrat"/>
                <a:ea typeface="Montserrat"/>
                <a:cs typeface="Montserrat"/>
                <a:sym typeface="Montserrat"/>
              </a:rPr>
              <a:t>Course Overview</a:t>
            </a:r>
            <a:endParaRPr sz="1400">
              <a:solidFill>
                <a:srgbClr val="B7B7B7"/>
              </a:solidFill>
              <a:latin typeface="Montserrat"/>
              <a:ea typeface="Montserrat"/>
              <a:cs typeface="Montserrat"/>
              <a:sym typeface="Montserrat"/>
            </a:endParaRPr>
          </a:p>
          <a:p>
            <a:pPr indent="-317500" lvl="0" marL="457200" rtl="0" algn="l">
              <a:spcBef>
                <a:spcPts val="0"/>
              </a:spcBef>
              <a:spcAft>
                <a:spcPts val="0"/>
              </a:spcAft>
              <a:buClr>
                <a:srgbClr val="B7B7B7"/>
              </a:buClr>
              <a:buSzPts val="1400"/>
              <a:buChar char="●"/>
            </a:pPr>
            <a:r>
              <a:rPr lang="en-GB" sz="1400">
                <a:solidFill>
                  <a:srgbClr val="B7B7B7"/>
                </a:solidFill>
              </a:rPr>
              <a:t>Information and Data</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Char char="●"/>
            </a:pPr>
            <a:r>
              <a:rPr lang="en-GB" sz="1400">
                <a:solidFill>
                  <a:srgbClr val="000000"/>
                </a:solidFill>
                <a:latin typeface="Montserrat"/>
                <a:ea typeface="Montserrat"/>
                <a:cs typeface="Montserrat"/>
                <a:sym typeface="Montserrat"/>
              </a:rPr>
              <a:t>Data Abstraction and Encapsulation</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B7B7B7"/>
              </a:buClr>
              <a:buSzPts val="1400"/>
              <a:buChar char="●"/>
            </a:pPr>
            <a:r>
              <a:rPr lang="en-GB" sz="1400">
                <a:solidFill>
                  <a:srgbClr val="B7B7B7"/>
                </a:solidFill>
              </a:rPr>
              <a:t>Data Hiding</a:t>
            </a:r>
            <a:endParaRPr sz="1400">
              <a:solidFill>
                <a:srgbClr val="B7B7B7"/>
              </a:solidFill>
            </a:endParaRPr>
          </a:p>
          <a:p>
            <a:pPr indent="-317500" lvl="0" marL="457200" rtl="0" algn="l">
              <a:spcBef>
                <a:spcPts val="0"/>
              </a:spcBef>
              <a:spcAft>
                <a:spcPts val="0"/>
              </a:spcAft>
              <a:buClr>
                <a:srgbClr val="B7B7B7"/>
              </a:buClr>
              <a:buSzPts val="1400"/>
              <a:buChar char="●"/>
            </a:pPr>
            <a:r>
              <a:rPr lang="en-GB">
                <a:solidFill>
                  <a:srgbClr val="B7B7B7"/>
                </a:solidFill>
              </a:rPr>
              <a:t> Data Structures</a:t>
            </a:r>
            <a:endParaRPr>
              <a:solidFill>
                <a:srgbClr val="B7B7B7"/>
              </a:solidFill>
            </a:endParaRPr>
          </a:p>
          <a:p>
            <a:pPr indent="-317500" lvl="0" marL="457200" rtl="0" algn="l">
              <a:spcBef>
                <a:spcPts val="0"/>
              </a:spcBef>
              <a:spcAft>
                <a:spcPts val="0"/>
              </a:spcAft>
              <a:buClr>
                <a:srgbClr val="B7B7B7"/>
              </a:buClr>
              <a:buSzPts val="1400"/>
              <a:buChar char="●"/>
            </a:pPr>
            <a:r>
              <a:rPr lang="en-GB">
                <a:solidFill>
                  <a:srgbClr val="B7B7B7"/>
                </a:solidFill>
              </a:rPr>
              <a:t>Big O Notation</a:t>
            </a:r>
            <a:endParaRPr>
              <a:solidFill>
                <a:srgbClr val="B7B7B7"/>
              </a:solidFill>
            </a:endParaRPr>
          </a:p>
          <a:p>
            <a:pPr indent="0" lvl="0" marL="0" rtl="0" algn="l">
              <a:spcBef>
                <a:spcPts val="0"/>
              </a:spcBef>
              <a:spcAft>
                <a:spcPts val="16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2484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Data Abstraction</a:t>
            </a:r>
            <a:endParaRPr/>
          </a:p>
        </p:txBody>
      </p:sp>
      <p:sp>
        <p:nvSpPr>
          <p:cNvPr id="142" name="Google Shape;142;p27"/>
          <p:cNvSpPr txBox="1"/>
          <p:nvPr>
            <p:ph idx="1" type="body"/>
          </p:nvPr>
        </p:nvSpPr>
        <p:spPr>
          <a:xfrm>
            <a:off x="1906050" y="1250625"/>
            <a:ext cx="5260500" cy="17199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GB" sz="1400"/>
              <a:t>Abstraction is the ability to understand something from a high level, not looking  into the details</a:t>
            </a:r>
            <a:endParaRPr sz="1400"/>
          </a:p>
          <a:p>
            <a:pPr indent="-317500" lvl="0" marL="457200" rtl="0" algn="just">
              <a:spcBef>
                <a:spcPts val="0"/>
              </a:spcBef>
              <a:spcAft>
                <a:spcPts val="0"/>
              </a:spcAft>
              <a:buSzPts val="1400"/>
              <a:buChar char="●"/>
            </a:pPr>
            <a:r>
              <a:rPr lang="en-GB" sz="1400"/>
              <a:t>Seeing something from outside</a:t>
            </a:r>
            <a:endParaRPr/>
          </a:p>
          <a:p>
            <a:pPr indent="-317500" lvl="0" marL="457200" rtl="0" algn="just">
              <a:spcBef>
                <a:spcPts val="0"/>
              </a:spcBef>
              <a:spcAft>
                <a:spcPts val="0"/>
              </a:spcAft>
              <a:buSzPts val="1400"/>
              <a:buChar char="●"/>
            </a:pPr>
            <a:r>
              <a:rPr lang="en-GB" sz="1400"/>
              <a:t>Examples: Organizations, body organ a computer program</a:t>
            </a:r>
            <a:r>
              <a:rPr lang="en-GB"/>
              <a:t>, </a:t>
            </a:r>
            <a:r>
              <a:rPr lang="en-GB"/>
              <a:t>,driving a car</a:t>
            </a:r>
            <a:endParaRPr/>
          </a:p>
          <a:p>
            <a:pPr indent="0" lvl="0" marL="0" rtl="0" algn="just">
              <a:spcBef>
                <a:spcPts val="1600"/>
              </a:spcBef>
              <a:spcAft>
                <a:spcPts val="1600"/>
              </a:spcAft>
              <a:buNone/>
            </a:pPr>
            <a:r>
              <a:t/>
            </a:r>
            <a:endParaRPr/>
          </a:p>
        </p:txBody>
      </p:sp>
      <p:pic>
        <p:nvPicPr>
          <p:cNvPr id="143" name="Google Shape;143;p27"/>
          <p:cNvPicPr preferRelativeResize="0"/>
          <p:nvPr/>
        </p:nvPicPr>
        <p:blipFill>
          <a:blip r:embed="rId3">
            <a:alphaModFix/>
          </a:blip>
          <a:stretch>
            <a:fillRect/>
          </a:stretch>
        </p:blipFill>
        <p:spPr>
          <a:xfrm>
            <a:off x="2253975" y="3099750"/>
            <a:ext cx="5205800" cy="1670200"/>
          </a:xfrm>
          <a:prstGeom prst="rect">
            <a:avLst/>
          </a:prstGeom>
          <a:noFill/>
          <a:ln>
            <a:noFill/>
          </a:ln>
        </p:spPr>
      </p:pic>
      <p:sp>
        <p:nvSpPr>
          <p:cNvPr id="144" name="Google Shape;144;p27"/>
          <p:cNvSpPr txBox="1"/>
          <p:nvPr/>
        </p:nvSpPr>
        <p:spPr>
          <a:xfrm>
            <a:off x="7166500" y="394950"/>
            <a:ext cx="1744500" cy="7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800">
                <a:solidFill>
                  <a:schemeClr val="dk1"/>
                </a:solidFill>
                <a:highlight>
                  <a:srgbClr val="FFFFFF"/>
                </a:highlight>
                <a:latin typeface="Montserrat"/>
                <a:ea typeface="Montserrat"/>
                <a:cs typeface="Montserrat"/>
                <a:sym typeface="Montserrat"/>
              </a:rPr>
              <a:t>"What’s in a name? That which we call a rose/ By any other word would smell as sweet. "</a:t>
            </a:r>
            <a:r>
              <a:rPr lang="en-GB" sz="800">
                <a:solidFill>
                  <a:schemeClr val="dk1"/>
                </a:solidFill>
                <a:highlight>
                  <a:srgbClr val="FFFFFF"/>
                </a:highlight>
                <a:latin typeface="Montserrat"/>
                <a:ea typeface="Montserrat"/>
                <a:cs typeface="Montserrat"/>
                <a:sym typeface="Montserrat"/>
              </a:rPr>
              <a:t> - Shakespeare</a:t>
            </a:r>
            <a:endParaRPr sz="8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Example</a:t>
            </a:r>
            <a:endParaRPr/>
          </a:p>
        </p:txBody>
      </p:sp>
      <p:pic>
        <p:nvPicPr>
          <p:cNvPr id="150" name="Google Shape;150;p28"/>
          <p:cNvPicPr preferRelativeResize="0"/>
          <p:nvPr/>
        </p:nvPicPr>
        <p:blipFill>
          <a:blip r:embed="rId3">
            <a:alphaModFix/>
          </a:blip>
          <a:stretch>
            <a:fillRect/>
          </a:stretch>
        </p:blipFill>
        <p:spPr>
          <a:xfrm>
            <a:off x="3084525" y="1366700"/>
            <a:ext cx="2838450" cy="1781175"/>
          </a:xfrm>
          <a:prstGeom prst="rect">
            <a:avLst/>
          </a:prstGeom>
          <a:noFill/>
          <a:ln cap="flat" cmpd="sng" w="9525">
            <a:solidFill>
              <a:srgbClr val="CC0000"/>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Procedural Abstraction</a:t>
            </a:r>
            <a:endParaRPr/>
          </a:p>
        </p:txBody>
      </p:sp>
      <p:sp>
        <p:nvSpPr>
          <p:cNvPr id="156" name="Google Shape;156;p29"/>
          <p:cNvSpPr txBox="1"/>
          <p:nvPr>
            <p:ph idx="1" type="body"/>
          </p:nvPr>
        </p:nvSpPr>
        <p:spPr>
          <a:xfrm>
            <a:off x="1711775" y="1152475"/>
            <a:ext cx="6011700" cy="3360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Abstraction of a function, where the user only knows the minimum details to use </a:t>
            </a:r>
            <a:endParaRPr sz="1400"/>
          </a:p>
          <a:p>
            <a:pPr indent="-317500" lvl="0" marL="457200" rtl="0" algn="l">
              <a:spcBef>
                <a:spcPts val="0"/>
              </a:spcBef>
              <a:spcAft>
                <a:spcPts val="0"/>
              </a:spcAft>
              <a:buSzPts val="1400"/>
              <a:buChar char="●"/>
            </a:pPr>
            <a:r>
              <a:rPr lang="en-GB" sz="1400"/>
              <a:t>Commands given to another entity without knowing/caring about the details or actions needed to complete it </a:t>
            </a:r>
            <a:endParaRPr sz="1400"/>
          </a:p>
          <a:p>
            <a:pPr indent="-317500" lvl="0" marL="457200" rtl="0" algn="l">
              <a:spcBef>
                <a:spcPts val="0"/>
              </a:spcBef>
              <a:spcAft>
                <a:spcPts val="0"/>
              </a:spcAft>
              <a:buSzPts val="1400"/>
              <a:buChar char="●"/>
            </a:pPr>
            <a:r>
              <a:rPr lang="en-GB" sz="1400"/>
              <a:t>Examples: brake pedal on a car, volume change on TV, etc.</a:t>
            </a:r>
            <a:endParaRPr sz="1400"/>
          </a:p>
          <a:p>
            <a:pPr indent="0" lvl="0" marL="0" rtl="0" algn="l">
              <a:spcBef>
                <a:spcPts val="1600"/>
              </a:spcBef>
              <a:spcAft>
                <a:spcPts val="1600"/>
              </a:spcAft>
              <a:buNone/>
            </a:pPr>
            <a:r>
              <a:t/>
            </a:r>
            <a:endParaRPr sz="1400"/>
          </a:p>
        </p:txBody>
      </p:sp>
      <p:pic>
        <p:nvPicPr>
          <p:cNvPr id="157" name="Google Shape;157;p29"/>
          <p:cNvPicPr preferRelativeResize="0"/>
          <p:nvPr/>
        </p:nvPicPr>
        <p:blipFill>
          <a:blip r:embed="rId3">
            <a:alphaModFix/>
          </a:blip>
          <a:stretch>
            <a:fillRect/>
          </a:stretch>
        </p:blipFill>
        <p:spPr>
          <a:xfrm>
            <a:off x="3179338" y="3477175"/>
            <a:ext cx="3076575" cy="1104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Procedural Abstraction</a:t>
            </a:r>
            <a:endParaRPr/>
          </a:p>
        </p:txBody>
      </p:sp>
      <p:pic>
        <p:nvPicPr>
          <p:cNvPr id="163" name="Google Shape;163;p30"/>
          <p:cNvPicPr preferRelativeResize="0"/>
          <p:nvPr/>
        </p:nvPicPr>
        <p:blipFill>
          <a:blip r:embed="rId3">
            <a:alphaModFix/>
          </a:blip>
          <a:stretch>
            <a:fillRect/>
          </a:stretch>
        </p:blipFill>
        <p:spPr>
          <a:xfrm>
            <a:off x="2552700" y="1546875"/>
            <a:ext cx="4038600" cy="2124075"/>
          </a:xfrm>
          <a:prstGeom prst="rect">
            <a:avLst/>
          </a:prstGeom>
          <a:noFill/>
          <a:ln cap="flat" cmpd="sng" w="9525">
            <a:solidFill>
              <a:srgbClr val="990000"/>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Encapsulation</a:t>
            </a:r>
            <a:endParaRPr/>
          </a:p>
        </p:txBody>
      </p:sp>
      <p:sp>
        <p:nvSpPr>
          <p:cNvPr id="169" name="Google Shape;169;p31"/>
          <p:cNvSpPr txBox="1"/>
          <p:nvPr>
            <p:ph idx="1" type="body"/>
          </p:nvPr>
        </p:nvSpPr>
        <p:spPr>
          <a:xfrm>
            <a:off x="1949275" y="1411650"/>
            <a:ext cx="5168100" cy="232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GB" sz="1400">
                <a:solidFill>
                  <a:schemeClr val="dk1"/>
                </a:solidFill>
              </a:rPr>
              <a:t>Putting together related information about the same concept and controlling the outside access to it</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Packaging of information and the methods used to access and/or operate with it</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In Java, a class is the way to encapsulate information</a:t>
            </a:r>
            <a:endParaRPr sz="1400">
              <a:solidFill>
                <a:schemeClr val="dk1"/>
              </a:solidFill>
            </a:endParaRPr>
          </a:p>
          <a:p>
            <a:pPr indent="0" lvl="0" marL="0" rtl="0" algn="ctr">
              <a:spcBef>
                <a:spcPts val="0"/>
              </a:spcBef>
              <a:spcAft>
                <a:spcPts val="16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69025" y="6743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Montserrat"/>
                <a:ea typeface="Montserrat"/>
                <a:cs typeface="Montserrat"/>
                <a:sym typeface="Montserrat"/>
              </a:rPr>
              <a:t>Agenda</a:t>
            </a:r>
            <a:endParaRPr>
              <a:latin typeface="Montserrat"/>
              <a:ea typeface="Montserrat"/>
              <a:cs typeface="Montserrat"/>
              <a:sym typeface="Montserrat"/>
            </a:endParaRPr>
          </a:p>
        </p:txBody>
      </p:sp>
      <p:sp>
        <p:nvSpPr>
          <p:cNvPr id="62" name="Google Shape;62;p14"/>
          <p:cNvSpPr txBox="1"/>
          <p:nvPr>
            <p:ph idx="1" type="body"/>
          </p:nvPr>
        </p:nvSpPr>
        <p:spPr>
          <a:xfrm>
            <a:off x="2704800" y="1414550"/>
            <a:ext cx="3734400" cy="262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Montserrat"/>
              <a:buChar char="●"/>
            </a:pPr>
            <a:r>
              <a:rPr lang="en-GB" sz="1400">
                <a:solidFill>
                  <a:schemeClr val="dk1"/>
                </a:solidFill>
                <a:latin typeface="Montserrat"/>
                <a:ea typeface="Montserrat"/>
                <a:cs typeface="Montserrat"/>
                <a:sym typeface="Montserrat"/>
              </a:rPr>
              <a:t>Personal Introduction</a:t>
            </a:r>
            <a:endParaRPr sz="1400">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GB" sz="1400">
                <a:solidFill>
                  <a:schemeClr val="dk1"/>
                </a:solidFill>
              </a:rPr>
              <a:t>General Rules </a:t>
            </a:r>
            <a:r>
              <a:rPr lang="en-GB" sz="1400">
                <a:solidFill>
                  <a:schemeClr val="dk1"/>
                </a:solidFill>
                <a:latin typeface="Montserrat"/>
                <a:ea typeface="Montserrat"/>
                <a:cs typeface="Montserrat"/>
                <a:sym typeface="Montserrat"/>
              </a:rPr>
              <a:t>and Logistics</a:t>
            </a:r>
            <a:endParaRPr sz="1400">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GB" sz="1400">
                <a:solidFill>
                  <a:schemeClr val="dk1"/>
                </a:solidFill>
                <a:latin typeface="Montserrat"/>
                <a:ea typeface="Montserrat"/>
                <a:cs typeface="Montserrat"/>
                <a:sym typeface="Montserrat"/>
              </a:rPr>
              <a:t>Course Overview</a:t>
            </a:r>
            <a:endParaRPr sz="1400">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GB" sz="1400">
                <a:solidFill>
                  <a:schemeClr val="dk1"/>
                </a:solidFill>
                <a:latin typeface="Montserrat"/>
                <a:ea typeface="Montserrat"/>
                <a:cs typeface="Montserrat"/>
                <a:sym typeface="Montserrat"/>
              </a:rPr>
              <a:t>Information and Data</a:t>
            </a:r>
            <a:endParaRPr sz="1400">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GB" sz="1400">
                <a:solidFill>
                  <a:schemeClr val="dk1"/>
                </a:solidFill>
                <a:latin typeface="Montserrat"/>
                <a:ea typeface="Montserrat"/>
                <a:cs typeface="Montserrat"/>
                <a:sym typeface="Montserrat"/>
              </a:rPr>
              <a:t>Data Abstraction and Encap</a:t>
            </a:r>
            <a:r>
              <a:rPr lang="en-GB" sz="1400">
                <a:solidFill>
                  <a:schemeClr val="dk1"/>
                </a:solidFill>
              </a:rPr>
              <a:t>sulation</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Data Hiding</a:t>
            </a:r>
            <a:endParaRPr sz="1400">
              <a:solidFill>
                <a:schemeClr val="dk1"/>
              </a:solidFill>
            </a:endParaRPr>
          </a:p>
          <a:p>
            <a:pPr indent="-317500" lvl="0" marL="457200" rtl="0" algn="l">
              <a:spcBef>
                <a:spcPts val="0"/>
              </a:spcBef>
              <a:spcAft>
                <a:spcPts val="0"/>
              </a:spcAft>
              <a:buClr>
                <a:schemeClr val="dk1"/>
              </a:buClr>
              <a:buSzPts val="1400"/>
              <a:buFont typeface="Montserrat"/>
              <a:buChar char="●"/>
            </a:pPr>
            <a:r>
              <a:rPr lang="en-GB">
                <a:solidFill>
                  <a:schemeClr val="dk1"/>
                </a:solidFill>
              </a:rPr>
              <a:t> Data Structures</a:t>
            </a:r>
            <a:endParaRPr sz="1400">
              <a:solidFill>
                <a:schemeClr val="dk1"/>
              </a:solidFill>
              <a:latin typeface="Montserrat"/>
              <a:ea typeface="Montserrat"/>
              <a:cs typeface="Montserrat"/>
              <a:sym typeface="Montserrat"/>
            </a:endParaRPr>
          </a:p>
          <a:p>
            <a:pPr indent="0" lvl="0" marL="0" rtl="0" algn="l">
              <a:spcBef>
                <a:spcPts val="0"/>
              </a:spcBef>
              <a:spcAft>
                <a:spcPts val="1600"/>
              </a:spcAft>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Encapsulation Example</a:t>
            </a:r>
            <a:endParaRPr/>
          </a:p>
        </p:txBody>
      </p:sp>
      <p:pic>
        <p:nvPicPr>
          <p:cNvPr id="175" name="Google Shape;175;p32"/>
          <p:cNvPicPr preferRelativeResize="0"/>
          <p:nvPr/>
        </p:nvPicPr>
        <p:blipFill>
          <a:blip r:embed="rId3">
            <a:alphaModFix/>
          </a:blip>
          <a:stretch>
            <a:fillRect/>
          </a:stretch>
        </p:blipFill>
        <p:spPr>
          <a:xfrm>
            <a:off x="2532588" y="1017725"/>
            <a:ext cx="4078832" cy="3820975"/>
          </a:xfrm>
          <a:prstGeom prst="rect">
            <a:avLst/>
          </a:prstGeom>
          <a:noFill/>
          <a:ln cap="flat" cmpd="sng" w="9525">
            <a:solidFill>
              <a:srgbClr val="990000"/>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69025" y="6743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Montserrat"/>
                <a:ea typeface="Montserrat"/>
                <a:cs typeface="Montserrat"/>
                <a:sym typeface="Montserrat"/>
              </a:rPr>
              <a:t>Agenda</a:t>
            </a:r>
            <a:endParaRPr>
              <a:latin typeface="Montserrat"/>
              <a:ea typeface="Montserrat"/>
              <a:cs typeface="Montserrat"/>
              <a:sym typeface="Montserrat"/>
            </a:endParaRPr>
          </a:p>
        </p:txBody>
      </p:sp>
      <p:sp>
        <p:nvSpPr>
          <p:cNvPr id="181" name="Google Shape;181;p33"/>
          <p:cNvSpPr txBox="1"/>
          <p:nvPr>
            <p:ph idx="1" type="body"/>
          </p:nvPr>
        </p:nvSpPr>
        <p:spPr>
          <a:xfrm>
            <a:off x="2704800" y="1414550"/>
            <a:ext cx="3734400" cy="262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B7B7B7"/>
              </a:buClr>
              <a:buSzPts val="1400"/>
              <a:buChar char="●"/>
            </a:pPr>
            <a:r>
              <a:rPr lang="en-GB" sz="1400">
                <a:solidFill>
                  <a:srgbClr val="B7B7B7"/>
                </a:solidFill>
                <a:latin typeface="Montserrat"/>
                <a:ea typeface="Montserrat"/>
                <a:cs typeface="Montserrat"/>
                <a:sym typeface="Montserrat"/>
              </a:rPr>
              <a:t>Personal Introduction</a:t>
            </a:r>
            <a:endParaRPr sz="1400">
              <a:solidFill>
                <a:srgbClr val="B7B7B7"/>
              </a:solidFill>
              <a:latin typeface="Montserrat"/>
              <a:ea typeface="Montserrat"/>
              <a:cs typeface="Montserrat"/>
              <a:sym typeface="Montserrat"/>
            </a:endParaRPr>
          </a:p>
          <a:p>
            <a:pPr indent="-317500" lvl="0" marL="457200" rtl="0" algn="l">
              <a:spcBef>
                <a:spcPts val="0"/>
              </a:spcBef>
              <a:spcAft>
                <a:spcPts val="0"/>
              </a:spcAft>
              <a:buClr>
                <a:srgbClr val="B7B7B7"/>
              </a:buClr>
              <a:buSzPts val="1400"/>
              <a:buChar char="●"/>
            </a:pPr>
            <a:r>
              <a:rPr lang="en-GB" sz="1400">
                <a:solidFill>
                  <a:srgbClr val="B7B7B7"/>
                </a:solidFill>
              </a:rPr>
              <a:t>General Rules </a:t>
            </a:r>
            <a:r>
              <a:rPr lang="en-GB" sz="1400">
                <a:solidFill>
                  <a:srgbClr val="B7B7B7"/>
                </a:solidFill>
                <a:latin typeface="Montserrat"/>
                <a:ea typeface="Montserrat"/>
                <a:cs typeface="Montserrat"/>
                <a:sym typeface="Montserrat"/>
              </a:rPr>
              <a:t>and Logistics</a:t>
            </a:r>
            <a:endParaRPr sz="1400">
              <a:solidFill>
                <a:srgbClr val="B7B7B7"/>
              </a:solidFill>
              <a:latin typeface="Montserrat"/>
              <a:ea typeface="Montserrat"/>
              <a:cs typeface="Montserrat"/>
              <a:sym typeface="Montserrat"/>
            </a:endParaRPr>
          </a:p>
          <a:p>
            <a:pPr indent="-317500" lvl="0" marL="457200" rtl="0" algn="l">
              <a:spcBef>
                <a:spcPts val="0"/>
              </a:spcBef>
              <a:spcAft>
                <a:spcPts val="0"/>
              </a:spcAft>
              <a:buClr>
                <a:srgbClr val="B7B7B7"/>
              </a:buClr>
              <a:buSzPts val="1400"/>
              <a:buChar char="●"/>
            </a:pPr>
            <a:r>
              <a:rPr lang="en-GB" sz="1400">
                <a:solidFill>
                  <a:srgbClr val="B7B7B7"/>
                </a:solidFill>
                <a:latin typeface="Montserrat"/>
                <a:ea typeface="Montserrat"/>
                <a:cs typeface="Montserrat"/>
                <a:sym typeface="Montserrat"/>
              </a:rPr>
              <a:t>Course Overview</a:t>
            </a:r>
            <a:endParaRPr sz="1400">
              <a:solidFill>
                <a:srgbClr val="B7B7B7"/>
              </a:solidFill>
              <a:latin typeface="Montserrat"/>
              <a:ea typeface="Montserrat"/>
              <a:cs typeface="Montserrat"/>
              <a:sym typeface="Montserrat"/>
            </a:endParaRPr>
          </a:p>
          <a:p>
            <a:pPr indent="-317500" lvl="0" marL="457200" rtl="0" algn="l">
              <a:spcBef>
                <a:spcPts val="0"/>
              </a:spcBef>
              <a:spcAft>
                <a:spcPts val="0"/>
              </a:spcAft>
              <a:buClr>
                <a:srgbClr val="B7B7B7"/>
              </a:buClr>
              <a:buSzPts val="1400"/>
              <a:buChar char="●"/>
            </a:pPr>
            <a:r>
              <a:rPr lang="en-GB" sz="1400">
                <a:solidFill>
                  <a:srgbClr val="B7B7B7"/>
                </a:solidFill>
              </a:rPr>
              <a:t>Information and Data</a:t>
            </a:r>
            <a:endParaRPr sz="1400">
              <a:solidFill>
                <a:srgbClr val="B7B7B7"/>
              </a:solidFill>
            </a:endParaRPr>
          </a:p>
          <a:p>
            <a:pPr indent="-317500" lvl="0" marL="457200" rtl="0" algn="l">
              <a:spcBef>
                <a:spcPts val="0"/>
              </a:spcBef>
              <a:spcAft>
                <a:spcPts val="0"/>
              </a:spcAft>
              <a:buClr>
                <a:srgbClr val="B7B7B7"/>
              </a:buClr>
              <a:buSzPts val="1400"/>
              <a:buChar char="●"/>
            </a:pPr>
            <a:r>
              <a:rPr lang="en-GB" sz="1400">
                <a:solidFill>
                  <a:srgbClr val="B7B7B7"/>
                </a:solidFill>
              </a:rPr>
              <a:t>Data Abstraction and Encapsulation</a:t>
            </a:r>
            <a:endParaRPr sz="1400">
              <a:solidFill>
                <a:srgbClr val="B7B7B7"/>
              </a:solidFill>
            </a:endParaRPr>
          </a:p>
          <a:p>
            <a:pPr indent="-317500" lvl="0" marL="457200" rtl="0" algn="l">
              <a:spcBef>
                <a:spcPts val="0"/>
              </a:spcBef>
              <a:spcAft>
                <a:spcPts val="0"/>
              </a:spcAft>
              <a:buClr>
                <a:srgbClr val="000000"/>
              </a:buClr>
              <a:buSzPts val="1400"/>
              <a:buChar char="●"/>
            </a:pPr>
            <a:r>
              <a:rPr lang="en-GB" sz="1400">
                <a:solidFill>
                  <a:srgbClr val="000000"/>
                </a:solidFill>
                <a:latin typeface="Montserrat"/>
                <a:ea typeface="Montserrat"/>
                <a:cs typeface="Montserrat"/>
                <a:sym typeface="Montserrat"/>
              </a:rPr>
              <a:t>Data </a:t>
            </a:r>
            <a:r>
              <a:rPr lang="en-GB" sz="1400">
                <a:solidFill>
                  <a:srgbClr val="000000"/>
                </a:solidFill>
              </a:rPr>
              <a:t>Hiding</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B7B7B7"/>
              </a:buClr>
              <a:buSzPts val="1400"/>
              <a:buChar char="●"/>
            </a:pPr>
            <a:r>
              <a:rPr lang="en-GB">
                <a:solidFill>
                  <a:srgbClr val="B7B7B7"/>
                </a:solidFill>
              </a:rPr>
              <a:t> Data Structures</a:t>
            </a:r>
            <a:endParaRPr>
              <a:solidFill>
                <a:srgbClr val="B7B7B7"/>
              </a:solidFill>
            </a:endParaRPr>
          </a:p>
          <a:p>
            <a:pPr indent="-317500" lvl="0" marL="457200" rtl="0" algn="l">
              <a:spcBef>
                <a:spcPts val="0"/>
              </a:spcBef>
              <a:spcAft>
                <a:spcPts val="0"/>
              </a:spcAft>
              <a:buClr>
                <a:srgbClr val="B7B7B7"/>
              </a:buClr>
              <a:buSzPts val="1400"/>
              <a:buChar char="●"/>
            </a:pPr>
            <a:r>
              <a:rPr lang="en-GB">
                <a:solidFill>
                  <a:srgbClr val="B7B7B7"/>
                </a:solidFill>
              </a:rPr>
              <a:t>Big O Notation</a:t>
            </a:r>
            <a:endParaRPr>
              <a:solidFill>
                <a:srgbClr val="B7B7B7"/>
              </a:solidFill>
            </a:endParaRPr>
          </a:p>
          <a:p>
            <a:pPr indent="0" lvl="0" marL="0" rtl="0" algn="l">
              <a:spcBef>
                <a:spcPts val="0"/>
              </a:spcBef>
              <a:spcAft>
                <a:spcPts val="0"/>
              </a:spcAft>
              <a:buNone/>
            </a:pPr>
            <a:r>
              <a:t/>
            </a:r>
            <a:endParaRPr>
              <a:solidFill>
                <a:srgbClr val="B7B7B7"/>
              </a:solidFill>
            </a:endParaRPr>
          </a:p>
          <a:p>
            <a:pPr indent="0" lvl="0" marL="0" rtl="0" algn="l">
              <a:spcBef>
                <a:spcPts val="0"/>
              </a:spcBef>
              <a:spcAft>
                <a:spcPts val="1600"/>
              </a:spcAft>
              <a:buNone/>
            </a:pPr>
            <a:r>
              <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Data Hiding</a:t>
            </a:r>
            <a:endParaRPr/>
          </a:p>
        </p:txBody>
      </p:sp>
      <p:sp>
        <p:nvSpPr>
          <p:cNvPr id="187" name="Google Shape;187;p34"/>
          <p:cNvSpPr txBox="1"/>
          <p:nvPr>
            <p:ph idx="1" type="body"/>
          </p:nvPr>
        </p:nvSpPr>
        <p:spPr>
          <a:xfrm>
            <a:off x="1703575" y="1152475"/>
            <a:ext cx="5290800" cy="2189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Is the process used by many languages to hide the implementation details and current state of an object</a:t>
            </a:r>
            <a:endParaRPr sz="1400"/>
          </a:p>
          <a:p>
            <a:pPr indent="-317500" lvl="0" marL="457200" rtl="0" algn="l">
              <a:spcBef>
                <a:spcPts val="0"/>
              </a:spcBef>
              <a:spcAft>
                <a:spcPts val="0"/>
              </a:spcAft>
              <a:buSzPts val="1400"/>
              <a:buChar char="●"/>
            </a:pPr>
            <a:r>
              <a:rPr lang="en-GB" sz="1400"/>
              <a:t>Allows the user of an object to forget about the implementation details</a:t>
            </a:r>
            <a:endParaRPr sz="1400"/>
          </a:p>
          <a:p>
            <a:pPr indent="-317500" lvl="0" marL="457200" rtl="0" algn="l">
              <a:spcBef>
                <a:spcPts val="0"/>
              </a:spcBef>
              <a:spcAft>
                <a:spcPts val="0"/>
              </a:spcAft>
              <a:buSzPts val="1400"/>
              <a:buChar char="●"/>
            </a:pPr>
            <a:r>
              <a:rPr lang="en-GB" sz="1400"/>
              <a:t>Hiding the data we can restrict the access to the parameters of a class</a:t>
            </a:r>
            <a:endParaRPr sz="1400"/>
          </a:p>
          <a:p>
            <a:pPr indent="0" lvl="0" marL="0" rtl="0" algn="l">
              <a:spcBef>
                <a:spcPts val="1600"/>
              </a:spcBef>
              <a:spcAft>
                <a:spcPts val="1600"/>
              </a:spcAft>
              <a:buNone/>
            </a:pPr>
            <a:r>
              <a:t/>
            </a:r>
            <a:endParaRPr sz="1400"/>
          </a:p>
        </p:txBody>
      </p:sp>
      <p:pic>
        <p:nvPicPr>
          <p:cNvPr id="188" name="Google Shape;188;p34"/>
          <p:cNvPicPr preferRelativeResize="0"/>
          <p:nvPr/>
        </p:nvPicPr>
        <p:blipFill>
          <a:blip r:embed="rId3">
            <a:alphaModFix/>
          </a:blip>
          <a:stretch>
            <a:fillRect/>
          </a:stretch>
        </p:blipFill>
        <p:spPr>
          <a:xfrm>
            <a:off x="2863788" y="3177793"/>
            <a:ext cx="2970375" cy="1334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Data Hiding Example</a:t>
            </a:r>
            <a:endParaRPr/>
          </a:p>
        </p:txBody>
      </p:sp>
      <p:pic>
        <p:nvPicPr>
          <p:cNvPr id="194" name="Google Shape;194;p35"/>
          <p:cNvPicPr preferRelativeResize="0"/>
          <p:nvPr/>
        </p:nvPicPr>
        <p:blipFill>
          <a:blip r:embed="rId3">
            <a:alphaModFix/>
          </a:blip>
          <a:stretch>
            <a:fillRect/>
          </a:stretch>
        </p:blipFill>
        <p:spPr>
          <a:xfrm>
            <a:off x="2650950" y="1054772"/>
            <a:ext cx="3842100" cy="3864525"/>
          </a:xfrm>
          <a:prstGeom prst="rect">
            <a:avLst/>
          </a:prstGeom>
          <a:noFill/>
          <a:ln cap="flat" cmpd="sng" w="9525">
            <a:solidFill>
              <a:srgbClr val="990000"/>
            </a:solidFill>
            <a:prstDash val="solid"/>
            <a:round/>
            <a:headEnd len="sm" w="sm" type="none"/>
            <a:tailEnd len="sm" w="sm" type="none"/>
          </a:ln>
        </p:spPr>
      </p:pic>
      <p:sp>
        <p:nvSpPr>
          <p:cNvPr id="195" name="Google Shape;195;p35"/>
          <p:cNvSpPr/>
          <p:nvPr/>
        </p:nvSpPr>
        <p:spPr>
          <a:xfrm>
            <a:off x="2784700" y="1466050"/>
            <a:ext cx="41100" cy="7044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5"/>
          <p:cNvSpPr/>
          <p:nvPr/>
        </p:nvSpPr>
        <p:spPr>
          <a:xfrm>
            <a:off x="532375" y="884550"/>
            <a:ext cx="999300" cy="450600"/>
          </a:xfrm>
          <a:prstGeom prst="wedgeRectCallout">
            <a:avLst>
              <a:gd fmla="val 177849" name="adj1"/>
              <a:gd fmla="val 15539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900">
                <a:latin typeface="Montserrat"/>
                <a:ea typeface="Montserrat"/>
                <a:cs typeface="Montserrat"/>
                <a:sym typeface="Montserrat"/>
              </a:rPr>
              <a:t>Private class attributes</a:t>
            </a:r>
            <a:endParaRPr sz="900">
              <a:latin typeface="Montserrat"/>
              <a:ea typeface="Montserrat"/>
              <a:cs typeface="Montserrat"/>
              <a:sym typeface="Montserrat"/>
            </a:endParaRPr>
          </a:p>
        </p:txBody>
      </p:sp>
      <p:sp>
        <p:nvSpPr>
          <p:cNvPr id="197" name="Google Shape;197;p35"/>
          <p:cNvSpPr txBox="1"/>
          <p:nvPr/>
        </p:nvSpPr>
        <p:spPr>
          <a:xfrm>
            <a:off x="7702200" y="3562750"/>
            <a:ext cx="1130100" cy="319500"/>
          </a:xfrm>
          <a:prstGeom prst="rect">
            <a:avLst/>
          </a:prstGeom>
          <a:solidFill>
            <a:srgbClr val="EFEFEF"/>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900">
                <a:latin typeface="Montserrat"/>
                <a:ea typeface="Montserrat"/>
                <a:cs typeface="Montserrat"/>
                <a:sym typeface="Montserrat"/>
              </a:rPr>
              <a:t>Private methods</a:t>
            </a:r>
            <a:endParaRPr sz="900">
              <a:latin typeface="Montserrat"/>
              <a:ea typeface="Montserrat"/>
              <a:cs typeface="Montserrat"/>
              <a:sym typeface="Montserrat"/>
            </a:endParaRPr>
          </a:p>
        </p:txBody>
      </p:sp>
      <p:sp>
        <p:nvSpPr>
          <p:cNvPr id="198" name="Google Shape;198;p35"/>
          <p:cNvSpPr/>
          <p:nvPr/>
        </p:nvSpPr>
        <p:spPr>
          <a:xfrm>
            <a:off x="2784700" y="3456300"/>
            <a:ext cx="3700200" cy="2703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5"/>
          <p:cNvSpPr/>
          <p:nvPr/>
        </p:nvSpPr>
        <p:spPr>
          <a:xfrm>
            <a:off x="2784700" y="4345825"/>
            <a:ext cx="3700200" cy="2703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0" name="Google Shape;200;p35"/>
          <p:cNvCxnSpPr>
            <a:stCxn id="197" idx="1"/>
            <a:endCxn id="198" idx="3"/>
          </p:cNvCxnSpPr>
          <p:nvPr/>
        </p:nvCxnSpPr>
        <p:spPr>
          <a:xfrm rot="10800000">
            <a:off x="6484800" y="3591400"/>
            <a:ext cx="1217400" cy="131100"/>
          </a:xfrm>
          <a:prstGeom prst="straightConnector1">
            <a:avLst/>
          </a:prstGeom>
          <a:noFill/>
          <a:ln cap="flat" cmpd="sng" w="9525">
            <a:solidFill>
              <a:schemeClr val="dk2"/>
            </a:solidFill>
            <a:prstDash val="solid"/>
            <a:round/>
            <a:headEnd len="med" w="med" type="none"/>
            <a:tailEnd len="med" w="med" type="triangle"/>
          </a:ln>
        </p:spPr>
      </p:cxnSp>
      <p:cxnSp>
        <p:nvCxnSpPr>
          <p:cNvPr id="201" name="Google Shape;201;p35"/>
          <p:cNvCxnSpPr>
            <a:stCxn id="197" idx="1"/>
            <a:endCxn id="199" idx="3"/>
          </p:cNvCxnSpPr>
          <p:nvPr/>
        </p:nvCxnSpPr>
        <p:spPr>
          <a:xfrm flipH="1">
            <a:off x="6484800" y="3722500"/>
            <a:ext cx="1217400" cy="758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69025" y="6743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Montserrat"/>
                <a:ea typeface="Montserrat"/>
                <a:cs typeface="Montserrat"/>
                <a:sym typeface="Montserrat"/>
              </a:rPr>
              <a:t>Agenda</a:t>
            </a:r>
            <a:endParaRPr>
              <a:latin typeface="Montserrat"/>
              <a:ea typeface="Montserrat"/>
              <a:cs typeface="Montserrat"/>
              <a:sym typeface="Montserrat"/>
            </a:endParaRPr>
          </a:p>
        </p:txBody>
      </p:sp>
      <p:sp>
        <p:nvSpPr>
          <p:cNvPr id="207" name="Google Shape;207;p36"/>
          <p:cNvSpPr txBox="1"/>
          <p:nvPr>
            <p:ph idx="1" type="body"/>
          </p:nvPr>
        </p:nvSpPr>
        <p:spPr>
          <a:xfrm>
            <a:off x="2704800" y="1414550"/>
            <a:ext cx="3734400" cy="262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B7B7B7"/>
              </a:buClr>
              <a:buSzPts val="1400"/>
              <a:buChar char="●"/>
            </a:pPr>
            <a:r>
              <a:rPr lang="en-GB" sz="1400">
                <a:solidFill>
                  <a:srgbClr val="B7B7B7"/>
                </a:solidFill>
                <a:latin typeface="Montserrat"/>
                <a:ea typeface="Montserrat"/>
                <a:cs typeface="Montserrat"/>
                <a:sym typeface="Montserrat"/>
              </a:rPr>
              <a:t>Personal Introduction</a:t>
            </a:r>
            <a:endParaRPr sz="1400">
              <a:solidFill>
                <a:srgbClr val="B7B7B7"/>
              </a:solidFill>
              <a:latin typeface="Montserrat"/>
              <a:ea typeface="Montserrat"/>
              <a:cs typeface="Montserrat"/>
              <a:sym typeface="Montserrat"/>
            </a:endParaRPr>
          </a:p>
          <a:p>
            <a:pPr indent="-317500" lvl="0" marL="457200" rtl="0" algn="l">
              <a:spcBef>
                <a:spcPts val="0"/>
              </a:spcBef>
              <a:spcAft>
                <a:spcPts val="0"/>
              </a:spcAft>
              <a:buClr>
                <a:srgbClr val="B7B7B7"/>
              </a:buClr>
              <a:buSzPts val="1400"/>
              <a:buChar char="●"/>
            </a:pPr>
            <a:r>
              <a:rPr lang="en-GB" sz="1400">
                <a:solidFill>
                  <a:srgbClr val="B7B7B7"/>
                </a:solidFill>
              </a:rPr>
              <a:t>General Rules </a:t>
            </a:r>
            <a:r>
              <a:rPr lang="en-GB" sz="1400">
                <a:solidFill>
                  <a:srgbClr val="B7B7B7"/>
                </a:solidFill>
                <a:latin typeface="Montserrat"/>
                <a:ea typeface="Montserrat"/>
                <a:cs typeface="Montserrat"/>
                <a:sym typeface="Montserrat"/>
              </a:rPr>
              <a:t>and Logistics</a:t>
            </a:r>
            <a:endParaRPr sz="1400">
              <a:solidFill>
                <a:srgbClr val="B7B7B7"/>
              </a:solidFill>
              <a:latin typeface="Montserrat"/>
              <a:ea typeface="Montserrat"/>
              <a:cs typeface="Montserrat"/>
              <a:sym typeface="Montserrat"/>
            </a:endParaRPr>
          </a:p>
          <a:p>
            <a:pPr indent="-317500" lvl="0" marL="457200" rtl="0" algn="l">
              <a:spcBef>
                <a:spcPts val="0"/>
              </a:spcBef>
              <a:spcAft>
                <a:spcPts val="0"/>
              </a:spcAft>
              <a:buClr>
                <a:srgbClr val="B7B7B7"/>
              </a:buClr>
              <a:buSzPts val="1400"/>
              <a:buChar char="●"/>
            </a:pPr>
            <a:r>
              <a:rPr lang="en-GB" sz="1400">
                <a:solidFill>
                  <a:srgbClr val="B7B7B7"/>
                </a:solidFill>
                <a:latin typeface="Montserrat"/>
                <a:ea typeface="Montserrat"/>
                <a:cs typeface="Montserrat"/>
                <a:sym typeface="Montserrat"/>
              </a:rPr>
              <a:t>Course Overview</a:t>
            </a:r>
            <a:endParaRPr sz="1400">
              <a:solidFill>
                <a:srgbClr val="B7B7B7"/>
              </a:solidFill>
              <a:latin typeface="Montserrat"/>
              <a:ea typeface="Montserrat"/>
              <a:cs typeface="Montserrat"/>
              <a:sym typeface="Montserrat"/>
            </a:endParaRPr>
          </a:p>
          <a:p>
            <a:pPr indent="-317500" lvl="0" marL="457200" rtl="0" algn="l">
              <a:spcBef>
                <a:spcPts val="0"/>
              </a:spcBef>
              <a:spcAft>
                <a:spcPts val="0"/>
              </a:spcAft>
              <a:buClr>
                <a:srgbClr val="B7B7B7"/>
              </a:buClr>
              <a:buSzPts val="1400"/>
              <a:buChar char="●"/>
            </a:pPr>
            <a:r>
              <a:rPr lang="en-GB" sz="1400">
                <a:solidFill>
                  <a:srgbClr val="B7B7B7"/>
                </a:solidFill>
              </a:rPr>
              <a:t>Information and Data</a:t>
            </a:r>
            <a:endParaRPr sz="1400">
              <a:solidFill>
                <a:srgbClr val="B7B7B7"/>
              </a:solidFill>
            </a:endParaRPr>
          </a:p>
          <a:p>
            <a:pPr indent="-317500" lvl="0" marL="457200" rtl="0" algn="l">
              <a:spcBef>
                <a:spcPts val="0"/>
              </a:spcBef>
              <a:spcAft>
                <a:spcPts val="0"/>
              </a:spcAft>
              <a:buClr>
                <a:srgbClr val="B7B7B7"/>
              </a:buClr>
              <a:buSzPts val="1400"/>
              <a:buChar char="●"/>
            </a:pPr>
            <a:r>
              <a:rPr lang="en-GB" sz="1400">
                <a:solidFill>
                  <a:srgbClr val="B7B7B7"/>
                </a:solidFill>
              </a:rPr>
              <a:t>Data Abstraction and Encapsulation</a:t>
            </a:r>
            <a:endParaRPr sz="1400">
              <a:solidFill>
                <a:srgbClr val="B7B7B7"/>
              </a:solidFill>
            </a:endParaRPr>
          </a:p>
          <a:p>
            <a:pPr indent="-317500" lvl="0" marL="457200" rtl="0" algn="l">
              <a:spcBef>
                <a:spcPts val="0"/>
              </a:spcBef>
              <a:spcAft>
                <a:spcPts val="0"/>
              </a:spcAft>
              <a:buClr>
                <a:srgbClr val="B7B7B7"/>
              </a:buClr>
              <a:buSzPts val="1400"/>
              <a:buChar char="●"/>
            </a:pPr>
            <a:r>
              <a:rPr lang="en-GB">
                <a:solidFill>
                  <a:srgbClr val="B7B7B7"/>
                </a:solidFill>
              </a:rPr>
              <a:t>Data Hiding</a:t>
            </a:r>
            <a:endParaRPr>
              <a:solidFill>
                <a:srgbClr val="B7B7B7"/>
              </a:solidFill>
            </a:endParaRPr>
          </a:p>
          <a:p>
            <a:pPr indent="-317500" lvl="0" marL="457200" rtl="0" algn="l">
              <a:spcBef>
                <a:spcPts val="0"/>
              </a:spcBef>
              <a:spcAft>
                <a:spcPts val="0"/>
              </a:spcAft>
              <a:buSzPts val="1400"/>
              <a:buChar char="●"/>
            </a:pPr>
            <a:r>
              <a:rPr lang="en-GB">
                <a:solidFill>
                  <a:srgbClr val="000000"/>
                </a:solidFill>
              </a:rPr>
              <a:t> Data Structures</a:t>
            </a:r>
            <a:endParaRPr>
              <a:solidFill>
                <a:srgbClr val="000000"/>
              </a:solidFill>
            </a:endParaRPr>
          </a:p>
          <a:p>
            <a:pPr indent="-317500" lvl="0" marL="457200" rtl="0" algn="l">
              <a:spcBef>
                <a:spcPts val="0"/>
              </a:spcBef>
              <a:spcAft>
                <a:spcPts val="0"/>
              </a:spcAft>
              <a:buSzPts val="1400"/>
              <a:buChar char="●"/>
            </a:pPr>
            <a:r>
              <a:rPr lang="en-GB">
                <a:solidFill>
                  <a:srgbClr val="B7B7B7"/>
                </a:solidFill>
              </a:rPr>
              <a:t>Big O Notation</a:t>
            </a:r>
            <a:endParaRPr>
              <a:solidFill>
                <a:srgbClr val="B7B7B7"/>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1600"/>
              </a:spcAft>
              <a:buNone/>
            </a:pPr>
            <a:r>
              <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Linear Data Structures</a:t>
            </a:r>
            <a:endParaRPr/>
          </a:p>
        </p:txBody>
      </p:sp>
      <p:sp>
        <p:nvSpPr>
          <p:cNvPr id="213" name="Google Shape;213;p37"/>
          <p:cNvSpPr txBox="1"/>
          <p:nvPr>
            <p:ph idx="1" type="body"/>
          </p:nvPr>
        </p:nvSpPr>
        <p:spPr>
          <a:xfrm>
            <a:off x="3340350" y="1327650"/>
            <a:ext cx="2463300" cy="1167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Stack</a:t>
            </a:r>
            <a:endParaRPr/>
          </a:p>
          <a:p>
            <a:pPr indent="-317500" lvl="0" marL="457200" rtl="0" algn="l">
              <a:spcBef>
                <a:spcPts val="0"/>
              </a:spcBef>
              <a:spcAft>
                <a:spcPts val="0"/>
              </a:spcAft>
              <a:buSzPts val="1400"/>
              <a:buChar char="●"/>
            </a:pPr>
            <a:r>
              <a:rPr lang="en-GB"/>
              <a:t>Queue</a:t>
            </a:r>
            <a:endParaRPr/>
          </a:p>
          <a:p>
            <a:pPr indent="-317500" lvl="0" marL="457200" rtl="0" algn="l">
              <a:spcBef>
                <a:spcPts val="0"/>
              </a:spcBef>
              <a:spcAft>
                <a:spcPts val="0"/>
              </a:spcAft>
              <a:buSzPts val="1400"/>
              <a:buChar char="●"/>
            </a:pPr>
            <a:r>
              <a:rPr lang="en-GB"/>
              <a:t>Linked List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Non-Linear </a:t>
            </a:r>
            <a:r>
              <a:rPr lang="en-GB"/>
              <a:t>Data Structures</a:t>
            </a:r>
            <a:endParaRPr/>
          </a:p>
        </p:txBody>
      </p:sp>
      <p:sp>
        <p:nvSpPr>
          <p:cNvPr id="219" name="Google Shape;219;p38"/>
          <p:cNvSpPr txBox="1"/>
          <p:nvPr>
            <p:ph idx="1" type="body"/>
          </p:nvPr>
        </p:nvSpPr>
        <p:spPr>
          <a:xfrm>
            <a:off x="3340350" y="1327650"/>
            <a:ext cx="2463300" cy="1167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Binary Trees</a:t>
            </a:r>
            <a:endParaRPr/>
          </a:p>
          <a:p>
            <a:pPr indent="-317500" lvl="0" marL="457200" rtl="0" algn="l">
              <a:spcBef>
                <a:spcPts val="0"/>
              </a:spcBef>
              <a:spcAft>
                <a:spcPts val="0"/>
              </a:spcAft>
              <a:buSzPts val="1400"/>
              <a:buChar char="●"/>
            </a:pPr>
            <a:r>
              <a:rPr lang="en-GB"/>
              <a:t>Graphs</a:t>
            </a:r>
            <a:endParaRPr/>
          </a:p>
          <a:p>
            <a:pPr indent="-317500" lvl="0" marL="457200" rtl="0" algn="l">
              <a:spcBef>
                <a:spcPts val="0"/>
              </a:spcBef>
              <a:spcAft>
                <a:spcPts val="0"/>
              </a:spcAft>
              <a:buSzPts val="1400"/>
              <a:buChar char="●"/>
            </a:pPr>
            <a:r>
              <a:rPr lang="en-GB"/>
              <a:t>Hash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Let’s Start with Arrays</a:t>
            </a:r>
            <a:endParaRPr/>
          </a:p>
        </p:txBody>
      </p:sp>
      <p:sp>
        <p:nvSpPr>
          <p:cNvPr id="225" name="Google Shape;225;p39"/>
          <p:cNvSpPr txBox="1"/>
          <p:nvPr>
            <p:ph idx="1" type="body"/>
          </p:nvPr>
        </p:nvSpPr>
        <p:spPr>
          <a:xfrm>
            <a:off x="311700" y="1152475"/>
            <a:ext cx="8520600" cy="8376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GB"/>
              <a:t>Arrays can be seen as contiguous pieces of memory </a:t>
            </a:r>
            <a:endParaRPr/>
          </a:p>
          <a:p>
            <a:pPr indent="-317500" lvl="0" marL="457200" rtl="0" algn="ctr">
              <a:spcBef>
                <a:spcPts val="0"/>
              </a:spcBef>
              <a:spcAft>
                <a:spcPts val="0"/>
              </a:spcAft>
              <a:buSzPts val="1400"/>
              <a:buChar char="●"/>
            </a:pPr>
            <a:r>
              <a:rPr lang="en-GB"/>
              <a:t>Can be traversed using a pointer or an int </a:t>
            </a:r>
            <a:endParaRPr/>
          </a:p>
        </p:txBody>
      </p:sp>
      <p:graphicFrame>
        <p:nvGraphicFramePr>
          <p:cNvPr id="226" name="Google Shape;226;p39"/>
          <p:cNvGraphicFramePr/>
          <p:nvPr/>
        </p:nvGraphicFramePr>
        <p:xfrm>
          <a:off x="2546675" y="2896563"/>
          <a:ext cx="3000000" cy="3000000"/>
        </p:xfrm>
        <a:graphic>
          <a:graphicData uri="http://schemas.openxmlformats.org/drawingml/2006/table">
            <a:tbl>
              <a:tblPr>
                <a:noFill/>
                <a:tableStyleId>{99E19001-551B-4300-B897-4F3CF166A340}</a:tableStyleId>
              </a:tblPr>
              <a:tblGrid>
                <a:gridCol w="609700"/>
                <a:gridCol w="609700"/>
                <a:gridCol w="609700"/>
                <a:gridCol w="609700"/>
                <a:gridCol w="609700"/>
                <a:gridCol w="609700"/>
              </a:tblGrid>
              <a:tr h="396200">
                <a:tc>
                  <a:txBody>
                    <a:bodyPr/>
                    <a:lstStyle/>
                    <a:p>
                      <a:pPr indent="0" lvl="0" marL="0" rtl="0" algn="ctr">
                        <a:spcBef>
                          <a:spcPts val="0"/>
                        </a:spcBef>
                        <a:spcAft>
                          <a:spcPts val="0"/>
                        </a:spcAft>
                        <a:buNone/>
                      </a:pPr>
                      <a:r>
                        <a:rPr lang="en-GB"/>
                        <a:t>H</a:t>
                      </a:r>
                      <a:endParaRPr/>
                    </a:p>
                  </a:txBody>
                  <a:tcPr marT="91425" marB="91425" marR="91425" marL="91425"/>
                </a:tc>
                <a:tc>
                  <a:txBody>
                    <a:bodyPr/>
                    <a:lstStyle/>
                    <a:p>
                      <a:pPr indent="0" lvl="0" marL="0" rtl="0" algn="ctr">
                        <a:spcBef>
                          <a:spcPts val="0"/>
                        </a:spcBef>
                        <a:spcAft>
                          <a:spcPts val="0"/>
                        </a:spcAft>
                        <a:buNone/>
                      </a:pPr>
                      <a:r>
                        <a:rPr lang="en-GB"/>
                        <a:t>e</a:t>
                      </a:r>
                      <a:endParaRPr/>
                    </a:p>
                  </a:txBody>
                  <a:tcPr marT="91425" marB="91425" marR="91425" marL="91425"/>
                </a:tc>
                <a:tc>
                  <a:txBody>
                    <a:bodyPr/>
                    <a:lstStyle/>
                    <a:p>
                      <a:pPr indent="0" lvl="0" marL="0" rtl="0" algn="ctr">
                        <a:spcBef>
                          <a:spcPts val="0"/>
                        </a:spcBef>
                        <a:spcAft>
                          <a:spcPts val="0"/>
                        </a:spcAft>
                        <a:buNone/>
                      </a:pPr>
                      <a:r>
                        <a:rPr lang="en-GB"/>
                        <a:t>l</a:t>
                      </a:r>
                      <a:endParaRPr/>
                    </a:p>
                  </a:txBody>
                  <a:tcPr marT="91425" marB="91425" marR="91425" marL="91425"/>
                </a:tc>
                <a:tc>
                  <a:txBody>
                    <a:bodyPr/>
                    <a:lstStyle/>
                    <a:p>
                      <a:pPr indent="0" lvl="0" marL="0" rtl="0" algn="ctr">
                        <a:spcBef>
                          <a:spcPts val="0"/>
                        </a:spcBef>
                        <a:spcAft>
                          <a:spcPts val="0"/>
                        </a:spcAft>
                        <a:buNone/>
                      </a:pPr>
                      <a:r>
                        <a:rPr lang="en-GB"/>
                        <a:t>l</a:t>
                      </a:r>
                      <a:endParaRPr/>
                    </a:p>
                  </a:txBody>
                  <a:tcPr marT="91425" marB="91425" marR="91425" marL="91425"/>
                </a:tc>
                <a:tc>
                  <a:txBody>
                    <a:bodyPr/>
                    <a:lstStyle/>
                    <a:p>
                      <a:pPr indent="0" lvl="0" marL="0" rtl="0" algn="ctr">
                        <a:spcBef>
                          <a:spcPts val="0"/>
                        </a:spcBef>
                        <a:spcAft>
                          <a:spcPts val="0"/>
                        </a:spcAft>
                        <a:buNone/>
                      </a:pPr>
                      <a:r>
                        <a:rPr lang="en-GB"/>
                        <a:t>o</a:t>
                      </a:r>
                      <a:endParaRPr/>
                    </a:p>
                  </a:txBody>
                  <a:tcPr marT="91425" marB="91425" marR="91425" marL="91425"/>
                </a:tc>
                <a:tc>
                  <a:txBody>
                    <a:bodyPr/>
                    <a:lstStyle/>
                    <a:p>
                      <a:pPr indent="0" lvl="0" marL="0" rtl="0" algn="ctr">
                        <a:spcBef>
                          <a:spcPts val="0"/>
                        </a:spcBef>
                        <a:spcAft>
                          <a:spcPts val="0"/>
                        </a:spcAft>
                        <a:buNone/>
                      </a:pPr>
                      <a:r>
                        <a:rPr lang="en-GB"/>
                        <a:t>\0</a:t>
                      </a:r>
                      <a:endParaRPr/>
                    </a:p>
                  </a:txBody>
                  <a:tcPr marT="91425" marB="91425" marR="91425" marL="91425"/>
                </a:tc>
              </a:tr>
            </a:tbl>
          </a:graphicData>
        </a:graphic>
      </p:graphicFrame>
      <p:graphicFrame>
        <p:nvGraphicFramePr>
          <p:cNvPr id="227" name="Google Shape;227;p39"/>
          <p:cNvGraphicFramePr/>
          <p:nvPr/>
        </p:nvGraphicFramePr>
        <p:xfrm>
          <a:off x="2546675" y="3451025"/>
          <a:ext cx="3000000" cy="3000000"/>
        </p:xfrm>
        <a:graphic>
          <a:graphicData uri="http://schemas.openxmlformats.org/drawingml/2006/table">
            <a:tbl>
              <a:tblPr>
                <a:noFill/>
                <a:tableStyleId>{99E19001-551B-4300-B897-4F3CF166A340}</a:tableStyleId>
              </a:tblPr>
              <a:tblGrid>
                <a:gridCol w="609700"/>
                <a:gridCol w="609700"/>
                <a:gridCol w="609700"/>
                <a:gridCol w="609700"/>
                <a:gridCol w="609700"/>
                <a:gridCol w="609700"/>
              </a:tblGrid>
              <a:tr h="396200">
                <a:tc>
                  <a:txBody>
                    <a:bodyPr/>
                    <a:lstStyle/>
                    <a:p>
                      <a:pPr indent="0" lvl="0" marL="0" rtl="0" algn="l">
                        <a:spcBef>
                          <a:spcPts val="0"/>
                        </a:spcBef>
                        <a:spcAft>
                          <a:spcPts val="0"/>
                        </a:spcAft>
                        <a:buNone/>
                      </a:pPr>
                      <a:r>
                        <a:rPr lang="en-GB" sz="800"/>
                        <a:t>0x23451</a:t>
                      </a:r>
                      <a:endParaRPr sz="800"/>
                    </a:p>
                  </a:txBody>
                  <a:tcPr marT="91425" marB="91425" marR="91425" marL="91425"/>
                </a:tc>
                <a:tc>
                  <a:txBody>
                    <a:bodyPr/>
                    <a:lstStyle/>
                    <a:p>
                      <a:pPr indent="0" lvl="0" marL="0" rtl="0" algn="l">
                        <a:spcBef>
                          <a:spcPts val="0"/>
                        </a:spcBef>
                        <a:spcAft>
                          <a:spcPts val="0"/>
                        </a:spcAft>
                        <a:buNone/>
                      </a:pPr>
                      <a:r>
                        <a:rPr lang="en-GB" sz="800"/>
                        <a:t>0x23452</a:t>
                      </a:r>
                      <a:endParaRPr sz="800"/>
                    </a:p>
                  </a:txBody>
                  <a:tcPr marT="91425" marB="91425" marR="91425" marL="91425"/>
                </a:tc>
                <a:tc>
                  <a:txBody>
                    <a:bodyPr/>
                    <a:lstStyle/>
                    <a:p>
                      <a:pPr indent="0" lvl="0" marL="0" rtl="0" algn="l">
                        <a:spcBef>
                          <a:spcPts val="0"/>
                        </a:spcBef>
                        <a:spcAft>
                          <a:spcPts val="0"/>
                        </a:spcAft>
                        <a:buNone/>
                      </a:pPr>
                      <a:r>
                        <a:rPr lang="en-GB" sz="800"/>
                        <a:t>0x23453</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800">
                          <a:solidFill>
                            <a:schemeClr val="dk1"/>
                          </a:solidFill>
                        </a:rPr>
                        <a:t>0x23454</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800">
                          <a:solidFill>
                            <a:schemeClr val="dk1"/>
                          </a:solidFill>
                        </a:rPr>
                        <a:t>0x23455</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800">
                          <a:solidFill>
                            <a:schemeClr val="dk1"/>
                          </a:solidFill>
                        </a:rPr>
                        <a:t>0x23456</a:t>
                      </a:r>
                      <a:endParaRPr sz="800"/>
                    </a:p>
                  </a:txBody>
                  <a:tcPr marT="91425" marB="91425" marR="91425" marL="91425"/>
                </a:tc>
              </a:tr>
            </a:tbl>
          </a:graphicData>
        </a:graphic>
      </p:graphicFrame>
      <p:graphicFrame>
        <p:nvGraphicFramePr>
          <p:cNvPr id="228" name="Google Shape;228;p39"/>
          <p:cNvGraphicFramePr/>
          <p:nvPr/>
        </p:nvGraphicFramePr>
        <p:xfrm>
          <a:off x="2546675" y="2342100"/>
          <a:ext cx="3000000" cy="3000000"/>
        </p:xfrm>
        <a:graphic>
          <a:graphicData uri="http://schemas.openxmlformats.org/drawingml/2006/table">
            <a:tbl>
              <a:tblPr>
                <a:noFill/>
                <a:tableStyleId>{99E19001-551B-4300-B897-4F3CF166A340}</a:tableStyleId>
              </a:tblPr>
              <a:tblGrid>
                <a:gridCol w="609700"/>
                <a:gridCol w="609700"/>
                <a:gridCol w="609700"/>
                <a:gridCol w="609700"/>
                <a:gridCol w="609700"/>
                <a:gridCol w="609700"/>
              </a:tblGrid>
              <a:tr h="396200">
                <a:tc>
                  <a:txBody>
                    <a:bodyPr/>
                    <a:lstStyle/>
                    <a:p>
                      <a:pPr indent="0" lvl="0" marL="0" rtl="0" algn="ctr">
                        <a:spcBef>
                          <a:spcPts val="0"/>
                        </a:spcBef>
                        <a:spcAft>
                          <a:spcPts val="0"/>
                        </a:spcAft>
                        <a:buNone/>
                      </a:pPr>
                      <a:r>
                        <a:rPr lang="en-GB" sz="1000"/>
                        <a:t>0</a:t>
                      </a:r>
                      <a:endParaRPr sz="1000"/>
                    </a:p>
                  </a:txBody>
                  <a:tcPr marT="91425" marB="91425" marR="91425" marL="91425"/>
                </a:tc>
                <a:tc>
                  <a:txBody>
                    <a:bodyPr/>
                    <a:lstStyle/>
                    <a:p>
                      <a:pPr indent="0" lvl="0" marL="0" rtl="0" algn="ctr">
                        <a:spcBef>
                          <a:spcPts val="0"/>
                        </a:spcBef>
                        <a:spcAft>
                          <a:spcPts val="0"/>
                        </a:spcAft>
                        <a:buNone/>
                      </a:pPr>
                      <a:r>
                        <a:rPr lang="en-GB" sz="1000"/>
                        <a:t>1</a:t>
                      </a:r>
                      <a:endParaRPr sz="1000"/>
                    </a:p>
                  </a:txBody>
                  <a:tcPr marT="91425" marB="91425" marR="91425" marL="91425"/>
                </a:tc>
                <a:tc>
                  <a:txBody>
                    <a:bodyPr/>
                    <a:lstStyle/>
                    <a:p>
                      <a:pPr indent="0" lvl="0" marL="0" rtl="0" algn="ctr">
                        <a:spcBef>
                          <a:spcPts val="0"/>
                        </a:spcBef>
                        <a:spcAft>
                          <a:spcPts val="0"/>
                        </a:spcAft>
                        <a:buNone/>
                      </a:pPr>
                      <a:r>
                        <a:rPr lang="en-GB" sz="1000"/>
                        <a:t>2</a:t>
                      </a:r>
                      <a:endParaRPr sz="1000"/>
                    </a:p>
                  </a:txBody>
                  <a:tcPr marT="91425" marB="91425" marR="91425" marL="91425"/>
                </a:tc>
                <a:tc>
                  <a:txBody>
                    <a:bodyPr/>
                    <a:lstStyle/>
                    <a:p>
                      <a:pPr indent="0" lvl="0" marL="0" rtl="0" algn="ctr">
                        <a:spcBef>
                          <a:spcPts val="0"/>
                        </a:spcBef>
                        <a:spcAft>
                          <a:spcPts val="0"/>
                        </a:spcAft>
                        <a:buNone/>
                      </a:pPr>
                      <a:r>
                        <a:rPr lang="en-GB" sz="1000"/>
                        <a:t>3</a:t>
                      </a:r>
                      <a:endParaRPr sz="1000"/>
                    </a:p>
                  </a:txBody>
                  <a:tcPr marT="91425" marB="91425" marR="91425" marL="91425"/>
                </a:tc>
                <a:tc>
                  <a:txBody>
                    <a:bodyPr/>
                    <a:lstStyle/>
                    <a:p>
                      <a:pPr indent="0" lvl="0" marL="0" rtl="0" algn="ctr">
                        <a:spcBef>
                          <a:spcPts val="0"/>
                        </a:spcBef>
                        <a:spcAft>
                          <a:spcPts val="0"/>
                        </a:spcAft>
                        <a:buNone/>
                      </a:pPr>
                      <a:r>
                        <a:rPr lang="en-GB" sz="1000"/>
                        <a:t>4</a:t>
                      </a:r>
                      <a:endParaRPr sz="1000"/>
                    </a:p>
                  </a:txBody>
                  <a:tcPr marT="91425" marB="91425" marR="91425" marL="91425"/>
                </a:tc>
                <a:tc>
                  <a:txBody>
                    <a:bodyPr/>
                    <a:lstStyle/>
                    <a:p>
                      <a:pPr indent="0" lvl="0" marL="0" rtl="0" algn="ctr">
                        <a:spcBef>
                          <a:spcPts val="0"/>
                        </a:spcBef>
                        <a:spcAft>
                          <a:spcPts val="0"/>
                        </a:spcAft>
                        <a:buNone/>
                      </a:pPr>
                      <a:r>
                        <a:rPr lang="en-GB" sz="1000"/>
                        <a:t>5</a:t>
                      </a:r>
                      <a:endParaRPr sz="1000"/>
                    </a:p>
                  </a:txBody>
                  <a:tcPr marT="91425" marB="91425" marR="91425" marL="91425"/>
                </a:tc>
              </a:tr>
            </a:tbl>
          </a:graphicData>
        </a:graphic>
      </p:graphicFrame>
      <p:sp>
        <p:nvSpPr>
          <p:cNvPr id="229" name="Google Shape;229;p39"/>
          <p:cNvSpPr txBox="1"/>
          <p:nvPr/>
        </p:nvSpPr>
        <p:spPr>
          <a:xfrm>
            <a:off x="1674800" y="2373600"/>
            <a:ext cx="525600" cy="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latin typeface="Montserrat"/>
                <a:ea typeface="Montserrat"/>
                <a:cs typeface="Montserrat"/>
                <a:sym typeface="Montserrat"/>
              </a:rPr>
              <a:t>Index</a:t>
            </a:r>
            <a:endParaRPr sz="800">
              <a:latin typeface="Montserrat"/>
              <a:ea typeface="Montserrat"/>
              <a:cs typeface="Montserrat"/>
              <a:sym typeface="Montserrat"/>
            </a:endParaRPr>
          </a:p>
        </p:txBody>
      </p:sp>
      <p:sp>
        <p:nvSpPr>
          <p:cNvPr id="230" name="Google Shape;230;p39"/>
          <p:cNvSpPr txBox="1"/>
          <p:nvPr/>
        </p:nvSpPr>
        <p:spPr>
          <a:xfrm>
            <a:off x="1618700" y="2932525"/>
            <a:ext cx="637800" cy="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latin typeface="Montserrat"/>
                <a:ea typeface="Montserrat"/>
                <a:cs typeface="Montserrat"/>
                <a:sym typeface="Montserrat"/>
              </a:rPr>
              <a:t>Variable</a:t>
            </a:r>
            <a:endParaRPr sz="800">
              <a:latin typeface="Montserrat"/>
              <a:ea typeface="Montserrat"/>
              <a:cs typeface="Montserrat"/>
              <a:sym typeface="Montserrat"/>
            </a:endParaRPr>
          </a:p>
        </p:txBody>
      </p:sp>
      <p:sp>
        <p:nvSpPr>
          <p:cNvPr id="231" name="Google Shape;231;p39"/>
          <p:cNvSpPr txBox="1"/>
          <p:nvPr/>
        </p:nvSpPr>
        <p:spPr>
          <a:xfrm>
            <a:off x="1618700" y="3486975"/>
            <a:ext cx="637800" cy="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latin typeface="Montserrat"/>
                <a:ea typeface="Montserrat"/>
                <a:cs typeface="Montserrat"/>
                <a:sym typeface="Montserrat"/>
              </a:rPr>
              <a:t>Address</a:t>
            </a:r>
            <a:endParaRPr sz="800">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Exercise	</a:t>
            </a:r>
            <a:endParaRPr/>
          </a:p>
        </p:txBody>
      </p:sp>
      <p:sp>
        <p:nvSpPr>
          <p:cNvPr id="237" name="Google Shape;237;p40"/>
          <p:cNvSpPr txBox="1"/>
          <p:nvPr>
            <p:ph idx="1" type="body"/>
          </p:nvPr>
        </p:nvSpPr>
        <p:spPr>
          <a:xfrm>
            <a:off x="311700" y="1654500"/>
            <a:ext cx="8520600" cy="1894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AutoNum type="arabicPeriod"/>
            </a:pPr>
            <a:r>
              <a:rPr lang="en-GB"/>
              <a:t>Create a program that stores your name using chars and displays it to the console</a:t>
            </a:r>
            <a:br>
              <a:rPr lang="en-GB"/>
            </a:br>
            <a:br>
              <a:rPr lang="en-GB"/>
            </a:br>
            <a:br>
              <a:rPr lang="en-GB"/>
            </a:br>
            <a:endParaRPr/>
          </a:p>
          <a:p>
            <a:pPr indent="-317500" lvl="0" marL="457200" rtl="0" algn="ctr">
              <a:spcBef>
                <a:spcPts val="0"/>
              </a:spcBef>
              <a:spcAft>
                <a:spcPts val="0"/>
              </a:spcAft>
              <a:buSzPts val="1400"/>
              <a:buAutoNum type="arabicPeriod"/>
            </a:pPr>
            <a:r>
              <a:rPr lang="en-GB"/>
              <a:t>Create a program that can take an int array and returns the sum of all the elements in the array </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Bidimensional Arrays</a:t>
            </a:r>
            <a:endParaRPr/>
          </a:p>
        </p:txBody>
      </p:sp>
      <p:sp>
        <p:nvSpPr>
          <p:cNvPr id="243" name="Google Shape;243;p41"/>
          <p:cNvSpPr txBox="1"/>
          <p:nvPr>
            <p:ph idx="1" type="body"/>
          </p:nvPr>
        </p:nvSpPr>
        <p:spPr>
          <a:xfrm>
            <a:off x="311700" y="1609675"/>
            <a:ext cx="8520600" cy="21342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GB"/>
              <a:t>Each element in an array can also be an array</a:t>
            </a:r>
            <a:br>
              <a:rPr lang="en-GB"/>
            </a:br>
            <a:endParaRPr/>
          </a:p>
          <a:p>
            <a:pPr indent="-317500" lvl="0" marL="457200" rtl="0" algn="ctr">
              <a:spcBef>
                <a:spcPts val="0"/>
              </a:spcBef>
              <a:spcAft>
                <a:spcPts val="0"/>
              </a:spcAft>
              <a:buSzPts val="1400"/>
              <a:buChar char="●"/>
            </a:pPr>
            <a:r>
              <a:rPr lang="en-GB"/>
              <a:t>Elements in a bidimensional array have two indexes</a:t>
            </a:r>
            <a:br>
              <a:rPr lang="en-GB"/>
            </a:br>
            <a:endParaRPr/>
          </a:p>
          <a:p>
            <a:pPr indent="-317500" lvl="0" marL="457200" rtl="0" algn="ctr">
              <a:spcBef>
                <a:spcPts val="0"/>
              </a:spcBef>
              <a:spcAft>
                <a:spcPts val="0"/>
              </a:spcAft>
              <a:buSzPts val="1400"/>
              <a:buChar char="●"/>
            </a:pPr>
            <a:r>
              <a:rPr lang="en-GB"/>
              <a:t>Say you have bidimensional array A, in order to access the third element of the first row, you access A[0][2] (zero based index) </a:t>
            </a:r>
            <a:br>
              <a:rPr lang="en-GB"/>
            </a:b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About me</a:t>
            </a:r>
            <a:endParaRPr/>
          </a:p>
        </p:txBody>
      </p:sp>
      <p:pic>
        <p:nvPicPr>
          <p:cNvPr id="68" name="Google Shape;68;p15"/>
          <p:cNvPicPr preferRelativeResize="0"/>
          <p:nvPr/>
        </p:nvPicPr>
        <p:blipFill rotWithShape="1">
          <a:blip r:embed="rId3">
            <a:alphaModFix/>
          </a:blip>
          <a:srcRect b="0" l="45295" r="0" t="0"/>
          <a:stretch/>
        </p:blipFill>
        <p:spPr>
          <a:xfrm>
            <a:off x="3351400" y="1017725"/>
            <a:ext cx="2441200" cy="33468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33975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Create a class to manipulate Arrays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369025" y="6743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Montserrat"/>
                <a:ea typeface="Montserrat"/>
                <a:cs typeface="Montserrat"/>
                <a:sym typeface="Montserrat"/>
              </a:rPr>
              <a:t>Agenda</a:t>
            </a:r>
            <a:endParaRPr>
              <a:latin typeface="Montserrat"/>
              <a:ea typeface="Montserrat"/>
              <a:cs typeface="Montserrat"/>
              <a:sym typeface="Montserrat"/>
            </a:endParaRPr>
          </a:p>
        </p:txBody>
      </p:sp>
      <p:sp>
        <p:nvSpPr>
          <p:cNvPr id="254" name="Google Shape;254;p43"/>
          <p:cNvSpPr txBox="1"/>
          <p:nvPr>
            <p:ph idx="1" type="body"/>
          </p:nvPr>
        </p:nvSpPr>
        <p:spPr>
          <a:xfrm>
            <a:off x="2704800" y="1414550"/>
            <a:ext cx="3734400" cy="262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B7B7B7"/>
              </a:buClr>
              <a:buSzPts val="1400"/>
              <a:buChar char="●"/>
            </a:pPr>
            <a:r>
              <a:rPr lang="en-GB" sz="1400">
                <a:solidFill>
                  <a:srgbClr val="B7B7B7"/>
                </a:solidFill>
                <a:latin typeface="Montserrat"/>
                <a:ea typeface="Montserrat"/>
                <a:cs typeface="Montserrat"/>
                <a:sym typeface="Montserrat"/>
              </a:rPr>
              <a:t>Personal Introduction</a:t>
            </a:r>
            <a:endParaRPr sz="1400">
              <a:solidFill>
                <a:srgbClr val="B7B7B7"/>
              </a:solidFill>
              <a:latin typeface="Montserrat"/>
              <a:ea typeface="Montserrat"/>
              <a:cs typeface="Montserrat"/>
              <a:sym typeface="Montserrat"/>
            </a:endParaRPr>
          </a:p>
          <a:p>
            <a:pPr indent="-317500" lvl="0" marL="457200" rtl="0" algn="l">
              <a:spcBef>
                <a:spcPts val="0"/>
              </a:spcBef>
              <a:spcAft>
                <a:spcPts val="0"/>
              </a:spcAft>
              <a:buClr>
                <a:srgbClr val="B7B7B7"/>
              </a:buClr>
              <a:buSzPts val="1400"/>
              <a:buChar char="●"/>
            </a:pPr>
            <a:r>
              <a:rPr lang="en-GB" sz="1400">
                <a:solidFill>
                  <a:srgbClr val="B7B7B7"/>
                </a:solidFill>
              </a:rPr>
              <a:t>General Rules </a:t>
            </a:r>
            <a:r>
              <a:rPr lang="en-GB" sz="1400">
                <a:solidFill>
                  <a:srgbClr val="B7B7B7"/>
                </a:solidFill>
                <a:latin typeface="Montserrat"/>
                <a:ea typeface="Montserrat"/>
                <a:cs typeface="Montserrat"/>
                <a:sym typeface="Montserrat"/>
              </a:rPr>
              <a:t>and Logistics</a:t>
            </a:r>
            <a:endParaRPr sz="1400">
              <a:solidFill>
                <a:srgbClr val="B7B7B7"/>
              </a:solidFill>
              <a:latin typeface="Montserrat"/>
              <a:ea typeface="Montserrat"/>
              <a:cs typeface="Montserrat"/>
              <a:sym typeface="Montserrat"/>
            </a:endParaRPr>
          </a:p>
          <a:p>
            <a:pPr indent="-317500" lvl="0" marL="457200" rtl="0" algn="l">
              <a:spcBef>
                <a:spcPts val="0"/>
              </a:spcBef>
              <a:spcAft>
                <a:spcPts val="0"/>
              </a:spcAft>
              <a:buClr>
                <a:srgbClr val="B7B7B7"/>
              </a:buClr>
              <a:buSzPts val="1400"/>
              <a:buChar char="●"/>
            </a:pPr>
            <a:r>
              <a:rPr lang="en-GB" sz="1400">
                <a:solidFill>
                  <a:srgbClr val="B7B7B7"/>
                </a:solidFill>
                <a:latin typeface="Montserrat"/>
                <a:ea typeface="Montserrat"/>
                <a:cs typeface="Montserrat"/>
                <a:sym typeface="Montserrat"/>
              </a:rPr>
              <a:t>Course Overview</a:t>
            </a:r>
            <a:endParaRPr sz="1400">
              <a:solidFill>
                <a:srgbClr val="B7B7B7"/>
              </a:solidFill>
              <a:latin typeface="Montserrat"/>
              <a:ea typeface="Montserrat"/>
              <a:cs typeface="Montserrat"/>
              <a:sym typeface="Montserrat"/>
            </a:endParaRPr>
          </a:p>
          <a:p>
            <a:pPr indent="-317500" lvl="0" marL="457200" rtl="0" algn="l">
              <a:spcBef>
                <a:spcPts val="0"/>
              </a:spcBef>
              <a:spcAft>
                <a:spcPts val="0"/>
              </a:spcAft>
              <a:buClr>
                <a:srgbClr val="B7B7B7"/>
              </a:buClr>
              <a:buSzPts val="1400"/>
              <a:buChar char="●"/>
            </a:pPr>
            <a:r>
              <a:rPr lang="en-GB" sz="1400">
                <a:solidFill>
                  <a:srgbClr val="B7B7B7"/>
                </a:solidFill>
              </a:rPr>
              <a:t>Information and Data</a:t>
            </a:r>
            <a:endParaRPr sz="1400">
              <a:solidFill>
                <a:srgbClr val="B7B7B7"/>
              </a:solidFill>
            </a:endParaRPr>
          </a:p>
          <a:p>
            <a:pPr indent="-317500" lvl="0" marL="457200" rtl="0" algn="l">
              <a:spcBef>
                <a:spcPts val="0"/>
              </a:spcBef>
              <a:spcAft>
                <a:spcPts val="0"/>
              </a:spcAft>
              <a:buClr>
                <a:srgbClr val="B7B7B7"/>
              </a:buClr>
              <a:buSzPts val="1400"/>
              <a:buChar char="●"/>
            </a:pPr>
            <a:r>
              <a:rPr lang="en-GB" sz="1400">
                <a:solidFill>
                  <a:srgbClr val="B7B7B7"/>
                </a:solidFill>
              </a:rPr>
              <a:t>Data Abstraction and Encapsulation</a:t>
            </a:r>
            <a:endParaRPr sz="1400">
              <a:solidFill>
                <a:srgbClr val="B7B7B7"/>
              </a:solidFill>
            </a:endParaRPr>
          </a:p>
          <a:p>
            <a:pPr indent="-317500" lvl="0" marL="457200" rtl="0" algn="l">
              <a:spcBef>
                <a:spcPts val="0"/>
              </a:spcBef>
              <a:spcAft>
                <a:spcPts val="0"/>
              </a:spcAft>
              <a:buClr>
                <a:srgbClr val="B7B7B7"/>
              </a:buClr>
              <a:buSzPts val="1400"/>
              <a:buChar char="●"/>
            </a:pPr>
            <a:r>
              <a:rPr lang="en-GB">
                <a:solidFill>
                  <a:srgbClr val="B7B7B7"/>
                </a:solidFill>
              </a:rPr>
              <a:t>Data Hiding</a:t>
            </a:r>
            <a:endParaRPr>
              <a:solidFill>
                <a:srgbClr val="B7B7B7"/>
              </a:solidFill>
            </a:endParaRPr>
          </a:p>
          <a:p>
            <a:pPr indent="-317500" lvl="0" marL="457200" rtl="0" algn="l">
              <a:spcBef>
                <a:spcPts val="0"/>
              </a:spcBef>
              <a:spcAft>
                <a:spcPts val="0"/>
              </a:spcAft>
              <a:buClr>
                <a:srgbClr val="B7B7B7"/>
              </a:buClr>
              <a:buSzPts val="1400"/>
              <a:buChar char="●"/>
            </a:pPr>
            <a:r>
              <a:rPr lang="en-GB">
                <a:solidFill>
                  <a:srgbClr val="B7B7B7"/>
                </a:solidFill>
              </a:rPr>
              <a:t>Data Structures</a:t>
            </a:r>
            <a:endParaRPr>
              <a:solidFill>
                <a:srgbClr val="B7B7B7"/>
              </a:solidFill>
            </a:endParaRPr>
          </a:p>
          <a:p>
            <a:pPr indent="-317500" lvl="0" marL="457200" rtl="0" algn="l">
              <a:spcBef>
                <a:spcPts val="0"/>
              </a:spcBef>
              <a:spcAft>
                <a:spcPts val="0"/>
              </a:spcAft>
              <a:buSzPts val="1400"/>
              <a:buChar char="●"/>
            </a:pPr>
            <a:r>
              <a:rPr lang="en-GB">
                <a:solidFill>
                  <a:srgbClr val="000000"/>
                </a:solidFill>
              </a:rPr>
              <a:t>Big O Notation</a:t>
            </a:r>
            <a:endParaRPr>
              <a:solidFill>
                <a:srgbClr val="B7B7B7"/>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1600"/>
              </a:spcAft>
              <a:buNone/>
            </a:pPr>
            <a:r>
              <a:t/>
            </a: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Analysis of Algorithms</a:t>
            </a:r>
            <a:endParaRPr/>
          </a:p>
        </p:txBody>
      </p:sp>
      <p:sp>
        <p:nvSpPr>
          <p:cNvPr id="260" name="Google Shape;260;p44"/>
          <p:cNvSpPr txBox="1"/>
          <p:nvPr>
            <p:ph idx="1" type="body"/>
          </p:nvPr>
        </p:nvSpPr>
        <p:spPr>
          <a:xfrm>
            <a:off x="311700" y="1609675"/>
            <a:ext cx="8520600" cy="237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The best, worst, and average-case time complexities for any given algorithm are numerical functions over the size of possible problem instances. However, it is very difficult to work precisely with these functions, because they tend to:</a:t>
            </a:r>
            <a:endParaRPr/>
          </a:p>
          <a:p>
            <a:pPr indent="0" lvl="0" marL="0" rtl="0" algn="ctr">
              <a:spcBef>
                <a:spcPts val="1600"/>
              </a:spcBef>
              <a:spcAft>
                <a:spcPts val="0"/>
              </a:spcAft>
              <a:buNone/>
            </a:pPr>
            <a:r>
              <a:rPr lang="en-GB"/>
              <a:t>• Have too many bumps  </a:t>
            </a:r>
            <a:endParaRPr/>
          </a:p>
          <a:p>
            <a:pPr indent="0" lvl="0" marL="0" rtl="0" algn="ctr">
              <a:spcBef>
                <a:spcPts val="1600"/>
              </a:spcBef>
              <a:spcAft>
                <a:spcPts val="0"/>
              </a:spcAft>
              <a:buClr>
                <a:schemeClr val="dk1"/>
              </a:buClr>
              <a:buSzPts val="1100"/>
              <a:buFont typeface="Arial"/>
              <a:buNone/>
            </a:pPr>
            <a:r>
              <a:rPr lang="en-GB"/>
              <a:t>• Require too much detail to specify precisely </a:t>
            </a:r>
            <a:endParaRPr/>
          </a:p>
          <a:p>
            <a:pPr indent="0" lvl="0" marL="0" rtl="0" algn="ctr">
              <a:spcBef>
                <a:spcPts val="1600"/>
              </a:spcBef>
              <a:spcAft>
                <a:spcPts val="1600"/>
              </a:spcAft>
              <a:buNone/>
            </a:pPr>
            <a:r>
              <a:t/>
            </a:r>
            <a:endParaRPr/>
          </a:p>
        </p:txBody>
      </p:sp>
      <p:pic>
        <p:nvPicPr>
          <p:cNvPr id="261" name="Google Shape;261;p44"/>
          <p:cNvPicPr preferRelativeResize="0"/>
          <p:nvPr/>
        </p:nvPicPr>
        <p:blipFill>
          <a:blip r:embed="rId3">
            <a:alphaModFix/>
          </a:blip>
          <a:stretch>
            <a:fillRect/>
          </a:stretch>
        </p:blipFill>
        <p:spPr>
          <a:xfrm>
            <a:off x="6835988" y="2516288"/>
            <a:ext cx="2143125" cy="2143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Analysis of Algorithms</a:t>
            </a:r>
            <a:endParaRPr/>
          </a:p>
        </p:txBody>
      </p:sp>
      <p:sp>
        <p:nvSpPr>
          <p:cNvPr id="267" name="Google Shape;267;p45"/>
          <p:cNvSpPr txBox="1"/>
          <p:nvPr>
            <p:ph idx="1" type="body"/>
          </p:nvPr>
        </p:nvSpPr>
        <p:spPr>
          <a:xfrm>
            <a:off x="311700" y="1587700"/>
            <a:ext cx="8520600" cy="129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Every programmer has questions like these:</a:t>
            </a:r>
            <a:endParaRPr/>
          </a:p>
          <a:p>
            <a:pPr indent="-317500" lvl="0" marL="457200" rtl="0" algn="ctr">
              <a:spcBef>
                <a:spcPts val="1600"/>
              </a:spcBef>
              <a:spcAft>
                <a:spcPts val="0"/>
              </a:spcAft>
              <a:buSzPts val="1400"/>
              <a:buChar char="●"/>
            </a:pPr>
            <a:r>
              <a:rPr lang="en-GB"/>
              <a:t>How long will my program take?</a:t>
            </a:r>
            <a:endParaRPr/>
          </a:p>
          <a:p>
            <a:pPr indent="-317500" lvl="0" marL="457200" rtl="0" algn="ctr">
              <a:spcBef>
                <a:spcPts val="0"/>
              </a:spcBef>
              <a:spcAft>
                <a:spcPts val="0"/>
              </a:spcAft>
              <a:buSzPts val="1400"/>
              <a:buChar char="●"/>
            </a:pPr>
            <a:r>
              <a:rPr lang="en-GB"/>
              <a:t>Why does my program run out of memory?</a:t>
            </a:r>
            <a:endParaRPr/>
          </a:p>
          <a:p>
            <a:pPr indent="0" lvl="0" marL="0" rtl="0" algn="ctr">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Analysis of Algorithms</a:t>
            </a:r>
            <a:endParaRPr/>
          </a:p>
        </p:txBody>
      </p:sp>
      <p:sp>
        <p:nvSpPr>
          <p:cNvPr id="273" name="Google Shape;273;p46"/>
          <p:cNvSpPr txBox="1"/>
          <p:nvPr>
            <p:ph idx="1" type="body"/>
          </p:nvPr>
        </p:nvSpPr>
        <p:spPr>
          <a:xfrm>
            <a:off x="345400" y="1891525"/>
            <a:ext cx="8520600" cy="206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very first challenge is to determine how to make quantitative measurements of the running time of our programs</a:t>
            </a:r>
            <a:endParaRPr/>
          </a:p>
          <a:p>
            <a:pPr indent="0" lvl="0" marL="0" rtl="0" algn="ctr">
              <a:spcBef>
                <a:spcPts val="1600"/>
              </a:spcBef>
              <a:spcAft>
                <a:spcPts val="0"/>
              </a:spcAft>
              <a:buNone/>
            </a:pPr>
            <a:r>
              <a:rPr lang="en-GB"/>
              <a:t>Our first qualitative observation about most programs is that there is a </a:t>
            </a:r>
            <a:r>
              <a:rPr i="1" lang="en-GB"/>
              <a:t>problem size</a:t>
            </a:r>
            <a:r>
              <a:rPr lang="en-GB"/>
              <a:t> that characterizes the difficulty of the computational task</a:t>
            </a:r>
            <a:endParaRPr/>
          </a:p>
          <a:p>
            <a:pPr indent="0" lvl="0" marL="0" rtl="0" algn="ctr">
              <a:spcBef>
                <a:spcPts val="1600"/>
              </a:spcBef>
              <a:spcAft>
                <a:spcPts val="0"/>
              </a:spcAft>
              <a:buNone/>
            </a:pPr>
            <a:r>
              <a:rPr lang="en-GB"/>
              <a:t>Another qualitative observation for many programs is that the running time is relatively insensitive to the input itself; it depends primarily on the problem size.</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Analysis of Algorithms</a:t>
            </a:r>
            <a:endParaRPr/>
          </a:p>
        </p:txBody>
      </p:sp>
      <p:pic>
        <p:nvPicPr>
          <p:cNvPr id="279" name="Google Shape;279;p47"/>
          <p:cNvPicPr preferRelativeResize="0"/>
          <p:nvPr/>
        </p:nvPicPr>
        <p:blipFill>
          <a:blip r:embed="rId3">
            <a:alphaModFix/>
          </a:blip>
          <a:stretch>
            <a:fillRect/>
          </a:stretch>
        </p:blipFill>
        <p:spPr>
          <a:xfrm>
            <a:off x="2905125" y="1162225"/>
            <a:ext cx="3333750" cy="30956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Analysis of Algorithms</a:t>
            </a:r>
            <a:endParaRPr/>
          </a:p>
        </p:txBody>
      </p:sp>
      <p:pic>
        <p:nvPicPr>
          <p:cNvPr id="285" name="Google Shape;285;p48"/>
          <p:cNvPicPr preferRelativeResize="0"/>
          <p:nvPr/>
        </p:nvPicPr>
        <p:blipFill>
          <a:blip r:embed="rId3">
            <a:alphaModFix/>
          </a:blip>
          <a:stretch>
            <a:fillRect/>
          </a:stretch>
        </p:blipFill>
        <p:spPr>
          <a:xfrm>
            <a:off x="2562225" y="1528763"/>
            <a:ext cx="4019550" cy="2085975"/>
          </a:xfrm>
          <a:prstGeom prst="rect">
            <a:avLst/>
          </a:prstGeom>
          <a:noFill/>
          <a:ln>
            <a:noFill/>
          </a:ln>
        </p:spPr>
      </p:pic>
      <p:sp>
        <p:nvSpPr>
          <p:cNvPr id="286" name="Google Shape;286;p48"/>
          <p:cNvSpPr txBox="1"/>
          <p:nvPr/>
        </p:nvSpPr>
        <p:spPr>
          <a:xfrm>
            <a:off x="3411900" y="3932150"/>
            <a:ext cx="2320200" cy="2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Sample Stopwatch class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Mathematical Models</a:t>
            </a:r>
            <a:endParaRPr/>
          </a:p>
        </p:txBody>
      </p:sp>
      <p:sp>
        <p:nvSpPr>
          <p:cNvPr id="292" name="Google Shape;292;p49"/>
          <p:cNvSpPr txBox="1"/>
          <p:nvPr>
            <p:ph idx="1" type="body"/>
          </p:nvPr>
        </p:nvSpPr>
        <p:spPr>
          <a:xfrm>
            <a:off x="311700" y="1609675"/>
            <a:ext cx="8520600" cy="233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Knuth’s basic insight is simple: the total running time of a program is determined by two primary factors:</a:t>
            </a:r>
            <a:endParaRPr/>
          </a:p>
          <a:p>
            <a:pPr indent="0" lvl="0" marL="0" rtl="0" algn="ctr">
              <a:spcBef>
                <a:spcPts val="1600"/>
              </a:spcBef>
              <a:spcAft>
                <a:spcPts val="0"/>
              </a:spcAft>
              <a:buClr>
                <a:schemeClr val="dk1"/>
              </a:buClr>
              <a:buSzPts val="1100"/>
              <a:buFont typeface="Arial"/>
              <a:buNone/>
            </a:pPr>
            <a:r>
              <a:rPr lang="en-GB"/>
              <a:t>■ The cost of executing each statement</a:t>
            </a:r>
            <a:endParaRPr/>
          </a:p>
          <a:p>
            <a:pPr indent="0" lvl="0" marL="0" rtl="0" algn="ctr">
              <a:spcBef>
                <a:spcPts val="1600"/>
              </a:spcBef>
              <a:spcAft>
                <a:spcPts val="0"/>
              </a:spcAft>
              <a:buClr>
                <a:schemeClr val="dk1"/>
              </a:buClr>
              <a:buSzPts val="1100"/>
              <a:buFont typeface="Arial"/>
              <a:buNone/>
            </a:pPr>
            <a:r>
              <a:rPr lang="en-GB"/>
              <a:t>■ The frequency of execution of each statement</a:t>
            </a:r>
            <a:endParaRPr/>
          </a:p>
          <a:p>
            <a:pPr indent="0" lvl="0" marL="0" rtl="0" algn="ctr">
              <a:spcBef>
                <a:spcPts val="16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Order of Growth Hypothesis</a:t>
            </a:r>
            <a:endParaRPr/>
          </a:p>
        </p:txBody>
      </p:sp>
      <p:sp>
        <p:nvSpPr>
          <p:cNvPr id="298" name="Google Shape;298;p50"/>
          <p:cNvSpPr txBox="1"/>
          <p:nvPr>
            <p:ph idx="1" type="body"/>
          </p:nvPr>
        </p:nvSpPr>
        <p:spPr>
          <a:xfrm>
            <a:off x="311700" y="1152475"/>
            <a:ext cx="8520600" cy="327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Property A.</a:t>
            </a:r>
            <a:r>
              <a:rPr lang="en-GB"/>
              <a:t> The order of growth of the running time of ThreeSum (to compute the</a:t>
            </a:r>
            <a:endParaRPr/>
          </a:p>
          <a:p>
            <a:pPr indent="0" lvl="0" marL="0" rtl="0" algn="ctr">
              <a:spcBef>
                <a:spcPts val="1600"/>
              </a:spcBef>
              <a:spcAft>
                <a:spcPts val="0"/>
              </a:spcAft>
              <a:buClr>
                <a:schemeClr val="dk1"/>
              </a:buClr>
              <a:buSzPts val="1100"/>
              <a:buFont typeface="Arial"/>
              <a:buNone/>
            </a:pPr>
            <a:r>
              <a:rPr lang="en-GB"/>
              <a:t>number of triples that sum to 0 among N numbers) is N ³.</a:t>
            </a:r>
            <a:endParaRPr/>
          </a:p>
          <a:p>
            <a:pPr indent="0" lvl="0" marL="0" rtl="0" algn="ctr">
              <a:spcBef>
                <a:spcPts val="1600"/>
              </a:spcBef>
              <a:spcAft>
                <a:spcPts val="0"/>
              </a:spcAft>
              <a:buClr>
                <a:schemeClr val="dk1"/>
              </a:buClr>
              <a:buSzPts val="1100"/>
              <a:buFont typeface="Arial"/>
              <a:buNone/>
            </a:pPr>
            <a:r>
              <a:rPr b="1" lang="en-GB"/>
              <a:t>Evidence</a:t>
            </a:r>
            <a:r>
              <a:rPr b="1" lang="en-GB"/>
              <a:t>:</a:t>
            </a:r>
            <a:r>
              <a:rPr lang="en-GB"/>
              <a:t> Let T(N ) be the running time of ThreeSum for N numbers. The mathematical</a:t>
            </a:r>
            <a:endParaRPr/>
          </a:p>
          <a:p>
            <a:pPr indent="0" lvl="0" marL="0" rtl="0" algn="ctr">
              <a:spcBef>
                <a:spcPts val="1600"/>
              </a:spcBef>
              <a:spcAft>
                <a:spcPts val="0"/>
              </a:spcAft>
              <a:buClr>
                <a:schemeClr val="dk1"/>
              </a:buClr>
              <a:buSzPts val="1100"/>
              <a:buFont typeface="Arial"/>
              <a:buNone/>
            </a:pPr>
            <a:r>
              <a:rPr lang="en-GB"/>
              <a:t>model just described suggests that T(N ) ~ aN ³ for some machine-dependent</a:t>
            </a:r>
            <a:endParaRPr/>
          </a:p>
          <a:p>
            <a:pPr indent="0" lvl="0" marL="0" rtl="0" algn="ctr">
              <a:spcBef>
                <a:spcPts val="1600"/>
              </a:spcBef>
              <a:spcAft>
                <a:spcPts val="0"/>
              </a:spcAft>
              <a:buClr>
                <a:schemeClr val="dk1"/>
              </a:buClr>
              <a:buSzPts val="1100"/>
              <a:buFont typeface="Arial"/>
              <a:buNone/>
            </a:pPr>
            <a:r>
              <a:rPr lang="en-GB"/>
              <a:t>constant a; experiments on many computers (including yours and ours)</a:t>
            </a:r>
            <a:endParaRPr/>
          </a:p>
          <a:p>
            <a:pPr indent="0" lvl="0" marL="0" rtl="0" algn="ctr">
              <a:spcBef>
                <a:spcPts val="1600"/>
              </a:spcBef>
              <a:spcAft>
                <a:spcPts val="0"/>
              </a:spcAft>
              <a:buClr>
                <a:schemeClr val="dk1"/>
              </a:buClr>
              <a:buSzPts val="1100"/>
              <a:buFont typeface="Arial"/>
              <a:buNone/>
            </a:pPr>
            <a:r>
              <a:rPr lang="en-GB"/>
              <a:t>validate that approximation</a:t>
            </a:r>
            <a:endParaRPr/>
          </a:p>
          <a:p>
            <a:pPr indent="0" lvl="0" marL="0" rtl="0" algn="ctr">
              <a:spcBef>
                <a:spcPts val="160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Code Analysis</a:t>
            </a:r>
            <a:endParaRPr/>
          </a:p>
        </p:txBody>
      </p:sp>
      <p:pic>
        <p:nvPicPr>
          <p:cNvPr id="304" name="Google Shape;304;p51"/>
          <p:cNvPicPr preferRelativeResize="0"/>
          <p:nvPr/>
        </p:nvPicPr>
        <p:blipFill>
          <a:blip r:embed="rId3">
            <a:alphaModFix/>
          </a:blip>
          <a:stretch>
            <a:fillRect/>
          </a:stretch>
        </p:blipFill>
        <p:spPr>
          <a:xfrm>
            <a:off x="550063" y="1209675"/>
            <a:ext cx="3457575" cy="2724150"/>
          </a:xfrm>
          <a:prstGeom prst="rect">
            <a:avLst/>
          </a:prstGeom>
          <a:noFill/>
          <a:ln>
            <a:noFill/>
          </a:ln>
        </p:spPr>
      </p:pic>
      <p:pic>
        <p:nvPicPr>
          <p:cNvPr id="305" name="Google Shape;305;p51"/>
          <p:cNvPicPr preferRelativeResize="0"/>
          <p:nvPr/>
        </p:nvPicPr>
        <p:blipFill>
          <a:blip r:embed="rId4">
            <a:alphaModFix/>
          </a:blip>
          <a:stretch>
            <a:fillRect/>
          </a:stretch>
        </p:blipFill>
        <p:spPr>
          <a:xfrm>
            <a:off x="4095763" y="1209675"/>
            <a:ext cx="4831562" cy="2783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731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400"/>
              <a:t>General Rules and Logistics</a:t>
            </a:r>
            <a:endParaRPr sz="2400"/>
          </a:p>
        </p:txBody>
      </p:sp>
      <p:sp>
        <p:nvSpPr>
          <p:cNvPr id="74" name="Google Shape;74;p16"/>
          <p:cNvSpPr txBox="1"/>
          <p:nvPr>
            <p:ph idx="1" type="body"/>
          </p:nvPr>
        </p:nvSpPr>
        <p:spPr>
          <a:xfrm>
            <a:off x="1955400" y="1304400"/>
            <a:ext cx="5233200" cy="28443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Clr>
                <a:schemeClr val="dk1"/>
              </a:buClr>
              <a:buSzPts val="1400"/>
              <a:buChar char="●"/>
            </a:pPr>
            <a:r>
              <a:rPr lang="en-GB" sz="1400">
                <a:solidFill>
                  <a:schemeClr val="dk1"/>
                </a:solidFill>
              </a:rPr>
              <a:t>There's a 10 min tolerance to enter the classroom </a:t>
            </a:r>
            <a:endParaRPr sz="1400">
              <a:solidFill>
                <a:schemeClr val="dk1"/>
              </a:solidFill>
            </a:endParaRPr>
          </a:p>
          <a:p>
            <a:pPr indent="-317500" lvl="0" marL="457200" rtl="0" algn="ctr">
              <a:spcBef>
                <a:spcPts val="0"/>
              </a:spcBef>
              <a:spcAft>
                <a:spcPts val="0"/>
              </a:spcAft>
              <a:buClr>
                <a:schemeClr val="dk1"/>
              </a:buClr>
              <a:buSzPts val="1400"/>
              <a:buChar char="●"/>
            </a:pPr>
            <a:r>
              <a:rPr lang="en-GB" sz="1400">
                <a:solidFill>
                  <a:schemeClr val="dk1"/>
                </a:solidFill>
              </a:rPr>
              <a:t>No </a:t>
            </a:r>
            <a:r>
              <a:rPr lang="en-GB" sz="1400">
                <a:solidFill>
                  <a:schemeClr val="dk1"/>
                </a:solidFill>
              </a:rPr>
              <a:t>cell phone</a:t>
            </a:r>
            <a:r>
              <a:rPr lang="en-GB" sz="1400">
                <a:solidFill>
                  <a:schemeClr val="dk1"/>
                </a:solidFill>
              </a:rPr>
              <a:t> calls or texting during class</a:t>
            </a:r>
            <a:endParaRPr sz="1400">
              <a:solidFill>
                <a:schemeClr val="dk1"/>
              </a:solidFill>
            </a:endParaRPr>
          </a:p>
          <a:p>
            <a:pPr indent="-317500" lvl="0" marL="457200" rtl="0" algn="ctr">
              <a:spcBef>
                <a:spcPts val="0"/>
              </a:spcBef>
              <a:spcAft>
                <a:spcPts val="0"/>
              </a:spcAft>
              <a:buClr>
                <a:schemeClr val="dk1"/>
              </a:buClr>
              <a:buSzPts val="1400"/>
              <a:buChar char="●"/>
            </a:pPr>
            <a:r>
              <a:rPr lang="en-GB" sz="1400">
                <a:solidFill>
                  <a:schemeClr val="dk1"/>
                </a:solidFill>
              </a:rPr>
              <a:t>You can use computers but any social media, gaming and distractions are not allowed. If caught you will teach the next class</a:t>
            </a:r>
            <a:endParaRPr sz="1400">
              <a:solidFill>
                <a:schemeClr val="dk1"/>
              </a:solidFill>
            </a:endParaRPr>
          </a:p>
          <a:p>
            <a:pPr indent="-317500" lvl="0" marL="457200" rtl="0" algn="ctr">
              <a:spcBef>
                <a:spcPts val="0"/>
              </a:spcBef>
              <a:spcAft>
                <a:spcPts val="0"/>
              </a:spcAft>
              <a:buClr>
                <a:schemeClr val="dk1"/>
              </a:buClr>
              <a:buSzPts val="1400"/>
              <a:buChar char="●"/>
            </a:pPr>
            <a:r>
              <a:rPr lang="en-GB" sz="1400">
                <a:solidFill>
                  <a:schemeClr val="dk1"/>
                </a:solidFill>
              </a:rPr>
              <a:t>Homework will be due each Friday at midnight</a:t>
            </a:r>
            <a:endParaRPr sz="1400">
              <a:solidFill>
                <a:schemeClr val="dk1"/>
              </a:solidFill>
            </a:endParaRPr>
          </a:p>
          <a:p>
            <a:pPr indent="-317500" lvl="0" marL="457200" rtl="0" algn="ctr">
              <a:spcBef>
                <a:spcPts val="0"/>
              </a:spcBef>
              <a:spcAft>
                <a:spcPts val="0"/>
              </a:spcAft>
              <a:buClr>
                <a:schemeClr val="dk1"/>
              </a:buClr>
              <a:buSzPts val="1400"/>
              <a:buChar char="●"/>
            </a:pPr>
            <a:r>
              <a:rPr lang="en-GB" sz="1400">
                <a:solidFill>
                  <a:schemeClr val="dk1"/>
                </a:solidFill>
              </a:rPr>
              <a:t>We will use Schoology as the LMS and homework will be delivered there.</a:t>
            </a:r>
            <a:endParaRPr sz="1400">
              <a:solidFill>
                <a:schemeClr val="dk1"/>
              </a:solidFill>
            </a:endParaRPr>
          </a:p>
          <a:p>
            <a:pPr indent="-317500" lvl="0" marL="457200" rtl="0" algn="ctr">
              <a:spcBef>
                <a:spcPts val="0"/>
              </a:spcBef>
              <a:spcAft>
                <a:spcPts val="0"/>
              </a:spcAft>
              <a:buClr>
                <a:schemeClr val="dk1"/>
              </a:buClr>
              <a:buSzPts val="1400"/>
              <a:buChar char="●"/>
            </a:pPr>
            <a:r>
              <a:rPr lang="en-GB" sz="1400">
                <a:solidFill>
                  <a:schemeClr val="dk1"/>
                </a:solidFill>
              </a:rPr>
              <a:t>For each class you will be required to read the  published material in anticipation for the class</a:t>
            </a:r>
            <a:endParaRPr sz="1400">
              <a:solidFill>
                <a:schemeClr val="dk1"/>
              </a:solidFill>
            </a:endParaRPr>
          </a:p>
          <a:p>
            <a:pPr indent="-317500" lvl="0" marL="457200" rtl="0" algn="ctr">
              <a:spcBef>
                <a:spcPts val="0"/>
              </a:spcBef>
              <a:spcAft>
                <a:spcPts val="0"/>
              </a:spcAft>
              <a:buClr>
                <a:schemeClr val="dk1"/>
              </a:buClr>
              <a:buSzPts val="1400"/>
              <a:buChar char="●"/>
            </a:pPr>
            <a:r>
              <a:rPr lang="en-GB">
                <a:solidFill>
                  <a:schemeClr val="dk1"/>
                </a:solidFill>
              </a:rPr>
              <a:t>Make sure to read the collaboration policy**</a:t>
            </a:r>
            <a:endParaRPr>
              <a:solidFill>
                <a:schemeClr val="dk1"/>
              </a:solidFill>
            </a:endParaRPr>
          </a:p>
          <a:p>
            <a:pPr indent="0" lvl="0" marL="0" rtl="0" algn="ctr">
              <a:spcBef>
                <a:spcPts val="0"/>
              </a:spcBef>
              <a:spcAft>
                <a:spcPts val="1600"/>
              </a:spcAft>
              <a:buNone/>
            </a:pPr>
            <a:r>
              <a:t/>
            </a:r>
            <a:endParaRPr sz="1400">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Cost Model</a:t>
            </a:r>
            <a:endParaRPr/>
          </a:p>
        </p:txBody>
      </p:sp>
      <p:sp>
        <p:nvSpPr>
          <p:cNvPr id="311" name="Google Shape;311;p52"/>
          <p:cNvSpPr txBox="1"/>
          <p:nvPr>
            <p:ph idx="1" type="body"/>
          </p:nvPr>
        </p:nvSpPr>
        <p:spPr>
          <a:xfrm>
            <a:off x="1226100" y="1304875"/>
            <a:ext cx="6792900" cy="334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We focus attention on properties of algorithms by articulating a cost model that defines the</a:t>
            </a:r>
            <a:endParaRPr/>
          </a:p>
          <a:p>
            <a:pPr indent="0" lvl="0" marL="0" rtl="0" algn="ctr">
              <a:spcBef>
                <a:spcPts val="1600"/>
              </a:spcBef>
              <a:spcAft>
                <a:spcPts val="0"/>
              </a:spcAft>
              <a:buClr>
                <a:schemeClr val="dk1"/>
              </a:buClr>
              <a:buSzPts val="1100"/>
              <a:buFont typeface="Arial"/>
              <a:buNone/>
            </a:pPr>
            <a:r>
              <a:rPr lang="en-GB"/>
              <a:t>basic operations used by the algorithms we are studying to solve the problem at hand</a:t>
            </a:r>
            <a:endParaRPr/>
          </a:p>
          <a:p>
            <a:pPr indent="0" lvl="0" marL="0" rtl="0" algn="ctr">
              <a:spcBef>
                <a:spcPts val="1600"/>
              </a:spcBef>
              <a:spcAft>
                <a:spcPts val="1600"/>
              </a:spcAft>
              <a:buNone/>
            </a:pPr>
            <a:r>
              <a:t/>
            </a:r>
            <a:endParaRPr/>
          </a:p>
        </p:txBody>
      </p:sp>
      <p:grpSp>
        <p:nvGrpSpPr>
          <p:cNvPr id="312" name="Google Shape;312;p52"/>
          <p:cNvGrpSpPr/>
          <p:nvPr/>
        </p:nvGrpSpPr>
        <p:grpSpPr>
          <a:xfrm>
            <a:off x="3217525" y="2744925"/>
            <a:ext cx="3201300" cy="2141449"/>
            <a:chOff x="3153225" y="2755625"/>
            <a:chExt cx="3201300" cy="2141449"/>
          </a:xfrm>
        </p:grpSpPr>
        <p:pic>
          <p:nvPicPr>
            <p:cNvPr id="313" name="Google Shape;313;p52"/>
            <p:cNvPicPr preferRelativeResize="0"/>
            <p:nvPr/>
          </p:nvPicPr>
          <p:blipFill>
            <a:blip r:embed="rId3">
              <a:alphaModFix/>
            </a:blip>
            <a:stretch>
              <a:fillRect/>
            </a:stretch>
          </p:blipFill>
          <p:spPr>
            <a:xfrm>
              <a:off x="3471875" y="2755625"/>
              <a:ext cx="2774175" cy="1892100"/>
            </a:xfrm>
            <a:prstGeom prst="rect">
              <a:avLst/>
            </a:prstGeom>
            <a:noFill/>
            <a:ln>
              <a:noFill/>
            </a:ln>
          </p:spPr>
        </p:pic>
        <p:sp>
          <p:nvSpPr>
            <p:cNvPr id="314" name="Google Shape;314;p52"/>
            <p:cNvSpPr txBox="1"/>
            <p:nvPr/>
          </p:nvSpPr>
          <p:spPr>
            <a:xfrm>
              <a:off x="3153225" y="3004974"/>
              <a:ext cx="3201300" cy="189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100"/>
                <a:t>3-sum cost model. When</a:t>
              </a:r>
              <a:endParaRPr sz="1100"/>
            </a:p>
            <a:p>
              <a:pPr indent="0" lvl="0" marL="0" rtl="0" algn="ctr">
                <a:spcBef>
                  <a:spcPts val="0"/>
                </a:spcBef>
                <a:spcAft>
                  <a:spcPts val="0"/>
                </a:spcAft>
                <a:buClr>
                  <a:schemeClr val="dk1"/>
                </a:buClr>
                <a:buSzPts val="1100"/>
                <a:buFont typeface="Arial"/>
                <a:buNone/>
              </a:pPr>
              <a:r>
                <a:rPr lang="en-GB" sz="1100"/>
                <a:t>studying algorithms to</a:t>
              </a:r>
              <a:endParaRPr sz="1100"/>
            </a:p>
            <a:p>
              <a:pPr indent="0" lvl="0" marL="0" rtl="0" algn="ctr">
                <a:spcBef>
                  <a:spcPts val="0"/>
                </a:spcBef>
                <a:spcAft>
                  <a:spcPts val="0"/>
                </a:spcAft>
                <a:buClr>
                  <a:schemeClr val="dk1"/>
                </a:buClr>
                <a:buSzPts val="1100"/>
                <a:buFont typeface="Arial"/>
                <a:buNone/>
              </a:pPr>
              <a:r>
                <a:rPr lang="en-GB" sz="1100"/>
                <a:t>solve the 3-sum problem,</a:t>
              </a:r>
              <a:endParaRPr sz="1100"/>
            </a:p>
            <a:p>
              <a:pPr indent="0" lvl="0" marL="0" rtl="0" algn="ctr">
                <a:spcBef>
                  <a:spcPts val="0"/>
                </a:spcBef>
                <a:spcAft>
                  <a:spcPts val="0"/>
                </a:spcAft>
                <a:buClr>
                  <a:schemeClr val="dk1"/>
                </a:buClr>
                <a:buSzPts val="1100"/>
                <a:buFont typeface="Arial"/>
                <a:buNone/>
              </a:pPr>
              <a:r>
                <a:rPr lang="en-GB" sz="1100"/>
                <a:t>we count array accesses</a:t>
              </a:r>
              <a:endParaRPr sz="1100"/>
            </a:p>
            <a:p>
              <a:pPr indent="0" lvl="0" marL="0" rtl="0" algn="ctr">
                <a:spcBef>
                  <a:spcPts val="0"/>
                </a:spcBef>
                <a:spcAft>
                  <a:spcPts val="0"/>
                </a:spcAft>
                <a:buClr>
                  <a:schemeClr val="dk1"/>
                </a:buClr>
                <a:buSzPts val="1100"/>
                <a:buFont typeface="Arial"/>
                <a:buNone/>
              </a:pPr>
              <a:r>
                <a:rPr lang="en-GB" sz="1100"/>
                <a:t>(the number of times an</a:t>
              </a:r>
              <a:endParaRPr sz="1100"/>
            </a:p>
            <a:p>
              <a:pPr indent="0" lvl="0" marL="0" rtl="0" algn="ctr">
                <a:spcBef>
                  <a:spcPts val="0"/>
                </a:spcBef>
                <a:spcAft>
                  <a:spcPts val="0"/>
                </a:spcAft>
                <a:buClr>
                  <a:schemeClr val="dk1"/>
                </a:buClr>
                <a:buSzPts val="1100"/>
                <a:buFont typeface="Arial"/>
                <a:buNone/>
              </a:pPr>
              <a:r>
                <a:rPr lang="en-GB" sz="1100"/>
                <a:t>array entry is accessed, for</a:t>
              </a:r>
              <a:endParaRPr sz="1100"/>
            </a:p>
            <a:p>
              <a:pPr indent="0" lvl="0" marL="0" rtl="0" algn="ctr">
                <a:spcBef>
                  <a:spcPts val="0"/>
                </a:spcBef>
                <a:spcAft>
                  <a:spcPts val="0"/>
                </a:spcAft>
                <a:buClr>
                  <a:schemeClr val="dk1"/>
                </a:buClr>
                <a:buSzPts val="1100"/>
                <a:buFont typeface="Arial"/>
                <a:buNone/>
              </a:pPr>
              <a:r>
                <a:rPr lang="en-GB" sz="1100"/>
                <a:t>read or write).</a:t>
              </a:r>
              <a:endParaRPr sz="1100"/>
            </a:p>
            <a:p>
              <a:pPr indent="0" lvl="0" marL="0" rtl="0" algn="ctr">
                <a:spcBef>
                  <a:spcPts val="0"/>
                </a:spcBef>
                <a:spcAft>
                  <a:spcPts val="0"/>
                </a:spcAft>
                <a:buNone/>
              </a:pPr>
              <a:r>
                <a:t/>
              </a:r>
              <a:endParaRPr sz="1100"/>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Cost Model for ThreeSum</a:t>
            </a:r>
            <a:endParaRPr/>
          </a:p>
        </p:txBody>
      </p:sp>
      <p:sp>
        <p:nvSpPr>
          <p:cNvPr id="320" name="Google Shape;320;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Proposition B</a:t>
            </a:r>
            <a:r>
              <a:rPr lang="en-GB"/>
              <a:t>. The brute-force 3-sum algorithm uses ~N 3/2 array accesses to</a:t>
            </a:r>
            <a:endParaRPr/>
          </a:p>
          <a:p>
            <a:pPr indent="0" lvl="0" marL="0" rtl="0" algn="ctr">
              <a:spcBef>
                <a:spcPts val="1600"/>
              </a:spcBef>
              <a:spcAft>
                <a:spcPts val="0"/>
              </a:spcAft>
              <a:buClr>
                <a:schemeClr val="dk1"/>
              </a:buClr>
              <a:buSzPts val="1100"/>
              <a:buFont typeface="Arial"/>
              <a:buNone/>
            </a:pPr>
            <a:r>
              <a:rPr lang="en-GB"/>
              <a:t>compute the number of triples that sum to 0 among N numbers.</a:t>
            </a:r>
            <a:endParaRPr/>
          </a:p>
          <a:p>
            <a:pPr indent="0" lvl="0" marL="0" rtl="0" algn="ctr">
              <a:spcBef>
                <a:spcPts val="1600"/>
              </a:spcBef>
              <a:spcAft>
                <a:spcPts val="0"/>
              </a:spcAft>
              <a:buClr>
                <a:schemeClr val="dk1"/>
              </a:buClr>
              <a:buSzPts val="1100"/>
              <a:buFont typeface="Arial"/>
              <a:buNone/>
            </a:pPr>
            <a:r>
              <a:rPr b="1" lang="en-GB"/>
              <a:t>Proof</a:t>
            </a:r>
            <a:r>
              <a:rPr lang="en-GB"/>
              <a:t>: The algorithm accesses each of the 3 numbers for each of the ~N 3/6 triples.</a:t>
            </a:r>
            <a:endParaRPr/>
          </a:p>
          <a:p>
            <a:pPr indent="0" lvl="0" marL="0" rtl="0" algn="ctr">
              <a:spcBef>
                <a:spcPts val="1600"/>
              </a:spcBef>
              <a:spcAft>
                <a:spcPts val="16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Insertion Sort  </a:t>
            </a:r>
            <a:endParaRPr/>
          </a:p>
        </p:txBody>
      </p:sp>
      <p:pic>
        <p:nvPicPr>
          <p:cNvPr id="326" name="Google Shape;326;p54"/>
          <p:cNvPicPr preferRelativeResize="0"/>
          <p:nvPr/>
        </p:nvPicPr>
        <p:blipFill>
          <a:blip r:embed="rId3">
            <a:alphaModFix/>
          </a:blip>
          <a:stretch>
            <a:fillRect/>
          </a:stretch>
        </p:blipFill>
        <p:spPr>
          <a:xfrm>
            <a:off x="2214563" y="1519238"/>
            <a:ext cx="4714875" cy="2105025"/>
          </a:xfrm>
          <a:prstGeom prst="rect">
            <a:avLst/>
          </a:prstGeom>
          <a:noFill/>
          <a:ln cap="flat" cmpd="sng" w="19050">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Cost Model for Insertion Sort</a:t>
            </a:r>
            <a:endParaRPr/>
          </a:p>
        </p:txBody>
      </p:sp>
      <p:sp>
        <p:nvSpPr>
          <p:cNvPr id="332" name="Google Shape;332;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running time of the algorithm is the sum of running times for each statement executed. A statement that takes</a:t>
            </a:r>
            <a:r>
              <a:rPr i="1" lang="en-GB"/>
              <a:t> c</a:t>
            </a:r>
            <a:r>
              <a:rPr i="1" lang="en-GB" sz="1000"/>
              <a:t>i</a:t>
            </a:r>
            <a:r>
              <a:rPr lang="en-GB" sz="1000"/>
              <a:t> </a:t>
            </a:r>
            <a:r>
              <a:rPr lang="en-GB"/>
              <a:t>steps to execute and executes n times will contribute </a:t>
            </a:r>
            <a:r>
              <a:rPr i="1" lang="en-GB"/>
              <a:t>c</a:t>
            </a:r>
            <a:r>
              <a:rPr i="1" lang="en-GB" sz="1000"/>
              <a:t>i</a:t>
            </a:r>
            <a:r>
              <a:rPr i="1" lang="en-GB"/>
              <a:t>n </a:t>
            </a:r>
            <a:r>
              <a:rPr lang="en-GB"/>
              <a:t>to the total running time. </a:t>
            </a:r>
            <a:endParaRPr/>
          </a:p>
          <a:p>
            <a:pPr indent="0" lvl="0" marL="0" rtl="0" algn="ctr">
              <a:spcBef>
                <a:spcPts val="1600"/>
              </a:spcBef>
              <a:spcAft>
                <a:spcPts val="1600"/>
              </a:spcAft>
              <a:buNone/>
            </a:pPr>
            <a:r>
              <a:rPr lang="en-GB"/>
              <a:t>To compute T(n), the running time of INSERTION-SORT on an input of n values</a:t>
            </a:r>
            <a:endParaRPr/>
          </a:p>
        </p:txBody>
      </p:sp>
      <p:pic>
        <p:nvPicPr>
          <p:cNvPr id="333" name="Google Shape;333;p55"/>
          <p:cNvPicPr preferRelativeResize="0"/>
          <p:nvPr/>
        </p:nvPicPr>
        <p:blipFill>
          <a:blip r:embed="rId3">
            <a:alphaModFix/>
          </a:blip>
          <a:stretch>
            <a:fillRect/>
          </a:stretch>
        </p:blipFill>
        <p:spPr>
          <a:xfrm>
            <a:off x="2309375" y="2641025"/>
            <a:ext cx="4876800" cy="10858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Worst case scenario</a:t>
            </a:r>
            <a:endParaRPr/>
          </a:p>
        </p:txBody>
      </p:sp>
      <p:sp>
        <p:nvSpPr>
          <p:cNvPr id="339" name="Google Shape;339;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An Algorithm’s running time may depend on which input is given</a:t>
            </a:r>
            <a:endParaRPr/>
          </a:p>
          <a:p>
            <a:pPr indent="0" lvl="0" marL="0" rtl="0" algn="ctr">
              <a:spcBef>
                <a:spcPts val="1600"/>
              </a:spcBef>
              <a:spcAft>
                <a:spcPts val="0"/>
              </a:spcAft>
              <a:buNone/>
            </a:pPr>
            <a:r>
              <a:rPr lang="en-GB"/>
              <a:t>For Insertion sort, the best case occurs if the array is already sorted. Then, the running time is</a:t>
            </a:r>
            <a:endParaRPr/>
          </a:p>
          <a:p>
            <a:pPr indent="0" lvl="0" marL="0" rtl="0" algn="ctr">
              <a:spcBef>
                <a:spcPts val="1600"/>
              </a:spcBef>
              <a:spcAft>
                <a:spcPts val="0"/>
              </a:spcAft>
              <a:buNone/>
            </a:pPr>
            <a:r>
              <a:t/>
            </a:r>
            <a:endParaRPr/>
          </a:p>
          <a:p>
            <a:pPr indent="0" lvl="0" marL="0" rtl="0" algn="ctr">
              <a:spcBef>
                <a:spcPts val="1600"/>
              </a:spcBef>
              <a:spcAft>
                <a:spcPts val="0"/>
              </a:spcAft>
              <a:buNone/>
            </a:pPr>
            <a:r>
              <a:t/>
            </a:r>
            <a:endParaRPr/>
          </a:p>
          <a:p>
            <a:pPr indent="0" lvl="0" marL="0" rtl="0" algn="ctr">
              <a:spcBef>
                <a:spcPts val="1600"/>
              </a:spcBef>
              <a:spcAft>
                <a:spcPts val="0"/>
              </a:spcAft>
              <a:buNone/>
            </a:pPr>
            <a:r>
              <a:rPr lang="en-GB"/>
              <a:t>However, if the array is in reverse order (decreasing order) because we must compare each element </a:t>
            </a:r>
            <a:r>
              <a:rPr i="1" lang="en-GB"/>
              <a:t>A[j]</a:t>
            </a:r>
            <a:r>
              <a:rPr lang="en-GB"/>
              <a:t> with each element in the entire sorted subarray </a:t>
            </a:r>
            <a:r>
              <a:rPr i="1" lang="en-GB"/>
              <a:t>A[1 .. j -1]</a:t>
            </a:r>
            <a:endParaRPr i="1"/>
          </a:p>
          <a:p>
            <a:pPr indent="0" lvl="0" marL="0" rtl="0" algn="ctr">
              <a:spcBef>
                <a:spcPts val="1600"/>
              </a:spcBef>
              <a:spcAft>
                <a:spcPts val="0"/>
              </a:spcAft>
              <a:buNone/>
            </a:pPr>
            <a:r>
              <a:rPr lang="en-GB"/>
              <a:t> </a:t>
            </a:r>
            <a:endParaRPr/>
          </a:p>
          <a:p>
            <a:pPr indent="0" lvl="0" marL="0" rtl="0" algn="ctr">
              <a:spcBef>
                <a:spcPts val="1600"/>
              </a:spcBef>
              <a:spcAft>
                <a:spcPts val="1600"/>
              </a:spcAft>
              <a:buNone/>
            </a:pPr>
            <a:r>
              <a:t/>
            </a:r>
            <a:endParaRPr/>
          </a:p>
        </p:txBody>
      </p:sp>
      <p:pic>
        <p:nvPicPr>
          <p:cNvPr id="340" name="Google Shape;340;p56"/>
          <p:cNvPicPr preferRelativeResize="0"/>
          <p:nvPr/>
        </p:nvPicPr>
        <p:blipFill>
          <a:blip r:embed="rId3">
            <a:alphaModFix/>
          </a:blip>
          <a:stretch>
            <a:fillRect/>
          </a:stretch>
        </p:blipFill>
        <p:spPr>
          <a:xfrm>
            <a:off x="2338388" y="2281238"/>
            <a:ext cx="4467225" cy="5810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Worst case cost model</a:t>
            </a:r>
            <a:endParaRPr/>
          </a:p>
        </p:txBody>
      </p:sp>
      <p:pic>
        <p:nvPicPr>
          <p:cNvPr id="346" name="Google Shape;346;p57"/>
          <p:cNvPicPr preferRelativeResize="0"/>
          <p:nvPr/>
        </p:nvPicPr>
        <p:blipFill>
          <a:blip r:embed="rId3">
            <a:alphaModFix/>
          </a:blip>
          <a:stretch>
            <a:fillRect/>
          </a:stretch>
        </p:blipFill>
        <p:spPr>
          <a:xfrm>
            <a:off x="2114550" y="1785925"/>
            <a:ext cx="4914900" cy="157162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Asymptotic Notation</a:t>
            </a:r>
            <a:endParaRPr/>
          </a:p>
        </p:txBody>
      </p:sp>
      <p:sp>
        <p:nvSpPr>
          <p:cNvPr id="352" name="Google Shape;352;p58"/>
          <p:cNvSpPr txBox="1"/>
          <p:nvPr>
            <p:ph idx="1" type="body"/>
          </p:nvPr>
        </p:nvSpPr>
        <p:spPr>
          <a:xfrm>
            <a:off x="272725" y="1168050"/>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Asymptotic notation is used to describe running times of algorithms, for instance, insertion </a:t>
            </a:r>
            <a:r>
              <a:rPr lang="en-GB"/>
              <a:t>sort</a:t>
            </a:r>
            <a:r>
              <a:rPr lang="en-GB"/>
              <a:t> worst-case worst case running time is            (theta of n square)</a:t>
            </a:r>
            <a:endParaRPr/>
          </a:p>
          <a:p>
            <a:pPr indent="0" lvl="0" marL="0" rtl="0" algn="ctr">
              <a:spcBef>
                <a:spcPts val="1600"/>
              </a:spcBef>
              <a:spcAft>
                <a:spcPts val="0"/>
              </a:spcAft>
              <a:buNone/>
            </a:pPr>
            <a:r>
              <a:rPr lang="en-GB"/>
              <a:t>Writing the insertion sort running time as               we abstract the details of the function</a:t>
            </a:r>
            <a:endParaRPr/>
          </a:p>
          <a:p>
            <a:pPr indent="0" lvl="0" marL="0" rtl="0" algn="ctr">
              <a:spcBef>
                <a:spcPts val="1600"/>
              </a:spcBef>
              <a:spcAft>
                <a:spcPts val="1600"/>
              </a:spcAft>
              <a:buNone/>
            </a:pPr>
            <a:r>
              <a:t/>
            </a:r>
            <a:endParaRPr/>
          </a:p>
        </p:txBody>
      </p:sp>
      <p:pic>
        <p:nvPicPr>
          <p:cNvPr id="353" name="Google Shape;353;p58"/>
          <p:cNvPicPr preferRelativeResize="0"/>
          <p:nvPr/>
        </p:nvPicPr>
        <p:blipFill rotWithShape="1">
          <a:blip r:embed="rId3">
            <a:alphaModFix/>
          </a:blip>
          <a:srcRect b="0" l="0" r="0" t="15888"/>
          <a:stretch/>
        </p:blipFill>
        <p:spPr>
          <a:xfrm>
            <a:off x="5373850" y="1533550"/>
            <a:ext cx="435850" cy="213850"/>
          </a:xfrm>
          <a:prstGeom prst="rect">
            <a:avLst/>
          </a:prstGeom>
          <a:noFill/>
          <a:ln>
            <a:noFill/>
          </a:ln>
        </p:spPr>
      </p:pic>
      <p:pic>
        <p:nvPicPr>
          <p:cNvPr id="354" name="Google Shape;354;p58"/>
          <p:cNvPicPr preferRelativeResize="0"/>
          <p:nvPr/>
        </p:nvPicPr>
        <p:blipFill rotWithShape="1">
          <a:blip r:embed="rId3">
            <a:alphaModFix/>
          </a:blip>
          <a:srcRect b="0" l="0" r="0" t="15888"/>
          <a:stretch/>
        </p:blipFill>
        <p:spPr>
          <a:xfrm>
            <a:off x="4497575" y="1982100"/>
            <a:ext cx="435850" cy="2138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𝚹 notation</a:t>
            </a:r>
            <a:endParaRPr/>
          </a:p>
        </p:txBody>
      </p:sp>
      <p:sp>
        <p:nvSpPr>
          <p:cNvPr id="360" name="Google Shape;360;p59"/>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For a given function g(n)</a:t>
            </a:r>
            <a:endParaRPr/>
          </a:p>
          <a:p>
            <a:pPr indent="0" lvl="0" marL="0" rtl="0" algn="ctr">
              <a:spcBef>
                <a:spcPts val="1600"/>
              </a:spcBef>
              <a:spcAft>
                <a:spcPts val="0"/>
              </a:spcAft>
              <a:buClr>
                <a:schemeClr val="dk1"/>
              </a:buClr>
              <a:buSzPts val="1100"/>
              <a:buFont typeface="Arial"/>
              <a:buNone/>
            </a:pPr>
            <a:r>
              <a:rPr lang="en-GB"/>
              <a:t>we denote by 𝚹(g (n)) the set of functions</a:t>
            </a:r>
            <a:endParaRPr/>
          </a:p>
          <a:p>
            <a:pPr indent="0" lvl="0" marL="0" rtl="0" algn="ctr">
              <a:spcBef>
                <a:spcPts val="1600"/>
              </a:spcBef>
              <a:spcAft>
                <a:spcPts val="1600"/>
              </a:spcAft>
              <a:buNone/>
            </a:pPr>
            <a:r>
              <a:t/>
            </a:r>
            <a:endParaRPr/>
          </a:p>
        </p:txBody>
      </p:sp>
      <p:pic>
        <p:nvPicPr>
          <p:cNvPr id="361" name="Google Shape;361;p59"/>
          <p:cNvPicPr preferRelativeResize="0"/>
          <p:nvPr/>
        </p:nvPicPr>
        <p:blipFill>
          <a:blip r:embed="rId3">
            <a:alphaModFix/>
          </a:blip>
          <a:stretch>
            <a:fillRect/>
          </a:stretch>
        </p:blipFill>
        <p:spPr>
          <a:xfrm>
            <a:off x="2109788" y="1913200"/>
            <a:ext cx="4924425" cy="638175"/>
          </a:xfrm>
          <a:prstGeom prst="rect">
            <a:avLst/>
          </a:prstGeom>
          <a:noFill/>
          <a:ln>
            <a:noFill/>
          </a:ln>
        </p:spPr>
      </p:pic>
      <p:pic>
        <p:nvPicPr>
          <p:cNvPr id="362" name="Google Shape;362;p59"/>
          <p:cNvPicPr preferRelativeResize="0"/>
          <p:nvPr/>
        </p:nvPicPr>
        <p:blipFill>
          <a:blip r:embed="rId4">
            <a:alphaModFix/>
          </a:blip>
          <a:stretch>
            <a:fillRect/>
          </a:stretch>
        </p:blipFill>
        <p:spPr>
          <a:xfrm>
            <a:off x="2026225" y="2616698"/>
            <a:ext cx="5382500" cy="195217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O notation</a:t>
            </a:r>
            <a:endParaRPr/>
          </a:p>
        </p:txBody>
      </p:sp>
      <p:sp>
        <p:nvSpPr>
          <p:cNvPr id="368" name="Google Shape;368;p60"/>
          <p:cNvSpPr txBox="1"/>
          <p:nvPr>
            <p:ph idx="1" type="body"/>
          </p:nvPr>
        </p:nvSpPr>
        <p:spPr>
          <a:xfrm>
            <a:off x="311700" y="1152475"/>
            <a:ext cx="8520600" cy="198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𝚹 notation asymptotically bounds a function from above and below. When we have only an asymptotic upper bound, we use O notation. For a function g(n) we denote O(g(n)) the set of functions</a:t>
            </a:r>
            <a:endParaRPr/>
          </a:p>
          <a:p>
            <a:pPr indent="0" lvl="0" marL="0" rtl="0" algn="ctr">
              <a:spcBef>
                <a:spcPts val="1600"/>
              </a:spcBef>
              <a:spcAft>
                <a:spcPts val="1600"/>
              </a:spcAft>
              <a:buNone/>
            </a:pPr>
            <a:r>
              <a:t/>
            </a:r>
            <a:endParaRPr/>
          </a:p>
        </p:txBody>
      </p:sp>
      <p:pic>
        <p:nvPicPr>
          <p:cNvPr id="369" name="Google Shape;369;p60"/>
          <p:cNvPicPr preferRelativeResize="0"/>
          <p:nvPr/>
        </p:nvPicPr>
        <p:blipFill>
          <a:blip r:embed="rId3">
            <a:alphaModFix/>
          </a:blip>
          <a:stretch>
            <a:fillRect/>
          </a:stretch>
        </p:blipFill>
        <p:spPr>
          <a:xfrm>
            <a:off x="1776413" y="2367725"/>
            <a:ext cx="5591175" cy="621250"/>
          </a:xfrm>
          <a:prstGeom prst="rect">
            <a:avLst/>
          </a:prstGeom>
          <a:noFill/>
          <a:ln cap="flat" cmpd="sng" w="28575">
            <a:solidFill>
              <a:schemeClr val="dk2"/>
            </a:solidFill>
            <a:prstDash val="solid"/>
            <a:round/>
            <a:headEnd len="sm" w="sm" type="none"/>
            <a:tailEnd len="sm" w="sm" type="none"/>
          </a:ln>
        </p:spPr>
      </p:pic>
      <p:sp>
        <p:nvSpPr>
          <p:cNvPr id="370" name="Google Shape;370;p60"/>
          <p:cNvSpPr txBox="1"/>
          <p:nvPr/>
        </p:nvSpPr>
        <p:spPr>
          <a:xfrm>
            <a:off x="529925" y="3577075"/>
            <a:ext cx="8159400" cy="10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ontserrat"/>
                <a:ea typeface="Montserrat"/>
                <a:cs typeface="Montserrat"/>
                <a:sym typeface="Montserrat"/>
              </a:rPr>
              <a:t>Since O-notation describes an upper bound, it is used to bound the worst case running time of an algorithm.</a:t>
            </a:r>
            <a:endParaRPr>
              <a:latin typeface="Montserrat"/>
              <a:ea typeface="Montserrat"/>
              <a:cs typeface="Montserrat"/>
              <a:sym typeface="Montserra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Summary</a:t>
            </a:r>
            <a:endParaRPr/>
          </a:p>
        </p:txBody>
      </p:sp>
      <p:sp>
        <p:nvSpPr>
          <p:cNvPr id="376" name="Google Shape;376;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 For many programs, developing a mathematical model of running time reduces to the following steps: </a:t>
            </a:r>
            <a:endParaRPr/>
          </a:p>
          <a:p>
            <a:pPr indent="0" lvl="0" marL="0" rtl="0" algn="ctr">
              <a:spcBef>
                <a:spcPts val="1600"/>
              </a:spcBef>
              <a:spcAft>
                <a:spcPts val="0"/>
              </a:spcAft>
              <a:buNone/>
            </a:pPr>
            <a:r>
              <a:rPr lang="en-GB"/>
              <a:t>■  Develop an input model, including a deﬁnition of the problem size. ■ Identify the inner loop. </a:t>
            </a:r>
            <a:endParaRPr/>
          </a:p>
          <a:p>
            <a:pPr indent="0" lvl="0" marL="0" rtl="0" algn="ctr">
              <a:spcBef>
                <a:spcPts val="1600"/>
              </a:spcBef>
              <a:spcAft>
                <a:spcPts val="0"/>
              </a:spcAft>
              <a:buClr>
                <a:schemeClr val="dk1"/>
              </a:buClr>
              <a:buSzPts val="1100"/>
              <a:buFont typeface="Arial"/>
              <a:buNone/>
            </a:pPr>
            <a:r>
              <a:rPr lang="en-GB"/>
              <a:t>■ Deﬁne a cost model that includes operations in the inner loop.</a:t>
            </a:r>
            <a:endParaRPr/>
          </a:p>
          <a:p>
            <a:pPr indent="0" lvl="0" marL="0" rtl="0" algn="ctr">
              <a:spcBef>
                <a:spcPts val="1600"/>
              </a:spcBef>
              <a:spcAft>
                <a:spcPts val="0"/>
              </a:spcAft>
              <a:buClr>
                <a:schemeClr val="dk1"/>
              </a:buClr>
              <a:buSzPts val="1100"/>
              <a:buFont typeface="Arial"/>
              <a:buNone/>
            </a:pPr>
            <a:r>
              <a:rPr lang="en-GB"/>
              <a:t>■ 	Determine the frequency of execution of those operations for the given input. Doing so might require mathematical analysis</a:t>
            </a:r>
            <a:endParaRPr/>
          </a:p>
          <a:p>
            <a:pPr indent="0" lvl="0" marL="0" rtl="0" algn="ctr">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69025" y="6743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Montserrat"/>
                <a:ea typeface="Montserrat"/>
                <a:cs typeface="Montserrat"/>
                <a:sym typeface="Montserrat"/>
              </a:rPr>
              <a:t>Agenda</a:t>
            </a:r>
            <a:endParaRPr>
              <a:latin typeface="Montserrat"/>
              <a:ea typeface="Montserrat"/>
              <a:cs typeface="Montserrat"/>
              <a:sym typeface="Montserrat"/>
            </a:endParaRPr>
          </a:p>
        </p:txBody>
      </p:sp>
      <p:sp>
        <p:nvSpPr>
          <p:cNvPr id="80" name="Google Shape;80;p17"/>
          <p:cNvSpPr txBox="1"/>
          <p:nvPr>
            <p:ph idx="1" type="body"/>
          </p:nvPr>
        </p:nvSpPr>
        <p:spPr>
          <a:xfrm>
            <a:off x="2704800" y="1414550"/>
            <a:ext cx="3734400" cy="262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B7B7B7"/>
              </a:buClr>
              <a:buSzPts val="1400"/>
              <a:buFont typeface="Montserrat"/>
              <a:buChar char="●"/>
            </a:pPr>
            <a:r>
              <a:rPr lang="en-GB" sz="1400">
                <a:solidFill>
                  <a:srgbClr val="B7B7B7"/>
                </a:solidFill>
                <a:latin typeface="Montserrat"/>
                <a:ea typeface="Montserrat"/>
                <a:cs typeface="Montserrat"/>
                <a:sym typeface="Montserrat"/>
              </a:rPr>
              <a:t>Personal Introduction</a:t>
            </a:r>
            <a:endParaRPr sz="1400">
              <a:solidFill>
                <a:srgbClr val="B7B7B7"/>
              </a:solidFill>
              <a:latin typeface="Montserrat"/>
              <a:ea typeface="Montserrat"/>
              <a:cs typeface="Montserrat"/>
              <a:sym typeface="Montserrat"/>
            </a:endParaRPr>
          </a:p>
          <a:p>
            <a:pPr indent="-317500" lvl="0" marL="457200" rtl="0" algn="l">
              <a:spcBef>
                <a:spcPts val="0"/>
              </a:spcBef>
              <a:spcAft>
                <a:spcPts val="0"/>
              </a:spcAft>
              <a:buClr>
                <a:srgbClr val="B7B7B7"/>
              </a:buClr>
              <a:buSzPts val="1400"/>
              <a:buFont typeface="Montserrat"/>
              <a:buChar char="●"/>
            </a:pPr>
            <a:r>
              <a:rPr lang="en-GB" sz="1400">
                <a:solidFill>
                  <a:srgbClr val="B7B7B7"/>
                </a:solidFill>
                <a:latin typeface="Montserrat"/>
                <a:ea typeface="Montserrat"/>
                <a:cs typeface="Montserrat"/>
                <a:sym typeface="Montserrat"/>
              </a:rPr>
              <a:t>Administrative Items and Logistics</a:t>
            </a:r>
            <a:endParaRPr sz="1400">
              <a:solidFill>
                <a:srgbClr val="B7B7B7"/>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Char char="●"/>
            </a:pPr>
            <a:r>
              <a:rPr lang="en-GB" sz="1400">
                <a:solidFill>
                  <a:srgbClr val="000000"/>
                </a:solidFill>
                <a:latin typeface="Montserrat"/>
                <a:ea typeface="Montserrat"/>
                <a:cs typeface="Montserrat"/>
                <a:sym typeface="Montserrat"/>
              </a:rPr>
              <a:t>Course Overview</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B7B7B7"/>
              </a:buClr>
              <a:buSzPts val="1400"/>
              <a:buFont typeface="Montserrat"/>
              <a:buChar char="●"/>
            </a:pPr>
            <a:r>
              <a:rPr lang="en-GB" sz="1400">
                <a:solidFill>
                  <a:srgbClr val="B7B7B7"/>
                </a:solidFill>
                <a:latin typeface="Montserrat"/>
                <a:ea typeface="Montserrat"/>
                <a:cs typeface="Montserrat"/>
                <a:sym typeface="Montserrat"/>
              </a:rPr>
              <a:t>Information and Data</a:t>
            </a:r>
            <a:endParaRPr sz="1400">
              <a:solidFill>
                <a:srgbClr val="B7B7B7"/>
              </a:solidFill>
              <a:latin typeface="Montserrat"/>
              <a:ea typeface="Montserrat"/>
              <a:cs typeface="Montserrat"/>
              <a:sym typeface="Montserrat"/>
            </a:endParaRPr>
          </a:p>
          <a:p>
            <a:pPr indent="-317500" lvl="0" marL="457200" rtl="0" algn="l">
              <a:spcBef>
                <a:spcPts val="0"/>
              </a:spcBef>
              <a:spcAft>
                <a:spcPts val="0"/>
              </a:spcAft>
              <a:buClr>
                <a:srgbClr val="B7B7B7"/>
              </a:buClr>
              <a:buSzPts val="1400"/>
              <a:buFont typeface="Montserrat"/>
              <a:buChar char="●"/>
            </a:pPr>
            <a:r>
              <a:rPr lang="en-GB" sz="1400">
                <a:solidFill>
                  <a:srgbClr val="B7B7B7"/>
                </a:solidFill>
                <a:latin typeface="Montserrat"/>
                <a:ea typeface="Montserrat"/>
                <a:cs typeface="Montserrat"/>
                <a:sym typeface="Montserrat"/>
              </a:rPr>
              <a:t>Data Abstraction and Encaps</a:t>
            </a:r>
            <a:r>
              <a:rPr lang="en-GB" sz="1400">
                <a:solidFill>
                  <a:srgbClr val="B7B7B7"/>
                </a:solidFill>
              </a:rPr>
              <a:t>ulation</a:t>
            </a:r>
            <a:endParaRPr sz="1400">
              <a:solidFill>
                <a:srgbClr val="B7B7B7"/>
              </a:solidFill>
            </a:endParaRPr>
          </a:p>
          <a:p>
            <a:pPr indent="-317500" lvl="0" marL="457200" rtl="0" algn="l">
              <a:spcBef>
                <a:spcPts val="0"/>
              </a:spcBef>
              <a:spcAft>
                <a:spcPts val="0"/>
              </a:spcAft>
              <a:buClr>
                <a:srgbClr val="B7B7B7"/>
              </a:buClr>
              <a:buSzPts val="1400"/>
              <a:buChar char="●"/>
            </a:pPr>
            <a:r>
              <a:rPr lang="en-GB" sz="1400">
                <a:solidFill>
                  <a:srgbClr val="B7B7B7"/>
                </a:solidFill>
              </a:rPr>
              <a:t>Data Hiding</a:t>
            </a:r>
            <a:endParaRPr sz="1400">
              <a:solidFill>
                <a:srgbClr val="B7B7B7"/>
              </a:solidFill>
            </a:endParaRPr>
          </a:p>
          <a:p>
            <a:pPr indent="-317500" lvl="0" marL="457200" rtl="0" algn="l">
              <a:spcBef>
                <a:spcPts val="0"/>
              </a:spcBef>
              <a:spcAft>
                <a:spcPts val="0"/>
              </a:spcAft>
              <a:buClr>
                <a:srgbClr val="B7B7B7"/>
              </a:buClr>
              <a:buSzPts val="1400"/>
              <a:buFont typeface="Montserrat"/>
              <a:buChar char="●"/>
            </a:pPr>
            <a:r>
              <a:rPr lang="en-GB">
                <a:solidFill>
                  <a:srgbClr val="B7B7B7"/>
                </a:solidFill>
              </a:rPr>
              <a:t> Data Structures</a:t>
            </a:r>
            <a:endParaRPr>
              <a:solidFill>
                <a:srgbClr val="B7B7B7"/>
              </a:solidFill>
            </a:endParaRPr>
          </a:p>
          <a:p>
            <a:pPr indent="-317500" lvl="0" marL="457200" rtl="0" algn="l">
              <a:spcBef>
                <a:spcPts val="0"/>
              </a:spcBef>
              <a:spcAft>
                <a:spcPts val="0"/>
              </a:spcAft>
              <a:buClr>
                <a:srgbClr val="B7B7B7"/>
              </a:buClr>
              <a:buSzPts val="1400"/>
              <a:buChar char="●"/>
            </a:pPr>
            <a:r>
              <a:rPr lang="en-GB">
                <a:solidFill>
                  <a:srgbClr val="B7B7B7"/>
                </a:solidFill>
              </a:rPr>
              <a:t>Big O Notation</a:t>
            </a:r>
            <a:endParaRPr>
              <a:solidFill>
                <a:srgbClr val="B7B7B7"/>
              </a:solidFill>
            </a:endParaRPr>
          </a:p>
          <a:p>
            <a:pPr indent="0" lvl="0" marL="0" rtl="0" algn="l">
              <a:spcBef>
                <a:spcPts val="0"/>
              </a:spcBef>
              <a:spcAft>
                <a:spcPts val="1600"/>
              </a:spcAft>
              <a:buNone/>
            </a:pPr>
            <a:r>
              <a:t/>
            </a:r>
            <a:endParaRPr sz="1400">
              <a:solidFill>
                <a:srgbClr val="B7B7B7"/>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62"/>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Order of growth classifications</a:t>
            </a:r>
            <a:endParaRPr/>
          </a:p>
        </p:txBody>
      </p:sp>
      <p:pic>
        <p:nvPicPr>
          <p:cNvPr id="382" name="Google Shape;382;p62"/>
          <p:cNvPicPr preferRelativeResize="0"/>
          <p:nvPr/>
        </p:nvPicPr>
        <p:blipFill>
          <a:blip r:embed="rId3">
            <a:alphaModFix/>
          </a:blip>
          <a:stretch>
            <a:fillRect/>
          </a:stretch>
        </p:blipFill>
        <p:spPr>
          <a:xfrm>
            <a:off x="2501699" y="623375"/>
            <a:ext cx="4069801" cy="41677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Merge Sort</a:t>
            </a:r>
            <a:endParaRPr/>
          </a:p>
        </p:txBody>
      </p:sp>
      <p:sp>
        <p:nvSpPr>
          <p:cNvPr id="388" name="Google Shape;388;p63"/>
          <p:cNvSpPr txBox="1"/>
          <p:nvPr>
            <p:ph idx="1" type="body"/>
          </p:nvPr>
        </p:nvSpPr>
        <p:spPr>
          <a:xfrm>
            <a:off x="311700" y="1000075"/>
            <a:ext cx="8520600" cy="625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The merge procedure takes O(n), where n = r - p - 1 is the total number of elements being merged</a:t>
            </a:r>
            <a:endParaRPr/>
          </a:p>
        </p:txBody>
      </p:sp>
      <p:pic>
        <p:nvPicPr>
          <p:cNvPr id="389" name="Google Shape;389;p63"/>
          <p:cNvPicPr preferRelativeResize="0"/>
          <p:nvPr/>
        </p:nvPicPr>
        <p:blipFill>
          <a:blip r:embed="rId3">
            <a:alphaModFix/>
          </a:blip>
          <a:stretch>
            <a:fillRect/>
          </a:stretch>
        </p:blipFill>
        <p:spPr>
          <a:xfrm>
            <a:off x="2928938" y="1679975"/>
            <a:ext cx="3286125" cy="316230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Merge Sort - Graphic Representation</a:t>
            </a:r>
            <a:endParaRPr/>
          </a:p>
          <a:p>
            <a:pPr indent="0" lvl="0" marL="0" rtl="0" algn="ctr">
              <a:spcBef>
                <a:spcPts val="0"/>
              </a:spcBef>
              <a:spcAft>
                <a:spcPts val="0"/>
              </a:spcAft>
              <a:buNone/>
            </a:pPr>
            <a:r>
              <a:t/>
            </a:r>
            <a:endParaRPr/>
          </a:p>
        </p:txBody>
      </p:sp>
      <p:pic>
        <p:nvPicPr>
          <p:cNvPr id="395" name="Google Shape;395;p64"/>
          <p:cNvPicPr preferRelativeResize="0"/>
          <p:nvPr/>
        </p:nvPicPr>
        <p:blipFill>
          <a:blip r:embed="rId3">
            <a:alphaModFix/>
          </a:blip>
          <a:stretch>
            <a:fillRect/>
          </a:stretch>
        </p:blipFill>
        <p:spPr>
          <a:xfrm>
            <a:off x="1728788" y="1309688"/>
            <a:ext cx="5686425" cy="2524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2725350" y="543300"/>
            <a:ext cx="3693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400"/>
              <a:t>Course Overview</a:t>
            </a:r>
            <a:endParaRPr sz="2400"/>
          </a:p>
        </p:txBody>
      </p:sp>
      <p:sp>
        <p:nvSpPr>
          <p:cNvPr id="86" name="Google Shape;86;p18"/>
          <p:cNvSpPr txBox="1"/>
          <p:nvPr>
            <p:ph idx="1" type="body"/>
          </p:nvPr>
        </p:nvSpPr>
        <p:spPr>
          <a:xfrm>
            <a:off x="1605300" y="1425100"/>
            <a:ext cx="5728200" cy="29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dk1"/>
                </a:solidFill>
                <a:latin typeface="Montserrat"/>
                <a:ea typeface="Montserrat"/>
                <a:cs typeface="Montserrat"/>
                <a:sym typeface="Montserrat"/>
              </a:rPr>
              <a:t>This class is about:</a:t>
            </a:r>
            <a:endParaRPr sz="1400">
              <a:solidFill>
                <a:schemeClr val="dk1"/>
              </a:solidFill>
              <a:latin typeface="Montserrat"/>
              <a:ea typeface="Montserrat"/>
              <a:cs typeface="Montserrat"/>
              <a:sym typeface="Montserrat"/>
            </a:endParaRPr>
          </a:p>
          <a:p>
            <a:pPr indent="0" lvl="0" marL="0" rtl="0" algn="l">
              <a:spcBef>
                <a:spcPts val="300"/>
              </a:spcBef>
              <a:spcAft>
                <a:spcPts val="0"/>
              </a:spcAft>
              <a:buClr>
                <a:schemeClr val="dk1"/>
              </a:buClr>
              <a:buSzPts val="1100"/>
              <a:buFont typeface="Arial"/>
              <a:buNone/>
            </a:pPr>
            <a:r>
              <a:t/>
            </a:r>
            <a:endParaRPr sz="1400">
              <a:solidFill>
                <a:schemeClr val="dk1"/>
              </a:solidFill>
            </a:endParaRPr>
          </a:p>
          <a:p>
            <a:pPr indent="-317500" lvl="0" marL="673100" rtl="0" algn="l">
              <a:spcBef>
                <a:spcPts val="300"/>
              </a:spcBef>
              <a:spcAft>
                <a:spcPts val="0"/>
              </a:spcAft>
              <a:buClr>
                <a:schemeClr val="dk1"/>
              </a:buClr>
              <a:buSzPts val="1400"/>
              <a:buFont typeface="Montserrat"/>
              <a:buChar char="●"/>
            </a:pPr>
            <a:r>
              <a:rPr lang="en-GB" sz="1400">
                <a:solidFill>
                  <a:schemeClr val="dk1"/>
                </a:solidFill>
                <a:latin typeface="Montserrat"/>
                <a:ea typeface="Montserrat"/>
                <a:cs typeface="Montserrat"/>
                <a:sym typeface="Montserrat"/>
              </a:rPr>
              <a:t>Data structures and data representation</a:t>
            </a:r>
            <a:endParaRPr sz="1400">
              <a:solidFill>
                <a:schemeClr val="dk1"/>
              </a:solidFill>
              <a:latin typeface="Montserrat"/>
              <a:ea typeface="Montserrat"/>
              <a:cs typeface="Montserrat"/>
              <a:sym typeface="Montserrat"/>
            </a:endParaRPr>
          </a:p>
          <a:p>
            <a:pPr indent="-317500" lvl="0" marL="673100" rtl="0" algn="l">
              <a:spcBef>
                <a:spcPts val="0"/>
              </a:spcBef>
              <a:spcAft>
                <a:spcPts val="0"/>
              </a:spcAft>
              <a:buClr>
                <a:schemeClr val="dk1"/>
              </a:buClr>
              <a:buSzPts val="1400"/>
              <a:buFont typeface="Montserrat"/>
              <a:buChar char="●"/>
            </a:pPr>
            <a:r>
              <a:rPr lang="en-GB" sz="1400">
                <a:solidFill>
                  <a:schemeClr val="dk1"/>
                </a:solidFill>
                <a:latin typeface="Montserrat"/>
                <a:ea typeface="Montserrat"/>
                <a:cs typeface="Montserrat"/>
                <a:sym typeface="Montserrat"/>
              </a:rPr>
              <a:t>Scalability</a:t>
            </a:r>
            <a:endParaRPr sz="1400">
              <a:solidFill>
                <a:schemeClr val="dk1"/>
              </a:solidFill>
              <a:latin typeface="Montserrat"/>
              <a:ea typeface="Montserrat"/>
              <a:cs typeface="Montserrat"/>
              <a:sym typeface="Montserrat"/>
            </a:endParaRPr>
          </a:p>
          <a:p>
            <a:pPr indent="-317500" lvl="0" marL="673100" rtl="0" algn="l">
              <a:spcBef>
                <a:spcPts val="0"/>
              </a:spcBef>
              <a:spcAft>
                <a:spcPts val="0"/>
              </a:spcAft>
              <a:buClr>
                <a:schemeClr val="dk1"/>
              </a:buClr>
              <a:buSzPts val="1400"/>
              <a:buFont typeface="Montserrat"/>
              <a:buChar char="●"/>
            </a:pPr>
            <a:r>
              <a:rPr lang="en-GB" sz="1400">
                <a:solidFill>
                  <a:schemeClr val="dk1"/>
                </a:solidFill>
                <a:latin typeface="Montserrat"/>
                <a:ea typeface="Montserrat"/>
                <a:cs typeface="Montserrat"/>
                <a:sym typeface="Montserrat"/>
              </a:rPr>
              <a:t>Elementary Search Algorithms</a:t>
            </a:r>
            <a:endParaRPr sz="1400">
              <a:solidFill>
                <a:schemeClr val="dk1"/>
              </a:solidFill>
              <a:latin typeface="Montserrat"/>
              <a:ea typeface="Montserrat"/>
              <a:cs typeface="Montserrat"/>
              <a:sym typeface="Montserrat"/>
            </a:endParaRPr>
          </a:p>
          <a:p>
            <a:pPr indent="-317500" lvl="0" marL="673100" rtl="0" algn="l">
              <a:spcBef>
                <a:spcPts val="0"/>
              </a:spcBef>
              <a:spcAft>
                <a:spcPts val="0"/>
              </a:spcAft>
              <a:buClr>
                <a:schemeClr val="dk1"/>
              </a:buClr>
              <a:buSzPts val="1400"/>
              <a:buFont typeface="Montserrat"/>
              <a:buChar char="●"/>
            </a:pPr>
            <a:r>
              <a:rPr lang="en-GB" sz="1400">
                <a:solidFill>
                  <a:schemeClr val="dk1"/>
                </a:solidFill>
                <a:latin typeface="Montserrat"/>
                <a:ea typeface="Montserrat"/>
                <a:cs typeface="Montserrat"/>
                <a:sym typeface="Montserrat"/>
              </a:rPr>
              <a:t>Implementations in C/C++/Java</a:t>
            </a:r>
            <a:endParaRPr sz="1400">
              <a:solidFill>
                <a:schemeClr val="dk1"/>
              </a:solidFill>
              <a:latin typeface="Montserrat"/>
              <a:ea typeface="Montserrat"/>
              <a:cs typeface="Montserrat"/>
              <a:sym typeface="Montserrat"/>
            </a:endParaRPr>
          </a:p>
          <a:p>
            <a:pPr indent="-317500" lvl="0" marL="673100" rtl="0" algn="l">
              <a:spcBef>
                <a:spcPts val="0"/>
              </a:spcBef>
              <a:spcAft>
                <a:spcPts val="0"/>
              </a:spcAft>
              <a:buClr>
                <a:schemeClr val="dk1"/>
              </a:buClr>
              <a:buSzPts val="1400"/>
              <a:buFont typeface="Montserrat"/>
              <a:buChar char="●"/>
            </a:pPr>
            <a:r>
              <a:rPr lang="en-GB" sz="1400">
                <a:solidFill>
                  <a:schemeClr val="dk1"/>
                </a:solidFill>
                <a:latin typeface="Montserrat"/>
                <a:ea typeface="Montserrat"/>
                <a:cs typeface="Montserrat"/>
                <a:sym typeface="Montserrat"/>
              </a:rPr>
              <a:t>And fun problem solving!</a:t>
            </a:r>
            <a:endParaRPr sz="1400">
              <a:solidFill>
                <a:schemeClr val="dk1"/>
              </a:solidFill>
              <a:latin typeface="Montserrat"/>
              <a:ea typeface="Montserrat"/>
              <a:cs typeface="Montserrat"/>
              <a:sym typeface="Montserrat"/>
            </a:endParaRPr>
          </a:p>
          <a:p>
            <a:pPr indent="0" lvl="0" marL="0" rtl="0" algn="l">
              <a:spcBef>
                <a:spcPts val="0"/>
              </a:spcBef>
              <a:spcAft>
                <a:spcPts val="1600"/>
              </a:spcAft>
              <a:buNone/>
            </a:pPr>
            <a:r>
              <a:t/>
            </a:r>
            <a:endParaRPr sz="14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69025" y="6743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Montserrat"/>
                <a:ea typeface="Montserrat"/>
                <a:cs typeface="Montserrat"/>
                <a:sym typeface="Montserrat"/>
              </a:rPr>
              <a:t>Agenda</a:t>
            </a:r>
            <a:endParaRPr>
              <a:latin typeface="Montserrat"/>
              <a:ea typeface="Montserrat"/>
              <a:cs typeface="Montserrat"/>
              <a:sym typeface="Montserrat"/>
            </a:endParaRPr>
          </a:p>
        </p:txBody>
      </p:sp>
      <p:sp>
        <p:nvSpPr>
          <p:cNvPr id="92" name="Google Shape;92;p19"/>
          <p:cNvSpPr txBox="1"/>
          <p:nvPr>
            <p:ph idx="1" type="body"/>
          </p:nvPr>
        </p:nvSpPr>
        <p:spPr>
          <a:xfrm>
            <a:off x="2704800" y="1414550"/>
            <a:ext cx="3734400" cy="262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B7B7B7"/>
              </a:buClr>
              <a:buSzPts val="1400"/>
              <a:buFont typeface="Montserrat"/>
              <a:buChar char="●"/>
            </a:pPr>
            <a:r>
              <a:rPr lang="en-GB" sz="1400">
                <a:solidFill>
                  <a:srgbClr val="B7B7B7"/>
                </a:solidFill>
                <a:latin typeface="Montserrat"/>
                <a:ea typeface="Montserrat"/>
                <a:cs typeface="Montserrat"/>
                <a:sym typeface="Montserrat"/>
              </a:rPr>
              <a:t>Personal Introduction</a:t>
            </a:r>
            <a:endParaRPr sz="1400">
              <a:solidFill>
                <a:srgbClr val="B7B7B7"/>
              </a:solidFill>
              <a:latin typeface="Montserrat"/>
              <a:ea typeface="Montserrat"/>
              <a:cs typeface="Montserrat"/>
              <a:sym typeface="Montserrat"/>
            </a:endParaRPr>
          </a:p>
          <a:p>
            <a:pPr indent="-317500" lvl="0" marL="457200" rtl="0" algn="l">
              <a:spcBef>
                <a:spcPts val="0"/>
              </a:spcBef>
              <a:spcAft>
                <a:spcPts val="0"/>
              </a:spcAft>
              <a:buClr>
                <a:srgbClr val="B7B7B7"/>
              </a:buClr>
              <a:buSzPts val="1400"/>
              <a:buFont typeface="Montserrat"/>
              <a:buChar char="●"/>
            </a:pPr>
            <a:r>
              <a:rPr lang="en-GB" sz="1400">
                <a:solidFill>
                  <a:srgbClr val="B7B7B7"/>
                </a:solidFill>
              </a:rPr>
              <a:t>General Rules </a:t>
            </a:r>
            <a:r>
              <a:rPr lang="en-GB" sz="1400">
                <a:solidFill>
                  <a:srgbClr val="B7B7B7"/>
                </a:solidFill>
                <a:latin typeface="Montserrat"/>
                <a:ea typeface="Montserrat"/>
                <a:cs typeface="Montserrat"/>
                <a:sym typeface="Montserrat"/>
              </a:rPr>
              <a:t>and Logistics</a:t>
            </a:r>
            <a:endParaRPr sz="1400">
              <a:solidFill>
                <a:srgbClr val="B7B7B7"/>
              </a:solidFill>
              <a:latin typeface="Montserrat"/>
              <a:ea typeface="Montserrat"/>
              <a:cs typeface="Montserrat"/>
              <a:sym typeface="Montserrat"/>
            </a:endParaRPr>
          </a:p>
          <a:p>
            <a:pPr indent="-317500" lvl="0" marL="457200" rtl="0" algn="l">
              <a:spcBef>
                <a:spcPts val="0"/>
              </a:spcBef>
              <a:spcAft>
                <a:spcPts val="0"/>
              </a:spcAft>
              <a:buClr>
                <a:srgbClr val="B7B7B7"/>
              </a:buClr>
              <a:buSzPts val="1400"/>
              <a:buFont typeface="Montserrat"/>
              <a:buChar char="●"/>
            </a:pPr>
            <a:r>
              <a:rPr lang="en-GB" sz="1400">
                <a:solidFill>
                  <a:srgbClr val="B7B7B7"/>
                </a:solidFill>
                <a:latin typeface="Montserrat"/>
                <a:ea typeface="Montserrat"/>
                <a:cs typeface="Montserrat"/>
                <a:sym typeface="Montserrat"/>
              </a:rPr>
              <a:t>Course Overview</a:t>
            </a:r>
            <a:endParaRPr sz="1400">
              <a:solidFill>
                <a:srgbClr val="B7B7B7"/>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Char char="●"/>
            </a:pPr>
            <a:r>
              <a:rPr lang="en-GB" sz="1400">
                <a:solidFill>
                  <a:srgbClr val="000000"/>
                </a:solidFill>
                <a:latin typeface="Montserrat"/>
                <a:ea typeface="Montserrat"/>
                <a:cs typeface="Montserrat"/>
                <a:sym typeface="Montserrat"/>
              </a:rPr>
              <a:t>Information and Data</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B7B7B7"/>
              </a:buClr>
              <a:buSzPts val="1400"/>
              <a:buFont typeface="Montserrat"/>
              <a:buChar char="●"/>
            </a:pPr>
            <a:r>
              <a:rPr lang="en-GB" sz="1400">
                <a:solidFill>
                  <a:srgbClr val="B7B7B7"/>
                </a:solidFill>
                <a:latin typeface="Montserrat"/>
                <a:ea typeface="Montserrat"/>
                <a:cs typeface="Montserrat"/>
                <a:sym typeface="Montserrat"/>
              </a:rPr>
              <a:t>Data Abstraction and Encapsulation</a:t>
            </a:r>
            <a:endParaRPr sz="1400">
              <a:solidFill>
                <a:srgbClr val="B7B7B7"/>
              </a:solidFill>
              <a:latin typeface="Montserrat"/>
              <a:ea typeface="Montserrat"/>
              <a:cs typeface="Montserrat"/>
              <a:sym typeface="Montserrat"/>
            </a:endParaRPr>
          </a:p>
          <a:p>
            <a:pPr indent="-317500" lvl="0" marL="457200" rtl="0" algn="l">
              <a:spcBef>
                <a:spcPts val="0"/>
              </a:spcBef>
              <a:spcAft>
                <a:spcPts val="0"/>
              </a:spcAft>
              <a:buClr>
                <a:srgbClr val="B7B7B7"/>
              </a:buClr>
              <a:buSzPts val="1400"/>
              <a:buChar char="●"/>
            </a:pPr>
            <a:r>
              <a:rPr lang="en-GB" sz="1400">
                <a:solidFill>
                  <a:srgbClr val="B7B7B7"/>
                </a:solidFill>
              </a:rPr>
              <a:t>Data Hiding</a:t>
            </a:r>
            <a:endParaRPr sz="1400">
              <a:solidFill>
                <a:srgbClr val="B7B7B7"/>
              </a:solidFill>
            </a:endParaRPr>
          </a:p>
          <a:p>
            <a:pPr indent="-317500" lvl="0" marL="457200" rtl="0" algn="l">
              <a:spcBef>
                <a:spcPts val="0"/>
              </a:spcBef>
              <a:spcAft>
                <a:spcPts val="0"/>
              </a:spcAft>
              <a:buClr>
                <a:srgbClr val="B7B7B7"/>
              </a:buClr>
              <a:buSzPts val="1400"/>
              <a:buFont typeface="Montserrat"/>
              <a:buChar char="●"/>
            </a:pPr>
            <a:r>
              <a:rPr lang="en-GB">
                <a:solidFill>
                  <a:srgbClr val="B7B7B7"/>
                </a:solidFill>
              </a:rPr>
              <a:t> Data Structures</a:t>
            </a:r>
            <a:endParaRPr>
              <a:solidFill>
                <a:srgbClr val="B7B7B7"/>
              </a:solidFill>
            </a:endParaRPr>
          </a:p>
          <a:p>
            <a:pPr indent="-317500" lvl="0" marL="457200" rtl="0" algn="l">
              <a:spcBef>
                <a:spcPts val="0"/>
              </a:spcBef>
              <a:spcAft>
                <a:spcPts val="0"/>
              </a:spcAft>
              <a:buClr>
                <a:srgbClr val="B7B7B7"/>
              </a:buClr>
              <a:buSzPts val="1400"/>
              <a:buChar char="●"/>
            </a:pPr>
            <a:r>
              <a:rPr lang="en-GB">
                <a:solidFill>
                  <a:srgbClr val="B7B7B7"/>
                </a:solidFill>
              </a:rPr>
              <a:t>Big O Notation</a:t>
            </a:r>
            <a:endParaRPr>
              <a:solidFill>
                <a:srgbClr val="B7B7B7"/>
              </a:solidFill>
            </a:endParaRPr>
          </a:p>
          <a:p>
            <a:pPr indent="0" lvl="0" marL="0" rtl="0" algn="l">
              <a:spcBef>
                <a:spcPts val="0"/>
              </a:spcBef>
              <a:spcAft>
                <a:spcPts val="16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Information and Data</a:t>
            </a:r>
            <a:endParaRPr/>
          </a:p>
        </p:txBody>
      </p:sp>
      <p:sp>
        <p:nvSpPr>
          <p:cNvPr id="98" name="Google Shape;98;p20"/>
          <p:cNvSpPr txBox="1"/>
          <p:nvPr>
            <p:ph idx="1" type="body"/>
          </p:nvPr>
        </p:nvSpPr>
        <p:spPr>
          <a:xfrm>
            <a:off x="2109250" y="1473650"/>
            <a:ext cx="4856100" cy="1615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Clr>
                <a:schemeClr val="dk1"/>
              </a:buClr>
              <a:buSzPts val="1400"/>
              <a:buChar char="●"/>
            </a:pPr>
            <a:r>
              <a:rPr lang="en-GB">
                <a:solidFill>
                  <a:schemeClr val="dk1"/>
                </a:solidFill>
              </a:rPr>
              <a:t>A computer is a machine that handles and works with information</a:t>
            </a:r>
            <a:endParaRPr>
              <a:solidFill>
                <a:schemeClr val="dk1"/>
              </a:solidFill>
            </a:endParaRPr>
          </a:p>
          <a:p>
            <a:pPr indent="-317500" lvl="0" marL="457200" rtl="0" algn="ctr">
              <a:spcBef>
                <a:spcPts val="0"/>
              </a:spcBef>
              <a:spcAft>
                <a:spcPts val="0"/>
              </a:spcAft>
              <a:buClr>
                <a:schemeClr val="dk1"/>
              </a:buClr>
              <a:buSzPts val="1400"/>
              <a:buChar char="●"/>
            </a:pPr>
            <a:r>
              <a:rPr lang="en-GB">
                <a:solidFill>
                  <a:schemeClr val="dk1"/>
                </a:solidFill>
              </a:rPr>
              <a:t>Computer Science requires students to know how Information is organized inside a computer, how it's handled and used</a:t>
            </a:r>
            <a:endParaRPr>
              <a:solidFill>
                <a:schemeClr val="dk1"/>
              </a:solidFill>
            </a:endParaRPr>
          </a:p>
          <a:p>
            <a:pPr indent="0" lvl="0" marL="0" rtl="0" algn="ctr">
              <a:spcBef>
                <a:spcPts val="0"/>
              </a:spcBef>
              <a:spcAft>
                <a:spcPts val="1600"/>
              </a:spcAft>
              <a:buNone/>
            </a:pPr>
            <a:r>
              <a:t/>
            </a:r>
            <a:endParaRPr/>
          </a:p>
        </p:txBody>
      </p:sp>
      <p:sp>
        <p:nvSpPr>
          <p:cNvPr id="99" name="Google Shape;99;p20"/>
          <p:cNvSpPr txBox="1"/>
          <p:nvPr>
            <p:ph idx="1" type="body"/>
          </p:nvPr>
        </p:nvSpPr>
        <p:spPr>
          <a:xfrm>
            <a:off x="1964300" y="3794700"/>
            <a:ext cx="5503800" cy="390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solidFill>
                  <a:schemeClr val="dk1"/>
                </a:solidFill>
              </a:rPr>
              <a:t>Then…. What is information?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idx="1" type="subTitle"/>
          </p:nvPr>
        </p:nvSpPr>
        <p:spPr>
          <a:xfrm>
            <a:off x="1913050" y="1375975"/>
            <a:ext cx="5206500" cy="2866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Montserrat"/>
              <a:buChar char="●"/>
            </a:pPr>
            <a:r>
              <a:rPr lang="en-GB" sz="1400">
                <a:solidFill>
                  <a:schemeClr val="dk1"/>
                </a:solidFill>
                <a:latin typeface="Montserrat"/>
                <a:ea typeface="Montserrat"/>
                <a:cs typeface="Montserrat"/>
                <a:sym typeface="Montserrat"/>
              </a:rPr>
              <a:t>The single most  piece of information in a computer is called a</a:t>
            </a:r>
            <a:r>
              <a:rPr i="1" lang="en-GB" sz="1400">
                <a:solidFill>
                  <a:schemeClr val="dk1"/>
                </a:solidFill>
                <a:latin typeface="Montserrat"/>
                <a:ea typeface="Montserrat"/>
                <a:cs typeface="Montserrat"/>
                <a:sym typeface="Montserrat"/>
              </a:rPr>
              <a:t> bit</a:t>
            </a:r>
            <a:endParaRPr i="1" sz="1400">
              <a:solidFill>
                <a:schemeClr val="dk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dk1"/>
              </a:buClr>
              <a:buSzPts val="1400"/>
              <a:buFont typeface="Montserrat"/>
              <a:buChar char="●"/>
            </a:pPr>
            <a:r>
              <a:rPr lang="en-GB" sz="1400">
                <a:solidFill>
                  <a:schemeClr val="dk1"/>
                </a:solidFill>
                <a:latin typeface="Montserrat"/>
                <a:ea typeface="Montserrat"/>
                <a:cs typeface="Montserrat"/>
                <a:sym typeface="Montserrat"/>
              </a:rPr>
              <a:t>A bit can only have 2 values: 1 and 0</a:t>
            </a:r>
            <a:endParaRPr sz="1400">
              <a:solidFill>
                <a:schemeClr val="dk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dk1"/>
              </a:buClr>
              <a:buSzPts val="1400"/>
              <a:buFont typeface="Montserrat"/>
              <a:buChar char="●"/>
            </a:pPr>
            <a:r>
              <a:rPr lang="en-GB" sz="1400">
                <a:solidFill>
                  <a:schemeClr val="dk1"/>
                </a:solidFill>
                <a:latin typeface="Montserrat"/>
                <a:ea typeface="Montserrat"/>
                <a:cs typeface="Montserrat"/>
                <a:sym typeface="Montserrat"/>
              </a:rPr>
              <a:t>So, the computer is in essence a binary Information System</a:t>
            </a:r>
            <a:endParaRPr sz="1400">
              <a:solidFill>
                <a:schemeClr val="dk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dk1"/>
              </a:buClr>
              <a:buSzPts val="1400"/>
              <a:buFont typeface="Montserrat"/>
              <a:buChar char="●"/>
            </a:pPr>
            <a:r>
              <a:rPr lang="en-GB" sz="1400">
                <a:solidFill>
                  <a:schemeClr val="dk1"/>
                </a:solidFill>
                <a:latin typeface="Montserrat"/>
                <a:ea typeface="Montserrat"/>
                <a:cs typeface="Montserrat"/>
                <a:sym typeface="Montserrat"/>
              </a:rPr>
              <a:t>The physical memory of a computer is organized in Bytes, which are 8-bit long segments of information</a:t>
            </a:r>
            <a:endParaRPr sz="1400">
              <a:solidFill>
                <a:schemeClr val="dk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dk1"/>
              </a:buClr>
              <a:buSzPts val="1400"/>
              <a:buFont typeface="Montserrat"/>
              <a:buChar char="●"/>
            </a:pPr>
            <a:r>
              <a:rPr lang="en-GB" sz="1400">
                <a:solidFill>
                  <a:schemeClr val="dk1"/>
                </a:solidFill>
                <a:latin typeface="Montserrat"/>
                <a:ea typeface="Montserrat"/>
                <a:cs typeface="Montserrat"/>
                <a:sym typeface="Montserrat"/>
              </a:rPr>
              <a:t>Most of the information stored in a computer is then saved in bytes</a:t>
            </a:r>
            <a:endParaRPr sz="14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sz="1400">
              <a:latin typeface="Montserrat"/>
              <a:ea typeface="Montserrat"/>
              <a:cs typeface="Montserrat"/>
              <a:sym typeface="Montserrat"/>
            </a:endParaRPr>
          </a:p>
        </p:txBody>
      </p:sp>
      <p:sp>
        <p:nvSpPr>
          <p:cNvPr id="105" name="Google Shape;105;p21"/>
          <p:cNvSpPr txBox="1"/>
          <p:nvPr/>
        </p:nvSpPr>
        <p:spPr>
          <a:xfrm>
            <a:off x="1687200" y="221150"/>
            <a:ext cx="5274600" cy="60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600">
                <a:latin typeface="Montserrat"/>
                <a:ea typeface="Montserrat"/>
                <a:cs typeface="Montserrat"/>
                <a:sym typeface="Montserrat"/>
              </a:rPr>
              <a:t>Information and Data</a:t>
            </a:r>
            <a:endParaRPr sz="26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