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Montserrat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MontserratMedium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Medium-italic.fntdata"/><Relationship Id="rId23" Type="http://schemas.openxmlformats.org/officeDocument/2006/relationships/slide" Target="slides/slide18.xml"/><Relationship Id="rId45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ontserratMedium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ournals.plos.org/plosone/article?id=10.1371/journal.pone.0093535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244166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244166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2441664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2441664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862be7100de09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862be7100de09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62be7100de09c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62be7100de09c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862be7100de09c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862be7100de09c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f76bc2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f76bc2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af76bc2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af76bc2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https://journals.plos.org/plosone/article?id=10.1371/journal.pone.0093535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ba83c26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ba83c26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2b296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2b296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f76bc2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af76bc2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cbee97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cbee97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ba83c26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ba83c26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af93854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af93854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af9ee3b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af9ee3b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f9ee3b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af9ee3b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f9ee3b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f9ee3b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a2b2967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a2b2967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89443c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89443c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recursion with return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189443c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189443c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af76bc2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af76bc2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d4342e4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d4342e4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cceb14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cceb14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0365f2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0365f2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minutes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cde430c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cde430c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cde430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cde430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cde430c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cde430c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cdc66a2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cdc66a2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cdc66a2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cdc66a2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365f2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0365f2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ba83c26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ba83c26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ba83c26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ba83c26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a83c26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a83c26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a83c26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a83c26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ba83c264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ba83c26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hyperlink" Target="http://pages.cs.wisc.edu/~calvin/cs110/RECURS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123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latin typeface="Montserrat Medium"/>
                <a:ea typeface="Montserrat Medium"/>
                <a:cs typeface="Montserrat Medium"/>
                <a:sym typeface="Montserrat Medium"/>
              </a:rPr>
              <a:t>Data Structures 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2080325"/>
            <a:ext cx="8520600" cy="27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Week 2 - Recursion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 Carlos Pineda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ITESM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juancarlos.pineda@itesm.mx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075" y="312450"/>
            <a:ext cx="2181225" cy="24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</a:t>
            </a:r>
            <a:endParaRPr/>
          </a:p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1634025" y="1381075"/>
            <a:ext cx="587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You can use recursion to solve many kinds of  programming problems that would be very difficult to conceptualize and solve without recursion.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Computer scientists in the field of artificial intelligence (AI) often  use recursion to write programs that exhibit intelligent behavior: playing games such as chess, proving mathematical theorems, recognizing patterns, and so on.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4"/>
          <p:cNvSpPr txBox="1"/>
          <p:nvPr/>
        </p:nvSpPr>
        <p:spPr>
          <a:xfrm>
            <a:off x="5797200" y="762525"/>
            <a:ext cx="3346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A mathematician, like a painter or poet, is a maker of patterns.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—G. H. Hardy, A Mathematician’s Apology, 1940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Recursive Thinking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1754725" y="1152475"/>
            <a:ext cx="59511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Definition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A recurrence relation for a sequence a0, a1, a2, . . . is a formula that relates each term ak to certain of its predecessors ak−1, ak−2, . . . , ak−i, where i is an integer with k − i ≥ 0. The initial conditions for such a recurrence relation specify the values of a0, a1, a2, . . . , ai−1, if i is a fixed integer, or a0, a1, . . . , am, where m is an integer with m ≥ 0, if i depends on k.</a:t>
            </a:r>
            <a:endParaRPr sz="12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Recursive Sequence</a:t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11700" y="1152475"/>
            <a:ext cx="85206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Define a sequence c0, c1, c2, . . . recursively as follows: For all integers k ≥ 2,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(1) ck = ck−1 + kck−2 + 1 recurrence relation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(2) c0 =1 and c1 = 2 initial conditions.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Find c2, c3, and c4.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2204925" y="2725725"/>
            <a:ext cx="46593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c2 = c1 + 2c0 + 1     	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substituting k = 2 into (1)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= 2 + 2·1 + 1     		since c1 = 2 and c0 = 1 by (2)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(3) ∴ c2 = 5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c3 = c2 + 3c1 + 1	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substituting k = 3 into (1)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= 5 + 3·2 + 1		</a:t>
            </a:r>
            <a:r>
              <a:rPr lang="en-GB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since c2 = 5 by (3) and c1 = 2 by (2)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(4) ∴ c3 = 12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c4 = c3 + 4c2 + 1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= 12 + 4·5 + 1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(5) ∴ c4 = 33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 contd </a:t>
            </a:r>
            <a:endParaRPr/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1700950" y="1685875"/>
            <a:ext cx="59142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Recursion is one of the central ideas of computer science. </a:t>
            </a:r>
            <a:br>
              <a:rPr lang="en-GB"/>
            </a:b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4725" y="0"/>
            <a:ext cx="1885725" cy="17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7"/>
          <p:cNvSpPr txBox="1"/>
          <p:nvPr/>
        </p:nvSpPr>
        <p:spPr>
          <a:xfrm>
            <a:off x="1449550" y="2247625"/>
            <a:ext cx="62646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 solve a problem recursively means to find a way to break it down into smaller subproblems each having the same form as the original problem—and to do this in such a way that when the process is repeated many times</a:t>
            </a:r>
            <a:b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7"/>
          <p:cNvSpPr txBox="1"/>
          <p:nvPr/>
        </p:nvSpPr>
        <p:spPr>
          <a:xfrm>
            <a:off x="2034550" y="3468575"/>
            <a:ext cx="5094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most difficult part of solving problems recursively is to figure out how knowing the solution to smaller subproblems of the same type as the original problem will give you a solution to the problem as a whole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 and cases	</a:t>
            </a:r>
            <a:endParaRPr/>
          </a:p>
        </p:txBody>
      </p:sp>
      <p:sp>
        <p:nvSpPr>
          <p:cNvPr id="191" name="Google Shape;19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Recursive functions have 2 cases: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Base case -  The easiest case where the program either finds its logical end or an error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Recursive case: The complex case, where the program’s objective can not be reached (i.e. it has not been divided to the smallest occurrence)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main idea is to solve a problem in its own terms, handling the smallest piece of the work as possible.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“How can I solve this problem in terms of a smaller version of itself?”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Counting the branches of a tree</a:t>
            </a:r>
            <a:endParaRPr/>
          </a:p>
        </p:txBody>
      </p:sp>
      <p:pic>
        <p:nvPicPr>
          <p:cNvPr id="197" name="Google Shape;1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475" y="3046346"/>
            <a:ext cx="4230325" cy="14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2775" y="1162325"/>
            <a:ext cx="1885725" cy="17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5747200" y="1017725"/>
            <a:ext cx="30852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</a:rPr>
              <a:t>The sum of the cross-sectional area of all </a:t>
            </a:r>
            <a:r>
              <a:rPr b="1" lang="en-GB" sz="1100">
                <a:solidFill>
                  <a:srgbClr val="222222"/>
                </a:solidFill>
                <a:highlight>
                  <a:srgbClr val="FFFFFF"/>
                </a:highlight>
              </a:rPr>
              <a:t>tree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</a:rPr>
              <a:t> branches above a branching point at any height is equal to the cross-sectional area of the trunk or the branch immediately below the branching point [1]. ... This is known as</a:t>
            </a:r>
            <a:r>
              <a:rPr b="1" lang="en-GB" sz="1100">
                <a:solidFill>
                  <a:srgbClr val="222222"/>
                </a:solidFill>
                <a:highlight>
                  <a:srgbClr val="FFFFFF"/>
                </a:highlight>
              </a:rPr>
              <a:t>Leonardo da Vinci's rule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</a:rPr>
              <a:t>, or the area-preserving</a:t>
            </a:r>
            <a:r>
              <a:rPr b="1" lang="en-GB" sz="1100">
                <a:solidFill>
                  <a:srgbClr val="222222"/>
                </a:solidFill>
                <a:highlight>
                  <a:srgbClr val="FFFFFF"/>
                </a:highlight>
              </a:rPr>
              <a:t>rule</a:t>
            </a:r>
            <a:r>
              <a:rPr lang="en-GB" sz="11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code again</a:t>
            </a:r>
            <a:endParaRPr/>
          </a:p>
        </p:txBody>
      </p:sp>
      <p:sp>
        <p:nvSpPr>
          <p:cNvPr id="205" name="Google Shape;20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Let’s do the factorial </a:t>
            </a:r>
            <a:r>
              <a:rPr lang="en-GB"/>
              <a:t>function</a:t>
            </a:r>
            <a:r>
              <a:rPr lang="en-GB"/>
              <a:t> recursively</a:t>
            </a:r>
            <a:br>
              <a:rPr lang="en-GB"/>
            </a:b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What is the complexity of the algorithm?</a:t>
            </a:r>
            <a:br>
              <a:rPr lang="en-GB"/>
            </a:b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Now let’s do the Fibonacci numbers</a:t>
            </a:r>
            <a:endParaRPr/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500" y="2697775"/>
            <a:ext cx="3181001" cy="21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Printing Stars</a:t>
            </a:r>
            <a:endParaRPr/>
          </a:p>
        </p:txBody>
      </p:sp>
      <p:sp>
        <p:nvSpPr>
          <p:cNvPr id="212" name="Google Shape;212;p41"/>
          <p:cNvSpPr txBox="1"/>
          <p:nvPr>
            <p:ph idx="1" type="body"/>
          </p:nvPr>
        </p:nvSpPr>
        <p:spPr>
          <a:xfrm>
            <a:off x="311700" y="1384475"/>
            <a:ext cx="8520600" cy="15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the printStar(int n) function</a:t>
            </a:r>
            <a:endParaRPr/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oid </a:t>
            </a:r>
            <a:r>
              <a:rPr b="1" lang="en-GB" sz="1100">
                <a:latin typeface="Consolas"/>
                <a:ea typeface="Consolas"/>
                <a:cs typeface="Consolas"/>
                <a:sym typeface="Consolas"/>
              </a:rPr>
              <a:t>printStars</a:t>
            </a: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(int n){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for(int i= 1; i &lt;=n; i++) {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print(“*”)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41"/>
          <p:cNvSpPr txBox="1"/>
          <p:nvPr/>
        </p:nvSpPr>
        <p:spPr>
          <a:xfrm>
            <a:off x="450750" y="3164625"/>
            <a:ext cx="82746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 is possible to write a recursive version of this function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It should not have any loops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	We use the principles of recursion, using a base case and a recursive case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the following recursive function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nt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mistery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(int n){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if(n &lt; 10 )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return n;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} else {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int a = n/10;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int b = n%10;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mystery(a + b);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	}</a:t>
            </a:r>
            <a:br>
              <a:rPr lang="en-GB"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is the result of  mystery(648) 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A. 8		B. 9 		C. 54		D. 72		E. 648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Divide and conquer</a:t>
            </a:r>
            <a:endParaRPr/>
          </a:p>
        </p:txBody>
      </p:sp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311700" y="1762075"/>
            <a:ext cx="85206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Going back to the sort problem, let’s use the divide-and-conquer approach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Divide-and-conquer is an algorithm design technique.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Divide the problem, conquer the subproblems and combine the solutions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838275"/>
            <a:ext cx="85206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math problems and objects that are presented by a process that defines them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One example is π is defined as the quotient of a circumference perimeter and its diameter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8" name="Google Shape;108;p26"/>
          <p:cNvSpPr txBox="1"/>
          <p:nvPr/>
        </p:nvSpPr>
        <p:spPr>
          <a:xfrm>
            <a:off x="1835550" y="3071925"/>
            <a:ext cx="54729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Another example is the factorial function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5839250" y="4140150"/>
            <a:ext cx="3346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A mathematician, like a painter or poet, is a maker of patterns.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Montserrat"/>
                <a:ea typeface="Montserrat"/>
                <a:cs typeface="Montserrat"/>
                <a:sym typeface="Montserrat"/>
              </a:rPr>
              <a:t>—G. H. Hardy, A Mathematician’s Apology, 1940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the power function</a:t>
            </a:r>
            <a:endParaRPr/>
          </a:p>
        </p:txBody>
      </p:sp>
      <p:sp>
        <p:nvSpPr>
          <p:cNvPr id="231" name="Google Shape;23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Code a function that receives a number and an exponential to do the power function.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call stack</a:t>
            </a:r>
            <a:endParaRPr/>
          </a:p>
        </p:txBody>
      </p:sp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311700" y="771475"/>
            <a:ext cx="8520600" cy="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is going on inside?</a:t>
            </a:r>
            <a:endParaRPr/>
          </a:p>
        </p:txBody>
      </p:sp>
      <p:sp>
        <p:nvSpPr>
          <p:cNvPr id="238" name="Google Shape;238;p45"/>
          <p:cNvSpPr txBox="1"/>
          <p:nvPr/>
        </p:nvSpPr>
        <p:spPr>
          <a:xfrm>
            <a:off x="467925" y="1233150"/>
            <a:ext cx="5038800" cy="271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Montserrat"/>
                <a:ea typeface="Montserrat"/>
                <a:cs typeface="Montserrat"/>
                <a:sym typeface="Montserrat"/>
              </a:rPr>
              <a:t>// first call:     3,   4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public static int power(int base, int exp){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if(base == 1){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 else if(exp == 0){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1;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}else{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//recursive case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 * power(base, exp -1);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	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45"/>
          <p:cNvSpPr txBox="1"/>
          <p:nvPr/>
        </p:nvSpPr>
        <p:spPr>
          <a:xfrm>
            <a:off x="1344775" y="1723625"/>
            <a:ext cx="5038800" cy="24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Montserrat"/>
                <a:ea typeface="Montserrat"/>
                <a:cs typeface="Montserrat"/>
                <a:sym typeface="Montserrat"/>
              </a:rPr>
              <a:t>// second  call:     3,   4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public static int power(int base, int exp){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if(base == 1){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 else if(exp == 0){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1;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}else{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//recursive case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 * power(base, exp -1);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	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2587600" y="2193700"/>
            <a:ext cx="5038800" cy="24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Montserrat"/>
                <a:ea typeface="Montserrat"/>
                <a:cs typeface="Montserrat"/>
                <a:sym typeface="Montserrat"/>
              </a:rPr>
              <a:t>// third  call:     3,   4</a:t>
            </a:r>
            <a:br>
              <a:rPr lang="en-GB" sz="1100"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public static int power(int base, int exp){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if(base == 1){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 else if(exp == 0){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//base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1;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}else{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//recursive case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	return base * power(base, exp -1);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	}		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Recursion Preconditions</a:t>
            </a:r>
            <a:endParaRPr/>
          </a:p>
        </p:txBody>
      </p:sp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52475"/>
            <a:ext cx="8520600" cy="20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Precondition is something the code assumes to be true when received as an input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can be documented and let the caller handle the validation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//returns base ^exp</a:t>
            </a:r>
            <a:b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Precondition: exp &gt;=0</a:t>
            </a:r>
            <a:br>
              <a:rPr lang="en-GB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GB"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(int base, int exp)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6"/>
          <p:cNvSpPr txBox="1"/>
          <p:nvPr/>
        </p:nvSpPr>
        <p:spPr>
          <a:xfrm>
            <a:off x="772725" y="3235825"/>
            <a:ext cx="77274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However, documenting a precondition does not solve the problem and it is recommended you handle the situation in some way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Example: What happens if the caller of the power function passes a negative exponential value regardless of the comments in the code?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Throwing exceptions	</a:t>
            </a:r>
            <a:endParaRPr/>
          </a:p>
        </p:txBody>
      </p:sp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311700" y="1152475"/>
            <a:ext cx="85206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a value is received in a method and the code does not know how to handle it, it is better to throw an exception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 exception will crash the program, unless it’s handled by the caller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However, why is it necessary to have the program </a:t>
            </a:r>
            <a:r>
              <a:rPr i="1" lang="en-GB"/>
              <a:t>crash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Riddle</a:t>
            </a:r>
            <a:endParaRPr/>
          </a:p>
        </p:txBody>
      </p:sp>
      <p:sp>
        <p:nvSpPr>
          <p:cNvPr id="259" name="Google Shape;259;p48"/>
          <p:cNvSpPr txBox="1"/>
          <p:nvPr>
            <p:ph idx="1" type="body"/>
          </p:nvPr>
        </p:nvSpPr>
        <p:spPr>
          <a:xfrm>
            <a:off x="2521200" y="1166900"/>
            <a:ext cx="4675800" cy="2605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    int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func 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GB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00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en-GB">
                <a:solidFill>
                  <a:srgbClr val="00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CC66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00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CC66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result 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func 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CC66CC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result</a:t>
            </a:r>
            <a:r>
              <a:rPr lang="en-GB">
                <a:solidFill>
                  <a:srgbClr val="3399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3399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GB"/>
              <a:t> </a:t>
            </a:r>
            <a:endParaRPr/>
          </a:p>
          <a:p>
            <a:pPr indent="0" lvl="0" marL="457200" rtl="0" algn="just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</p:txBody>
      </p:sp>
      <p:sp>
        <p:nvSpPr>
          <p:cNvPr id="260" name="Google Shape;260;p48"/>
          <p:cNvSpPr txBox="1"/>
          <p:nvPr/>
        </p:nvSpPr>
        <p:spPr>
          <a:xfrm>
            <a:off x="3374425" y="4061125"/>
            <a:ext cx="30864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does this function return?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 and Tricks</a:t>
            </a:r>
            <a:endParaRPr/>
          </a:p>
        </p:txBody>
      </p:sp>
      <p:sp>
        <p:nvSpPr>
          <p:cNvPr id="266" name="Google Shape;26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palindrome problem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palindrome is a word or sentence that reads the same forward or backwards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Example: Anita Lava La Tina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Write a program that determines whether a String is a palindrome or not, using recursion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Print Binary</a:t>
            </a:r>
            <a:endParaRPr/>
          </a:p>
        </p:txBody>
      </p:sp>
      <p:sp>
        <p:nvSpPr>
          <p:cNvPr id="272" name="Google Shape;27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program that writes the binary of a given decimal number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public void printBinary(int n){	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latin typeface="Consolas"/>
                <a:ea typeface="Consolas"/>
                <a:cs typeface="Consolas"/>
                <a:sym typeface="Consolas"/>
              </a:rPr>
              <a:t> 					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Reverse Lines</a:t>
            </a:r>
            <a:endParaRPr/>
          </a:p>
        </p:txBody>
      </p:sp>
      <p:sp>
        <p:nvSpPr>
          <p:cNvPr id="278" name="Google Shape;27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a recursive function that accepts a string and prints the words of that string in reverse order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Example input String: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 are you doing?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Expected output: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?gniod uoy era woH</a:t>
            </a:r>
            <a:endParaRPr/>
          </a:p>
          <a:p>
            <a:pPr indent="0" lvl="0" marL="25400" marR="25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</a:t>
            </a:r>
            <a:endParaRPr/>
          </a:p>
        </p:txBody>
      </p:sp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350" y="1417625"/>
            <a:ext cx="3343275" cy="28860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 </a:t>
            </a:r>
            <a:endParaRPr/>
          </a:p>
        </p:txBody>
      </p:sp>
      <p:sp>
        <p:nvSpPr>
          <p:cNvPr id="290" name="Google Shape;290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merge sort follows the divide-and-conquer paradigm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</a:t>
            </a:r>
            <a:r>
              <a:rPr lang="en-GB"/>
              <a:t>recursion</a:t>
            </a:r>
            <a:r>
              <a:rPr lang="en-GB"/>
              <a:t> base case is when the sequence to be sorted has length 1</a:t>
            </a:r>
            <a:br>
              <a:rPr lang="en-GB"/>
            </a:br>
            <a:br>
              <a:rPr lang="en-GB"/>
            </a:b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key operation of the algorithm is the merging of two sorted sequences in the “combine” step</a:t>
            </a:r>
            <a:br>
              <a:rPr lang="en-GB"/>
            </a:b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 merge by calling an auxiliary procedure MERGE*A,p,q,r), where A is an array and p, q, andr are indices into the array such that p  q&lt;r. The procedure assumes that the subarrays AŒp ::q and AŒq C1::rare in sorted order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Real Life Task	</a:t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Search a word/concept in the dictionary or in Google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Explain to me what necroptosis is by looking it up in Google or Wikipedia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</a:t>
            </a:r>
            <a:endParaRPr/>
          </a:p>
        </p:txBody>
      </p:sp>
      <p:sp>
        <p:nvSpPr>
          <p:cNvPr id="296" name="Google Shape;296;p54"/>
          <p:cNvSpPr txBox="1"/>
          <p:nvPr>
            <p:ph idx="1" type="body"/>
          </p:nvPr>
        </p:nvSpPr>
        <p:spPr>
          <a:xfrm>
            <a:off x="311700" y="1000075"/>
            <a:ext cx="8520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merge procedure takes O(n), where n = r - p - 1 is the total number of elements being merged</a:t>
            </a:r>
            <a:endParaRPr/>
          </a:p>
        </p:txBody>
      </p:sp>
      <p:pic>
        <p:nvPicPr>
          <p:cNvPr id="297" name="Google Shape;2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38" y="1679975"/>
            <a:ext cx="3286125" cy="3162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 - </a:t>
            </a:r>
            <a:r>
              <a:rPr lang="en-GB"/>
              <a:t>Graphic Representation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88" y="1309688"/>
            <a:ext cx="56864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Merge Sort - Graphic Representation</a:t>
            </a:r>
            <a:endParaRPr/>
          </a:p>
        </p:txBody>
      </p:sp>
      <p:pic>
        <p:nvPicPr>
          <p:cNvPr id="309" name="Google Shape;3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170125"/>
            <a:ext cx="54864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Maximum Sub-Array Problem</a:t>
            </a:r>
            <a:endParaRPr/>
          </a:p>
        </p:txBody>
      </p:sp>
      <p:sp>
        <p:nvSpPr>
          <p:cNvPr id="315" name="Google Shape;31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See section 4.1 of Cormen’s book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6000"/>
              <a:t>End of presentation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Counting the people in the classroom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a student in the front row: How many students are in your side of the clasroom?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ctr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You have a poor vision so you can’t stand and count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You are allowed to ask the person next to you or behind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How can we solve this problem?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Factorial Function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838275"/>
            <a:ext cx="85206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One of the oldest problems in Mathematics is the Factorial function.</a:t>
            </a:r>
            <a:br>
              <a:rPr lang="en-GB"/>
            </a:b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 a given n number, the Factorial Function is defined as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n! = n * (n - 1) * (n - 2) *  . . .  3 * 2 * 1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By definition 0! 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time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85206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1. Code in C a program to calculate n!  For any n ∊ ℤ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is the complexity of your algorithm?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What is the limit of the loop?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							</a:t>
            </a:r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500" y="2697775"/>
            <a:ext cx="3181001" cy="21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Iterative Functions</a:t>
            </a:r>
            <a:endParaRPr/>
          </a:p>
        </p:txBody>
      </p:sp>
      <p:sp>
        <p:nvSpPr>
          <p:cNvPr id="140" name="Google Shape;140;p31"/>
          <p:cNvSpPr txBox="1"/>
          <p:nvPr>
            <p:ph idx="1" type="body"/>
          </p:nvPr>
        </p:nvSpPr>
        <p:spPr>
          <a:xfrm>
            <a:off x="311700" y="1533475"/>
            <a:ext cx="8520600" cy="21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Such an algorithm is called iterative, because it requires explicit repetition of a process until a condition is met</a:t>
            </a:r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750" y="2567400"/>
            <a:ext cx="3182500" cy="1916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Factorial Function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1325925"/>
            <a:ext cx="8520600" cy="29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look a little deeper… 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Calculating n! For any number </a:t>
            </a:r>
            <a:r>
              <a:rPr i="1" lang="en-GB"/>
              <a:t>n</a:t>
            </a:r>
            <a:r>
              <a:rPr lang="en-GB"/>
              <a:t> greater than 0 is equal to doing </a:t>
            </a:r>
            <a:r>
              <a:rPr i="1" lang="en-GB"/>
              <a:t>n</a:t>
            </a:r>
            <a:r>
              <a:rPr lang="en-GB"/>
              <a:t> * (</a:t>
            </a:r>
            <a:r>
              <a:rPr i="1" lang="en-GB"/>
              <a:t>n</a:t>
            </a:r>
            <a:r>
              <a:rPr lang="en-GB"/>
              <a:t> - 1)!. Therefore this can be defined as: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0!  =  1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1! = 1 * 0!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2! = 2 * 1!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3! = 3 * 2!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 . 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300" y="2548125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Factorial Function</a:t>
            </a:r>
            <a:endParaRPr/>
          </a:p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87900" y="1522325"/>
            <a:ext cx="8520600" cy="18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math notation: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n! = 1 if n = 0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n! = n * (n - 1)!   If    n  &gt;  0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might seem odd since the function is defined on its own terms.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600" y="445025"/>
            <a:ext cx="2171700" cy="19692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/>
        </p:nvSpPr>
        <p:spPr>
          <a:xfrm>
            <a:off x="1587075" y="3506550"/>
            <a:ext cx="60990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Such definition that defines an object in terms of a simpler case of itself it’s called a </a:t>
            </a:r>
            <a:r>
              <a:rPr b="1"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Recursive Function</a:t>
            </a:r>
            <a:endParaRPr b="1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