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Montserrat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MontserratMedium-bold.fntdata"/><Relationship Id="rId12" Type="http://schemas.openxmlformats.org/officeDocument/2006/relationships/slide" Target="slides/slide6.xml"/><Relationship Id="rId34" Type="http://schemas.openxmlformats.org/officeDocument/2006/relationships/font" Target="fonts/MontserratMedium-regular.fntdata"/><Relationship Id="rId15" Type="http://schemas.openxmlformats.org/officeDocument/2006/relationships/slide" Target="slides/slide9.xml"/><Relationship Id="rId37" Type="http://schemas.openxmlformats.org/officeDocument/2006/relationships/font" Target="fonts/MontserratMedium-boldItalic.fntdata"/><Relationship Id="rId14" Type="http://schemas.openxmlformats.org/officeDocument/2006/relationships/slide" Target="slides/slide8.xml"/><Relationship Id="rId36" Type="http://schemas.openxmlformats.org/officeDocument/2006/relationships/font" Target="fonts/Montserrat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cd1378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cd1378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e1b4bc16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e1b4bc16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Show code first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e58ac69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e58ac69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e58ac69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e58ac69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e5b8c8f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e5b8c8f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e5b8c8f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e5b8c8f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e5b8c8f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e5b8c8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e5b8c8f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e5b8c8f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5b8c8f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e5b8c8f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e5b8c8f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e5b8c8f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e5b8c8f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e5b8c8f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You will have to go through each card from the starting or the back and find the right position for the new card, comparing it's value with each card. Once you find the right position, you will </a:t>
            </a:r>
            <a:r>
              <a:rPr b="1" lang="en-GB" sz="1150">
                <a:solidFill>
                  <a:schemeClr val="dk1"/>
                </a:solidFill>
              </a:rPr>
              <a:t>insert</a:t>
            </a:r>
            <a:r>
              <a:rPr lang="en-GB" sz="1150">
                <a:solidFill>
                  <a:schemeClr val="dk1"/>
                </a:solidFill>
              </a:rPr>
              <a:t> the card there.</a:t>
            </a:r>
            <a:endParaRPr sz="115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GB" sz="1150">
                <a:solidFill>
                  <a:schemeClr val="dk1"/>
                </a:solidFill>
              </a:rPr>
              <a:t>Similarly, if more new cards are provided to you, you can easily repeat the same process and insert the new cards and keep the cards sorted too.</a:t>
            </a:r>
            <a:endParaRPr sz="115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d1378b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d1378b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1378dc1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1378dc1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1378dc1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1378dc1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1378dc1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1378dc1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1378dc1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1378dc1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e1b4bc1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e1b4bc1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e1b4bc1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e1b4bc1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e1b4bc16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e1b4bc16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1b4bc1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e1b4bc1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e1b4bc1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e1b4bc1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It is known as </a:t>
            </a:r>
            <a:r>
              <a:rPr b="1" lang="en-GB" sz="1150">
                <a:solidFill>
                  <a:schemeClr val="dk1"/>
                </a:solidFill>
              </a:rPr>
              <a:t>bubble sort</a:t>
            </a:r>
            <a:r>
              <a:rPr lang="en-GB" sz="1150">
                <a:solidFill>
                  <a:schemeClr val="dk1"/>
                </a:solidFill>
              </a:rPr>
              <a:t>, because with every complete iteration the largest element in the given array, bubbles up towards the last place or the highest index, just like a water bubble rises up to the water surface.</a:t>
            </a:r>
            <a:endParaRPr sz="115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GB" sz="1150">
                <a:solidFill>
                  <a:schemeClr val="dk1"/>
                </a:solidFill>
              </a:rPr>
              <a:t>Sorting takes place by stepping through all the elements one-by-one and comparing it with the adjacent element and swapping them if required.</a:t>
            </a:r>
            <a:endParaRPr sz="115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1b4bc1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e1b4bc1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Following are the steps involved in bubble sort(for sorting a given array in ascending order):</a:t>
            </a:r>
            <a:endParaRPr sz="1150">
              <a:solidFill>
                <a:schemeClr val="dk1"/>
              </a:solidFill>
            </a:endParaRPr>
          </a:p>
          <a:p>
            <a:pPr indent="-301625" lvl="0" marL="698500" rtl="0" algn="l">
              <a:lnSpc>
                <a:spcPct val="195652"/>
              </a:lnSpc>
              <a:spcBef>
                <a:spcPts val="800"/>
              </a:spcBef>
              <a:spcAft>
                <a:spcPts val="0"/>
              </a:spcAft>
              <a:buClr>
                <a:schemeClr val="dk1"/>
              </a:buClr>
              <a:buSzPts val="1150"/>
              <a:buAutoNum type="arabicPeriod"/>
            </a:pPr>
            <a:r>
              <a:rPr lang="en-GB" sz="1150">
                <a:solidFill>
                  <a:schemeClr val="dk1"/>
                </a:solidFill>
              </a:rPr>
              <a:t>Starting with the first element(index = 0), compare the current element with the next element of the array.</a:t>
            </a:r>
            <a:endParaRPr sz="1150">
              <a:solidFill>
                <a:schemeClr val="dk1"/>
              </a:solidFill>
            </a:endParaRPr>
          </a:p>
          <a:p>
            <a:pPr indent="-301625" lvl="0" marL="698500" rtl="0" algn="l">
              <a:lnSpc>
                <a:spcPct val="195652"/>
              </a:lnSpc>
              <a:spcBef>
                <a:spcPts val="0"/>
              </a:spcBef>
              <a:spcAft>
                <a:spcPts val="0"/>
              </a:spcAft>
              <a:buClr>
                <a:schemeClr val="dk1"/>
              </a:buClr>
              <a:buSzPts val="1150"/>
              <a:buAutoNum type="arabicPeriod"/>
            </a:pPr>
            <a:r>
              <a:rPr lang="en-GB" sz="1150">
                <a:solidFill>
                  <a:schemeClr val="dk1"/>
                </a:solidFill>
              </a:rPr>
              <a:t>If the current element is greater than the next element of the array, swap them.</a:t>
            </a:r>
            <a:endParaRPr sz="1150">
              <a:solidFill>
                <a:schemeClr val="dk1"/>
              </a:solidFill>
            </a:endParaRPr>
          </a:p>
          <a:p>
            <a:pPr indent="-301625" lvl="0" marL="698500" rtl="0" algn="l">
              <a:lnSpc>
                <a:spcPct val="195652"/>
              </a:lnSpc>
              <a:spcBef>
                <a:spcPts val="0"/>
              </a:spcBef>
              <a:spcAft>
                <a:spcPts val="0"/>
              </a:spcAft>
              <a:buClr>
                <a:schemeClr val="dk1"/>
              </a:buClr>
              <a:buSzPts val="1150"/>
              <a:buAutoNum type="arabicPeriod"/>
            </a:pPr>
            <a:r>
              <a:rPr lang="en-GB" sz="1150">
                <a:solidFill>
                  <a:schemeClr val="dk1"/>
                </a:solidFill>
              </a:rPr>
              <a:t>If the current element is less than the next element, move to the next element. </a:t>
            </a:r>
            <a:r>
              <a:rPr b="1" lang="en-GB" sz="1150">
                <a:solidFill>
                  <a:schemeClr val="dk1"/>
                </a:solidFill>
              </a:rPr>
              <a:t>Repeat Step 1</a:t>
            </a:r>
            <a:r>
              <a:rPr lang="en-GB" sz="1150">
                <a:solidFill>
                  <a:schemeClr val="dk1"/>
                </a:solidFill>
              </a:rPr>
              <a:t>.</a:t>
            </a:r>
            <a:endParaRPr sz="1150">
              <a:solidFill>
                <a:schemeClr val="dk1"/>
              </a:solidFill>
            </a:endParaRPr>
          </a:p>
          <a:p>
            <a:pPr indent="0" lvl="0" marL="0" rtl="0" algn="l">
              <a:lnSpc>
                <a:spcPct val="115000"/>
              </a:lnSpc>
              <a:spcBef>
                <a:spcPts val="80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Let's consider an array with values </a:t>
            </a:r>
            <a:r>
              <a:rPr lang="en-GB" sz="1000">
                <a:solidFill>
                  <a:srgbClr val="C7254E"/>
                </a:solidFill>
                <a:highlight>
                  <a:srgbClr val="F9F2F4"/>
                </a:highlight>
                <a:latin typeface="Consolas"/>
                <a:ea typeface="Consolas"/>
                <a:cs typeface="Consolas"/>
                <a:sym typeface="Consolas"/>
              </a:rPr>
              <a:t>{5, 1, 6, 2, 4, 3}</a:t>
            </a:r>
            <a:endParaRPr sz="1000">
              <a:solidFill>
                <a:srgbClr val="C7254E"/>
              </a:solidFill>
              <a:highlight>
                <a:srgbClr val="F9F2F4"/>
              </a:highlight>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1b4bc16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e1b4bc16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 to document with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Montserrat"/>
              <a:buNone/>
              <a:defRPr sz="3000">
                <a:latin typeface="Montserrat"/>
                <a:ea typeface="Montserrat"/>
                <a:cs typeface="Montserrat"/>
                <a:sym typeface="Montserrat"/>
              </a:defRPr>
            </a:lvl1pPr>
            <a:lvl2pPr lvl="1" rtl="0" algn="ctr">
              <a:spcBef>
                <a:spcPts val="0"/>
              </a:spcBef>
              <a:spcAft>
                <a:spcPts val="0"/>
              </a:spcAft>
              <a:buSzPts val="3000"/>
              <a:buFont typeface="Montserrat"/>
              <a:buNone/>
              <a:defRPr sz="3000">
                <a:latin typeface="Montserrat"/>
                <a:ea typeface="Montserrat"/>
                <a:cs typeface="Montserrat"/>
                <a:sym typeface="Montserrat"/>
              </a:defRPr>
            </a:lvl2pPr>
            <a:lvl3pPr lvl="2" rtl="0" algn="ctr">
              <a:spcBef>
                <a:spcPts val="0"/>
              </a:spcBef>
              <a:spcAft>
                <a:spcPts val="0"/>
              </a:spcAft>
              <a:buSzPts val="3000"/>
              <a:buFont typeface="Montserrat"/>
              <a:buNone/>
              <a:defRPr sz="3000">
                <a:latin typeface="Montserrat"/>
                <a:ea typeface="Montserrat"/>
                <a:cs typeface="Montserrat"/>
                <a:sym typeface="Montserrat"/>
              </a:defRPr>
            </a:lvl3pPr>
            <a:lvl4pPr lvl="3" rtl="0" algn="ctr">
              <a:spcBef>
                <a:spcPts val="0"/>
              </a:spcBef>
              <a:spcAft>
                <a:spcPts val="0"/>
              </a:spcAft>
              <a:buSzPts val="3000"/>
              <a:buFont typeface="Montserrat"/>
              <a:buNone/>
              <a:defRPr sz="3000">
                <a:latin typeface="Montserrat"/>
                <a:ea typeface="Montserrat"/>
                <a:cs typeface="Montserrat"/>
                <a:sym typeface="Montserrat"/>
              </a:defRPr>
            </a:lvl4pPr>
            <a:lvl5pPr lvl="4" rtl="0" algn="ctr">
              <a:spcBef>
                <a:spcPts val="0"/>
              </a:spcBef>
              <a:spcAft>
                <a:spcPts val="0"/>
              </a:spcAft>
              <a:buSzPts val="3000"/>
              <a:buFont typeface="Montserrat"/>
              <a:buNone/>
              <a:defRPr sz="3000">
                <a:latin typeface="Montserrat"/>
                <a:ea typeface="Montserrat"/>
                <a:cs typeface="Montserrat"/>
                <a:sym typeface="Montserrat"/>
              </a:defRPr>
            </a:lvl5pPr>
            <a:lvl6pPr lvl="5" rtl="0" algn="ctr">
              <a:spcBef>
                <a:spcPts val="0"/>
              </a:spcBef>
              <a:spcAft>
                <a:spcPts val="0"/>
              </a:spcAft>
              <a:buSzPts val="3000"/>
              <a:buFont typeface="Montserrat"/>
              <a:buNone/>
              <a:defRPr sz="3000">
                <a:latin typeface="Montserrat"/>
                <a:ea typeface="Montserrat"/>
                <a:cs typeface="Montserrat"/>
                <a:sym typeface="Montserrat"/>
              </a:defRPr>
            </a:lvl6pPr>
            <a:lvl7pPr lvl="6" rtl="0" algn="ctr">
              <a:spcBef>
                <a:spcPts val="0"/>
              </a:spcBef>
              <a:spcAft>
                <a:spcPts val="0"/>
              </a:spcAft>
              <a:buSzPts val="3000"/>
              <a:buFont typeface="Montserrat"/>
              <a:buNone/>
              <a:defRPr sz="3000">
                <a:latin typeface="Montserrat"/>
                <a:ea typeface="Montserrat"/>
                <a:cs typeface="Montserrat"/>
                <a:sym typeface="Montserrat"/>
              </a:defRPr>
            </a:lvl7pPr>
            <a:lvl8pPr lvl="7" rtl="0" algn="ctr">
              <a:spcBef>
                <a:spcPts val="0"/>
              </a:spcBef>
              <a:spcAft>
                <a:spcPts val="0"/>
              </a:spcAft>
              <a:buSzPts val="3000"/>
              <a:buFont typeface="Montserrat"/>
              <a:buNone/>
              <a:defRPr sz="3000">
                <a:latin typeface="Montserrat"/>
                <a:ea typeface="Montserrat"/>
                <a:cs typeface="Montserrat"/>
                <a:sym typeface="Montserrat"/>
              </a:defRPr>
            </a:lvl8pPr>
            <a:lvl9pPr lvl="8" rtl="0" algn="ctr">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sz="2400">
                <a:latin typeface="Montserrat"/>
                <a:ea typeface="Montserrat"/>
                <a:cs typeface="Montserrat"/>
                <a:sym typeface="Montserrat"/>
              </a:defRPr>
            </a:lvl1pPr>
            <a:lvl2pPr lvl="1" rtl="0" algn="ctr">
              <a:spcBef>
                <a:spcPts val="0"/>
              </a:spcBef>
              <a:spcAft>
                <a:spcPts val="0"/>
              </a:spcAft>
              <a:buSzPts val="2400"/>
              <a:buFont typeface="Montserrat"/>
              <a:buNone/>
              <a:defRPr sz="2400">
                <a:latin typeface="Montserrat"/>
                <a:ea typeface="Montserrat"/>
                <a:cs typeface="Montserrat"/>
                <a:sym typeface="Montserrat"/>
              </a:defRPr>
            </a:lvl2pPr>
            <a:lvl3pPr lvl="2" rtl="0" algn="ctr">
              <a:spcBef>
                <a:spcPts val="0"/>
              </a:spcBef>
              <a:spcAft>
                <a:spcPts val="0"/>
              </a:spcAft>
              <a:buSzPts val="2400"/>
              <a:buFont typeface="Montserrat"/>
              <a:buNone/>
              <a:defRPr sz="2400">
                <a:latin typeface="Montserrat"/>
                <a:ea typeface="Montserrat"/>
                <a:cs typeface="Montserrat"/>
                <a:sym typeface="Montserrat"/>
              </a:defRPr>
            </a:lvl3pPr>
            <a:lvl4pPr lvl="3" rtl="0" algn="ctr">
              <a:spcBef>
                <a:spcPts val="0"/>
              </a:spcBef>
              <a:spcAft>
                <a:spcPts val="0"/>
              </a:spcAft>
              <a:buSzPts val="2400"/>
              <a:buFont typeface="Montserrat"/>
              <a:buNone/>
              <a:defRPr sz="2400">
                <a:latin typeface="Montserrat"/>
                <a:ea typeface="Montserrat"/>
                <a:cs typeface="Montserrat"/>
                <a:sym typeface="Montserrat"/>
              </a:defRPr>
            </a:lvl4pPr>
            <a:lvl5pPr lvl="4" rtl="0" algn="ctr">
              <a:spcBef>
                <a:spcPts val="0"/>
              </a:spcBef>
              <a:spcAft>
                <a:spcPts val="0"/>
              </a:spcAft>
              <a:buSzPts val="2400"/>
              <a:buFont typeface="Montserrat"/>
              <a:buNone/>
              <a:defRPr sz="2400">
                <a:latin typeface="Montserrat"/>
                <a:ea typeface="Montserrat"/>
                <a:cs typeface="Montserrat"/>
                <a:sym typeface="Montserrat"/>
              </a:defRPr>
            </a:lvl5pPr>
            <a:lvl6pPr lvl="5" rtl="0" algn="ctr">
              <a:spcBef>
                <a:spcPts val="0"/>
              </a:spcBef>
              <a:spcAft>
                <a:spcPts val="0"/>
              </a:spcAft>
              <a:buSzPts val="2400"/>
              <a:buFont typeface="Montserrat"/>
              <a:buNone/>
              <a:defRPr sz="2400">
                <a:latin typeface="Montserrat"/>
                <a:ea typeface="Montserrat"/>
                <a:cs typeface="Montserrat"/>
                <a:sym typeface="Montserrat"/>
              </a:defRPr>
            </a:lvl6pPr>
            <a:lvl7pPr lvl="6" rtl="0" algn="ctr">
              <a:spcBef>
                <a:spcPts val="0"/>
              </a:spcBef>
              <a:spcAft>
                <a:spcPts val="0"/>
              </a:spcAft>
              <a:buSzPts val="2400"/>
              <a:buFont typeface="Montserrat"/>
              <a:buNone/>
              <a:defRPr sz="2400">
                <a:latin typeface="Montserrat"/>
                <a:ea typeface="Montserrat"/>
                <a:cs typeface="Montserrat"/>
                <a:sym typeface="Montserrat"/>
              </a:defRPr>
            </a:lvl7pPr>
            <a:lvl8pPr lvl="7" rtl="0" algn="ctr">
              <a:spcBef>
                <a:spcPts val="0"/>
              </a:spcBef>
              <a:spcAft>
                <a:spcPts val="0"/>
              </a:spcAft>
              <a:buSzPts val="2400"/>
              <a:buFont typeface="Montserrat"/>
              <a:buNone/>
              <a:defRPr sz="2400">
                <a:latin typeface="Montserrat"/>
                <a:ea typeface="Montserrat"/>
                <a:cs typeface="Montserrat"/>
                <a:sym typeface="Montserrat"/>
              </a:defRPr>
            </a:lvl8pPr>
            <a:lvl9pPr lvl="8" rtl="0" algn="ctr">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lgn="ctr">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lgn="ctr">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lgn="ctr">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lgn="ctr">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lgn="ctr">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lgn="ctr">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lgn="ctr">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lgn="ctr">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237350"/>
            <a:ext cx="85206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indent="0" lvl="0" marL="0" rtl="0" algn="ctr">
              <a:spcBef>
                <a:spcPts val="0"/>
              </a:spcBef>
              <a:spcAft>
                <a:spcPts val="0"/>
              </a:spcAft>
              <a:buNone/>
            </a:pPr>
            <a:r>
              <a:t/>
            </a:r>
            <a:endParaRPr sz="3000">
              <a:latin typeface="Montserrat Medium"/>
              <a:ea typeface="Montserrat Medium"/>
              <a:cs typeface="Montserrat Medium"/>
              <a:sym typeface="Montserrat Medium"/>
            </a:endParaRPr>
          </a:p>
        </p:txBody>
      </p:sp>
      <p:sp>
        <p:nvSpPr>
          <p:cNvPr id="100" name="Google Shape;100;p25"/>
          <p:cNvSpPr txBox="1"/>
          <p:nvPr>
            <p:ph idx="1" type="body"/>
          </p:nvPr>
        </p:nvSpPr>
        <p:spPr>
          <a:xfrm>
            <a:off x="311700" y="2080325"/>
            <a:ext cx="8520600" cy="27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4 - Sorting Algorithms</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1600"/>
              </a:spcAft>
              <a:buNone/>
            </a:pPr>
            <a:r>
              <a:t/>
            </a: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Implementing Bubble Sort</a:t>
            </a:r>
            <a:endParaRPr/>
          </a:p>
        </p:txBody>
      </p:sp>
      <p:sp>
        <p:nvSpPr>
          <p:cNvPr id="156" name="Google Shape;15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GB"/>
              <a:t>What is the current complexity of the Bubble Sort?</a:t>
            </a:r>
            <a:endParaRPr/>
          </a:p>
          <a:p>
            <a:pPr indent="0" lvl="0" marL="0" rtl="0" algn="ctr">
              <a:spcBef>
                <a:spcPts val="1600"/>
              </a:spcBef>
              <a:spcAft>
                <a:spcPts val="0"/>
              </a:spcAft>
              <a:buNone/>
            </a:pPr>
            <a:r>
              <a:t/>
            </a:r>
            <a:endParaRPr/>
          </a:p>
          <a:p>
            <a:pPr indent="0" lvl="0" marL="0" rtl="0" algn="ctr">
              <a:spcBef>
                <a:spcPts val="1600"/>
              </a:spcBef>
              <a:spcAft>
                <a:spcPts val="0"/>
              </a:spcAft>
              <a:buClr>
                <a:schemeClr val="dk1"/>
              </a:buClr>
              <a:buSzPts val="1100"/>
              <a:buFont typeface="Arial"/>
              <a:buNone/>
            </a:pPr>
            <a:r>
              <a:rPr lang="en-GB"/>
              <a:t>After looking at the Implementation, what improvements can be made?</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Implementing Bubble Sort</a:t>
            </a:r>
            <a:endParaRPr/>
          </a:p>
        </p:txBody>
      </p:sp>
      <p:sp>
        <p:nvSpPr>
          <p:cNvPr id="162" name="Google Shape;16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a:p>
          <a:p>
            <a:pPr indent="0" lvl="0" marL="0" marR="0" rtl="0" algn="ctr">
              <a:lnSpc>
                <a:spcPct val="115000"/>
              </a:lnSpc>
              <a:spcBef>
                <a:spcPts val="1600"/>
              </a:spcBef>
              <a:spcAft>
                <a:spcPts val="0"/>
              </a:spcAft>
              <a:buClr>
                <a:srgbClr val="000000"/>
              </a:buClr>
              <a:buSzPts val="1100"/>
              <a:buFont typeface="Arial"/>
              <a:buNone/>
            </a:pPr>
            <a:r>
              <a:rPr lang="en-GB"/>
              <a:t>T</a:t>
            </a:r>
            <a:r>
              <a:rPr lang="en-GB"/>
              <a:t>o optimize our bubble sort algorithm, we can introduce a flag to monitor whether elements are getting swapped inside the inner for loop.</a:t>
            </a:r>
            <a:endParaRPr/>
          </a:p>
          <a:p>
            <a:pPr indent="0" lvl="0" marL="0" marR="0" rtl="0" algn="ctr">
              <a:lnSpc>
                <a:spcPct val="115000"/>
              </a:lnSpc>
              <a:spcBef>
                <a:spcPts val="1600"/>
              </a:spcBef>
              <a:spcAft>
                <a:spcPts val="0"/>
              </a:spcAft>
              <a:buClr>
                <a:srgbClr val="000000"/>
              </a:buClr>
              <a:buSzPts val="1100"/>
              <a:buFont typeface="Arial"/>
              <a:buNone/>
            </a:pPr>
            <a:r>
              <a:rPr lang="en-GB"/>
              <a:t>Hence, in the inner for loop, we check whether swapping of elements is taking place or not, everytime.</a:t>
            </a:r>
            <a:endParaRPr/>
          </a:p>
          <a:p>
            <a:pPr indent="0" lvl="0" marL="0" marR="0" rtl="0" algn="ctr">
              <a:lnSpc>
                <a:spcPct val="115000"/>
              </a:lnSpc>
              <a:spcBef>
                <a:spcPts val="1600"/>
              </a:spcBef>
              <a:spcAft>
                <a:spcPts val="1600"/>
              </a:spcAft>
              <a:buNone/>
            </a:pPr>
            <a:r>
              <a:rPr lang="en-GB"/>
              <a:t>Let's consider an array with values {11, 17, 18, 26, 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Implementing Bubble Sort</a:t>
            </a:r>
            <a:endParaRPr/>
          </a:p>
        </p:txBody>
      </p:sp>
      <p:pic>
        <p:nvPicPr>
          <p:cNvPr id="168" name="Google Shape;168;p36"/>
          <p:cNvPicPr preferRelativeResize="0"/>
          <p:nvPr/>
        </p:nvPicPr>
        <p:blipFill>
          <a:blip r:embed="rId3">
            <a:alphaModFix/>
          </a:blip>
          <a:stretch>
            <a:fillRect/>
          </a:stretch>
        </p:blipFill>
        <p:spPr>
          <a:xfrm>
            <a:off x="2028825" y="1144150"/>
            <a:ext cx="5086350" cy="37433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Optimized Bubble Sort</a:t>
            </a:r>
            <a:endParaRPr/>
          </a:p>
        </p:txBody>
      </p:sp>
      <p:sp>
        <p:nvSpPr>
          <p:cNvPr id="174" name="Google Shape;17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As seen in the implementation, a small change in the code might bring big benefits</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GB"/>
              <a:t>Even with the change, Bubble Sort is still not the best algorithm to sort.</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GB"/>
              <a:t>Let’s look into more efficient algorithms</a:t>
            </a:r>
            <a:endParaRPr/>
          </a:p>
          <a:p>
            <a:pPr indent="0" lvl="0" marL="0" rtl="0" algn="ctr">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8"/>
          <p:cNvSpPr txBox="1"/>
          <p:nvPr>
            <p:ph idx="1" type="body"/>
          </p:nvPr>
        </p:nvSpPr>
        <p:spPr>
          <a:xfrm>
            <a:off x="311700" y="1152475"/>
            <a:ext cx="8520600" cy="346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Let’s breathe….</a:t>
            </a:r>
            <a:endParaRPr sz="3600"/>
          </a:p>
          <a:p>
            <a:pPr indent="0" lvl="0" marL="0" rtl="0" algn="ctr">
              <a:spcBef>
                <a:spcPts val="1600"/>
              </a:spcBef>
              <a:spcAft>
                <a:spcPts val="0"/>
              </a:spcAft>
              <a:buNone/>
            </a:pPr>
            <a:r>
              <a:t/>
            </a:r>
            <a:endParaRPr sz="3600"/>
          </a:p>
          <a:p>
            <a:pPr indent="0" lvl="0" marL="0" rtl="0" algn="ctr">
              <a:spcBef>
                <a:spcPts val="1600"/>
              </a:spcBef>
              <a:spcAft>
                <a:spcPts val="1600"/>
              </a:spcAft>
              <a:buNone/>
            </a:pPr>
            <a:r>
              <a:rPr lang="en-GB" sz="3600"/>
              <a:t>Questions? </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Complexity Analysis of Bubble Sort</a:t>
            </a:r>
            <a:endParaRPr/>
          </a:p>
        </p:txBody>
      </p:sp>
      <p:sp>
        <p:nvSpPr>
          <p:cNvPr id="185" name="Google Shape;18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200"/>
              <a:t>How many comparisons do we have in Bubble Sort?</a:t>
            </a:r>
            <a:endParaRPr sz="1200"/>
          </a:p>
          <a:p>
            <a:pPr indent="0" lvl="0" marL="0" rtl="0" algn="ctr">
              <a:spcBef>
                <a:spcPts val="1600"/>
              </a:spcBef>
              <a:spcAft>
                <a:spcPts val="0"/>
              </a:spcAft>
              <a:buNone/>
            </a:pPr>
            <a:r>
              <a:rPr lang="en-GB" sz="1200"/>
              <a:t>First we have n - 1</a:t>
            </a:r>
            <a:endParaRPr sz="1200"/>
          </a:p>
          <a:p>
            <a:pPr indent="0" lvl="0" marL="0" rtl="0" algn="ctr">
              <a:spcBef>
                <a:spcPts val="1600"/>
              </a:spcBef>
              <a:spcAft>
                <a:spcPts val="0"/>
              </a:spcAft>
              <a:buNone/>
            </a:pPr>
            <a:r>
              <a:rPr lang="en-GB" sz="1200"/>
              <a:t>Then  n - 2</a:t>
            </a:r>
            <a:endParaRPr sz="1200"/>
          </a:p>
          <a:p>
            <a:pPr indent="0" lvl="0" marL="0" rtl="0" algn="ctr">
              <a:spcBef>
                <a:spcPts val="1600"/>
              </a:spcBef>
              <a:spcAft>
                <a:spcPts val="0"/>
              </a:spcAft>
              <a:buNone/>
            </a:pPr>
            <a:r>
              <a:rPr lang="en-GB" sz="1200"/>
              <a:t>..</a:t>
            </a:r>
            <a:endParaRPr sz="1200"/>
          </a:p>
          <a:p>
            <a:pPr indent="0" lvl="0" marL="0" rtl="0" algn="ctr">
              <a:spcBef>
                <a:spcPts val="1600"/>
              </a:spcBef>
              <a:spcAft>
                <a:spcPts val="0"/>
              </a:spcAft>
              <a:buNone/>
            </a:pPr>
            <a:r>
              <a:rPr lang="en-GB" sz="1200"/>
              <a:t>.</a:t>
            </a:r>
            <a:endParaRPr sz="1200"/>
          </a:p>
          <a:p>
            <a:pPr indent="0" lvl="0" marL="0" rtl="0" algn="ctr">
              <a:spcBef>
                <a:spcPts val="1600"/>
              </a:spcBef>
              <a:spcAft>
                <a:spcPts val="0"/>
              </a:spcAft>
              <a:buNone/>
            </a:pPr>
            <a:r>
              <a:rPr lang="en-GB" sz="1200"/>
              <a:t>3</a:t>
            </a:r>
            <a:endParaRPr sz="1200"/>
          </a:p>
          <a:p>
            <a:pPr indent="0" lvl="0" marL="0" rtl="0" algn="ctr">
              <a:spcBef>
                <a:spcPts val="1600"/>
              </a:spcBef>
              <a:spcAft>
                <a:spcPts val="0"/>
              </a:spcAft>
              <a:buNone/>
            </a:pPr>
            <a:r>
              <a:rPr lang="en-GB" sz="1200"/>
              <a:t>2</a:t>
            </a:r>
            <a:endParaRPr sz="1200"/>
          </a:p>
          <a:p>
            <a:pPr indent="0" lvl="0" marL="0" rtl="0" algn="ctr">
              <a:spcBef>
                <a:spcPts val="1600"/>
              </a:spcBef>
              <a:spcAft>
                <a:spcPts val="1600"/>
              </a:spcAft>
              <a:buNone/>
            </a:pPr>
            <a:r>
              <a:rPr lang="en-GB" sz="1200"/>
              <a:t>1</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Complexity Analysis of Bubble Sort</a:t>
            </a:r>
            <a:endParaRPr/>
          </a:p>
        </p:txBody>
      </p:sp>
      <p:sp>
        <p:nvSpPr>
          <p:cNvPr id="191" name="Google Shape;191;p40"/>
          <p:cNvSpPr txBox="1"/>
          <p:nvPr>
            <p:ph idx="1" type="body"/>
          </p:nvPr>
        </p:nvSpPr>
        <p:spPr>
          <a:xfrm>
            <a:off x="311700" y="1685875"/>
            <a:ext cx="8520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Then we have (n-1) + (n-2) + (n-3) …  + 3 + 2+ 1</a:t>
            </a:r>
            <a:endParaRPr/>
          </a:p>
          <a:p>
            <a:pPr indent="0" lvl="0" marL="0" rtl="0" algn="ctr">
              <a:spcBef>
                <a:spcPts val="1600"/>
              </a:spcBef>
              <a:spcAft>
                <a:spcPts val="0"/>
              </a:spcAft>
              <a:buNone/>
            </a:pPr>
            <a:r>
              <a:rPr lang="en-GB"/>
              <a:t>That is: (n-1)/2</a:t>
            </a:r>
            <a:endParaRPr/>
          </a:p>
          <a:p>
            <a:pPr indent="0" lvl="0" marL="0" rtl="0" algn="ctr">
              <a:spcBef>
                <a:spcPts val="1600"/>
              </a:spcBef>
              <a:spcAft>
                <a:spcPts val="1600"/>
              </a:spcAft>
              <a:buNone/>
            </a:pPr>
            <a:r>
              <a:rPr lang="en-GB"/>
              <a:t>Hence the complexity of Bubble Sort is O(n²)</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Advantages of Bubble Sort</a:t>
            </a:r>
            <a:endParaRPr/>
          </a:p>
        </p:txBody>
      </p:sp>
      <p:sp>
        <p:nvSpPr>
          <p:cNvPr id="197" name="Google Shape;197;p41"/>
          <p:cNvSpPr txBox="1"/>
          <p:nvPr>
            <p:ph idx="1" type="body"/>
          </p:nvPr>
        </p:nvSpPr>
        <p:spPr>
          <a:xfrm>
            <a:off x="311700" y="2173050"/>
            <a:ext cx="8520600" cy="20460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GB"/>
              <a:t>The main advantage of Bubble Sort is the simplicity</a:t>
            </a:r>
            <a:br>
              <a:rPr lang="en-GB"/>
            </a:br>
            <a:endParaRPr/>
          </a:p>
          <a:p>
            <a:pPr indent="-317500" lvl="0" marL="457200" rtl="0" algn="ctr">
              <a:spcBef>
                <a:spcPts val="0"/>
              </a:spcBef>
              <a:spcAft>
                <a:spcPts val="0"/>
              </a:spcAft>
              <a:buSzPts val="1400"/>
              <a:buChar char="●"/>
            </a:pPr>
            <a:r>
              <a:rPr lang="en-GB"/>
              <a:t>The space complexity is 1, as only one additional memory space is required</a:t>
            </a:r>
            <a:br>
              <a:rPr lang="en-GB"/>
            </a:br>
            <a:endParaRPr/>
          </a:p>
          <a:p>
            <a:pPr indent="-317500" lvl="0" marL="457200" rtl="0" algn="ctr">
              <a:spcBef>
                <a:spcPts val="0"/>
              </a:spcBef>
              <a:spcAft>
                <a:spcPts val="0"/>
              </a:spcAft>
              <a:buSzPts val="1400"/>
              <a:buChar char="●"/>
            </a:pPr>
            <a:r>
              <a:rPr lang="en-GB"/>
              <a:t>The best case time complexity is O (n)</a:t>
            </a:r>
            <a:endParaRPr/>
          </a:p>
          <a:p>
            <a:pPr indent="0" lvl="0" marL="0" rtl="0" algn="ctr">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t>Recap… </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Insertion Sort</a:t>
            </a:r>
            <a:endParaRPr/>
          </a:p>
        </p:txBody>
      </p:sp>
      <p:sp>
        <p:nvSpPr>
          <p:cNvPr id="208" name="Google Shape;20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Clr>
                <a:schemeClr val="dk1"/>
              </a:buClr>
              <a:buSzPts val="1100"/>
              <a:buFont typeface="Arial"/>
              <a:buNone/>
            </a:pPr>
            <a:r>
              <a:rPr lang="en-GB"/>
              <a:t>Consider you have 10 cards out of a deck of cards in your hand. And they are sorted, or arranged in the ascending order of their numbers.</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rPr lang="en-GB"/>
              <a:t>If I give you another card, and ask you to insert the card in just the right position, so that the cards in your hand are still sorted. What will you do?</a:t>
            </a:r>
            <a:endParaRPr/>
          </a:p>
          <a:p>
            <a:pPr indent="0" lvl="0" marL="0" rtl="0" algn="ctr">
              <a:spcBef>
                <a:spcPts val="8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Sorting</a:t>
            </a:r>
            <a:endParaRPr/>
          </a:p>
        </p:txBody>
      </p:sp>
      <p:sp>
        <p:nvSpPr>
          <p:cNvPr id="107" name="Google Shape;107;p26"/>
          <p:cNvSpPr txBox="1"/>
          <p:nvPr>
            <p:ph idx="1" type="body"/>
          </p:nvPr>
        </p:nvSpPr>
        <p:spPr>
          <a:xfrm>
            <a:off x="311700" y="1152475"/>
            <a:ext cx="8520600" cy="8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Sorting is nothing but arranging the data in ascending or descending order. The term sorting came into picture, as humans realised the importance of searching quickly</a:t>
            </a:r>
            <a:endParaRPr/>
          </a:p>
          <a:p>
            <a:pPr indent="0" lvl="0" marL="0" rtl="0" algn="ctr">
              <a:spcBef>
                <a:spcPts val="1600"/>
              </a:spcBef>
              <a:spcAft>
                <a:spcPts val="1600"/>
              </a:spcAft>
              <a:buNone/>
            </a:pPr>
            <a:r>
              <a:t/>
            </a:r>
            <a:endParaRPr/>
          </a:p>
        </p:txBody>
      </p:sp>
      <p:sp>
        <p:nvSpPr>
          <p:cNvPr id="108" name="Google Shape;108;p26"/>
          <p:cNvSpPr txBox="1"/>
          <p:nvPr>
            <p:ph idx="1" type="body"/>
          </p:nvPr>
        </p:nvSpPr>
        <p:spPr>
          <a:xfrm>
            <a:off x="464100" y="2219275"/>
            <a:ext cx="8520600" cy="8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Sorting is important because, as seen in the previous lesson searching for values is critical in any activity</a:t>
            </a:r>
            <a:endParaRPr/>
          </a:p>
          <a:p>
            <a:pPr indent="0" lvl="0" marL="0" rtl="0" algn="ctr">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Insertion Sort Characteristics</a:t>
            </a:r>
            <a:endParaRPr/>
          </a:p>
        </p:txBody>
      </p:sp>
      <p:sp>
        <p:nvSpPr>
          <p:cNvPr id="214" name="Google Shape;21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1625" lvl="0" marL="698500" rtl="0" algn="l">
              <a:lnSpc>
                <a:spcPct val="195652"/>
              </a:lnSpc>
              <a:spcBef>
                <a:spcPts val="0"/>
              </a:spcBef>
              <a:spcAft>
                <a:spcPts val="0"/>
              </a:spcAft>
              <a:buClr>
                <a:schemeClr val="dk1"/>
              </a:buClr>
              <a:buSzPts val="1150"/>
              <a:buFont typeface="Arial"/>
              <a:buAutoNum type="arabicPeriod"/>
            </a:pPr>
            <a:r>
              <a:rPr lang="en-GB"/>
              <a:t>It is efficient for smaller data sets, but very inefficient for larger lists.</a:t>
            </a:r>
            <a:endParaRPr/>
          </a:p>
          <a:p>
            <a:pPr indent="-301625" lvl="0" marL="698500" rtl="0" algn="l">
              <a:lnSpc>
                <a:spcPct val="195652"/>
              </a:lnSpc>
              <a:spcBef>
                <a:spcPts val="0"/>
              </a:spcBef>
              <a:spcAft>
                <a:spcPts val="0"/>
              </a:spcAft>
              <a:buClr>
                <a:schemeClr val="dk1"/>
              </a:buClr>
              <a:buSzPts val="1150"/>
              <a:buFont typeface="Arial"/>
              <a:buAutoNum type="arabicPeriod"/>
            </a:pPr>
            <a:r>
              <a:rPr lang="en-GB"/>
              <a:t>Insertion Sort is adaptive, that means it reduces its total number of steps if a partially sorted array is provided as input, making it efficient.</a:t>
            </a:r>
            <a:endParaRPr/>
          </a:p>
          <a:p>
            <a:pPr indent="-301625" lvl="0" marL="698500" rtl="0" algn="l">
              <a:lnSpc>
                <a:spcPct val="195652"/>
              </a:lnSpc>
              <a:spcBef>
                <a:spcPts val="0"/>
              </a:spcBef>
              <a:spcAft>
                <a:spcPts val="0"/>
              </a:spcAft>
              <a:buClr>
                <a:schemeClr val="dk1"/>
              </a:buClr>
              <a:buSzPts val="1150"/>
              <a:buFont typeface="Arial"/>
              <a:buAutoNum type="arabicPeriod"/>
            </a:pPr>
            <a:r>
              <a:rPr lang="en-GB"/>
              <a:t>It is better than Selection Sort and Bubble Sort algorithms.</a:t>
            </a:r>
            <a:endParaRPr/>
          </a:p>
          <a:p>
            <a:pPr indent="-301625" lvl="0" marL="457200" marR="0" rtl="0" algn="l">
              <a:lnSpc>
                <a:spcPct val="115000"/>
              </a:lnSpc>
              <a:spcBef>
                <a:spcPts val="0"/>
              </a:spcBef>
              <a:spcAft>
                <a:spcPts val="0"/>
              </a:spcAft>
              <a:buClr>
                <a:schemeClr val="dk1"/>
              </a:buClr>
              <a:buSzPts val="1150"/>
              <a:buFont typeface="Arial"/>
              <a:buAutoNum type="arabicPeriod"/>
            </a:pPr>
            <a:r>
              <a:rPr lang="en-GB"/>
              <a:t>Its space complexity is less. Like bubble Sort, insertion sort also requires a single additional memory space.</a:t>
            </a:r>
            <a:endParaRPr/>
          </a:p>
          <a:p>
            <a:pPr indent="-301625" lvl="0" marL="698500" rtl="0" algn="l">
              <a:lnSpc>
                <a:spcPct val="195652"/>
              </a:lnSpc>
              <a:spcBef>
                <a:spcPts val="0"/>
              </a:spcBef>
              <a:spcAft>
                <a:spcPts val="0"/>
              </a:spcAft>
              <a:buClr>
                <a:schemeClr val="dk1"/>
              </a:buClr>
              <a:buSzPts val="1150"/>
              <a:buFont typeface="Arial"/>
              <a:buAutoNum type="arabicPeriod"/>
            </a:pPr>
            <a:r>
              <a:rPr lang="en-GB"/>
              <a:t>It is a stable sorting technique, as it does not change the relative order of elements which are equal.</a:t>
            </a:r>
            <a:endParaRPr sz="1150">
              <a:solidFill>
                <a:schemeClr val="dk1"/>
              </a:solidFill>
              <a:latin typeface="Arial"/>
              <a:ea typeface="Arial"/>
              <a:cs typeface="Arial"/>
              <a:sym typeface="Arial"/>
            </a:endParaRPr>
          </a:p>
          <a:p>
            <a:pPr indent="0" lvl="0" marL="0" rtl="0" algn="ctr">
              <a:spcBef>
                <a:spcPts val="8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Stable Sorting </a:t>
            </a:r>
            <a:endParaRPr/>
          </a:p>
        </p:txBody>
      </p:sp>
      <p:pic>
        <p:nvPicPr>
          <p:cNvPr id="220" name="Google Shape;220;p45"/>
          <p:cNvPicPr preferRelativeResize="0"/>
          <p:nvPr/>
        </p:nvPicPr>
        <p:blipFill>
          <a:blip r:embed="rId3">
            <a:alphaModFix/>
          </a:blip>
          <a:stretch>
            <a:fillRect/>
          </a:stretch>
        </p:blipFill>
        <p:spPr>
          <a:xfrm>
            <a:off x="1890713" y="1090613"/>
            <a:ext cx="5362575" cy="296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Insertion Sort Steps</a:t>
            </a:r>
            <a:endParaRPr/>
          </a:p>
        </p:txBody>
      </p:sp>
      <p:sp>
        <p:nvSpPr>
          <p:cNvPr id="226" name="Google Shape;22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698500" rtl="0" algn="l">
              <a:lnSpc>
                <a:spcPct val="195652"/>
              </a:lnSpc>
              <a:spcBef>
                <a:spcPts val="0"/>
              </a:spcBef>
              <a:spcAft>
                <a:spcPts val="0"/>
              </a:spcAft>
              <a:buClr>
                <a:schemeClr val="dk1"/>
              </a:buClr>
              <a:buSzPts val="1200"/>
              <a:buFont typeface="Arial"/>
              <a:buAutoNum type="arabicPeriod"/>
            </a:pPr>
            <a:r>
              <a:rPr lang="en-GB" sz="1200"/>
              <a:t>We start by making the second element of the given array, i.e. element at index 1, the key. The key element here is the new card that we need to add to our existing sorted set of cards(remember the example with cards above).</a:t>
            </a:r>
            <a:endParaRPr sz="1200"/>
          </a:p>
          <a:p>
            <a:pPr indent="-304800" lvl="0" marL="698500" rtl="0" algn="l">
              <a:lnSpc>
                <a:spcPct val="195652"/>
              </a:lnSpc>
              <a:spcBef>
                <a:spcPts val="0"/>
              </a:spcBef>
              <a:spcAft>
                <a:spcPts val="0"/>
              </a:spcAft>
              <a:buClr>
                <a:schemeClr val="dk1"/>
              </a:buClr>
              <a:buSzPts val="1200"/>
              <a:buFont typeface="Arial"/>
              <a:buAutoNum type="arabicPeriod"/>
            </a:pPr>
            <a:r>
              <a:rPr lang="en-GB" sz="1200"/>
              <a:t>We compare the key element with the element(s) before it, in this case, element at index 0:</a:t>
            </a:r>
            <a:endParaRPr sz="1200"/>
          </a:p>
          <a:p>
            <a:pPr indent="-304800" lvl="1" marL="1397000" rtl="0" algn="l">
              <a:lnSpc>
                <a:spcPct val="195652"/>
              </a:lnSpc>
              <a:spcBef>
                <a:spcPts val="0"/>
              </a:spcBef>
              <a:spcAft>
                <a:spcPts val="0"/>
              </a:spcAft>
              <a:buClr>
                <a:schemeClr val="dk1"/>
              </a:buClr>
              <a:buSzPts val="1200"/>
              <a:buFont typeface="Arial"/>
              <a:buChar char="○"/>
            </a:pPr>
            <a:r>
              <a:rPr lang="en-GB" sz="1200"/>
              <a:t>If the key element is less than the first element, we insert the key element before the first element.</a:t>
            </a:r>
            <a:endParaRPr sz="1200"/>
          </a:p>
          <a:p>
            <a:pPr indent="-304800" lvl="1" marL="1397000" rtl="0" algn="l">
              <a:lnSpc>
                <a:spcPct val="195652"/>
              </a:lnSpc>
              <a:spcBef>
                <a:spcPts val="0"/>
              </a:spcBef>
              <a:spcAft>
                <a:spcPts val="0"/>
              </a:spcAft>
              <a:buClr>
                <a:schemeClr val="dk1"/>
              </a:buClr>
              <a:buSzPts val="1200"/>
              <a:buFont typeface="Arial"/>
              <a:buChar char="○"/>
            </a:pPr>
            <a:r>
              <a:rPr lang="en-GB" sz="1200"/>
              <a:t>If the key element is greater than the first element, then we insert it after the first element.</a:t>
            </a:r>
            <a:endParaRPr sz="1200"/>
          </a:p>
          <a:p>
            <a:pPr indent="-304800" lvl="0" marL="698500" rtl="0" algn="l">
              <a:lnSpc>
                <a:spcPct val="195652"/>
              </a:lnSpc>
              <a:spcBef>
                <a:spcPts val="0"/>
              </a:spcBef>
              <a:spcAft>
                <a:spcPts val="0"/>
              </a:spcAft>
              <a:buClr>
                <a:schemeClr val="dk1"/>
              </a:buClr>
              <a:buSzPts val="1200"/>
              <a:buFont typeface="Arial"/>
              <a:buAutoNum type="arabicPeriod"/>
            </a:pPr>
            <a:r>
              <a:rPr lang="en-GB" sz="1200"/>
              <a:t>Then, we make the third element of the array as key and will compare it with elements to it's left and insert it at the right position.</a:t>
            </a:r>
            <a:endParaRPr sz="1200"/>
          </a:p>
          <a:p>
            <a:pPr indent="-304800" lvl="0" marL="698500" rtl="0" algn="l">
              <a:lnSpc>
                <a:spcPct val="195652"/>
              </a:lnSpc>
              <a:spcBef>
                <a:spcPts val="0"/>
              </a:spcBef>
              <a:spcAft>
                <a:spcPts val="0"/>
              </a:spcAft>
              <a:buClr>
                <a:schemeClr val="dk1"/>
              </a:buClr>
              <a:buSzPts val="1200"/>
              <a:buFont typeface="Arial"/>
              <a:buAutoNum type="arabicPeriod"/>
            </a:pPr>
            <a:r>
              <a:rPr lang="en-GB" sz="1200"/>
              <a:t>And we go on repeating this, until the array is sorted.</a:t>
            </a:r>
            <a:endParaRPr sz="1200">
              <a:solidFill>
                <a:schemeClr val="dk1"/>
              </a:solidFill>
              <a:latin typeface="Arial"/>
              <a:ea typeface="Arial"/>
              <a:cs typeface="Arial"/>
              <a:sym typeface="Arial"/>
            </a:endParaRPr>
          </a:p>
          <a:p>
            <a:pPr indent="0" lvl="0" marL="0" rtl="0" algn="ctr">
              <a:spcBef>
                <a:spcPts val="800"/>
              </a:spcBef>
              <a:spcAft>
                <a:spcPts val="160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Insertion Sort Complexity </a:t>
            </a:r>
            <a:endParaRPr/>
          </a:p>
        </p:txBody>
      </p:sp>
      <p:sp>
        <p:nvSpPr>
          <p:cNvPr id="232" name="Google Shape;232;p47"/>
          <p:cNvSpPr txBox="1"/>
          <p:nvPr>
            <p:ph idx="1" type="body"/>
          </p:nvPr>
        </p:nvSpPr>
        <p:spPr>
          <a:xfrm>
            <a:off x="311700" y="18382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Worst Case Time Complexity [ Big-O ]: </a:t>
            </a:r>
            <a:r>
              <a:rPr b="1" lang="en-GB">
                <a:solidFill>
                  <a:schemeClr val="dk1"/>
                </a:solidFill>
              </a:rPr>
              <a:t>O(n2)</a:t>
            </a:r>
            <a:endParaRPr b="1">
              <a:solidFill>
                <a:schemeClr val="dk1"/>
              </a:solidFill>
            </a:endParaRPr>
          </a:p>
          <a:p>
            <a:pPr indent="0" lvl="0" marL="0" rtl="0" algn="ctr">
              <a:spcBef>
                <a:spcPts val="800"/>
              </a:spcBef>
              <a:spcAft>
                <a:spcPts val="0"/>
              </a:spcAft>
              <a:buClr>
                <a:schemeClr val="dk1"/>
              </a:buClr>
              <a:buSzPts val="1100"/>
              <a:buFont typeface="Arial"/>
              <a:buNone/>
            </a:pPr>
            <a:r>
              <a:rPr lang="en-GB">
                <a:solidFill>
                  <a:schemeClr val="dk1"/>
                </a:solidFill>
              </a:rPr>
              <a:t>Best Case Time Complexity [Big-omega]: </a:t>
            </a:r>
            <a:r>
              <a:rPr b="1" lang="en-GB">
                <a:solidFill>
                  <a:schemeClr val="dk1"/>
                </a:solidFill>
              </a:rPr>
              <a:t>O(n)</a:t>
            </a:r>
            <a:endParaRPr b="1">
              <a:solidFill>
                <a:schemeClr val="dk1"/>
              </a:solidFill>
            </a:endParaRPr>
          </a:p>
          <a:p>
            <a:pPr indent="0" lvl="0" marL="0" rtl="0" algn="ctr">
              <a:spcBef>
                <a:spcPts val="800"/>
              </a:spcBef>
              <a:spcAft>
                <a:spcPts val="0"/>
              </a:spcAft>
              <a:buClr>
                <a:schemeClr val="dk1"/>
              </a:buClr>
              <a:buSzPts val="1100"/>
              <a:buFont typeface="Arial"/>
              <a:buNone/>
            </a:pPr>
            <a:r>
              <a:rPr lang="en-GB">
                <a:solidFill>
                  <a:schemeClr val="dk1"/>
                </a:solidFill>
              </a:rPr>
              <a:t>Average Time Complexity [Big-theta]: </a:t>
            </a:r>
            <a:r>
              <a:rPr b="1" lang="en-GB">
                <a:solidFill>
                  <a:schemeClr val="dk1"/>
                </a:solidFill>
              </a:rPr>
              <a:t>O(n2)</a:t>
            </a:r>
            <a:endParaRPr b="1">
              <a:solidFill>
                <a:schemeClr val="dk1"/>
              </a:solidFill>
            </a:endParaRPr>
          </a:p>
          <a:p>
            <a:pPr indent="0" lvl="0" marL="0" rtl="0" algn="ctr">
              <a:spcBef>
                <a:spcPts val="800"/>
              </a:spcBef>
              <a:spcAft>
                <a:spcPts val="0"/>
              </a:spcAft>
              <a:buClr>
                <a:schemeClr val="dk1"/>
              </a:buClr>
              <a:buSzPts val="1100"/>
              <a:buFont typeface="Arial"/>
              <a:buNone/>
            </a:pPr>
            <a:r>
              <a:rPr lang="en-GB">
                <a:solidFill>
                  <a:schemeClr val="dk1"/>
                </a:solidFill>
              </a:rPr>
              <a:t>Space Complexity: </a:t>
            </a:r>
            <a:r>
              <a:rPr b="1" lang="en-GB">
                <a:solidFill>
                  <a:schemeClr val="dk1"/>
                </a:solidFill>
              </a:rPr>
              <a:t>O(1)</a:t>
            </a:r>
            <a:endParaRPr b="1">
              <a:solidFill>
                <a:schemeClr val="dk1"/>
              </a:solidFill>
            </a:endParaRPr>
          </a:p>
          <a:p>
            <a:pPr indent="0" lvl="0" marL="0" rtl="0" algn="ctr">
              <a:spcBef>
                <a:spcPts val="8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Sorting Efficiency</a:t>
            </a:r>
            <a:endParaRPr/>
          </a:p>
        </p:txBody>
      </p:sp>
      <p:sp>
        <p:nvSpPr>
          <p:cNvPr id="114" name="Google Shape;114;p27"/>
          <p:cNvSpPr txBox="1"/>
          <p:nvPr>
            <p:ph idx="1" type="body"/>
          </p:nvPr>
        </p:nvSpPr>
        <p:spPr>
          <a:xfrm>
            <a:off x="311700" y="1990675"/>
            <a:ext cx="8520600" cy="18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would you sort a deck of cards? </a:t>
            </a:r>
            <a:endParaRPr/>
          </a:p>
          <a:p>
            <a:pPr indent="0" lvl="0" marL="0" rtl="0" algn="ctr">
              <a:spcBef>
                <a:spcPts val="1600"/>
              </a:spcBef>
              <a:spcAft>
                <a:spcPts val="0"/>
              </a:spcAft>
              <a:buNone/>
            </a:pPr>
            <a:r>
              <a:rPr lang="en-GB"/>
              <a:t>What is the best (more efficient) way to do it?</a:t>
            </a:r>
            <a:endParaRPr/>
          </a:p>
          <a:p>
            <a:pPr indent="0" lvl="0" marL="0" rtl="0" algn="ctr">
              <a:spcBef>
                <a:spcPts val="1600"/>
              </a:spcBef>
              <a:spcAft>
                <a:spcPts val="0"/>
              </a:spcAft>
              <a:buNone/>
            </a:pPr>
            <a:r>
              <a:rPr lang="en-GB"/>
              <a:t>What can be the difference in the input?</a:t>
            </a:r>
            <a:endParaRPr/>
          </a:p>
          <a:p>
            <a:pPr indent="0" lvl="0" marL="0" rtl="0" algn="ctr">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Sorting Efficiency</a:t>
            </a:r>
            <a:endParaRPr/>
          </a:p>
        </p:txBody>
      </p:sp>
      <p:sp>
        <p:nvSpPr>
          <p:cNvPr id="120" name="Google Shape;120;p28"/>
          <p:cNvSpPr txBox="1"/>
          <p:nvPr>
            <p:ph idx="1" type="body"/>
          </p:nvPr>
        </p:nvSpPr>
        <p:spPr>
          <a:xfrm>
            <a:off x="311700" y="1914475"/>
            <a:ext cx="8520600" cy="167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The two main criterias to judge which algorithm is better than the other have been:</a:t>
            </a:r>
            <a:endParaRPr/>
          </a:p>
          <a:p>
            <a:pPr indent="-301625" lvl="0" marL="698500" rtl="0" algn="ctr">
              <a:lnSpc>
                <a:spcPct val="195652"/>
              </a:lnSpc>
              <a:spcBef>
                <a:spcPts val="800"/>
              </a:spcBef>
              <a:spcAft>
                <a:spcPts val="0"/>
              </a:spcAft>
              <a:buClr>
                <a:schemeClr val="dk1"/>
              </a:buClr>
              <a:buSzPts val="1150"/>
              <a:buFont typeface="Arial"/>
              <a:buAutoNum type="arabicPeriod"/>
            </a:pPr>
            <a:r>
              <a:rPr lang="en-GB"/>
              <a:t>Time taken to sort the given data.</a:t>
            </a:r>
            <a:endParaRPr/>
          </a:p>
          <a:p>
            <a:pPr indent="-301625" lvl="0" marL="698500" rtl="0" algn="ctr">
              <a:lnSpc>
                <a:spcPct val="195652"/>
              </a:lnSpc>
              <a:spcBef>
                <a:spcPts val="0"/>
              </a:spcBef>
              <a:spcAft>
                <a:spcPts val="0"/>
              </a:spcAft>
              <a:buClr>
                <a:schemeClr val="dk1"/>
              </a:buClr>
              <a:buSzPts val="1150"/>
              <a:buFont typeface="Arial"/>
              <a:buAutoNum type="arabicPeriod"/>
            </a:pPr>
            <a:r>
              <a:rPr lang="en-GB"/>
              <a:t>Memory Space required to do so.</a:t>
            </a:r>
            <a:endParaRPr/>
          </a:p>
          <a:p>
            <a:pPr indent="0" lvl="0" marL="0" rtl="0" algn="ctr">
              <a:spcBef>
                <a:spcPts val="8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Sorting Algorithms</a:t>
            </a:r>
            <a:endParaRPr/>
          </a:p>
        </p:txBody>
      </p:sp>
      <p:sp>
        <p:nvSpPr>
          <p:cNvPr id="126" name="Google Shape;12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Bubble  Sort</a:t>
            </a:r>
            <a:endParaRPr/>
          </a:p>
          <a:p>
            <a:pPr indent="0" lvl="0" marL="0" rtl="0" algn="ctr">
              <a:spcBef>
                <a:spcPts val="1600"/>
              </a:spcBef>
              <a:spcAft>
                <a:spcPts val="0"/>
              </a:spcAft>
              <a:buNone/>
            </a:pPr>
            <a:r>
              <a:rPr lang="en-GB"/>
              <a:t>Insertion Sort</a:t>
            </a:r>
            <a:endParaRPr/>
          </a:p>
          <a:p>
            <a:pPr indent="0" lvl="0" marL="0" rtl="0" algn="ctr">
              <a:spcBef>
                <a:spcPts val="1600"/>
              </a:spcBef>
              <a:spcAft>
                <a:spcPts val="0"/>
              </a:spcAft>
              <a:buNone/>
            </a:pPr>
            <a:r>
              <a:rPr lang="en-GB"/>
              <a:t>Merge Sort</a:t>
            </a:r>
            <a:endParaRPr/>
          </a:p>
          <a:p>
            <a:pPr indent="0" lvl="0" marL="0" rtl="0" algn="ctr">
              <a:spcBef>
                <a:spcPts val="1600"/>
              </a:spcBef>
              <a:spcAft>
                <a:spcPts val="0"/>
              </a:spcAft>
              <a:buNone/>
            </a:pPr>
            <a:r>
              <a:rPr lang="en-GB"/>
              <a:t>Selection Sort</a:t>
            </a:r>
            <a:endParaRPr/>
          </a:p>
          <a:p>
            <a:pPr indent="0" lvl="0" marL="0" rtl="0" algn="ctr">
              <a:spcBef>
                <a:spcPts val="1600"/>
              </a:spcBef>
              <a:spcAft>
                <a:spcPts val="0"/>
              </a:spcAft>
              <a:buNone/>
            </a:pPr>
            <a:r>
              <a:rPr lang="en-GB"/>
              <a:t>Quick Sort</a:t>
            </a:r>
            <a:endParaRPr/>
          </a:p>
          <a:p>
            <a:pPr indent="0" lvl="0" marL="0" rtl="0" algn="ctr">
              <a:spcBef>
                <a:spcPts val="1600"/>
              </a:spcBef>
              <a:spcAft>
                <a:spcPts val="1600"/>
              </a:spcAft>
              <a:buNone/>
            </a:pPr>
            <a:r>
              <a:rPr lang="en-GB"/>
              <a:t>Heap Sort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Bubble Sort</a:t>
            </a:r>
            <a:endParaRPr/>
          </a:p>
        </p:txBody>
      </p:sp>
      <p:sp>
        <p:nvSpPr>
          <p:cNvPr id="132" name="Google Shape;132;p30"/>
          <p:cNvSpPr txBox="1"/>
          <p:nvPr>
            <p:ph idx="1" type="body"/>
          </p:nvPr>
        </p:nvSpPr>
        <p:spPr>
          <a:xfrm>
            <a:off x="311700" y="1609675"/>
            <a:ext cx="8520600" cy="117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a:t>Bubble Sort</a:t>
            </a:r>
            <a:r>
              <a:rPr lang="en-GB"/>
              <a:t> is a simple algorithm which is used to sort a given set of n elements provided in form of an array with n number of elements. Bubble Sort compares all the element one by one and sort them based on their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Bubble Sort</a:t>
            </a:r>
            <a:endParaRPr/>
          </a:p>
        </p:txBody>
      </p:sp>
      <p:sp>
        <p:nvSpPr>
          <p:cNvPr id="138" name="Google Shape;138;p31"/>
          <p:cNvSpPr txBox="1"/>
          <p:nvPr>
            <p:ph idx="1" type="body"/>
          </p:nvPr>
        </p:nvSpPr>
        <p:spPr>
          <a:xfrm>
            <a:off x="311700" y="16858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If the given array has to be sorted in ascending order, then bubble sort will start by comparing the first element of the array with the second element, if the first element is greater than the second element, it will swap both the elements, and then move on to compare the second and the third element, and so on.</a:t>
            </a:r>
            <a:endParaRPr/>
          </a:p>
          <a:p>
            <a:pPr indent="0" lvl="0" marL="0" rtl="0" algn="ctr">
              <a:spcBef>
                <a:spcPts val="800"/>
              </a:spcBef>
              <a:spcAft>
                <a:spcPts val="0"/>
              </a:spcAft>
              <a:buClr>
                <a:schemeClr val="dk1"/>
              </a:buClr>
              <a:buSzPts val="1100"/>
              <a:buFont typeface="Arial"/>
              <a:buNone/>
            </a:pPr>
            <a:r>
              <a:t/>
            </a:r>
            <a:endParaRPr/>
          </a:p>
          <a:p>
            <a:pPr indent="0" lvl="0" marL="0" rtl="0" algn="ctr">
              <a:spcBef>
                <a:spcPts val="800"/>
              </a:spcBef>
              <a:spcAft>
                <a:spcPts val="0"/>
              </a:spcAft>
              <a:buClr>
                <a:schemeClr val="dk1"/>
              </a:buClr>
              <a:buSzPts val="1100"/>
              <a:buFont typeface="Arial"/>
              <a:buNone/>
            </a:pPr>
            <a:r>
              <a:rPr lang="en-GB"/>
              <a:t>If we have total </a:t>
            </a:r>
            <a:r>
              <a:rPr lang="en-GB">
                <a:solidFill>
                  <a:srgbClr val="E69138"/>
                </a:solidFill>
              </a:rPr>
              <a:t>n</a:t>
            </a:r>
            <a:r>
              <a:rPr lang="en-GB"/>
              <a:t> elements, then we need to repeat this process for </a:t>
            </a:r>
            <a:r>
              <a:rPr lang="en-GB">
                <a:solidFill>
                  <a:srgbClr val="E69138"/>
                </a:solidFill>
              </a:rPr>
              <a:t>n-1</a:t>
            </a:r>
            <a:r>
              <a:rPr lang="en-GB"/>
              <a:t> times.</a:t>
            </a:r>
            <a:endParaRPr/>
          </a:p>
          <a:p>
            <a:pPr indent="0" lvl="0" marL="0" rtl="0" algn="ctr">
              <a:spcBef>
                <a:spcPts val="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Implementing Bubble Sort</a:t>
            </a:r>
            <a:endParaRPr/>
          </a:p>
        </p:txBody>
      </p:sp>
      <p:pic>
        <p:nvPicPr>
          <p:cNvPr id="144" name="Google Shape;144;p32"/>
          <p:cNvPicPr preferRelativeResize="0"/>
          <p:nvPr/>
        </p:nvPicPr>
        <p:blipFill>
          <a:blip r:embed="rId3">
            <a:alphaModFix/>
          </a:blip>
          <a:stretch>
            <a:fillRect/>
          </a:stretch>
        </p:blipFill>
        <p:spPr>
          <a:xfrm>
            <a:off x="2419613" y="1143700"/>
            <a:ext cx="4304781"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Implementing Bubble Sort</a:t>
            </a:r>
            <a:endParaRPr/>
          </a:p>
        </p:txBody>
      </p:sp>
      <p:sp>
        <p:nvSpPr>
          <p:cNvPr id="150" name="Google Shape;150;p33"/>
          <p:cNvSpPr txBox="1"/>
          <p:nvPr>
            <p:ph idx="1" type="body"/>
          </p:nvPr>
        </p:nvSpPr>
        <p:spPr>
          <a:xfrm>
            <a:off x="311700" y="2311350"/>
            <a:ext cx="8520600" cy="52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200">
                <a:latin typeface="Consolas"/>
                <a:ea typeface="Consolas"/>
                <a:cs typeface="Consolas"/>
                <a:sym typeface="Consolas"/>
              </a:rPr>
              <a:t>&lt; Code Time&gt;</a:t>
            </a:r>
            <a:endParaRPr sz="22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