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Montserrat Medium"/>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ontserratMedium-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2.xml"/><Relationship Id="rId19" Type="http://schemas.openxmlformats.org/officeDocument/2006/relationships/font" Target="fonts/MontserratMedium-bold.fntdata"/><Relationship Id="rId6" Type="http://schemas.openxmlformats.org/officeDocument/2006/relationships/notesMaster" Target="notesMasters/notesMaster1.xml"/><Relationship Id="rId18" Type="http://schemas.openxmlformats.org/officeDocument/2006/relationships/font" Target="fonts/MontserratMedium-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cd1378b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cd1378b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cd1378bd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cd1378bd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1512a6e3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1512a6e3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1512a6e3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1512a6e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1512a6e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1512a6e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1512a6e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1512a6e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1512a6e3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1512a6e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Montserrat"/>
              <a:buNone/>
              <a:defRPr sz="3000">
                <a:latin typeface="Montserrat"/>
                <a:ea typeface="Montserrat"/>
                <a:cs typeface="Montserrat"/>
                <a:sym typeface="Montserrat"/>
              </a:defRPr>
            </a:lvl1pPr>
            <a:lvl2pPr lvl="1" rtl="0" algn="ctr">
              <a:spcBef>
                <a:spcPts val="0"/>
              </a:spcBef>
              <a:spcAft>
                <a:spcPts val="0"/>
              </a:spcAft>
              <a:buSzPts val="3000"/>
              <a:buFont typeface="Montserrat"/>
              <a:buNone/>
              <a:defRPr sz="3000">
                <a:latin typeface="Montserrat"/>
                <a:ea typeface="Montserrat"/>
                <a:cs typeface="Montserrat"/>
                <a:sym typeface="Montserrat"/>
              </a:defRPr>
            </a:lvl2pPr>
            <a:lvl3pPr lvl="2" rtl="0" algn="ctr">
              <a:spcBef>
                <a:spcPts val="0"/>
              </a:spcBef>
              <a:spcAft>
                <a:spcPts val="0"/>
              </a:spcAft>
              <a:buSzPts val="3000"/>
              <a:buFont typeface="Montserrat"/>
              <a:buNone/>
              <a:defRPr sz="3000">
                <a:latin typeface="Montserrat"/>
                <a:ea typeface="Montserrat"/>
                <a:cs typeface="Montserrat"/>
                <a:sym typeface="Montserrat"/>
              </a:defRPr>
            </a:lvl3pPr>
            <a:lvl4pPr lvl="3" rtl="0" algn="ctr">
              <a:spcBef>
                <a:spcPts val="0"/>
              </a:spcBef>
              <a:spcAft>
                <a:spcPts val="0"/>
              </a:spcAft>
              <a:buSzPts val="3000"/>
              <a:buFont typeface="Montserrat"/>
              <a:buNone/>
              <a:defRPr sz="3000">
                <a:latin typeface="Montserrat"/>
                <a:ea typeface="Montserrat"/>
                <a:cs typeface="Montserrat"/>
                <a:sym typeface="Montserrat"/>
              </a:defRPr>
            </a:lvl4pPr>
            <a:lvl5pPr lvl="4" rtl="0" algn="ctr">
              <a:spcBef>
                <a:spcPts val="0"/>
              </a:spcBef>
              <a:spcAft>
                <a:spcPts val="0"/>
              </a:spcAft>
              <a:buSzPts val="3000"/>
              <a:buFont typeface="Montserrat"/>
              <a:buNone/>
              <a:defRPr sz="3000">
                <a:latin typeface="Montserrat"/>
                <a:ea typeface="Montserrat"/>
                <a:cs typeface="Montserrat"/>
                <a:sym typeface="Montserrat"/>
              </a:defRPr>
            </a:lvl5pPr>
            <a:lvl6pPr lvl="5" rtl="0" algn="ctr">
              <a:spcBef>
                <a:spcPts val="0"/>
              </a:spcBef>
              <a:spcAft>
                <a:spcPts val="0"/>
              </a:spcAft>
              <a:buSzPts val="3000"/>
              <a:buFont typeface="Montserrat"/>
              <a:buNone/>
              <a:defRPr sz="3000">
                <a:latin typeface="Montserrat"/>
                <a:ea typeface="Montserrat"/>
                <a:cs typeface="Montserrat"/>
                <a:sym typeface="Montserrat"/>
              </a:defRPr>
            </a:lvl6pPr>
            <a:lvl7pPr lvl="6" rtl="0" algn="ctr">
              <a:spcBef>
                <a:spcPts val="0"/>
              </a:spcBef>
              <a:spcAft>
                <a:spcPts val="0"/>
              </a:spcAft>
              <a:buSzPts val="3000"/>
              <a:buFont typeface="Montserrat"/>
              <a:buNone/>
              <a:defRPr sz="3000">
                <a:latin typeface="Montserrat"/>
                <a:ea typeface="Montserrat"/>
                <a:cs typeface="Montserrat"/>
                <a:sym typeface="Montserrat"/>
              </a:defRPr>
            </a:lvl7pPr>
            <a:lvl8pPr lvl="7" rtl="0" algn="ctr">
              <a:spcBef>
                <a:spcPts val="0"/>
              </a:spcBef>
              <a:spcAft>
                <a:spcPts val="0"/>
              </a:spcAft>
              <a:buSzPts val="3000"/>
              <a:buFont typeface="Montserrat"/>
              <a:buNone/>
              <a:defRPr sz="3000">
                <a:latin typeface="Montserrat"/>
                <a:ea typeface="Montserrat"/>
                <a:cs typeface="Montserrat"/>
                <a:sym typeface="Montserrat"/>
              </a:defRPr>
            </a:lvl8pPr>
            <a:lvl9pPr lvl="8" rtl="0" algn="ctr">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ontserrat"/>
              <a:buNone/>
              <a:defRPr sz="2400">
                <a:latin typeface="Montserrat"/>
                <a:ea typeface="Montserrat"/>
                <a:cs typeface="Montserrat"/>
                <a:sym typeface="Montserrat"/>
              </a:defRPr>
            </a:lvl1pPr>
            <a:lvl2pPr lvl="1" rtl="0" algn="ctr">
              <a:spcBef>
                <a:spcPts val="0"/>
              </a:spcBef>
              <a:spcAft>
                <a:spcPts val="0"/>
              </a:spcAft>
              <a:buSzPts val="2400"/>
              <a:buFont typeface="Montserrat"/>
              <a:buNone/>
              <a:defRPr sz="2400">
                <a:latin typeface="Montserrat"/>
                <a:ea typeface="Montserrat"/>
                <a:cs typeface="Montserrat"/>
                <a:sym typeface="Montserrat"/>
              </a:defRPr>
            </a:lvl2pPr>
            <a:lvl3pPr lvl="2" rtl="0" algn="ctr">
              <a:spcBef>
                <a:spcPts val="0"/>
              </a:spcBef>
              <a:spcAft>
                <a:spcPts val="0"/>
              </a:spcAft>
              <a:buSzPts val="2400"/>
              <a:buFont typeface="Montserrat"/>
              <a:buNone/>
              <a:defRPr sz="2400">
                <a:latin typeface="Montserrat"/>
                <a:ea typeface="Montserrat"/>
                <a:cs typeface="Montserrat"/>
                <a:sym typeface="Montserrat"/>
              </a:defRPr>
            </a:lvl3pPr>
            <a:lvl4pPr lvl="3" rtl="0" algn="ctr">
              <a:spcBef>
                <a:spcPts val="0"/>
              </a:spcBef>
              <a:spcAft>
                <a:spcPts val="0"/>
              </a:spcAft>
              <a:buSzPts val="2400"/>
              <a:buFont typeface="Montserrat"/>
              <a:buNone/>
              <a:defRPr sz="2400">
                <a:latin typeface="Montserrat"/>
                <a:ea typeface="Montserrat"/>
                <a:cs typeface="Montserrat"/>
                <a:sym typeface="Montserrat"/>
              </a:defRPr>
            </a:lvl4pPr>
            <a:lvl5pPr lvl="4" rtl="0" algn="ctr">
              <a:spcBef>
                <a:spcPts val="0"/>
              </a:spcBef>
              <a:spcAft>
                <a:spcPts val="0"/>
              </a:spcAft>
              <a:buSzPts val="2400"/>
              <a:buFont typeface="Montserrat"/>
              <a:buNone/>
              <a:defRPr sz="2400">
                <a:latin typeface="Montserrat"/>
                <a:ea typeface="Montserrat"/>
                <a:cs typeface="Montserrat"/>
                <a:sym typeface="Montserrat"/>
              </a:defRPr>
            </a:lvl5pPr>
            <a:lvl6pPr lvl="5" rtl="0" algn="ctr">
              <a:spcBef>
                <a:spcPts val="0"/>
              </a:spcBef>
              <a:spcAft>
                <a:spcPts val="0"/>
              </a:spcAft>
              <a:buSzPts val="2400"/>
              <a:buFont typeface="Montserrat"/>
              <a:buNone/>
              <a:defRPr sz="2400">
                <a:latin typeface="Montserrat"/>
                <a:ea typeface="Montserrat"/>
                <a:cs typeface="Montserrat"/>
                <a:sym typeface="Montserrat"/>
              </a:defRPr>
            </a:lvl6pPr>
            <a:lvl7pPr lvl="6" rtl="0" algn="ctr">
              <a:spcBef>
                <a:spcPts val="0"/>
              </a:spcBef>
              <a:spcAft>
                <a:spcPts val="0"/>
              </a:spcAft>
              <a:buSzPts val="2400"/>
              <a:buFont typeface="Montserrat"/>
              <a:buNone/>
              <a:defRPr sz="2400">
                <a:latin typeface="Montserrat"/>
                <a:ea typeface="Montserrat"/>
                <a:cs typeface="Montserrat"/>
                <a:sym typeface="Montserrat"/>
              </a:defRPr>
            </a:lvl7pPr>
            <a:lvl8pPr lvl="7" rtl="0" algn="ctr">
              <a:spcBef>
                <a:spcPts val="0"/>
              </a:spcBef>
              <a:spcAft>
                <a:spcPts val="0"/>
              </a:spcAft>
              <a:buSzPts val="2400"/>
              <a:buFont typeface="Montserrat"/>
              <a:buNone/>
              <a:defRPr sz="2400">
                <a:latin typeface="Montserrat"/>
                <a:ea typeface="Montserrat"/>
                <a:cs typeface="Montserrat"/>
                <a:sym typeface="Montserrat"/>
              </a:defRPr>
            </a:lvl8pPr>
            <a:lvl9pPr lvl="8" rtl="0" algn="ctr">
              <a:spcBef>
                <a:spcPts val="0"/>
              </a:spcBef>
              <a:spcAft>
                <a:spcPts val="0"/>
              </a:spcAft>
              <a:buSzPts val="2400"/>
              <a:buFont typeface="Montserrat"/>
              <a:buNone/>
              <a:defRPr sz="2400">
                <a:latin typeface="Montserrat"/>
                <a:ea typeface="Montserrat"/>
                <a:cs typeface="Montserrat"/>
                <a:sym typeface="Montserrat"/>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lgn="ctr">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lgn="ctr">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lgn="ctr">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lgn="ctr">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lgn="ctr">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lgn="ctr">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lgn="ctr">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lgn="ctr">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spcBef>
                <a:spcPts val="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spcBef>
                <a:spcPts val="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237350"/>
            <a:ext cx="8520600" cy="5727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Clr>
                <a:schemeClr val="dk1"/>
              </a:buClr>
              <a:buSzPts val="1100"/>
              <a:buFont typeface="Arial"/>
              <a:buNone/>
            </a:pPr>
            <a:r>
              <a:rPr lang="en-GB" sz="3000">
                <a:latin typeface="Montserrat Medium"/>
                <a:ea typeface="Montserrat Medium"/>
                <a:cs typeface="Montserrat Medium"/>
                <a:sym typeface="Montserrat Medium"/>
              </a:rPr>
              <a:t>Data Structures </a:t>
            </a:r>
            <a:endParaRPr sz="3000">
              <a:latin typeface="Montserrat Medium"/>
              <a:ea typeface="Montserrat Medium"/>
              <a:cs typeface="Montserrat Medium"/>
              <a:sym typeface="Montserrat Medium"/>
            </a:endParaRPr>
          </a:p>
          <a:p>
            <a:pPr indent="0" lvl="0" marL="0" rtl="0" algn="ctr">
              <a:spcBef>
                <a:spcPts val="0"/>
              </a:spcBef>
              <a:spcAft>
                <a:spcPts val="0"/>
              </a:spcAft>
              <a:buNone/>
            </a:pPr>
            <a:r>
              <a:t/>
            </a:r>
            <a:endParaRPr sz="3000">
              <a:latin typeface="Montserrat Medium"/>
              <a:ea typeface="Montserrat Medium"/>
              <a:cs typeface="Montserrat Medium"/>
              <a:sym typeface="Montserrat Medium"/>
            </a:endParaRPr>
          </a:p>
        </p:txBody>
      </p:sp>
      <p:sp>
        <p:nvSpPr>
          <p:cNvPr id="100" name="Google Shape;100;p25"/>
          <p:cNvSpPr txBox="1"/>
          <p:nvPr>
            <p:ph idx="1" type="body"/>
          </p:nvPr>
        </p:nvSpPr>
        <p:spPr>
          <a:xfrm>
            <a:off x="311700" y="2080325"/>
            <a:ext cx="8520600" cy="27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latin typeface="Montserrat Medium"/>
                <a:ea typeface="Montserrat Medium"/>
                <a:cs typeface="Montserrat Medium"/>
                <a:sym typeface="Montserrat Medium"/>
              </a:rPr>
              <a:t>Week 4 - Sorting Algorithms</a:t>
            </a:r>
            <a:endParaRPr>
              <a:solidFill>
                <a:schemeClr val="dk1"/>
              </a:solidFill>
              <a:latin typeface="Montserrat Medium"/>
              <a:ea typeface="Montserrat Medium"/>
              <a:cs typeface="Montserrat Medium"/>
              <a:sym typeface="Montserrat Medium"/>
            </a:endParaRPr>
          </a:p>
          <a:p>
            <a:pPr indent="0" lvl="0" marL="0" rtl="0" algn="ctr">
              <a:spcBef>
                <a:spcPts val="30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Juan Carlos Pineda</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ITESM </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juancarlos.pineda@itesm.mx</a:t>
            </a:r>
            <a:endParaRPr sz="1200">
              <a:solidFill>
                <a:schemeClr val="dk1"/>
              </a:solidFill>
              <a:latin typeface="Montserrat Medium"/>
              <a:ea typeface="Montserrat Medium"/>
              <a:cs typeface="Montserrat Medium"/>
              <a:sym typeface="Montserrat Medium"/>
            </a:endParaRPr>
          </a:p>
          <a:p>
            <a:pPr indent="0" lvl="0" marL="0" rtl="0" algn="ctr">
              <a:spcBef>
                <a:spcPts val="0"/>
              </a:spcBef>
              <a:spcAft>
                <a:spcPts val="1600"/>
              </a:spcAft>
              <a:buNone/>
            </a:pPr>
            <a:r>
              <a:t/>
            </a:r>
            <a:endParaRPr>
              <a:latin typeface="Montserrat Medium"/>
              <a:ea typeface="Montserrat Medium"/>
              <a:cs typeface="Montserrat Medium"/>
              <a:sym typeface="Montserrat Medium"/>
            </a:endParaRPr>
          </a:p>
        </p:txBody>
      </p:sp>
      <p:pic>
        <p:nvPicPr>
          <p:cNvPr id="101" name="Google Shape;101;p25"/>
          <p:cNvPicPr preferRelativeResize="0"/>
          <p:nvPr/>
        </p:nvPicPr>
        <p:blipFill>
          <a:blip r:embed="rId3">
            <a:alphaModFix/>
          </a:blip>
          <a:stretch>
            <a:fillRect/>
          </a:stretch>
        </p:blipFill>
        <p:spPr>
          <a:xfrm>
            <a:off x="6651075" y="312450"/>
            <a:ext cx="2181225" cy="242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Divide and Conquer</a:t>
            </a:r>
            <a:endParaRPr/>
          </a:p>
        </p:txBody>
      </p:sp>
      <p:sp>
        <p:nvSpPr>
          <p:cNvPr id="107" name="Google Shape;107;p26"/>
          <p:cNvSpPr txBox="1"/>
          <p:nvPr>
            <p:ph idx="1" type="body"/>
          </p:nvPr>
        </p:nvSpPr>
        <p:spPr>
          <a:xfrm>
            <a:off x="1389750" y="2005825"/>
            <a:ext cx="6576300" cy="10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highlight>
                  <a:srgbClr val="FFFFFF"/>
                </a:highlight>
              </a:rPr>
              <a:t>If we can break a single big problem into smaller sub-problems, solve the smaller sub-problems and combine their solutions to find the solution for the original big problem, it becomes easier to solve the whole problem.</a:t>
            </a:r>
            <a:endParaRPr/>
          </a:p>
          <a:p>
            <a:pPr indent="0" lvl="0" marL="0" rtl="0" algn="ctr">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Divide and Conquer</a:t>
            </a:r>
            <a:endParaRPr/>
          </a:p>
        </p:txBody>
      </p:sp>
      <p:sp>
        <p:nvSpPr>
          <p:cNvPr id="113" name="Google Shape;113;p27"/>
          <p:cNvSpPr txBox="1"/>
          <p:nvPr>
            <p:ph idx="1" type="body"/>
          </p:nvPr>
        </p:nvSpPr>
        <p:spPr>
          <a:xfrm>
            <a:off x="1196325" y="1189175"/>
            <a:ext cx="6583500" cy="33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When Spaniards arrived to Mexico, they saw a country with different religions and regional kings, hard working but naive citizens, diversity, and found it difficult to establish their empire. </a:t>
            </a:r>
            <a:endParaRPr>
              <a:solidFill>
                <a:schemeClr val="dk1"/>
              </a:solidFill>
            </a:endParaRPr>
          </a:p>
          <a:p>
            <a:pPr indent="0" lvl="0" marL="0" rtl="0" algn="l">
              <a:spcBef>
                <a:spcPts val="800"/>
              </a:spcBef>
              <a:spcAft>
                <a:spcPts val="0"/>
              </a:spcAft>
              <a:buClr>
                <a:schemeClr val="dk1"/>
              </a:buClr>
              <a:buSzPts val="1100"/>
              <a:buFont typeface="Arial"/>
              <a:buNone/>
            </a:pPr>
            <a:r>
              <a:rPr lang="en-GB">
                <a:solidFill>
                  <a:schemeClr val="dk1"/>
                </a:solidFill>
              </a:rPr>
              <a:t>So, they adopted the policy of Divide and Rule. Where the population of Mexico was collectively a one big problem for them, they divided the problem into smaller problems, by instigating rivalries between local kings, making them stand against each other, and this worked very well for them.</a:t>
            </a:r>
            <a:endParaRPr>
              <a:solidFill>
                <a:schemeClr val="dk1"/>
              </a:solidFill>
            </a:endParaRPr>
          </a:p>
          <a:p>
            <a:pPr indent="0" lvl="0" marL="0" rtl="0" algn="l">
              <a:spcBef>
                <a:spcPts val="800"/>
              </a:spcBef>
              <a:spcAft>
                <a:spcPts val="0"/>
              </a:spcAft>
              <a:buClr>
                <a:schemeClr val="dk1"/>
              </a:buClr>
              <a:buSzPts val="1100"/>
              <a:buFont typeface="Arial"/>
              <a:buNone/>
            </a:pPr>
            <a:r>
              <a:rPr lang="en-GB">
                <a:solidFill>
                  <a:schemeClr val="dk1"/>
                </a:solidFill>
              </a:rPr>
              <a:t>Well that was history, and a socio-political policy (Divide and Rule), but the idea here is, if we can somehow divide a problem into smaller sub-problems, it becomes easier to eventually solve the whole problem.</a:t>
            </a:r>
            <a:endParaRPr>
              <a:solidFill>
                <a:schemeClr val="dk1"/>
              </a:solidFill>
            </a:endParaRPr>
          </a:p>
          <a:p>
            <a:pPr indent="0" lvl="0" marL="0" rtl="0" algn="ctr">
              <a:spcBef>
                <a:spcPts val="8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Merge Sort</a:t>
            </a:r>
            <a:endParaRPr/>
          </a:p>
        </p:txBody>
      </p:sp>
      <p:pic>
        <p:nvPicPr>
          <p:cNvPr id="119" name="Google Shape;119;p28"/>
          <p:cNvPicPr preferRelativeResize="0"/>
          <p:nvPr/>
        </p:nvPicPr>
        <p:blipFill>
          <a:blip r:embed="rId3">
            <a:alphaModFix/>
          </a:blip>
          <a:stretch>
            <a:fillRect/>
          </a:stretch>
        </p:blipFill>
        <p:spPr>
          <a:xfrm>
            <a:off x="3015899" y="636200"/>
            <a:ext cx="2888300" cy="4233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Merge Sort Implementation</a:t>
            </a:r>
            <a:endParaRPr/>
          </a:p>
        </p:txBody>
      </p:sp>
      <p:sp>
        <p:nvSpPr>
          <p:cNvPr id="125" name="Google Shape;125;p29"/>
          <p:cNvSpPr txBox="1"/>
          <p:nvPr>
            <p:ph idx="1" type="body"/>
          </p:nvPr>
        </p:nvSpPr>
        <p:spPr>
          <a:xfrm>
            <a:off x="1060225" y="1131850"/>
            <a:ext cx="6934500" cy="3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In merge sort we follow the following steps:</a:t>
            </a:r>
            <a:endParaRPr sz="1200">
              <a:solidFill>
                <a:schemeClr val="dk1"/>
              </a:solidFill>
            </a:endParaRPr>
          </a:p>
          <a:p>
            <a:pPr indent="-304800" lvl="0" marL="698500" rtl="0" algn="l">
              <a:lnSpc>
                <a:spcPct val="195652"/>
              </a:lnSpc>
              <a:spcBef>
                <a:spcPts val="800"/>
              </a:spcBef>
              <a:spcAft>
                <a:spcPts val="0"/>
              </a:spcAft>
              <a:buClr>
                <a:schemeClr val="dk1"/>
              </a:buClr>
              <a:buSzPts val="1200"/>
              <a:buFont typeface="Arial"/>
              <a:buAutoNum type="arabicPeriod"/>
            </a:pPr>
            <a:r>
              <a:rPr lang="en-GB" sz="1200">
                <a:solidFill>
                  <a:schemeClr val="dk1"/>
                </a:solidFill>
              </a:rPr>
              <a:t>We take a variable </a:t>
            </a:r>
            <a:r>
              <a:rPr lang="en-GB" sz="1200">
                <a:solidFill>
                  <a:srgbClr val="C7254E"/>
                </a:solidFill>
                <a:highlight>
                  <a:srgbClr val="F9F2F4"/>
                </a:highlight>
              </a:rPr>
              <a:t>p</a:t>
            </a:r>
            <a:r>
              <a:rPr lang="en-GB" sz="1200">
                <a:solidFill>
                  <a:schemeClr val="dk1"/>
                </a:solidFill>
              </a:rPr>
              <a:t> and store the starting index of our array in this. And we take another variable </a:t>
            </a:r>
            <a:r>
              <a:rPr lang="en-GB" sz="1200">
                <a:solidFill>
                  <a:srgbClr val="C7254E"/>
                </a:solidFill>
                <a:highlight>
                  <a:srgbClr val="F9F2F4"/>
                </a:highlight>
              </a:rPr>
              <a:t>r</a:t>
            </a:r>
            <a:r>
              <a:rPr lang="en-GB" sz="1200">
                <a:solidFill>
                  <a:schemeClr val="dk1"/>
                </a:solidFill>
              </a:rPr>
              <a:t> and store the last index of array in it.</a:t>
            </a:r>
            <a:endParaRPr sz="1200">
              <a:solidFill>
                <a:schemeClr val="dk1"/>
              </a:solidFill>
            </a:endParaRPr>
          </a:p>
          <a:p>
            <a:pPr indent="-304800" lvl="0" marL="698500" rtl="0" algn="l">
              <a:lnSpc>
                <a:spcPct val="195652"/>
              </a:lnSpc>
              <a:spcBef>
                <a:spcPts val="0"/>
              </a:spcBef>
              <a:spcAft>
                <a:spcPts val="0"/>
              </a:spcAft>
              <a:buClr>
                <a:schemeClr val="dk1"/>
              </a:buClr>
              <a:buSzPts val="1200"/>
              <a:buFont typeface="Arial"/>
              <a:buAutoNum type="arabicPeriod"/>
            </a:pPr>
            <a:r>
              <a:rPr lang="en-GB" sz="1200">
                <a:solidFill>
                  <a:schemeClr val="dk1"/>
                </a:solidFill>
              </a:rPr>
              <a:t>Then we find the middle of the array using the formula </a:t>
            </a:r>
            <a:r>
              <a:rPr lang="en-GB" sz="1200">
                <a:solidFill>
                  <a:srgbClr val="C7254E"/>
                </a:solidFill>
                <a:highlight>
                  <a:srgbClr val="F9F2F4"/>
                </a:highlight>
              </a:rPr>
              <a:t>(p + r)/2</a:t>
            </a:r>
            <a:r>
              <a:rPr lang="en-GB" sz="1200">
                <a:solidFill>
                  <a:schemeClr val="dk1"/>
                </a:solidFill>
              </a:rPr>
              <a:t> and mark the middle index as </a:t>
            </a:r>
            <a:r>
              <a:rPr lang="en-GB" sz="1200">
                <a:solidFill>
                  <a:srgbClr val="C7254E"/>
                </a:solidFill>
                <a:highlight>
                  <a:srgbClr val="F9F2F4"/>
                </a:highlight>
              </a:rPr>
              <a:t>q</a:t>
            </a:r>
            <a:r>
              <a:rPr lang="en-GB" sz="1200">
                <a:solidFill>
                  <a:schemeClr val="dk1"/>
                </a:solidFill>
              </a:rPr>
              <a:t>, and break the array into two subarrays, from </a:t>
            </a:r>
            <a:r>
              <a:rPr lang="en-GB" sz="1200">
                <a:solidFill>
                  <a:srgbClr val="C7254E"/>
                </a:solidFill>
                <a:highlight>
                  <a:srgbClr val="F9F2F4"/>
                </a:highlight>
              </a:rPr>
              <a:t>p</a:t>
            </a:r>
            <a:r>
              <a:rPr lang="en-GB" sz="1200">
                <a:solidFill>
                  <a:schemeClr val="dk1"/>
                </a:solidFill>
              </a:rPr>
              <a:t> to </a:t>
            </a:r>
            <a:r>
              <a:rPr lang="en-GB" sz="1200">
                <a:solidFill>
                  <a:srgbClr val="C7254E"/>
                </a:solidFill>
                <a:highlight>
                  <a:srgbClr val="F9F2F4"/>
                </a:highlight>
              </a:rPr>
              <a:t>q</a:t>
            </a:r>
            <a:r>
              <a:rPr lang="en-GB" sz="1200">
                <a:solidFill>
                  <a:schemeClr val="dk1"/>
                </a:solidFill>
              </a:rPr>
              <a:t> and from </a:t>
            </a:r>
            <a:r>
              <a:rPr lang="en-GB" sz="1200">
                <a:solidFill>
                  <a:srgbClr val="C7254E"/>
                </a:solidFill>
                <a:highlight>
                  <a:srgbClr val="F9F2F4"/>
                </a:highlight>
              </a:rPr>
              <a:t>q + 1</a:t>
            </a:r>
            <a:r>
              <a:rPr lang="en-GB" sz="1200">
                <a:solidFill>
                  <a:schemeClr val="dk1"/>
                </a:solidFill>
              </a:rPr>
              <a:t> to </a:t>
            </a:r>
            <a:r>
              <a:rPr lang="en-GB" sz="1200">
                <a:solidFill>
                  <a:srgbClr val="C7254E"/>
                </a:solidFill>
                <a:highlight>
                  <a:srgbClr val="F9F2F4"/>
                </a:highlight>
              </a:rPr>
              <a:t>r</a:t>
            </a:r>
            <a:r>
              <a:rPr lang="en-GB" sz="1200">
                <a:solidFill>
                  <a:schemeClr val="dk1"/>
                </a:solidFill>
              </a:rPr>
              <a:t> index.</a:t>
            </a:r>
            <a:endParaRPr sz="1200">
              <a:solidFill>
                <a:schemeClr val="dk1"/>
              </a:solidFill>
            </a:endParaRPr>
          </a:p>
          <a:p>
            <a:pPr indent="-304800" lvl="0" marL="698500" rtl="0" algn="l">
              <a:lnSpc>
                <a:spcPct val="195652"/>
              </a:lnSpc>
              <a:spcBef>
                <a:spcPts val="0"/>
              </a:spcBef>
              <a:spcAft>
                <a:spcPts val="0"/>
              </a:spcAft>
              <a:buClr>
                <a:schemeClr val="dk1"/>
              </a:buClr>
              <a:buSzPts val="1200"/>
              <a:buFont typeface="Montserrat"/>
              <a:buAutoNum type="arabicPeriod"/>
            </a:pPr>
            <a:r>
              <a:rPr lang="en-GB" sz="1200">
                <a:solidFill>
                  <a:schemeClr val="dk1"/>
                </a:solidFill>
              </a:rPr>
              <a:t>Then we divide these 2 subarrays again, just like we divided our main array and this continues.</a:t>
            </a:r>
            <a:endParaRPr sz="1200">
              <a:solidFill>
                <a:schemeClr val="dk1"/>
              </a:solidFill>
            </a:endParaRPr>
          </a:p>
          <a:p>
            <a:pPr indent="-304800" lvl="0" marL="698500" rtl="0" algn="l">
              <a:lnSpc>
                <a:spcPct val="195652"/>
              </a:lnSpc>
              <a:spcBef>
                <a:spcPts val="0"/>
              </a:spcBef>
              <a:spcAft>
                <a:spcPts val="0"/>
              </a:spcAft>
              <a:buClr>
                <a:schemeClr val="dk1"/>
              </a:buClr>
              <a:buSzPts val="1200"/>
              <a:buFont typeface="Montserrat"/>
              <a:buAutoNum type="arabicPeriod"/>
            </a:pPr>
            <a:r>
              <a:rPr lang="en-GB" sz="1200">
                <a:solidFill>
                  <a:schemeClr val="dk1"/>
                </a:solidFill>
              </a:rPr>
              <a:t>Once we have divided the main array into subarrays with single elements, then we start merging the subarrays.</a:t>
            </a:r>
            <a:endParaRPr sz="1200">
              <a:solidFill>
                <a:schemeClr val="dk1"/>
              </a:solidFill>
            </a:endParaRPr>
          </a:p>
          <a:p>
            <a:pPr indent="0" lvl="0" marL="0" rtl="0" algn="ctr">
              <a:spcBef>
                <a:spcPts val="800"/>
              </a:spcBef>
              <a:spcAft>
                <a:spcPts val="16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Pop Quiz</a:t>
            </a:r>
            <a:endParaRPr/>
          </a:p>
        </p:txBody>
      </p:sp>
      <p:sp>
        <p:nvSpPr>
          <p:cNvPr id="131" name="Google Shape;131;p30"/>
          <p:cNvSpPr txBox="1"/>
          <p:nvPr>
            <p:ph idx="1" type="body"/>
          </p:nvPr>
        </p:nvSpPr>
        <p:spPr>
          <a:xfrm>
            <a:off x="1378500" y="1762075"/>
            <a:ext cx="6551100" cy="21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Is Merge Sort a Stable Sort Algorithm?</a:t>
            </a:r>
            <a:endParaRPr/>
          </a:p>
          <a:p>
            <a:pPr indent="0" lvl="0" marL="0" rtl="0" algn="ctr">
              <a:spcBef>
                <a:spcPts val="1600"/>
              </a:spcBef>
              <a:spcAft>
                <a:spcPts val="1600"/>
              </a:spcAft>
              <a:buNone/>
            </a:pPr>
            <a:r>
              <a:rPr lang="en-GB"/>
              <a:t>What is the complexity of Merge Sort?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Characteristics of Merge Sort</a:t>
            </a:r>
            <a:endParaRPr/>
          </a:p>
        </p:txBody>
      </p:sp>
      <p:sp>
        <p:nvSpPr>
          <p:cNvPr id="137" name="Google Shape;137;p31"/>
          <p:cNvSpPr txBox="1"/>
          <p:nvPr>
            <p:ph idx="1" type="body"/>
          </p:nvPr>
        </p:nvSpPr>
        <p:spPr>
          <a:xfrm>
            <a:off x="1497200" y="1410375"/>
            <a:ext cx="6132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As we have already learned in Binary Search that whenever we divide a number into half in every step, it can be represented using a logarithmic function, which is</a:t>
            </a:r>
            <a:r>
              <a:rPr lang="en-GB">
                <a:solidFill>
                  <a:srgbClr val="E06666"/>
                </a:solidFill>
              </a:rPr>
              <a:t> log n</a:t>
            </a:r>
            <a:r>
              <a:rPr lang="en-GB">
                <a:solidFill>
                  <a:srgbClr val="980000"/>
                </a:solidFill>
              </a:rPr>
              <a:t> </a:t>
            </a:r>
            <a:r>
              <a:rPr lang="en-GB">
                <a:solidFill>
                  <a:schemeClr val="dk1"/>
                </a:solidFill>
              </a:rPr>
              <a:t>and the number of steps can be represented by </a:t>
            </a:r>
            <a:r>
              <a:rPr lang="en-GB">
                <a:solidFill>
                  <a:srgbClr val="E06666"/>
                </a:solidFill>
              </a:rPr>
              <a:t>log n + 1</a:t>
            </a:r>
            <a:r>
              <a:rPr lang="en-GB">
                <a:solidFill>
                  <a:schemeClr val="dk1"/>
                </a:solidFill>
              </a:rPr>
              <a:t>(at most)</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None/>
            </a:pPr>
            <a:r>
              <a:rPr lang="en-GB">
                <a:solidFill>
                  <a:schemeClr val="dk1"/>
                </a:solidFill>
              </a:rPr>
              <a:t>Also, we perform a single step operation to find out the middle of any subarray, i.e. </a:t>
            </a:r>
            <a:r>
              <a:rPr lang="en-GB">
                <a:solidFill>
                  <a:srgbClr val="E06666"/>
                </a:solidFill>
              </a:rPr>
              <a:t>O(1).</a:t>
            </a:r>
            <a:endParaRPr>
              <a:solidFill>
                <a:srgbClr val="E06666"/>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GB">
                <a:solidFill>
                  <a:schemeClr val="dk1"/>
                </a:solidFill>
              </a:rPr>
              <a:t>And to merge the subarrays, made by dividing the original array of n elements, a running time of </a:t>
            </a:r>
            <a:r>
              <a:rPr lang="en-GB">
                <a:solidFill>
                  <a:srgbClr val="E06666"/>
                </a:solidFill>
              </a:rPr>
              <a:t>O(n) </a:t>
            </a:r>
            <a:r>
              <a:rPr lang="en-GB">
                <a:solidFill>
                  <a:schemeClr val="dk1"/>
                </a:solidFill>
              </a:rPr>
              <a:t>will be required.</a:t>
            </a:r>
            <a:endParaRPr>
              <a:solidFill>
                <a:schemeClr val="dk1"/>
              </a:solidFill>
            </a:endParaRPr>
          </a:p>
          <a:p>
            <a:pPr indent="0" lvl="0" marL="0" rtl="0" algn="ctr">
              <a:spcBef>
                <a:spcPts val="8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