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p:regular r:id="rId22"/>
      <p:bold r:id="rId23"/>
      <p:italic r:id="rId24"/>
      <p:boldItalic r:id="rId25"/>
    </p:embeddedFont>
    <p:embeddedFont>
      <p:font typeface="Montserrat Medium"/>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MontserratMedium-regular.fntdata"/><Relationship Id="rId25" Type="http://schemas.openxmlformats.org/officeDocument/2006/relationships/font" Target="fonts/Montserrat-boldItalic.fntdata"/><Relationship Id="rId28" Type="http://schemas.openxmlformats.org/officeDocument/2006/relationships/font" Target="fonts/MontserratMedium-italic.fntdata"/><Relationship Id="rId27" Type="http://schemas.openxmlformats.org/officeDocument/2006/relationships/font" Target="fonts/Montserrat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Medium-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38244166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8244166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92538b42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92538b42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92538b42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92538b42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0000"/>
              </a:lnSpc>
              <a:spcBef>
                <a:spcPts val="1500"/>
              </a:spcBef>
              <a:spcAft>
                <a:spcPts val="0"/>
              </a:spcAft>
              <a:buClr>
                <a:schemeClr val="dk1"/>
              </a:buClr>
              <a:buSzPts val="1100"/>
              <a:buFont typeface="Arial"/>
              <a:buNone/>
            </a:pPr>
            <a:r>
              <a:rPr lang="en-GB" sz="1800">
                <a:solidFill>
                  <a:srgbClr val="333333"/>
                </a:solidFill>
              </a:rPr>
              <a:t>Advantages of Greedy Approach/Technique</a:t>
            </a:r>
            <a:endParaRPr sz="1800">
              <a:solidFill>
                <a:srgbClr val="333333"/>
              </a:solidFill>
            </a:endParaRPr>
          </a:p>
          <a:p>
            <a:pPr indent="-304800" lvl="0" marL="457200" rtl="0" algn="l">
              <a:lnSpc>
                <a:spcPct val="204545"/>
              </a:lnSpc>
              <a:spcBef>
                <a:spcPts val="800"/>
              </a:spcBef>
              <a:spcAft>
                <a:spcPts val="0"/>
              </a:spcAft>
              <a:buClr>
                <a:srgbClr val="333333"/>
              </a:buClr>
              <a:buSzPts val="1200"/>
              <a:buChar char="●"/>
            </a:pPr>
            <a:r>
              <a:rPr lang="en-GB" sz="1200">
                <a:solidFill>
                  <a:srgbClr val="333333"/>
                </a:solidFill>
              </a:rPr>
              <a:t>This technique is easy to formulate and implement.</a:t>
            </a:r>
            <a:endParaRPr sz="1200">
              <a:solidFill>
                <a:srgbClr val="333333"/>
              </a:solidFill>
            </a:endParaRPr>
          </a:p>
          <a:p>
            <a:pPr indent="-304800" lvl="0" marL="457200" rtl="0" algn="l">
              <a:lnSpc>
                <a:spcPct val="204545"/>
              </a:lnSpc>
              <a:spcBef>
                <a:spcPts val="0"/>
              </a:spcBef>
              <a:spcAft>
                <a:spcPts val="0"/>
              </a:spcAft>
              <a:buClr>
                <a:srgbClr val="333333"/>
              </a:buClr>
              <a:buSzPts val="1200"/>
              <a:buChar char="●"/>
            </a:pPr>
            <a:r>
              <a:rPr lang="en-GB" sz="1200">
                <a:solidFill>
                  <a:srgbClr val="333333"/>
                </a:solidFill>
              </a:rPr>
              <a:t>It works efficiently in many scenarios.</a:t>
            </a:r>
            <a:endParaRPr sz="1200">
              <a:solidFill>
                <a:srgbClr val="333333"/>
              </a:solidFill>
            </a:endParaRPr>
          </a:p>
          <a:p>
            <a:pPr indent="-304800" lvl="0" marL="457200" rtl="0" algn="l">
              <a:lnSpc>
                <a:spcPct val="204545"/>
              </a:lnSpc>
              <a:spcBef>
                <a:spcPts val="0"/>
              </a:spcBef>
              <a:spcAft>
                <a:spcPts val="0"/>
              </a:spcAft>
              <a:buClr>
                <a:srgbClr val="333333"/>
              </a:buClr>
              <a:buSzPts val="1200"/>
              <a:buChar char="●"/>
            </a:pPr>
            <a:r>
              <a:rPr lang="en-GB" sz="1200">
                <a:solidFill>
                  <a:srgbClr val="333333"/>
                </a:solidFill>
              </a:rPr>
              <a:t>This approach minimizes the time required for generating the solution.</a:t>
            </a:r>
            <a:endParaRPr sz="12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GB" sz="1200">
                <a:solidFill>
                  <a:srgbClr val="333333"/>
                </a:solidFill>
              </a:rPr>
              <a:t>Now, let's see a few disadvantages too,</a:t>
            </a:r>
            <a:endParaRPr sz="1200">
              <a:solidFill>
                <a:srgbClr val="333333"/>
              </a:solidFill>
            </a:endParaRPr>
          </a:p>
          <a:p>
            <a:pPr indent="0" lvl="0" marL="0" rtl="0" algn="l">
              <a:lnSpc>
                <a:spcPct val="110000"/>
              </a:lnSpc>
              <a:spcBef>
                <a:spcPts val="1500"/>
              </a:spcBef>
              <a:spcAft>
                <a:spcPts val="0"/>
              </a:spcAft>
              <a:buClr>
                <a:schemeClr val="dk1"/>
              </a:buClr>
              <a:buSzPts val="1100"/>
              <a:buFont typeface="Arial"/>
              <a:buNone/>
            </a:pPr>
            <a:r>
              <a:rPr lang="en-GB" sz="1800">
                <a:solidFill>
                  <a:srgbClr val="333333"/>
                </a:solidFill>
              </a:rPr>
              <a:t>Disadvantages of Greedy Approach/Technique</a:t>
            </a:r>
            <a:endParaRPr sz="1800">
              <a:solidFill>
                <a:srgbClr val="333333"/>
              </a:solidFill>
            </a:endParaRPr>
          </a:p>
          <a:p>
            <a:pPr indent="-304800" lvl="0" marL="457200" rtl="0" algn="l">
              <a:lnSpc>
                <a:spcPct val="204545"/>
              </a:lnSpc>
              <a:spcBef>
                <a:spcPts val="800"/>
              </a:spcBef>
              <a:spcAft>
                <a:spcPts val="0"/>
              </a:spcAft>
              <a:buClr>
                <a:srgbClr val="333333"/>
              </a:buClr>
              <a:buSzPts val="1200"/>
              <a:buChar char="●"/>
            </a:pPr>
            <a:r>
              <a:rPr lang="en-GB" sz="1200">
                <a:solidFill>
                  <a:srgbClr val="333333"/>
                </a:solidFill>
              </a:rPr>
              <a:t>This approach does not guarantee a global optimal solution since it never looks back at the choices made for finding the local optimal solution.</a:t>
            </a:r>
            <a:endParaRPr sz="12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GB" sz="1200">
                <a:solidFill>
                  <a:srgbClr val="333333"/>
                </a:solidFill>
              </a:rPr>
              <a:t>Although we have already covered that which type of problem in general can be solved using greedy approach, here are a few popular problems which use greedy technique:</a:t>
            </a:r>
            <a:endParaRPr sz="1200">
              <a:solidFill>
                <a:srgbClr val="333333"/>
              </a:solidFill>
            </a:endParaRPr>
          </a:p>
          <a:p>
            <a:pPr indent="-304800" lvl="0" marL="457200" rtl="0" algn="l">
              <a:lnSpc>
                <a:spcPct val="204545"/>
              </a:lnSpc>
              <a:spcBef>
                <a:spcPts val="800"/>
              </a:spcBef>
              <a:spcAft>
                <a:spcPts val="0"/>
              </a:spcAft>
              <a:buClr>
                <a:srgbClr val="333333"/>
              </a:buClr>
              <a:buSzPts val="1200"/>
              <a:buAutoNum type="arabicPeriod"/>
            </a:pPr>
            <a:r>
              <a:rPr lang="en-GB" sz="1200">
                <a:solidFill>
                  <a:srgbClr val="333333"/>
                </a:solidFill>
              </a:rPr>
              <a:t>Knapsack Problem</a:t>
            </a:r>
            <a:endParaRPr sz="1200">
              <a:solidFill>
                <a:srgbClr val="333333"/>
              </a:solidFill>
            </a:endParaRPr>
          </a:p>
          <a:p>
            <a:pPr indent="-304800" lvl="0" marL="457200" rtl="0" algn="l">
              <a:lnSpc>
                <a:spcPct val="204545"/>
              </a:lnSpc>
              <a:spcBef>
                <a:spcPts val="0"/>
              </a:spcBef>
              <a:spcAft>
                <a:spcPts val="0"/>
              </a:spcAft>
              <a:buClr>
                <a:srgbClr val="333333"/>
              </a:buClr>
              <a:buSzPts val="1200"/>
              <a:buAutoNum type="arabicPeriod"/>
            </a:pPr>
            <a:r>
              <a:rPr lang="en-GB" sz="1200">
                <a:solidFill>
                  <a:srgbClr val="333333"/>
                </a:solidFill>
              </a:rPr>
              <a:t>Activity Selection Problem</a:t>
            </a:r>
            <a:endParaRPr sz="1200">
              <a:solidFill>
                <a:srgbClr val="333333"/>
              </a:solidFill>
            </a:endParaRPr>
          </a:p>
          <a:p>
            <a:pPr indent="-304800" lvl="0" marL="457200" rtl="0" algn="l">
              <a:lnSpc>
                <a:spcPct val="204545"/>
              </a:lnSpc>
              <a:spcBef>
                <a:spcPts val="0"/>
              </a:spcBef>
              <a:spcAft>
                <a:spcPts val="0"/>
              </a:spcAft>
              <a:buClr>
                <a:srgbClr val="333333"/>
              </a:buClr>
              <a:buSzPts val="1200"/>
              <a:buAutoNum type="arabicPeriod"/>
            </a:pPr>
            <a:r>
              <a:rPr lang="en-GB" sz="1200">
                <a:solidFill>
                  <a:srgbClr val="333333"/>
                </a:solidFill>
              </a:rPr>
              <a:t>Dijkstra’s Problem</a:t>
            </a:r>
            <a:endParaRPr sz="1200">
              <a:solidFill>
                <a:srgbClr val="333333"/>
              </a:solidFill>
            </a:endParaRPr>
          </a:p>
          <a:p>
            <a:pPr indent="-304800" lvl="0" marL="457200" rtl="0" algn="l">
              <a:lnSpc>
                <a:spcPct val="204545"/>
              </a:lnSpc>
              <a:spcBef>
                <a:spcPts val="0"/>
              </a:spcBef>
              <a:spcAft>
                <a:spcPts val="0"/>
              </a:spcAft>
              <a:buClr>
                <a:srgbClr val="333333"/>
              </a:buClr>
              <a:buSzPts val="1200"/>
              <a:buAutoNum type="arabicPeriod"/>
            </a:pPr>
            <a:r>
              <a:rPr lang="en-GB" sz="1200">
                <a:solidFill>
                  <a:srgbClr val="333333"/>
                </a:solidFill>
              </a:rPr>
              <a:t>Prim’s Algorithmfor finding Minimum Spanning Tree</a:t>
            </a:r>
            <a:endParaRPr sz="1200">
              <a:solidFill>
                <a:srgbClr val="333333"/>
              </a:solidFill>
            </a:endParaRPr>
          </a:p>
          <a:p>
            <a:pPr indent="-304800" lvl="0" marL="457200" rtl="0" algn="l">
              <a:lnSpc>
                <a:spcPct val="204545"/>
              </a:lnSpc>
              <a:spcBef>
                <a:spcPts val="0"/>
              </a:spcBef>
              <a:spcAft>
                <a:spcPts val="0"/>
              </a:spcAft>
              <a:buClr>
                <a:srgbClr val="333333"/>
              </a:buClr>
              <a:buSzPts val="1200"/>
              <a:buAutoNum type="arabicPeriod"/>
            </a:pPr>
            <a:r>
              <a:rPr lang="en-GB" sz="1200">
                <a:solidFill>
                  <a:srgbClr val="333333"/>
                </a:solidFill>
              </a:rPr>
              <a:t>Kruskal’s Algorithmfor finding Minimum Spanning Tree</a:t>
            </a:r>
            <a:endParaRPr sz="1200">
              <a:solidFill>
                <a:srgbClr val="333333"/>
              </a:solidFill>
            </a:endParaRPr>
          </a:p>
          <a:p>
            <a:pPr indent="-304800" lvl="0" marL="457200" rtl="0" algn="l">
              <a:lnSpc>
                <a:spcPct val="204545"/>
              </a:lnSpc>
              <a:spcBef>
                <a:spcPts val="0"/>
              </a:spcBef>
              <a:spcAft>
                <a:spcPts val="0"/>
              </a:spcAft>
              <a:buClr>
                <a:srgbClr val="333333"/>
              </a:buClr>
              <a:buSzPts val="1200"/>
              <a:buAutoNum type="arabicPeriod"/>
            </a:pPr>
            <a:r>
              <a:rPr lang="en-GB" sz="1200">
                <a:solidFill>
                  <a:srgbClr val="333333"/>
                </a:solidFill>
              </a:rPr>
              <a:t>Huffman Coding</a:t>
            </a:r>
            <a:endParaRPr sz="1200">
              <a:solidFill>
                <a:srgbClr val="333333"/>
              </a:solidFill>
            </a:endParaRPr>
          </a:p>
          <a:p>
            <a:pPr indent="-304800" lvl="0" marL="457200" rtl="0" algn="l">
              <a:lnSpc>
                <a:spcPct val="204545"/>
              </a:lnSpc>
              <a:spcBef>
                <a:spcPts val="0"/>
              </a:spcBef>
              <a:spcAft>
                <a:spcPts val="0"/>
              </a:spcAft>
              <a:buClr>
                <a:srgbClr val="333333"/>
              </a:buClr>
              <a:buSzPts val="1200"/>
              <a:buAutoNum type="arabicPeriod"/>
            </a:pPr>
            <a:r>
              <a:rPr lang="en-GB" sz="1200">
                <a:solidFill>
                  <a:srgbClr val="333333"/>
                </a:solidFill>
              </a:rPr>
              <a:t>Travelling Salesman Problem</a:t>
            </a:r>
            <a:endParaRPr sz="1200">
              <a:solidFill>
                <a:srgbClr val="333333"/>
              </a:solidFill>
            </a:endParaRPr>
          </a:p>
          <a:p>
            <a:pPr indent="0" lvl="0" marL="0" rtl="0" algn="l">
              <a:spcBef>
                <a:spcPts val="8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92538b42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92538b42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92538b42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92538b42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92538b42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92538b42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92538b42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92538b42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3cdc66a2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cdc66a2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44852173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44852173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92538b42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92538b42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92538b42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92538b42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92538b42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92538b42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92538b42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92538b42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333333"/>
                </a:solidFill>
                <a:highlight>
                  <a:srgbClr val="FFFFFF"/>
                </a:highlight>
              </a:rPr>
              <a:t>The greedy algorithm has only one chance to compute the optimal solution and thus, cannot go back and look at other alternate solutions. However, in many problems, this strategy fails to produce a global optimal solution.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92538b42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92538b42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92538b42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92538b42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92538b42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92538b42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0000"/>
              </a:lnSpc>
              <a:spcBef>
                <a:spcPts val="1500"/>
              </a:spcBef>
              <a:spcAft>
                <a:spcPts val="0"/>
              </a:spcAft>
              <a:buClr>
                <a:schemeClr val="dk1"/>
              </a:buClr>
              <a:buSzPts val="1100"/>
              <a:buFont typeface="Arial"/>
              <a:buNone/>
            </a:pPr>
            <a:r>
              <a:rPr lang="en-GB" sz="800">
                <a:solidFill>
                  <a:srgbClr val="333333"/>
                </a:solidFill>
              </a:rPr>
              <a:t>When to use Greedy Algorithms?</a:t>
            </a:r>
            <a:endParaRPr sz="8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GB" sz="800">
                <a:solidFill>
                  <a:srgbClr val="333333"/>
                </a:solidFill>
              </a:rPr>
              <a:t>For a problem with the following properties, we can use the greedy technique:</a:t>
            </a:r>
            <a:endParaRPr sz="800">
              <a:solidFill>
                <a:srgbClr val="333333"/>
              </a:solidFill>
            </a:endParaRPr>
          </a:p>
          <a:p>
            <a:pPr indent="-279400" lvl="0" marL="457200" rtl="0" algn="l">
              <a:lnSpc>
                <a:spcPct val="204545"/>
              </a:lnSpc>
              <a:spcBef>
                <a:spcPts val="800"/>
              </a:spcBef>
              <a:spcAft>
                <a:spcPts val="0"/>
              </a:spcAft>
              <a:buClr>
                <a:srgbClr val="333333"/>
              </a:buClr>
              <a:buSzPts val="800"/>
              <a:buChar char="●"/>
            </a:pPr>
            <a:r>
              <a:rPr b="1" lang="en-GB" sz="800">
                <a:solidFill>
                  <a:srgbClr val="333333"/>
                </a:solidFill>
              </a:rPr>
              <a:t>Greedy Choice Property</a:t>
            </a:r>
            <a:r>
              <a:rPr lang="en-GB" sz="800">
                <a:solidFill>
                  <a:srgbClr val="333333"/>
                </a:solidFill>
              </a:rPr>
              <a:t>: This states that a globally optimal solution can be obtained by locally optimal choices.</a:t>
            </a:r>
            <a:endParaRPr sz="800">
              <a:solidFill>
                <a:srgbClr val="333333"/>
              </a:solidFill>
            </a:endParaRPr>
          </a:p>
          <a:p>
            <a:pPr indent="-279400" lvl="0" marL="457200" rtl="0" algn="l">
              <a:lnSpc>
                <a:spcPct val="204545"/>
              </a:lnSpc>
              <a:spcBef>
                <a:spcPts val="0"/>
              </a:spcBef>
              <a:spcAft>
                <a:spcPts val="0"/>
              </a:spcAft>
              <a:buClr>
                <a:srgbClr val="333333"/>
              </a:buClr>
              <a:buSzPts val="800"/>
              <a:buChar char="●"/>
            </a:pPr>
            <a:r>
              <a:rPr b="1" lang="en-GB" sz="800">
                <a:solidFill>
                  <a:srgbClr val="333333"/>
                </a:solidFill>
              </a:rPr>
              <a:t>Optimal Sub-Problem</a:t>
            </a:r>
            <a:r>
              <a:rPr lang="en-GB" sz="800">
                <a:solidFill>
                  <a:srgbClr val="333333"/>
                </a:solidFill>
              </a:rPr>
              <a:t>: This property states that an optimal solution to a problem, contains within it, optimal solution to the sub-problems. Thus, a globally optimal solution can be constructed from locally optimal sub-solutions.</a:t>
            </a:r>
            <a:endParaRPr sz="8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GB" sz="800">
                <a:solidFill>
                  <a:srgbClr val="333333"/>
                </a:solidFill>
              </a:rPr>
              <a:t>Generally, </a:t>
            </a:r>
            <a:r>
              <a:rPr b="1" lang="en-GB" sz="800">
                <a:solidFill>
                  <a:srgbClr val="333333"/>
                </a:solidFill>
              </a:rPr>
              <a:t>optimization problem</a:t>
            </a:r>
            <a:r>
              <a:rPr lang="en-GB" sz="800">
                <a:solidFill>
                  <a:srgbClr val="333333"/>
                </a:solidFill>
              </a:rPr>
              <a:t>, or the problem where we have to find maximum or minimum of something or we have to find some optimal solution, greedy technique is used.</a:t>
            </a:r>
            <a:endParaRPr sz="8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GB" sz="800">
                <a:solidFill>
                  <a:srgbClr val="333333"/>
                </a:solidFill>
              </a:rPr>
              <a:t>An optimization problem has two types of solutions:</a:t>
            </a:r>
            <a:endParaRPr sz="800">
              <a:solidFill>
                <a:srgbClr val="333333"/>
              </a:solidFill>
            </a:endParaRPr>
          </a:p>
          <a:p>
            <a:pPr indent="-279400" lvl="0" marL="457200" rtl="0" algn="l">
              <a:lnSpc>
                <a:spcPct val="204545"/>
              </a:lnSpc>
              <a:spcBef>
                <a:spcPts val="800"/>
              </a:spcBef>
              <a:spcAft>
                <a:spcPts val="0"/>
              </a:spcAft>
              <a:buClr>
                <a:srgbClr val="333333"/>
              </a:buClr>
              <a:buSzPts val="800"/>
              <a:buChar char="●"/>
            </a:pPr>
            <a:r>
              <a:rPr b="1" lang="en-GB" sz="800">
                <a:solidFill>
                  <a:srgbClr val="333333"/>
                </a:solidFill>
              </a:rPr>
              <a:t>Feasible Solution</a:t>
            </a:r>
            <a:r>
              <a:rPr lang="en-GB" sz="800">
                <a:solidFill>
                  <a:srgbClr val="333333"/>
                </a:solidFill>
              </a:rPr>
              <a:t>: This can be referred as approximate solution (subset of solution) satisfying the objective function and it may or may not build up to the optimal solution.</a:t>
            </a:r>
            <a:endParaRPr sz="800">
              <a:solidFill>
                <a:srgbClr val="333333"/>
              </a:solidFill>
            </a:endParaRPr>
          </a:p>
          <a:p>
            <a:pPr indent="-279400" lvl="0" marL="457200" rtl="0" algn="l">
              <a:lnSpc>
                <a:spcPct val="204545"/>
              </a:lnSpc>
              <a:spcBef>
                <a:spcPts val="0"/>
              </a:spcBef>
              <a:spcAft>
                <a:spcPts val="0"/>
              </a:spcAft>
              <a:buClr>
                <a:srgbClr val="333333"/>
              </a:buClr>
              <a:buSzPts val="800"/>
              <a:buChar char="●"/>
            </a:pPr>
            <a:r>
              <a:rPr b="1" lang="en-GB" sz="800">
                <a:solidFill>
                  <a:srgbClr val="333333"/>
                </a:solidFill>
              </a:rPr>
              <a:t>Optimal Solution</a:t>
            </a:r>
            <a:r>
              <a:rPr lang="en-GB" sz="800">
                <a:solidFill>
                  <a:srgbClr val="333333"/>
                </a:solidFill>
              </a:rPr>
              <a:t>: This can be defined as a feasible solution that either maximizes or minimizes the objective function.</a:t>
            </a:r>
            <a:endParaRPr sz="800">
              <a:solidFill>
                <a:srgbClr val="333333"/>
              </a:solidFill>
            </a:endParaRPr>
          </a:p>
          <a:p>
            <a:pPr indent="0" lvl="0" marL="0" rtl="0" algn="l">
              <a:spcBef>
                <a:spcPts val="800"/>
              </a:spcBef>
              <a:spcAft>
                <a:spcPts val="0"/>
              </a:spcAft>
              <a:buNone/>
            </a:pPr>
            <a:r>
              <a:t/>
            </a:r>
            <a:endParaRPr sz="8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Font typeface="Montserrat"/>
              <a:buNone/>
              <a:defRPr sz="3000">
                <a:latin typeface="Montserrat"/>
                <a:ea typeface="Montserrat"/>
                <a:cs typeface="Montserrat"/>
                <a:sym typeface="Montserrat"/>
              </a:defRPr>
            </a:lvl1pPr>
            <a:lvl2pPr lvl="1" rtl="0" algn="ctr">
              <a:spcBef>
                <a:spcPts val="0"/>
              </a:spcBef>
              <a:spcAft>
                <a:spcPts val="0"/>
              </a:spcAft>
              <a:buSzPts val="3000"/>
              <a:buFont typeface="Montserrat"/>
              <a:buNone/>
              <a:defRPr sz="3000">
                <a:latin typeface="Montserrat"/>
                <a:ea typeface="Montserrat"/>
                <a:cs typeface="Montserrat"/>
                <a:sym typeface="Montserrat"/>
              </a:defRPr>
            </a:lvl2pPr>
            <a:lvl3pPr lvl="2" rtl="0" algn="ctr">
              <a:spcBef>
                <a:spcPts val="0"/>
              </a:spcBef>
              <a:spcAft>
                <a:spcPts val="0"/>
              </a:spcAft>
              <a:buSzPts val="3000"/>
              <a:buFont typeface="Montserrat"/>
              <a:buNone/>
              <a:defRPr sz="3000">
                <a:latin typeface="Montserrat"/>
                <a:ea typeface="Montserrat"/>
                <a:cs typeface="Montserrat"/>
                <a:sym typeface="Montserrat"/>
              </a:defRPr>
            </a:lvl3pPr>
            <a:lvl4pPr lvl="3" rtl="0" algn="ctr">
              <a:spcBef>
                <a:spcPts val="0"/>
              </a:spcBef>
              <a:spcAft>
                <a:spcPts val="0"/>
              </a:spcAft>
              <a:buSzPts val="3000"/>
              <a:buFont typeface="Montserrat"/>
              <a:buNone/>
              <a:defRPr sz="3000">
                <a:latin typeface="Montserrat"/>
                <a:ea typeface="Montserrat"/>
                <a:cs typeface="Montserrat"/>
                <a:sym typeface="Montserrat"/>
              </a:defRPr>
            </a:lvl4pPr>
            <a:lvl5pPr lvl="4" rtl="0" algn="ctr">
              <a:spcBef>
                <a:spcPts val="0"/>
              </a:spcBef>
              <a:spcAft>
                <a:spcPts val="0"/>
              </a:spcAft>
              <a:buSzPts val="3000"/>
              <a:buFont typeface="Montserrat"/>
              <a:buNone/>
              <a:defRPr sz="3000">
                <a:latin typeface="Montserrat"/>
                <a:ea typeface="Montserrat"/>
                <a:cs typeface="Montserrat"/>
                <a:sym typeface="Montserrat"/>
              </a:defRPr>
            </a:lvl5pPr>
            <a:lvl6pPr lvl="5" rtl="0" algn="ctr">
              <a:spcBef>
                <a:spcPts val="0"/>
              </a:spcBef>
              <a:spcAft>
                <a:spcPts val="0"/>
              </a:spcAft>
              <a:buSzPts val="3000"/>
              <a:buFont typeface="Montserrat"/>
              <a:buNone/>
              <a:defRPr sz="3000">
                <a:latin typeface="Montserrat"/>
                <a:ea typeface="Montserrat"/>
                <a:cs typeface="Montserrat"/>
                <a:sym typeface="Montserrat"/>
              </a:defRPr>
            </a:lvl6pPr>
            <a:lvl7pPr lvl="6" rtl="0" algn="ctr">
              <a:spcBef>
                <a:spcPts val="0"/>
              </a:spcBef>
              <a:spcAft>
                <a:spcPts val="0"/>
              </a:spcAft>
              <a:buSzPts val="3000"/>
              <a:buFont typeface="Montserrat"/>
              <a:buNone/>
              <a:defRPr sz="3000">
                <a:latin typeface="Montserrat"/>
                <a:ea typeface="Montserrat"/>
                <a:cs typeface="Montserrat"/>
                <a:sym typeface="Montserrat"/>
              </a:defRPr>
            </a:lvl7pPr>
            <a:lvl8pPr lvl="7" rtl="0" algn="ctr">
              <a:spcBef>
                <a:spcPts val="0"/>
              </a:spcBef>
              <a:spcAft>
                <a:spcPts val="0"/>
              </a:spcAft>
              <a:buSzPts val="3000"/>
              <a:buFont typeface="Montserrat"/>
              <a:buNone/>
              <a:defRPr sz="3000">
                <a:latin typeface="Montserrat"/>
                <a:ea typeface="Montserrat"/>
                <a:cs typeface="Montserrat"/>
                <a:sym typeface="Montserrat"/>
              </a:defRPr>
            </a:lvl8pPr>
            <a:lvl9pPr lvl="8" rtl="0" algn="ctr">
              <a:spcBef>
                <a:spcPts val="0"/>
              </a:spcBef>
              <a:spcAft>
                <a:spcPts val="0"/>
              </a:spcAft>
              <a:buSzPts val="3000"/>
              <a:buFont typeface="Montserrat"/>
              <a:buNone/>
              <a:defRPr sz="3000">
                <a:latin typeface="Montserrat"/>
                <a:ea typeface="Montserrat"/>
                <a:cs typeface="Montserrat"/>
                <a:sym typeface="Montserrat"/>
              </a:defRPr>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Montserrat"/>
              <a:buNone/>
              <a:defRPr sz="2400">
                <a:latin typeface="Montserrat"/>
                <a:ea typeface="Montserrat"/>
                <a:cs typeface="Montserrat"/>
                <a:sym typeface="Montserrat"/>
              </a:defRPr>
            </a:lvl1pPr>
            <a:lvl2pPr lvl="1" rtl="0" algn="ctr">
              <a:spcBef>
                <a:spcPts val="0"/>
              </a:spcBef>
              <a:spcAft>
                <a:spcPts val="0"/>
              </a:spcAft>
              <a:buSzPts val="2400"/>
              <a:buFont typeface="Montserrat"/>
              <a:buNone/>
              <a:defRPr sz="2400">
                <a:latin typeface="Montserrat"/>
                <a:ea typeface="Montserrat"/>
                <a:cs typeface="Montserrat"/>
                <a:sym typeface="Montserrat"/>
              </a:defRPr>
            </a:lvl2pPr>
            <a:lvl3pPr lvl="2" rtl="0" algn="ctr">
              <a:spcBef>
                <a:spcPts val="0"/>
              </a:spcBef>
              <a:spcAft>
                <a:spcPts val="0"/>
              </a:spcAft>
              <a:buSzPts val="2400"/>
              <a:buFont typeface="Montserrat"/>
              <a:buNone/>
              <a:defRPr sz="2400">
                <a:latin typeface="Montserrat"/>
                <a:ea typeface="Montserrat"/>
                <a:cs typeface="Montserrat"/>
                <a:sym typeface="Montserrat"/>
              </a:defRPr>
            </a:lvl3pPr>
            <a:lvl4pPr lvl="3" rtl="0" algn="ctr">
              <a:spcBef>
                <a:spcPts val="0"/>
              </a:spcBef>
              <a:spcAft>
                <a:spcPts val="0"/>
              </a:spcAft>
              <a:buSzPts val="2400"/>
              <a:buFont typeface="Montserrat"/>
              <a:buNone/>
              <a:defRPr sz="2400">
                <a:latin typeface="Montserrat"/>
                <a:ea typeface="Montserrat"/>
                <a:cs typeface="Montserrat"/>
                <a:sym typeface="Montserrat"/>
              </a:defRPr>
            </a:lvl4pPr>
            <a:lvl5pPr lvl="4" rtl="0" algn="ctr">
              <a:spcBef>
                <a:spcPts val="0"/>
              </a:spcBef>
              <a:spcAft>
                <a:spcPts val="0"/>
              </a:spcAft>
              <a:buSzPts val="2400"/>
              <a:buFont typeface="Montserrat"/>
              <a:buNone/>
              <a:defRPr sz="2400">
                <a:latin typeface="Montserrat"/>
                <a:ea typeface="Montserrat"/>
                <a:cs typeface="Montserrat"/>
                <a:sym typeface="Montserrat"/>
              </a:defRPr>
            </a:lvl5pPr>
            <a:lvl6pPr lvl="5" rtl="0" algn="ctr">
              <a:spcBef>
                <a:spcPts val="0"/>
              </a:spcBef>
              <a:spcAft>
                <a:spcPts val="0"/>
              </a:spcAft>
              <a:buSzPts val="2400"/>
              <a:buFont typeface="Montserrat"/>
              <a:buNone/>
              <a:defRPr sz="2400">
                <a:latin typeface="Montserrat"/>
                <a:ea typeface="Montserrat"/>
                <a:cs typeface="Montserrat"/>
                <a:sym typeface="Montserrat"/>
              </a:defRPr>
            </a:lvl6pPr>
            <a:lvl7pPr lvl="6" rtl="0" algn="ctr">
              <a:spcBef>
                <a:spcPts val="0"/>
              </a:spcBef>
              <a:spcAft>
                <a:spcPts val="0"/>
              </a:spcAft>
              <a:buSzPts val="2400"/>
              <a:buFont typeface="Montserrat"/>
              <a:buNone/>
              <a:defRPr sz="2400">
                <a:latin typeface="Montserrat"/>
                <a:ea typeface="Montserrat"/>
                <a:cs typeface="Montserrat"/>
                <a:sym typeface="Montserrat"/>
              </a:defRPr>
            </a:lvl7pPr>
            <a:lvl8pPr lvl="7" rtl="0" algn="ctr">
              <a:spcBef>
                <a:spcPts val="0"/>
              </a:spcBef>
              <a:spcAft>
                <a:spcPts val="0"/>
              </a:spcAft>
              <a:buSzPts val="2400"/>
              <a:buFont typeface="Montserrat"/>
              <a:buNone/>
              <a:defRPr sz="2400">
                <a:latin typeface="Montserrat"/>
                <a:ea typeface="Montserrat"/>
                <a:cs typeface="Montserrat"/>
                <a:sym typeface="Montserrat"/>
              </a:defRPr>
            </a:lvl8pPr>
            <a:lvl9pPr lvl="8" rtl="0" algn="ctr">
              <a:spcBef>
                <a:spcPts val="0"/>
              </a:spcBef>
              <a:spcAft>
                <a:spcPts val="0"/>
              </a:spcAft>
              <a:buSzPts val="2400"/>
              <a:buFont typeface="Montserrat"/>
              <a:buNone/>
              <a:defRPr sz="2400">
                <a:latin typeface="Montserrat"/>
                <a:ea typeface="Montserrat"/>
                <a:cs typeface="Montserrat"/>
                <a:sym typeface="Montserrat"/>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Font typeface="Montserrat"/>
              <a:buChar char="●"/>
              <a:defRPr sz="1400">
                <a:latin typeface="Montserrat"/>
                <a:ea typeface="Montserrat"/>
                <a:cs typeface="Montserrat"/>
                <a:sym typeface="Montserrat"/>
              </a:defRPr>
            </a:lvl1pPr>
            <a:lvl2pPr indent="-317500" lvl="1" marL="914400" rtl="0" algn="ctr">
              <a:spcBef>
                <a:spcPts val="1600"/>
              </a:spcBef>
              <a:spcAft>
                <a:spcPts val="0"/>
              </a:spcAft>
              <a:buSzPts val="1400"/>
              <a:buFont typeface="Montserrat"/>
              <a:buChar char="○"/>
              <a:defRPr>
                <a:latin typeface="Montserrat"/>
                <a:ea typeface="Montserrat"/>
                <a:cs typeface="Montserrat"/>
                <a:sym typeface="Montserrat"/>
              </a:defRPr>
            </a:lvl2pPr>
            <a:lvl3pPr indent="-317500" lvl="2" marL="1371600" rtl="0" algn="ctr">
              <a:spcBef>
                <a:spcPts val="1600"/>
              </a:spcBef>
              <a:spcAft>
                <a:spcPts val="0"/>
              </a:spcAft>
              <a:buSzPts val="1400"/>
              <a:buFont typeface="Montserrat"/>
              <a:buChar char="■"/>
              <a:defRPr>
                <a:latin typeface="Montserrat"/>
                <a:ea typeface="Montserrat"/>
                <a:cs typeface="Montserrat"/>
                <a:sym typeface="Montserrat"/>
              </a:defRPr>
            </a:lvl3pPr>
            <a:lvl4pPr indent="-317500" lvl="3" marL="1828800" rtl="0" algn="ctr">
              <a:spcBef>
                <a:spcPts val="1600"/>
              </a:spcBef>
              <a:spcAft>
                <a:spcPts val="0"/>
              </a:spcAft>
              <a:buSzPts val="1400"/>
              <a:buFont typeface="Montserrat"/>
              <a:buChar char="●"/>
              <a:defRPr>
                <a:latin typeface="Montserrat"/>
                <a:ea typeface="Montserrat"/>
                <a:cs typeface="Montserrat"/>
                <a:sym typeface="Montserrat"/>
              </a:defRPr>
            </a:lvl4pPr>
            <a:lvl5pPr indent="-317500" lvl="4" marL="2286000" rtl="0" algn="ctr">
              <a:spcBef>
                <a:spcPts val="1600"/>
              </a:spcBef>
              <a:spcAft>
                <a:spcPts val="0"/>
              </a:spcAft>
              <a:buSzPts val="1400"/>
              <a:buFont typeface="Montserrat"/>
              <a:buChar char="○"/>
              <a:defRPr>
                <a:latin typeface="Montserrat"/>
                <a:ea typeface="Montserrat"/>
                <a:cs typeface="Montserrat"/>
                <a:sym typeface="Montserrat"/>
              </a:defRPr>
            </a:lvl5pPr>
            <a:lvl6pPr indent="-317500" lvl="5" marL="2743200" rtl="0" algn="ctr">
              <a:spcBef>
                <a:spcPts val="1600"/>
              </a:spcBef>
              <a:spcAft>
                <a:spcPts val="0"/>
              </a:spcAft>
              <a:buSzPts val="1400"/>
              <a:buFont typeface="Montserrat"/>
              <a:buChar char="■"/>
              <a:defRPr>
                <a:latin typeface="Montserrat"/>
                <a:ea typeface="Montserrat"/>
                <a:cs typeface="Montserrat"/>
                <a:sym typeface="Montserrat"/>
              </a:defRPr>
            </a:lvl6pPr>
            <a:lvl7pPr indent="-317500" lvl="6" marL="3200400" rtl="0" algn="ctr">
              <a:spcBef>
                <a:spcPts val="1600"/>
              </a:spcBef>
              <a:spcAft>
                <a:spcPts val="0"/>
              </a:spcAft>
              <a:buSzPts val="1400"/>
              <a:buFont typeface="Montserrat"/>
              <a:buChar char="●"/>
              <a:defRPr>
                <a:latin typeface="Montserrat"/>
                <a:ea typeface="Montserrat"/>
                <a:cs typeface="Montserrat"/>
                <a:sym typeface="Montserrat"/>
              </a:defRPr>
            </a:lvl7pPr>
            <a:lvl8pPr indent="-317500" lvl="7" marL="3657600" rtl="0" algn="ctr">
              <a:spcBef>
                <a:spcPts val="1600"/>
              </a:spcBef>
              <a:spcAft>
                <a:spcPts val="0"/>
              </a:spcAft>
              <a:buSzPts val="1400"/>
              <a:buFont typeface="Montserrat"/>
              <a:buChar char="○"/>
              <a:defRPr>
                <a:latin typeface="Montserrat"/>
                <a:ea typeface="Montserrat"/>
                <a:cs typeface="Montserrat"/>
                <a:sym typeface="Montserrat"/>
              </a:defRPr>
            </a:lvl8pPr>
            <a:lvl9pPr indent="-317500" lvl="8" marL="4114800" rtl="0" algn="ctr">
              <a:spcBef>
                <a:spcPts val="1600"/>
              </a:spcBef>
              <a:spcAft>
                <a:spcPts val="1600"/>
              </a:spcAft>
              <a:buSzPts val="1400"/>
              <a:buFont typeface="Montserrat"/>
              <a:buChar char="■"/>
              <a:defRPr>
                <a:latin typeface="Montserrat"/>
                <a:ea typeface="Montserrat"/>
                <a:cs typeface="Montserrat"/>
                <a:sym typeface="Montserrat"/>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Montserrat"/>
              <a:buNone/>
              <a:defRPr sz="1600">
                <a:latin typeface="Montserrat"/>
                <a:ea typeface="Montserrat"/>
                <a:cs typeface="Montserrat"/>
                <a:sym typeface="Montserrat"/>
              </a:defRPr>
            </a:lvl1pPr>
            <a:lvl2pPr lvl="1" rtl="0" algn="ctr">
              <a:spcBef>
                <a:spcPts val="0"/>
              </a:spcBef>
              <a:spcAft>
                <a:spcPts val="0"/>
              </a:spcAft>
              <a:buSzPts val="1600"/>
              <a:buFont typeface="Montserrat"/>
              <a:buNone/>
              <a:defRPr sz="1600">
                <a:latin typeface="Montserrat"/>
                <a:ea typeface="Montserrat"/>
                <a:cs typeface="Montserrat"/>
                <a:sym typeface="Montserrat"/>
              </a:defRPr>
            </a:lvl2pPr>
            <a:lvl3pPr lvl="2" rtl="0" algn="ctr">
              <a:spcBef>
                <a:spcPts val="0"/>
              </a:spcBef>
              <a:spcAft>
                <a:spcPts val="0"/>
              </a:spcAft>
              <a:buSzPts val="1600"/>
              <a:buFont typeface="Montserrat"/>
              <a:buNone/>
              <a:defRPr sz="1600">
                <a:latin typeface="Montserrat"/>
                <a:ea typeface="Montserrat"/>
                <a:cs typeface="Montserrat"/>
                <a:sym typeface="Montserrat"/>
              </a:defRPr>
            </a:lvl3pPr>
            <a:lvl4pPr lvl="3" rtl="0" algn="ctr">
              <a:spcBef>
                <a:spcPts val="0"/>
              </a:spcBef>
              <a:spcAft>
                <a:spcPts val="0"/>
              </a:spcAft>
              <a:buSzPts val="1600"/>
              <a:buFont typeface="Montserrat"/>
              <a:buNone/>
              <a:defRPr sz="1600">
                <a:latin typeface="Montserrat"/>
                <a:ea typeface="Montserrat"/>
                <a:cs typeface="Montserrat"/>
                <a:sym typeface="Montserrat"/>
              </a:defRPr>
            </a:lvl4pPr>
            <a:lvl5pPr lvl="4" rtl="0" algn="ctr">
              <a:spcBef>
                <a:spcPts val="0"/>
              </a:spcBef>
              <a:spcAft>
                <a:spcPts val="0"/>
              </a:spcAft>
              <a:buSzPts val="1600"/>
              <a:buFont typeface="Montserrat"/>
              <a:buNone/>
              <a:defRPr sz="1600">
                <a:latin typeface="Montserrat"/>
                <a:ea typeface="Montserrat"/>
                <a:cs typeface="Montserrat"/>
                <a:sym typeface="Montserrat"/>
              </a:defRPr>
            </a:lvl5pPr>
            <a:lvl6pPr lvl="5" rtl="0" algn="ctr">
              <a:spcBef>
                <a:spcPts val="0"/>
              </a:spcBef>
              <a:spcAft>
                <a:spcPts val="0"/>
              </a:spcAft>
              <a:buSzPts val="1600"/>
              <a:buFont typeface="Montserrat"/>
              <a:buNone/>
              <a:defRPr sz="1600">
                <a:latin typeface="Montserrat"/>
                <a:ea typeface="Montserrat"/>
                <a:cs typeface="Montserrat"/>
                <a:sym typeface="Montserrat"/>
              </a:defRPr>
            </a:lvl6pPr>
            <a:lvl7pPr lvl="6" rtl="0" algn="ctr">
              <a:spcBef>
                <a:spcPts val="0"/>
              </a:spcBef>
              <a:spcAft>
                <a:spcPts val="0"/>
              </a:spcAft>
              <a:buSzPts val="1600"/>
              <a:buFont typeface="Montserrat"/>
              <a:buNone/>
              <a:defRPr sz="1600">
                <a:latin typeface="Montserrat"/>
                <a:ea typeface="Montserrat"/>
                <a:cs typeface="Montserrat"/>
                <a:sym typeface="Montserrat"/>
              </a:defRPr>
            </a:lvl7pPr>
            <a:lvl8pPr lvl="7" rtl="0" algn="ctr">
              <a:spcBef>
                <a:spcPts val="0"/>
              </a:spcBef>
              <a:spcAft>
                <a:spcPts val="0"/>
              </a:spcAft>
              <a:buSzPts val="1600"/>
              <a:buFont typeface="Montserrat"/>
              <a:buNone/>
              <a:defRPr sz="1600">
                <a:latin typeface="Montserrat"/>
                <a:ea typeface="Montserrat"/>
                <a:cs typeface="Montserrat"/>
                <a:sym typeface="Montserrat"/>
              </a:defRPr>
            </a:lvl8pPr>
            <a:lvl9pPr lvl="8" rtl="0" algn="ctr">
              <a:spcBef>
                <a:spcPts val="0"/>
              </a:spcBef>
              <a:spcAft>
                <a:spcPts val="0"/>
              </a:spcAft>
              <a:buSzPts val="1600"/>
              <a:buFont typeface="Montserrat"/>
              <a:buNone/>
              <a:defRPr sz="1600">
                <a:latin typeface="Montserrat"/>
                <a:ea typeface="Montserrat"/>
                <a:cs typeface="Montserrat"/>
                <a:sym typeface="Montserrat"/>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Montserrat"/>
              <a:buChar char="●"/>
              <a:defRPr sz="1400">
                <a:latin typeface="Montserrat"/>
                <a:ea typeface="Montserrat"/>
                <a:cs typeface="Montserrat"/>
                <a:sym typeface="Montserrat"/>
              </a:defRPr>
            </a:lvl1pPr>
            <a:lvl2pPr indent="-317500" lvl="1" marL="914400" rtl="0">
              <a:spcBef>
                <a:spcPts val="1600"/>
              </a:spcBef>
              <a:spcAft>
                <a:spcPts val="0"/>
              </a:spcAft>
              <a:buSzPts val="1400"/>
              <a:buFont typeface="Montserrat"/>
              <a:buChar char="○"/>
              <a:defRPr>
                <a:latin typeface="Montserrat"/>
                <a:ea typeface="Montserrat"/>
                <a:cs typeface="Montserrat"/>
                <a:sym typeface="Montserrat"/>
              </a:defRPr>
            </a:lvl2pPr>
            <a:lvl3pPr indent="-317500" lvl="2" marL="1371600" rtl="0">
              <a:spcBef>
                <a:spcPts val="1600"/>
              </a:spcBef>
              <a:spcAft>
                <a:spcPts val="0"/>
              </a:spcAft>
              <a:buSzPts val="1400"/>
              <a:buFont typeface="Montserrat"/>
              <a:buChar char="■"/>
              <a:defRPr>
                <a:latin typeface="Montserrat"/>
                <a:ea typeface="Montserrat"/>
                <a:cs typeface="Montserrat"/>
                <a:sym typeface="Montserrat"/>
              </a:defRPr>
            </a:lvl3pPr>
            <a:lvl4pPr indent="-317500" lvl="3" marL="1828800" rtl="0">
              <a:spcBef>
                <a:spcPts val="1600"/>
              </a:spcBef>
              <a:spcAft>
                <a:spcPts val="0"/>
              </a:spcAft>
              <a:buSzPts val="1400"/>
              <a:buFont typeface="Montserrat"/>
              <a:buChar char="●"/>
              <a:defRPr>
                <a:latin typeface="Montserrat"/>
                <a:ea typeface="Montserrat"/>
                <a:cs typeface="Montserrat"/>
                <a:sym typeface="Montserrat"/>
              </a:defRPr>
            </a:lvl4pPr>
            <a:lvl5pPr indent="-317500" lvl="4" marL="2286000" rtl="0">
              <a:spcBef>
                <a:spcPts val="1600"/>
              </a:spcBef>
              <a:spcAft>
                <a:spcPts val="0"/>
              </a:spcAft>
              <a:buSzPts val="1400"/>
              <a:buFont typeface="Montserrat"/>
              <a:buChar char="○"/>
              <a:defRPr>
                <a:latin typeface="Montserrat"/>
                <a:ea typeface="Montserrat"/>
                <a:cs typeface="Montserrat"/>
                <a:sym typeface="Montserrat"/>
              </a:defRPr>
            </a:lvl5pPr>
            <a:lvl6pPr indent="-317500" lvl="5" marL="2743200" rtl="0">
              <a:spcBef>
                <a:spcPts val="1600"/>
              </a:spcBef>
              <a:spcAft>
                <a:spcPts val="0"/>
              </a:spcAft>
              <a:buSzPts val="1400"/>
              <a:buFont typeface="Montserrat"/>
              <a:buChar char="■"/>
              <a:defRPr>
                <a:latin typeface="Montserrat"/>
                <a:ea typeface="Montserrat"/>
                <a:cs typeface="Montserrat"/>
                <a:sym typeface="Montserrat"/>
              </a:defRPr>
            </a:lvl6pPr>
            <a:lvl7pPr indent="-317500" lvl="6" marL="3200400" rtl="0">
              <a:spcBef>
                <a:spcPts val="1600"/>
              </a:spcBef>
              <a:spcAft>
                <a:spcPts val="0"/>
              </a:spcAft>
              <a:buSzPts val="1400"/>
              <a:buFont typeface="Montserrat"/>
              <a:buChar char="●"/>
              <a:defRPr>
                <a:latin typeface="Montserrat"/>
                <a:ea typeface="Montserrat"/>
                <a:cs typeface="Montserrat"/>
                <a:sym typeface="Montserrat"/>
              </a:defRPr>
            </a:lvl7pPr>
            <a:lvl8pPr indent="-317500" lvl="7" marL="3657600" rtl="0">
              <a:spcBef>
                <a:spcPts val="1600"/>
              </a:spcBef>
              <a:spcAft>
                <a:spcPts val="0"/>
              </a:spcAft>
              <a:buSzPts val="1400"/>
              <a:buFont typeface="Montserrat"/>
              <a:buChar char="○"/>
              <a:defRPr>
                <a:latin typeface="Montserrat"/>
                <a:ea typeface="Montserrat"/>
                <a:cs typeface="Montserrat"/>
                <a:sym typeface="Montserrat"/>
              </a:defRPr>
            </a:lvl8pPr>
            <a:lvl9pPr indent="-317500" lvl="8" marL="4114800" rtl="0">
              <a:spcBef>
                <a:spcPts val="1600"/>
              </a:spcBef>
              <a:spcAft>
                <a:spcPts val="1600"/>
              </a:spcAft>
              <a:buSzPts val="1400"/>
              <a:buFont typeface="Montserrat"/>
              <a:buChar char="■"/>
              <a:defRPr>
                <a:latin typeface="Montserrat"/>
                <a:ea typeface="Montserrat"/>
                <a:cs typeface="Montserrat"/>
                <a:sym typeface="Montserrat"/>
              </a:defRPr>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Montserrat"/>
              <a:buChar char="●"/>
              <a:defRPr sz="1400">
                <a:latin typeface="Montserrat"/>
                <a:ea typeface="Montserrat"/>
                <a:cs typeface="Montserrat"/>
                <a:sym typeface="Montserrat"/>
              </a:defRPr>
            </a:lvl1pPr>
            <a:lvl2pPr indent="-317500" lvl="1" marL="914400" rtl="0">
              <a:spcBef>
                <a:spcPts val="1600"/>
              </a:spcBef>
              <a:spcAft>
                <a:spcPts val="0"/>
              </a:spcAft>
              <a:buSzPts val="1400"/>
              <a:buFont typeface="Montserrat"/>
              <a:buChar char="○"/>
              <a:defRPr>
                <a:latin typeface="Montserrat"/>
                <a:ea typeface="Montserrat"/>
                <a:cs typeface="Montserrat"/>
                <a:sym typeface="Montserrat"/>
              </a:defRPr>
            </a:lvl2pPr>
            <a:lvl3pPr indent="-317500" lvl="2" marL="1371600" rtl="0">
              <a:spcBef>
                <a:spcPts val="1600"/>
              </a:spcBef>
              <a:spcAft>
                <a:spcPts val="0"/>
              </a:spcAft>
              <a:buSzPts val="1400"/>
              <a:buFont typeface="Montserrat"/>
              <a:buChar char="■"/>
              <a:defRPr>
                <a:latin typeface="Montserrat"/>
                <a:ea typeface="Montserrat"/>
                <a:cs typeface="Montserrat"/>
                <a:sym typeface="Montserrat"/>
              </a:defRPr>
            </a:lvl3pPr>
            <a:lvl4pPr indent="-317500" lvl="3" marL="1828800" rtl="0">
              <a:spcBef>
                <a:spcPts val="1600"/>
              </a:spcBef>
              <a:spcAft>
                <a:spcPts val="0"/>
              </a:spcAft>
              <a:buSzPts val="1400"/>
              <a:buFont typeface="Montserrat"/>
              <a:buChar char="●"/>
              <a:defRPr>
                <a:latin typeface="Montserrat"/>
                <a:ea typeface="Montserrat"/>
                <a:cs typeface="Montserrat"/>
                <a:sym typeface="Montserrat"/>
              </a:defRPr>
            </a:lvl4pPr>
            <a:lvl5pPr indent="-317500" lvl="4" marL="2286000" rtl="0">
              <a:spcBef>
                <a:spcPts val="1600"/>
              </a:spcBef>
              <a:spcAft>
                <a:spcPts val="0"/>
              </a:spcAft>
              <a:buSzPts val="1400"/>
              <a:buFont typeface="Montserrat"/>
              <a:buChar char="○"/>
              <a:defRPr>
                <a:latin typeface="Montserrat"/>
                <a:ea typeface="Montserrat"/>
                <a:cs typeface="Montserrat"/>
                <a:sym typeface="Montserrat"/>
              </a:defRPr>
            </a:lvl5pPr>
            <a:lvl6pPr indent="-317500" lvl="5" marL="2743200" rtl="0">
              <a:spcBef>
                <a:spcPts val="1600"/>
              </a:spcBef>
              <a:spcAft>
                <a:spcPts val="0"/>
              </a:spcAft>
              <a:buSzPts val="1400"/>
              <a:buFont typeface="Montserrat"/>
              <a:buChar char="■"/>
              <a:defRPr>
                <a:latin typeface="Montserrat"/>
                <a:ea typeface="Montserrat"/>
                <a:cs typeface="Montserrat"/>
                <a:sym typeface="Montserrat"/>
              </a:defRPr>
            </a:lvl6pPr>
            <a:lvl7pPr indent="-317500" lvl="6" marL="3200400" rtl="0">
              <a:spcBef>
                <a:spcPts val="1600"/>
              </a:spcBef>
              <a:spcAft>
                <a:spcPts val="0"/>
              </a:spcAft>
              <a:buSzPts val="1400"/>
              <a:buFont typeface="Montserrat"/>
              <a:buChar char="●"/>
              <a:defRPr>
                <a:latin typeface="Montserrat"/>
                <a:ea typeface="Montserrat"/>
                <a:cs typeface="Montserrat"/>
                <a:sym typeface="Montserrat"/>
              </a:defRPr>
            </a:lvl7pPr>
            <a:lvl8pPr indent="-317500" lvl="7" marL="3657600" rtl="0">
              <a:spcBef>
                <a:spcPts val="1600"/>
              </a:spcBef>
              <a:spcAft>
                <a:spcPts val="0"/>
              </a:spcAft>
              <a:buSzPts val="1400"/>
              <a:buFont typeface="Montserrat"/>
              <a:buChar char="○"/>
              <a:defRPr>
                <a:latin typeface="Montserrat"/>
                <a:ea typeface="Montserrat"/>
                <a:cs typeface="Montserrat"/>
                <a:sym typeface="Montserrat"/>
              </a:defRPr>
            </a:lvl8pPr>
            <a:lvl9pPr indent="-317500" lvl="8" marL="4114800" rtl="0">
              <a:spcBef>
                <a:spcPts val="1600"/>
              </a:spcBef>
              <a:spcAft>
                <a:spcPts val="1600"/>
              </a:spcAft>
              <a:buSzPts val="1400"/>
              <a:buFont typeface="Montserrat"/>
              <a:buChar char="■"/>
              <a:defRPr>
                <a:latin typeface="Montserrat"/>
                <a:ea typeface="Montserrat"/>
                <a:cs typeface="Montserrat"/>
                <a:sym typeface="Montserrat"/>
              </a:defRPr>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Montserrat"/>
              <a:buNone/>
              <a:defRPr sz="1600">
                <a:latin typeface="Montserrat"/>
                <a:ea typeface="Montserrat"/>
                <a:cs typeface="Montserrat"/>
                <a:sym typeface="Montserrat"/>
              </a:defRPr>
            </a:lvl1pPr>
            <a:lvl2pPr lvl="1" rtl="0" algn="ctr">
              <a:spcBef>
                <a:spcPts val="0"/>
              </a:spcBef>
              <a:spcAft>
                <a:spcPts val="0"/>
              </a:spcAft>
              <a:buSzPts val="1600"/>
              <a:buFont typeface="Montserrat"/>
              <a:buNone/>
              <a:defRPr sz="1600">
                <a:latin typeface="Montserrat"/>
                <a:ea typeface="Montserrat"/>
                <a:cs typeface="Montserrat"/>
                <a:sym typeface="Montserrat"/>
              </a:defRPr>
            </a:lvl2pPr>
            <a:lvl3pPr lvl="2" rtl="0" algn="ctr">
              <a:spcBef>
                <a:spcPts val="0"/>
              </a:spcBef>
              <a:spcAft>
                <a:spcPts val="0"/>
              </a:spcAft>
              <a:buSzPts val="1600"/>
              <a:buFont typeface="Montserrat"/>
              <a:buNone/>
              <a:defRPr sz="1600">
                <a:latin typeface="Montserrat"/>
                <a:ea typeface="Montserrat"/>
                <a:cs typeface="Montserrat"/>
                <a:sym typeface="Montserrat"/>
              </a:defRPr>
            </a:lvl3pPr>
            <a:lvl4pPr lvl="3" rtl="0" algn="ctr">
              <a:spcBef>
                <a:spcPts val="0"/>
              </a:spcBef>
              <a:spcAft>
                <a:spcPts val="0"/>
              </a:spcAft>
              <a:buSzPts val="1600"/>
              <a:buFont typeface="Montserrat"/>
              <a:buNone/>
              <a:defRPr sz="1600">
                <a:latin typeface="Montserrat"/>
                <a:ea typeface="Montserrat"/>
                <a:cs typeface="Montserrat"/>
                <a:sym typeface="Montserrat"/>
              </a:defRPr>
            </a:lvl4pPr>
            <a:lvl5pPr lvl="4" rtl="0" algn="ctr">
              <a:spcBef>
                <a:spcPts val="0"/>
              </a:spcBef>
              <a:spcAft>
                <a:spcPts val="0"/>
              </a:spcAft>
              <a:buSzPts val="1600"/>
              <a:buFont typeface="Montserrat"/>
              <a:buNone/>
              <a:defRPr sz="1600">
                <a:latin typeface="Montserrat"/>
                <a:ea typeface="Montserrat"/>
                <a:cs typeface="Montserrat"/>
                <a:sym typeface="Montserrat"/>
              </a:defRPr>
            </a:lvl5pPr>
            <a:lvl6pPr lvl="5" rtl="0" algn="ctr">
              <a:spcBef>
                <a:spcPts val="0"/>
              </a:spcBef>
              <a:spcAft>
                <a:spcPts val="0"/>
              </a:spcAft>
              <a:buSzPts val="1600"/>
              <a:buFont typeface="Montserrat"/>
              <a:buNone/>
              <a:defRPr sz="1600">
                <a:latin typeface="Montserrat"/>
                <a:ea typeface="Montserrat"/>
                <a:cs typeface="Montserrat"/>
                <a:sym typeface="Montserrat"/>
              </a:defRPr>
            </a:lvl6pPr>
            <a:lvl7pPr lvl="6" rtl="0" algn="ctr">
              <a:spcBef>
                <a:spcPts val="0"/>
              </a:spcBef>
              <a:spcAft>
                <a:spcPts val="0"/>
              </a:spcAft>
              <a:buSzPts val="1600"/>
              <a:buFont typeface="Montserrat"/>
              <a:buNone/>
              <a:defRPr sz="1600">
                <a:latin typeface="Montserrat"/>
                <a:ea typeface="Montserrat"/>
                <a:cs typeface="Montserrat"/>
                <a:sym typeface="Montserrat"/>
              </a:defRPr>
            </a:lvl7pPr>
            <a:lvl8pPr lvl="7" rtl="0" algn="ctr">
              <a:spcBef>
                <a:spcPts val="0"/>
              </a:spcBef>
              <a:spcAft>
                <a:spcPts val="0"/>
              </a:spcAft>
              <a:buSzPts val="1600"/>
              <a:buFont typeface="Montserrat"/>
              <a:buNone/>
              <a:defRPr sz="1600">
                <a:latin typeface="Montserrat"/>
                <a:ea typeface="Montserrat"/>
                <a:cs typeface="Montserrat"/>
                <a:sym typeface="Montserrat"/>
              </a:defRPr>
            </a:lvl8pPr>
            <a:lvl9pPr lvl="8" rtl="0" algn="ctr">
              <a:spcBef>
                <a:spcPts val="0"/>
              </a:spcBef>
              <a:spcAft>
                <a:spcPts val="0"/>
              </a:spcAft>
              <a:buSzPts val="1600"/>
              <a:buFont typeface="Montserrat"/>
              <a:buNone/>
              <a:defRPr sz="1600">
                <a:latin typeface="Montserrat"/>
                <a:ea typeface="Montserrat"/>
                <a:cs typeface="Montserrat"/>
                <a:sym typeface="Montserrat"/>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lnSpc>
                <a:spcPct val="130000"/>
              </a:lnSpc>
              <a:spcBef>
                <a:spcPts val="0"/>
              </a:spcBef>
              <a:spcAft>
                <a:spcPts val="0"/>
              </a:spcAft>
              <a:buClr>
                <a:schemeClr val="dk1"/>
              </a:buClr>
              <a:buSzPts val="1100"/>
              <a:buFont typeface="Arial"/>
              <a:buNone/>
            </a:pPr>
            <a:r>
              <a:rPr lang="en-GB" sz="3000">
                <a:latin typeface="Montserrat Medium"/>
                <a:ea typeface="Montserrat Medium"/>
                <a:cs typeface="Montserrat Medium"/>
                <a:sym typeface="Montserrat Medium"/>
              </a:rPr>
              <a:t>Data Structures </a:t>
            </a:r>
            <a:endParaRPr sz="3000">
              <a:latin typeface="Montserrat Medium"/>
              <a:ea typeface="Montserrat Medium"/>
              <a:cs typeface="Montserrat Medium"/>
              <a:sym typeface="Montserrat Medium"/>
            </a:endParaRPr>
          </a:p>
          <a:p>
            <a:pPr indent="0" lvl="0" marL="0" rtl="0" algn="ctr">
              <a:spcBef>
                <a:spcPts val="0"/>
              </a:spcBef>
              <a:spcAft>
                <a:spcPts val="0"/>
              </a:spcAft>
              <a:buNone/>
            </a:pPr>
            <a:r>
              <a:t/>
            </a:r>
            <a:endParaRPr sz="3000">
              <a:latin typeface="Montserrat Medium"/>
              <a:ea typeface="Montserrat Medium"/>
              <a:cs typeface="Montserrat Medium"/>
              <a:sym typeface="Montserrat Medium"/>
            </a:endParaRPr>
          </a:p>
        </p:txBody>
      </p:sp>
      <p:sp>
        <p:nvSpPr>
          <p:cNvPr id="100" name="Google Shape;100;p25"/>
          <p:cNvSpPr txBox="1"/>
          <p:nvPr>
            <p:ph idx="4294967295" type="body"/>
          </p:nvPr>
        </p:nvSpPr>
        <p:spPr>
          <a:xfrm>
            <a:off x="159300" y="2532675"/>
            <a:ext cx="8520600" cy="253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solidFill>
                <a:schemeClr val="dk1"/>
              </a:solidFill>
              <a:latin typeface="Montserrat Medium"/>
              <a:ea typeface="Montserrat Medium"/>
              <a:cs typeface="Montserrat Medium"/>
              <a:sym typeface="Montserrat Medium"/>
            </a:endParaRPr>
          </a:p>
          <a:p>
            <a:pPr indent="0" lvl="0" marL="0" rtl="0" algn="ctr">
              <a:spcBef>
                <a:spcPts val="300"/>
              </a:spcBef>
              <a:spcAft>
                <a:spcPts val="0"/>
              </a:spcAft>
              <a:buClr>
                <a:schemeClr val="dk1"/>
              </a:buClr>
              <a:buSzPts val="1100"/>
              <a:buFont typeface="Arial"/>
              <a:buNone/>
            </a:pPr>
            <a:r>
              <a:rPr lang="en-GB">
                <a:solidFill>
                  <a:schemeClr val="dk1"/>
                </a:solidFill>
                <a:latin typeface="Montserrat Medium"/>
                <a:ea typeface="Montserrat Medium"/>
                <a:cs typeface="Montserrat Medium"/>
                <a:sym typeface="Montserrat Medium"/>
              </a:rPr>
              <a:t>Week 14 MST and Prim’s Algorithm</a:t>
            </a:r>
            <a:endParaRPr>
              <a:solidFill>
                <a:schemeClr val="dk1"/>
              </a:solidFill>
              <a:latin typeface="Montserrat Medium"/>
              <a:ea typeface="Montserrat Medium"/>
              <a:cs typeface="Montserrat Medium"/>
              <a:sym typeface="Montserrat Medium"/>
            </a:endParaRPr>
          </a:p>
          <a:p>
            <a:pPr indent="0" lvl="0" marL="0" rtl="0" algn="ctr">
              <a:spcBef>
                <a:spcPts val="300"/>
              </a:spcBef>
              <a:spcAft>
                <a:spcPts val="0"/>
              </a:spcAft>
              <a:buNone/>
            </a:pPr>
            <a:r>
              <a:t/>
            </a:r>
            <a:endParaRPr>
              <a:solidFill>
                <a:schemeClr val="dk1"/>
              </a:solidFill>
              <a:latin typeface="Montserrat Medium"/>
              <a:ea typeface="Montserrat Medium"/>
              <a:cs typeface="Montserrat Medium"/>
              <a:sym typeface="Montserrat Medium"/>
            </a:endParaRPr>
          </a:p>
          <a:p>
            <a:pPr indent="0" lvl="0" marL="0" rtl="0" algn="ctr">
              <a:spcBef>
                <a:spcPts val="0"/>
              </a:spcBef>
              <a:spcAft>
                <a:spcPts val="0"/>
              </a:spcAft>
              <a:buNone/>
            </a:pPr>
            <a:r>
              <a:t/>
            </a:r>
            <a:endParaRPr>
              <a:solidFill>
                <a:schemeClr val="dk1"/>
              </a:solidFill>
              <a:latin typeface="Montserrat Medium"/>
              <a:ea typeface="Montserrat Medium"/>
              <a:cs typeface="Montserrat Medium"/>
              <a:sym typeface="Montserrat Medium"/>
            </a:endParaRPr>
          </a:p>
          <a:p>
            <a:pPr indent="0" lvl="0" marL="0" rtl="0" algn="ctr">
              <a:spcBef>
                <a:spcPts val="0"/>
              </a:spcBef>
              <a:spcAft>
                <a:spcPts val="0"/>
              </a:spcAft>
              <a:buNone/>
            </a:pPr>
            <a:r>
              <a:t/>
            </a:r>
            <a:endParaRPr>
              <a:solidFill>
                <a:schemeClr val="dk1"/>
              </a:solidFill>
              <a:latin typeface="Montserrat Medium"/>
              <a:ea typeface="Montserrat Medium"/>
              <a:cs typeface="Montserrat Medium"/>
              <a:sym typeface="Montserrat Medium"/>
            </a:endParaRPr>
          </a:p>
          <a:p>
            <a:pPr indent="0" lvl="0" marL="0" rtl="0" algn="r">
              <a:spcBef>
                <a:spcPts val="0"/>
              </a:spcBef>
              <a:spcAft>
                <a:spcPts val="0"/>
              </a:spcAft>
              <a:buNone/>
            </a:pPr>
            <a:r>
              <a:rPr lang="en-GB" sz="1200">
                <a:solidFill>
                  <a:schemeClr val="dk1"/>
                </a:solidFill>
                <a:latin typeface="Montserrat Medium"/>
                <a:ea typeface="Montserrat Medium"/>
                <a:cs typeface="Montserrat Medium"/>
                <a:sym typeface="Montserrat Medium"/>
              </a:rPr>
              <a:t>Juan Carlos Pineda</a:t>
            </a:r>
            <a:endParaRPr sz="1200">
              <a:solidFill>
                <a:schemeClr val="dk1"/>
              </a:solidFill>
              <a:latin typeface="Montserrat Medium"/>
              <a:ea typeface="Montserrat Medium"/>
              <a:cs typeface="Montserrat Medium"/>
              <a:sym typeface="Montserrat Medium"/>
            </a:endParaRPr>
          </a:p>
          <a:p>
            <a:pPr indent="0" lvl="0" marL="0" rtl="0" algn="r">
              <a:spcBef>
                <a:spcPts val="0"/>
              </a:spcBef>
              <a:spcAft>
                <a:spcPts val="0"/>
              </a:spcAft>
              <a:buNone/>
            </a:pPr>
            <a:r>
              <a:rPr lang="en-GB" sz="1200">
                <a:solidFill>
                  <a:schemeClr val="dk1"/>
                </a:solidFill>
                <a:latin typeface="Montserrat Medium"/>
                <a:ea typeface="Montserrat Medium"/>
                <a:cs typeface="Montserrat Medium"/>
                <a:sym typeface="Montserrat Medium"/>
              </a:rPr>
              <a:t>ITESM </a:t>
            </a:r>
            <a:endParaRPr sz="1200">
              <a:solidFill>
                <a:schemeClr val="dk1"/>
              </a:solidFill>
              <a:latin typeface="Montserrat Medium"/>
              <a:ea typeface="Montserrat Medium"/>
              <a:cs typeface="Montserrat Medium"/>
              <a:sym typeface="Montserrat Medium"/>
            </a:endParaRPr>
          </a:p>
          <a:p>
            <a:pPr indent="0" lvl="0" marL="0" rtl="0" algn="r">
              <a:spcBef>
                <a:spcPts val="0"/>
              </a:spcBef>
              <a:spcAft>
                <a:spcPts val="0"/>
              </a:spcAft>
              <a:buClr>
                <a:schemeClr val="dk1"/>
              </a:buClr>
              <a:buSzPts val="1100"/>
              <a:buFont typeface="Arial"/>
              <a:buNone/>
            </a:pPr>
            <a:r>
              <a:rPr lang="en-GB" sz="1200">
                <a:solidFill>
                  <a:schemeClr val="dk1"/>
                </a:solidFill>
                <a:latin typeface="Montserrat Medium"/>
                <a:ea typeface="Montserrat Medium"/>
                <a:cs typeface="Montserrat Medium"/>
                <a:sym typeface="Montserrat Medium"/>
              </a:rPr>
              <a:t>juancarlos.pineda@tec.mx</a:t>
            </a:r>
            <a:endParaRPr sz="1200">
              <a:solidFill>
                <a:schemeClr val="dk1"/>
              </a:solidFill>
              <a:latin typeface="Montserrat Medium"/>
              <a:ea typeface="Montserrat Medium"/>
              <a:cs typeface="Montserrat Medium"/>
              <a:sym typeface="Montserrat Medium"/>
            </a:endParaRPr>
          </a:p>
          <a:p>
            <a:pPr indent="0" lvl="0" marL="0" rtl="0" algn="l">
              <a:spcBef>
                <a:spcPts val="0"/>
              </a:spcBef>
              <a:spcAft>
                <a:spcPts val="1600"/>
              </a:spcAft>
              <a:buNone/>
            </a:pPr>
            <a:r>
              <a:t/>
            </a:r>
            <a:endParaRPr>
              <a:latin typeface="Montserrat Medium"/>
              <a:ea typeface="Montserrat Medium"/>
              <a:cs typeface="Montserrat Medium"/>
              <a:sym typeface="Montserrat Medium"/>
            </a:endParaRPr>
          </a:p>
        </p:txBody>
      </p:sp>
      <p:pic>
        <p:nvPicPr>
          <p:cNvPr id="101" name="Google Shape;101;p25"/>
          <p:cNvPicPr preferRelativeResize="0"/>
          <p:nvPr/>
        </p:nvPicPr>
        <p:blipFill>
          <a:blip r:embed="rId3">
            <a:alphaModFix/>
          </a:blip>
          <a:stretch>
            <a:fillRect/>
          </a:stretch>
        </p:blipFill>
        <p:spPr>
          <a:xfrm>
            <a:off x="6651075" y="312450"/>
            <a:ext cx="2181225" cy="2422500"/>
          </a:xfrm>
          <a:prstGeom prst="rect">
            <a:avLst/>
          </a:prstGeom>
          <a:noFill/>
          <a:ln>
            <a:noFill/>
          </a:ln>
        </p:spPr>
      </p:pic>
      <p:sp>
        <p:nvSpPr>
          <p:cNvPr id="102" name="Google Shape;102;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103" name="Google Shape;103;p25"/>
          <p:cNvPicPr preferRelativeResize="0"/>
          <p:nvPr/>
        </p:nvPicPr>
        <p:blipFill>
          <a:blip r:embed="rId4">
            <a:alphaModFix/>
          </a:blip>
          <a:stretch>
            <a:fillRect/>
          </a:stretch>
        </p:blipFill>
        <p:spPr>
          <a:xfrm>
            <a:off x="329197" y="312448"/>
            <a:ext cx="3034095" cy="803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0000"/>
              </a:lnSpc>
              <a:spcBef>
                <a:spcPts val="1500"/>
              </a:spcBef>
              <a:spcAft>
                <a:spcPts val="0"/>
              </a:spcAft>
              <a:buClr>
                <a:schemeClr val="dk1"/>
              </a:buClr>
              <a:buSzPts val="1100"/>
              <a:buFont typeface="Arial"/>
              <a:buNone/>
            </a:pPr>
            <a:r>
              <a:rPr lang="en-GB" sz="1800">
                <a:solidFill>
                  <a:srgbClr val="333333"/>
                </a:solidFill>
              </a:rPr>
              <a:t>Key Terminologies used in Greedy Algorithms</a:t>
            </a:r>
            <a:endParaRPr sz="1800">
              <a:solidFill>
                <a:srgbClr val="333333"/>
              </a:solidFill>
            </a:endParaRPr>
          </a:p>
          <a:p>
            <a:pPr indent="0" lvl="0" marL="0" rtl="0" algn="ctr">
              <a:spcBef>
                <a:spcPts val="800"/>
              </a:spcBef>
              <a:spcAft>
                <a:spcPts val="0"/>
              </a:spcAft>
              <a:buNone/>
            </a:pPr>
            <a:r>
              <a:t/>
            </a:r>
            <a:endParaRPr sz="1800">
              <a:solidFill>
                <a:srgbClr val="333333"/>
              </a:solidFill>
            </a:endParaRPr>
          </a:p>
        </p:txBody>
      </p:sp>
      <p:sp>
        <p:nvSpPr>
          <p:cNvPr id="169" name="Google Shape;169;p34"/>
          <p:cNvSpPr txBox="1"/>
          <p:nvPr>
            <p:ph idx="1" type="body"/>
          </p:nvPr>
        </p:nvSpPr>
        <p:spPr>
          <a:xfrm>
            <a:off x="311700" y="1533475"/>
            <a:ext cx="8520600" cy="2399100"/>
          </a:xfrm>
          <a:prstGeom prst="rect">
            <a:avLst/>
          </a:prstGeom>
        </p:spPr>
        <p:txBody>
          <a:bodyPr anchorCtr="0" anchor="t" bIns="91425" lIns="91425" spcFirstLastPara="1" rIns="91425" wrap="square" tIns="91425">
            <a:noAutofit/>
          </a:bodyPr>
          <a:lstStyle/>
          <a:p>
            <a:pPr indent="-304800" lvl="0" marL="457200" rtl="0" algn="l">
              <a:lnSpc>
                <a:spcPct val="204545"/>
              </a:lnSpc>
              <a:spcBef>
                <a:spcPts val="0"/>
              </a:spcBef>
              <a:spcAft>
                <a:spcPts val="0"/>
              </a:spcAft>
              <a:buClr>
                <a:srgbClr val="333333"/>
              </a:buClr>
              <a:buSzPts val="1200"/>
              <a:buFont typeface="Arial"/>
              <a:buChar char="●"/>
            </a:pPr>
            <a:r>
              <a:rPr b="1" lang="en-GB" sz="1200">
                <a:solidFill>
                  <a:srgbClr val="333333"/>
                </a:solidFill>
              </a:rPr>
              <a:t>Objective Function: </a:t>
            </a:r>
            <a:r>
              <a:rPr lang="en-GB" sz="1200">
                <a:solidFill>
                  <a:srgbClr val="333333"/>
                </a:solidFill>
              </a:rPr>
              <a:t>This can be defined as the function that needs to be either maximized or minimized.</a:t>
            </a:r>
            <a:endParaRPr sz="1200">
              <a:solidFill>
                <a:srgbClr val="333333"/>
              </a:solidFill>
            </a:endParaRPr>
          </a:p>
          <a:p>
            <a:pPr indent="-304800" lvl="0" marL="457200" rtl="0" algn="l">
              <a:lnSpc>
                <a:spcPct val="204545"/>
              </a:lnSpc>
              <a:spcBef>
                <a:spcPts val="0"/>
              </a:spcBef>
              <a:spcAft>
                <a:spcPts val="0"/>
              </a:spcAft>
              <a:buClr>
                <a:srgbClr val="333333"/>
              </a:buClr>
              <a:buSzPts val="1200"/>
              <a:buFont typeface="Arial"/>
              <a:buChar char="●"/>
            </a:pPr>
            <a:r>
              <a:rPr b="1" lang="en-GB" sz="1200">
                <a:solidFill>
                  <a:srgbClr val="333333"/>
                </a:solidFill>
              </a:rPr>
              <a:t>Candidate Set: </a:t>
            </a:r>
            <a:r>
              <a:rPr lang="en-GB" sz="1200">
                <a:solidFill>
                  <a:srgbClr val="333333"/>
                </a:solidFill>
              </a:rPr>
              <a:t>The global optimal solution is created from this set.</a:t>
            </a:r>
            <a:endParaRPr sz="1200">
              <a:solidFill>
                <a:srgbClr val="333333"/>
              </a:solidFill>
            </a:endParaRPr>
          </a:p>
          <a:p>
            <a:pPr indent="-304800" lvl="0" marL="457200" rtl="0" algn="l">
              <a:lnSpc>
                <a:spcPct val="204545"/>
              </a:lnSpc>
              <a:spcBef>
                <a:spcPts val="0"/>
              </a:spcBef>
              <a:spcAft>
                <a:spcPts val="0"/>
              </a:spcAft>
              <a:buClr>
                <a:srgbClr val="333333"/>
              </a:buClr>
              <a:buSzPts val="1200"/>
              <a:buFont typeface="Arial"/>
              <a:buChar char="●"/>
            </a:pPr>
            <a:r>
              <a:rPr b="1" lang="en-GB" sz="1200">
                <a:solidFill>
                  <a:srgbClr val="333333"/>
                </a:solidFill>
              </a:rPr>
              <a:t>Selection Function:</a:t>
            </a:r>
            <a:r>
              <a:rPr lang="en-GB" sz="1200">
                <a:solidFill>
                  <a:srgbClr val="333333"/>
                </a:solidFill>
              </a:rPr>
              <a:t> Determines the best candidate and includes it in the solution set.</a:t>
            </a:r>
            <a:endParaRPr sz="1200">
              <a:solidFill>
                <a:srgbClr val="333333"/>
              </a:solidFill>
            </a:endParaRPr>
          </a:p>
          <a:p>
            <a:pPr indent="-304800" lvl="0" marL="457200" rtl="0" algn="l">
              <a:lnSpc>
                <a:spcPct val="204545"/>
              </a:lnSpc>
              <a:spcBef>
                <a:spcPts val="0"/>
              </a:spcBef>
              <a:spcAft>
                <a:spcPts val="0"/>
              </a:spcAft>
              <a:buClr>
                <a:srgbClr val="333333"/>
              </a:buClr>
              <a:buSzPts val="1200"/>
              <a:buFont typeface="Arial"/>
              <a:buChar char="●"/>
            </a:pPr>
            <a:r>
              <a:rPr b="1" lang="en-GB" sz="1200">
                <a:solidFill>
                  <a:srgbClr val="333333"/>
                </a:solidFill>
              </a:rPr>
              <a:t>Feasibility Function: </a:t>
            </a:r>
            <a:r>
              <a:rPr lang="en-GB" sz="1200">
                <a:solidFill>
                  <a:srgbClr val="333333"/>
                </a:solidFill>
              </a:rPr>
              <a:t>Determines whether a candidate is feasible and can contribute to the solution.</a:t>
            </a:r>
            <a:endParaRPr sz="1200">
              <a:solidFill>
                <a:srgbClr val="333333"/>
              </a:solidFill>
            </a:endParaRPr>
          </a:p>
          <a:p>
            <a:pPr indent="0" lvl="0" marL="0" rtl="0" algn="ctr">
              <a:spcBef>
                <a:spcPts val="800"/>
              </a:spcBef>
              <a:spcAft>
                <a:spcPts val="1600"/>
              </a:spcAft>
              <a:buNone/>
            </a:pPr>
            <a:r>
              <a:t/>
            </a:r>
            <a:endParaRPr/>
          </a:p>
        </p:txBody>
      </p:sp>
      <p:sp>
        <p:nvSpPr>
          <p:cNvPr id="170" name="Google Shape;170;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Standard Greedy Algorithm</a:t>
            </a:r>
            <a:endParaRPr/>
          </a:p>
        </p:txBody>
      </p:sp>
      <p:sp>
        <p:nvSpPr>
          <p:cNvPr id="176" name="Google Shape;176;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0000"/>
              </a:lnSpc>
              <a:spcBef>
                <a:spcPts val="1500"/>
              </a:spcBef>
              <a:spcAft>
                <a:spcPts val="0"/>
              </a:spcAft>
              <a:buClr>
                <a:schemeClr val="dk1"/>
              </a:buClr>
              <a:buSzPts val="1100"/>
              <a:buFont typeface="Arial"/>
              <a:buNone/>
            </a:pPr>
            <a:r>
              <a:rPr lang="en-GB" sz="2250">
                <a:solidFill>
                  <a:srgbClr val="333333"/>
                </a:solidFill>
              </a:rPr>
              <a:t>Standard Greedy Algorithm</a:t>
            </a:r>
            <a:endParaRPr sz="2250">
              <a:solidFill>
                <a:srgbClr val="333333"/>
              </a:solidFill>
            </a:endParaRPr>
          </a:p>
          <a:p>
            <a:pPr indent="0" lvl="0" marL="0" rtl="0" algn="l">
              <a:spcBef>
                <a:spcPts val="800"/>
              </a:spcBef>
              <a:spcAft>
                <a:spcPts val="0"/>
              </a:spcAft>
              <a:buClr>
                <a:schemeClr val="dk1"/>
              </a:buClr>
              <a:buSzPts val="1100"/>
              <a:buFont typeface="Arial"/>
              <a:buNone/>
            </a:pPr>
            <a:r>
              <a:rPr lang="en-GB" sz="1200">
                <a:solidFill>
                  <a:srgbClr val="333333"/>
                </a:solidFill>
              </a:rPr>
              <a:t>This algorithm proceeds step-by-step, considering one input, say </a:t>
            </a:r>
            <a:r>
              <a:rPr lang="en-GB" sz="1100">
                <a:solidFill>
                  <a:srgbClr val="C7254E"/>
                </a:solidFill>
                <a:highlight>
                  <a:srgbClr val="F9F2F4"/>
                </a:highlight>
              </a:rPr>
              <a:t>x</a:t>
            </a:r>
            <a:r>
              <a:rPr lang="en-GB" sz="1200">
                <a:solidFill>
                  <a:srgbClr val="333333"/>
                </a:solidFill>
              </a:rPr>
              <a:t>, at each step.</a:t>
            </a:r>
            <a:endParaRPr sz="1200">
              <a:solidFill>
                <a:srgbClr val="333333"/>
              </a:solidFill>
            </a:endParaRPr>
          </a:p>
          <a:p>
            <a:pPr indent="-304800" lvl="0" marL="457200" rtl="0" algn="l">
              <a:lnSpc>
                <a:spcPct val="204545"/>
              </a:lnSpc>
              <a:spcBef>
                <a:spcPts val="800"/>
              </a:spcBef>
              <a:spcAft>
                <a:spcPts val="0"/>
              </a:spcAft>
              <a:buClr>
                <a:srgbClr val="333333"/>
              </a:buClr>
              <a:buSzPts val="1200"/>
              <a:buFont typeface="Arial"/>
              <a:buChar char="●"/>
            </a:pPr>
            <a:r>
              <a:rPr lang="en-GB" sz="1200">
                <a:solidFill>
                  <a:srgbClr val="333333"/>
                </a:solidFill>
              </a:rPr>
              <a:t>If </a:t>
            </a:r>
            <a:r>
              <a:rPr lang="en-GB" sz="1100">
                <a:solidFill>
                  <a:srgbClr val="C7254E"/>
                </a:solidFill>
                <a:highlight>
                  <a:srgbClr val="F9F2F4"/>
                </a:highlight>
              </a:rPr>
              <a:t>x</a:t>
            </a:r>
            <a:r>
              <a:rPr lang="en-GB" sz="1200">
                <a:solidFill>
                  <a:srgbClr val="333333"/>
                </a:solidFill>
              </a:rPr>
              <a:t> gives a local optimal solution (</a:t>
            </a:r>
            <a:r>
              <a:rPr lang="en-GB" sz="1100">
                <a:solidFill>
                  <a:srgbClr val="C7254E"/>
                </a:solidFill>
                <a:highlight>
                  <a:srgbClr val="F9F2F4"/>
                </a:highlight>
              </a:rPr>
              <a:t>x</a:t>
            </a:r>
            <a:r>
              <a:rPr lang="en-GB" sz="1200">
                <a:solidFill>
                  <a:srgbClr val="333333"/>
                </a:solidFill>
              </a:rPr>
              <a:t> is feasible), then it is included in the partial solution set, else it is discarded.</a:t>
            </a:r>
            <a:endParaRPr sz="1200">
              <a:solidFill>
                <a:srgbClr val="333333"/>
              </a:solidFill>
            </a:endParaRPr>
          </a:p>
          <a:p>
            <a:pPr indent="-304800" lvl="0" marL="457200" rtl="0" algn="l">
              <a:lnSpc>
                <a:spcPct val="204545"/>
              </a:lnSpc>
              <a:spcBef>
                <a:spcPts val="0"/>
              </a:spcBef>
              <a:spcAft>
                <a:spcPts val="0"/>
              </a:spcAft>
              <a:buClr>
                <a:srgbClr val="333333"/>
              </a:buClr>
              <a:buSzPts val="1200"/>
              <a:buFont typeface="Arial"/>
              <a:buChar char="●"/>
            </a:pPr>
            <a:r>
              <a:rPr lang="en-GB" sz="1200">
                <a:solidFill>
                  <a:srgbClr val="333333"/>
                </a:solidFill>
              </a:rPr>
              <a:t>The algorithm then goes to the next step and never considers </a:t>
            </a:r>
            <a:r>
              <a:rPr lang="en-GB" sz="1100">
                <a:solidFill>
                  <a:srgbClr val="C7254E"/>
                </a:solidFill>
                <a:highlight>
                  <a:srgbClr val="F9F2F4"/>
                </a:highlight>
              </a:rPr>
              <a:t>x</a:t>
            </a:r>
            <a:r>
              <a:rPr lang="en-GB" sz="1200">
                <a:solidFill>
                  <a:srgbClr val="333333"/>
                </a:solidFill>
              </a:rPr>
              <a:t> again.</a:t>
            </a:r>
            <a:endParaRPr sz="1200">
              <a:solidFill>
                <a:srgbClr val="333333"/>
              </a:solidFill>
            </a:endParaRPr>
          </a:p>
          <a:p>
            <a:pPr indent="-304800" lvl="0" marL="457200" rtl="0" algn="l">
              <a:lnSpc>
                <a:spcPct val="204545"/>
              </a:lnSpc>
              <a:spcBef>
                <a:spcPts val="0"/>
              </a:spcBef>
              <a:spcAft>
                <a:spcPts val="0"/>
              </a:spcAft>
              <a:buClr>
                <a:srgbClr val="333333"/>
              </a:buClr>
              <a:buSzPts val="1200"/>
              <a:buFont typeface="Montserrat"/>
              <a:buChar char="●"/>
            </a:pPr>
            <a:r>
              <a:rPr lang="en-GB" sz="1200">
                <a:solidFill>
                  <a:srgbClr val="333333"/>
                </a:solidFill>
              </a:rPr>
              <a:t>This continues until the input set is finished or the optimal solution is found.</a:t>
            </a:r>
            <a:endParaRPr sz="1200">
              <a:solidFill>
                <a:srgbClr val="333333"/>
              </a:solidFill>
            </a:endParaRPr>
          </a:p>
          <a:p>
            <a:pPr indent="0" lvl="0" marL="0" rtl="0" algn="ctr">
              <a:spcBef>
                <a:spcPts val="800"/>
              </a:spcBef>
              <a:spcAft>
                <a:spcPts val="1600"/>
              </a:spcAft>
              <a:buNone/>
            </a:pPr>
            <a:r>
              <a:t/>
            </a:r>
            <a:endParaRPr/>
          </a:p>
        </p:txBody>
      </p:sp>
      <p:sp>
        <p:nvSpPr>
          <p:cNvPr id="177" name="Google Shape;177;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Prim’s Algorithm</a:t>
            </a:r>
            <a:endParaRPr/>
          </a:p>
        </p:txBody>
      </p:sp>
      <p:sp>
        <p:nvSpPr>
          <p:cNvPr id="183" name="Google Shape;183;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descr="minimum spanning tree example" id="184" name="Google Shape;184;p36"/>
          <p:cNvPicPr preferRelativeResize="0"/>
          <p:nvPr/>
        </p:nvPicPr>
        <p:blipFill>
          <a:blip r:embed="rId3">
            <a:alphaModFix/>
          </a:blip>
          <a:stretch>
            <a:fillRect/>
          </a:stretch>
        </p:blipFill>
        <p:spPr>
          <a:xfrm>
            <a:off x="1754325" y="1928125"/>
            <a:ext cx="5450250" cy="2674500"/>
          </a:xfrm>
          <a:prstGeom prst="rect">
            <a:avLst/>
          </a:prstGeom>
          <a:noFill/>
          <a:ln cap="flat" cmpd="sng" w="9525">
            <a:solidFill>
              <a:srgbClr val="000000"/>
            </a:solidFill>
            <a:prstDash val="solid"/>
            <a:round/>
            <a:headEnd len="sm" w="sm" type="none"/>
            <a:tailEnd len="sm" w="sm" type="none"/>
          </a:ln>
        </p:spPr>
      </p:pic>
      <p:sp>
        <p:nvSpPr>
          <p:cNvPr id="185" name="Google Shape;185;p36"/>
          <p:cNvSpPr txBox="1"/>
          <p:nvPr/>
        </p:nvSpPr>
        <p:spPr>
          <a:xfrm>
            <a:off x="304800" y="838200"/>
            <a:ext cx="8349300" cy="1307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200">
                <a:solidFill>
                  <a:srgbClr val="333333"/>
                </a:solidFill>
                <a:latin typeface="Montserrat"/>
                <a:ea typeface="Montserrat"/>
                <a:cs typeface="Montserrat"/>
                <a:sym typeface="Montserrat"/>
              </a:rPr>
              <a:t>Let's start with a real-life scenario to understand the premise of this algorithm:</a:t>
            </a:r>
            <a:endParaRPr sz="1200">
              <a:solidFill>
                <a:srgbClr val="333333"/>
              </a:solidFill>
              <a:latin typeface="Montserrat"/>
              <a:ea typeface="Montserrat"/>
              <a:cs typeface="Montserrat"/>
              <a:sym typeface="Montserrat"/>
            </a:endParaRPr>
          </a:p>
          <a:p>
            <a:pPr indent="-304800" lvl="0" marL="457200" rtl="0" algn="l">
              <a:lnSpc>
                <a:spcPct val="204545"/>
              </a:lnSpc>
              <a:spcBef>
                <a:spcPts val="800"/>
              </a:spcBef>
              <a:spcAft>
                <a:spcPts val="0"/>
              </a:spcAft>
              <a:buClr>
                <a:srgbClr val="333333"/>
              </a:buClr>
              <a:buSzPts val="1200"/>
              <a:buFont typeface="Montserrat"/>
              <a:buAutoNum type="arabicPeriod"/>
            </a:pPr>
            <a:r>
              <a:rPr lang="en-GB" sz="1200">
                <a:solidFill>
                  <a:srgbClr val="333333"/>
                </a:solidFill>
                <a:latin typeface="Montserrat"/>
                <a:ea typeface="Montserrat"/>
                <a:cs typeface="Montserrat"/>
                <a:sym typeface="Montserrat"/>
              </a:rPr>
              <a:t>A telecommunications organization, has offices spanned across multiple locations around the globe.</a:t>
            </a:r>
            <a:endParaRPr sz="1200">
              <a:solidFill>
                <a:srgbClr val="333333"/>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Introduction </a:t>
            </a:r>
            <a:endParaRPr/>
          </a:p>
        </p:txBody>
      </p:sp>
      <p:sp>
        <p:nvSpPr>
          <p:cNvPr id="191" name="Google Shape;191;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descr="minimum spanning tree example" id="192" name="Google Shape;192;p37"/>
          <p:cNvPicPr preferRelativeResize="0"/>
          <p:nvPr/>
        </p:nvPicPr>
        <p:blipFill>
          <a:blip r:embed="rId3">
            <a:alphaModFix/>
          </a:blip>
          <a:stretch>
            <a:fillRect/>
          </a:stretch>
        </p:blipFill>
        <p:spPr>
          <a:xfrm>
            <a:off x="2395538" y="2501950"/>
            <a:ext cx="4352925" cy="2066925"/>
          </a:xfrm>
          <a:prstGeom prst="rect">
            <a:avLst/>
          </a:prstGeom>
          <a:noFill/>
          <a:ln cap="flat" cmpd="sng" w="9525">
            <a:solidFill>
              <a:srgbClr val="000000"/>
            </a:solidFill>
            <a:prstDash val="solid"/>
            <a:round/>
            <a:headEnd len="sm" w="sm" type="none"/>
            <a:tailEnd len="sm" w="sm" type="none"/>
          </a:ln>
        </p:spPr>
      </p:pic>
      <p:sp>
        <p:nvSpPr>
          <p:cNvPr id="193" name="Google Shape;193;p37"/>
          <p:cNvSpPr txBox="1"/>
          <p:nvPr/>
        </p:nvSpPr>
        <p:spPr>
          <a:xfrm>
            <a:off x="304800" y="1000800"/>
            <a:ext cx="8349300" cy="2151600"/>
          </a:xfrm>
          <a:prstGeom prst="rect">
            <a:avLst/>
          </a:prstGeom>
          <a:noFill/>
          <a:ln>
            <a:noFill/>
          </a:ln>
        </p:spPr>
        <p:txBody>
          <a:bodyPr anchorCtr="0" anchor="ctr" bIns="91425" lIns="91425" spcFirstLastPara="1" rIns="91425" wrap="square" tIns="91425">
            <a:noAutofit/>
          </a:bodyPr>
          <a:lstStyle/>
          <a:p>
            <a:pPr indent="-304800" lvl="0" marL="457200" rtl="0" algn="l">
              <a:lnSpc>
                <a:spcPct val="204545"/>
              </a:lnSpc>
              <a:spcBef>
                <a:spcPts val="0"/>
              </a:spcBef>
              <a:spcAft>
                <a:spcPts val="0"/>
              </a:spcAft>
              <a:buClr>
                <a:srgbClr val="333333"/>
              </a:buClr>
              <a:buSzPts val="1200"/>
              <a:buFont typeface="Montserrat"/>
              <a:buAutoNum type="arabicPeriod"/>
            </a:pPr>
            <a:r>
              <a:rPr lang="en-GB" sz="1200">
                <a:solidFill>
                  <a:srgbClr val="333333"/>
                </a:solidFill>
                <a:latin typeface="Montserrat"/>
                <a:ea typeface="Montserrat"/>
                <a:cs typeface="Montserrat"/>
                <a:sym typeface="Montserrat"/>
              </a:rPr>
              <a:t>It has to use leased phone lines for connecting all these offices with each other.</a:t>
            </a:r>
            <a:endParaRPr sz="1200">
              <a:solidFill>
                <a:srgbClr val="333333"/>
              </a:solidFill>
              <a:latin typeface="Montserrat"/>
              <a:ea typeface="Montserrat"/>
              <a:cs typeface="Montserrat"/>
              <a:sym typeface="Montserrat"/>
            </a:endParaRPr>
          </a:p>
          <a:p>
            <a:pPr indent="-304800" lvl="0" marL="457200" rtl="0" algn="l">
              <a:lnSpc>
                <a:spcPct val="204545"/>
              </a:lnSpc>
              <a:spcBef>
                <a:spcPts val="0"/>
              </a:spcBef>
              <a:spcAft>
                <a:spcPts val="0"/>
              </a:spcAft>
              <a:buClr>
                <a:srgbClr val="333333"/>
              </a:buClr>
              <a:buSzPts val="1200"/>
              <a:buFont typeface="Montserrat"/>
              <a:buAutoNum type="arabicPeriod"/>
            </a:pPr>
            <a:r>
              <a:rPr lang="en-GB" sz="1200">
                <a:solidFill>
                  <a:srgbClr val="333333"/>
                </a:solidFill>
                <a:latin typeface="Montserrat"/>
                <a:ea typeface="Montserrat"/>
                <a:cs typeface="Montserrat"/>
                <a:sym typeface="Montserrat"/>
              </a:rPr>
              <a:t>The cost(in units) of connecting each pair of offices is different and is shown as follows:</a:t>
            </a:r>
            <a:endParaRPr sz="1200">
              <a:solidFill>
                <a:srgbClr val="333333"/>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Introduction</a:t>
            </a:r>
            <a:endParaRPr/>
          </a:p>
        </p:txBody>
      </p:sp>
      <p:sp>
        <p:nvSpPr>
          <p:cNvPr id="199" name="Google Shape;199;p38"/>
          <p:cNvSpPr txBox="1"/>
          <p:nvPr>
            <p:ph idx="1" type="body"/>
          </p:nvPr>
        </p:nvSpPr>
        <p:spPr>
          <a:xfrm>
            <a:off x="159300" y="1000075"/>
            <a:ext cx="5862000" cy="3159300"/>
          </a:xfrm>
          <a:prstGeom prst="rect">
            <a:avLst/>
          </a:prstGeom>
        </p:spPr>
        <p:txBody>
          <a:bodyPr anchorCtr="0" anchor="t" bIns="91425" lIns="91425" spcFirstLastPara="1" rIns="91425" wrap="square" tIns="91425">
            <a:noAutofit/>
          </a:bodyPr>
          <a:lstStyle/>
          <a:p>
            <a:pPr indent="0" lvl="0" marL="457200" rtl="0" algn="l">
              <a:lnSpc>
                <a:spcPct val="204545"/>
              </a:lnSpc>
              <a:spcBef>
                <a:spcPts val="0"/>
              </a:spcBef>
              <a:spcAft>
                <a:spcPts val="0"/>
              </a:spcAft>
              <a:buNone/>
            </a:pPr>
            <a:r>
              <a:t/>
            </a:r>
            <a:endParaRPr sz="1200">
              <a:solidFill>
                <a:srgbClr val="333333"/>
              </a:solidFill>
            </a:endParaRPr>
          </a:p>
          <a:p>
            <a:pPr indent="0" lvl="0" marL="457200" rtl="0" algn="l">
              <a:lnSpc>
                <a:spcPct val="204545"/>
              </a:lnSpc>
              <a:spcBef>
                <a:spcPts val="800"/>
              </a:spcBef>
              <a:spcAft>
                <a:spcPts val="0"/>
              </a:spcAft>
              <a:buNone/>
            </a:pPr>
            <a:r>
              <a:rPr lang="en-GB" sz="1200">
                <a:solidFill>
                  <a:srgbClr val="333333"/>
                </a:solidFill>
              </a:rPr>
              <a:t>4. The organization, thus, wants to use minimum cost for connecting all its offices. This requires that all the offices should be connected using minimum number of leased lines so as to reduce the effective cost.</a:t>
            </a:r>
            <a:endParaRPr sz="1200">
              <a:solidFill>
                <a:srgbClr val="333333"/>
              </a:solidFill>
            </a:endParaRPr>
          </a:p>
          <a:p>
            <a:pPr indent="0" lvl="0" marL="457200" rtl="0" algn="l">
              <a:lnSpc>
                <a:spcPct val="204545"/>
              </a:lnSpc>
              <a:spcBef>
                <a:spcPts val="800"/>
              </a:spcBef>
              <a:spcAft>
                <a:spcPts val="0"/>
              </a:spcAft>
              <a:buNone/>
            </a:pPr>
            <a:r>
              <a:rPr lang="en-GB" sz="1200">
                <a:solidFill>
                  <a:srgbClr val="333333"/>
                </a:solidFill>
              </a:rPr>
              <a:t>5. The solution to this problem can be implemented by using the concept of Minimum Spanning Tree</a:t>
            </a:r>
            <a:endParaRPr sz="1200">
              <a:solidFill>
                <a:srgbClr val="333333"/>
              </a:solidFill>
            </a:endParaRPr>
          </a:p>
          <a:p>
            <a:pPr indent="0" lvl="0" marL="457200" rtl="0" algn="l">
              <a:lnSpc>
                <a:spcPct val="204545"/>
              </a:lnSpc>
              <a:spcBef>
                <a:spcPts val="800"/>
              </a:spcBef>
              <a:spcAft>
                <a:spcPts val="0"/>
              </a:spcAft>
              <a:buNone/>
            </a:pPr>
            <a:r>
              <a:t/>
            </a:r>
            <a:endParaRPr sz="1200">
              <a:solidFill>
                <a:srgbClr val="333333"/>
              </a:solidFill>
            </a:endParaRPr>
          </a:p>
          <a:p>
            <a:pPr indent="0" lvl="0" marL="0" rtl="0" algn="ctr">
              <a:spcBef>
                <a:spcPts val="800"/>
              </a:spcBef>
              <a:spcAft>
                <a:spcPts val="1600"/>
              </a:spcAft>
              <a:buNone/>
            </a:pPr>
            <a:r>
              <a:t/>
            </a:r>
            <a:endParaRPr/>
          </a:p>
        </p:txBody>
      </p:sp>
      <p:sp>
        <p:nvSpPr>
          <p:cNvPr id="200" name="Google Shape;200;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201" name="Google Shape;201;p38"/>
          <p:cNvPicPr preferRelativeResize="0"/>
          <p:nvPr/>
        </p:nvPicPr>
        <p:blipFill>
          <a:blip r:embed="rId3">
            <a:alphaModFix/>
          </a:blip>
          <a:stretch>
            <a:fillRect/>
          </a:stretch>
        </p:blipFill>
        <p:spPr>
          <a:xfrm>
            <a:off x="6138593" y="949150"/>
            <a:ext cx="2693701" cy="22859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Prim’s Algorithm</a:t>
            </a:r>
            <a:endParaRPr/>
          </a:p>
        </p:txBody>
      </p:sp>
      <p:sp>
        <p:nvSpPr>
          <p:cNvPr id="207" name="Google Shape;207;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200">
                <a:solidFill>
                  <a:srgbClr val="333333"/>
                </a:solidFill>
              </a:rPr>
              <a:t>Step 1:</a:t>
            </a:r>
            <a:r>
              <a:rPr lang="en-GB" sz="1200">
                <a:solidFill>
                  <a:srgbClr val="333333"/>
                </a:solidFill>
              </a:rPr>
              <a:t> Keep a track of all the vertices that have been visited and added to the spanning tree.</a:t>
            </a:r>
            <a:endParaRPr sz="1200">
              <a:solidFill>
                <a:srgbClr val="333333"/>
              </a:solidFill>
            </a:endParaRPr>
          </a:p>
          <a:p>
            <a:pPr indent="0" lvl="0" marL="0" rtl="0" algn="l">
              <a:spcBef>
                <a:spcPts val="800"/>
              </a:spcBef>
              <a:spcAft>
                <a:spcPts val="0"/>
              </a:spcAft>
              <a:buClr>
                <a:schemeClr val="dk1"/>
              </a:buClr>
              <a:buSzPts val="1100"/>
              <a:buFont typeface="Arial"/>
              <a:buNone/>
            </a:pPr>
            <a:r>
              <a:rPr b="1" lang="en-GB" sz="1200">
                <a:solidFill>
                  <a:srgbClr val="333333"/>
                </a:solidFill>
              </a:rPr>
              <a:t>Step 2: </a:t>
            </a:r>
            <a:r>
              <a:rPr lang="en-GB" sz="1200">
                <a:solidFill>
                  <a:srgbClr val="333333"/>
                </a:solidFill>
              </a:rPr>
              <a:t>Initially the spanning tree is empty.</a:t>
            </a:r>
            <a:endParaRPr sz="1200">
              <a:solidFill>
                <a:srgbClr val="333333"/>
              </a:solidFill>
            </a:endParaRPr>
          </a:p>
          <a:p>
            <a:pPr indent="0" lvl="0" marL="0" rtl="0" algn="l">
              <a:spcBef>
                <a:spcPts val="800"/>
              </a:spcBef>
              <a:spcAft>
                <a:spcPts val="0"/>
              </a:spcAft>
              <a:buClr>
                <a:schemeClr val="dk1"/>
              </a:buClr>
              <a:buSzPts val="1100"/>
              <a:buFont typeface="Arial"/>
              <a:buNone/>
            </a:pPr>
            <a:r>
              <a:rPr b="1" lang="en-GB" sz="1200">
                <a:solidFill>
                  <a:srgbClr val="333333"/>
                </a:solidFill>
              </a:rPr>
              <a:t>Step 3: </a:t>
            </a:r>
            <a:r>
              <a:rPr lang="en-GB" sz="1200">
                <a:solidFill>
                  <a:srgbClr val="333333"/>
                </a:solidFill>
              </a:rPr>
              <a:t>Choose a random </a:t>
            </a:r>
            <a:r>
              <a:rPr b="1" lang="en-GB" sz="1200">
                <a:solidFill>
                  <a:srgbClr val="980000"/>
                </a:solidFill>
              </a:rPr>
              <a:t>vertex</a:t>
            </a:r>
            <a:r>
              <a:rPr lang="en-GB" sz="1200">
                <a:solidFill>
                  <a:srgbClr val="333333"/>
                </a:solidFill>
              </a:rPr>
              <a:t>, and add it to the spanning tree. This becomes the root node.</a:t>
            </a:r>
            <a:endParaRPr sz="1200">
              <a:solidFill>
                <a:srgbClr val="333333"/>
              </a:solidFill>
            </a:endParaRPr>
          </a:p>
          <a:p>
            <a:pPr indent="0" lvl="0" marL="0" rtl="0" algn="l">
              <a:spcBef>
                <a:spcPts val="800"/>
              </a:spcBef>
              <a:spcAft>
                <a:spcPts val="0"/>
              </a:spcAft>
              <a:buClr>
                <a:schemeClr val="dk1"/>
              </a:buClr>
              <a:buSzPts val="1100"/>
              <a:buFont typeface="Arial"/>
              <a:buNone/>
            </a:pPr>
            <a:r>
              <a:rPr b="1" lang="en-GB" sz="1200">
                <a:solidFill>
                  <a:srgbClr val="333333"/>
                </a:solidFill>
              </a:rPr>
              <a:t>Step 4: </a:t>
            </a:r>
            <a:r>
              <a:rPr lang="en-GB" sz="1200">
                <a:solidFill>
                  <a:srgbClr val="333333"/>
                </a:solidFill>
              </a:rPr>
              <a:t>Add a new vertex, say x, such that</a:t>
            </a:r>
            <a:endParaRPr sz="1200">
              <a:solidFill>
                <a:srgbClr val="333333"/>
              </a:solidFill>
            </a:endParaRPr>
          </a:p>
          <a:p>
            <a:pPr indent="-304800" lvl="0" marL="457200" rtl="0" algn="l">
              <a:lnSpc>
                <a:spcPct val="204545"/>
              </a:lnSpc>
              <a:spcBef>
                <a:spcPts val="800"/>
              </a:spcBef>
              <a:spcAft>
                <a:spcPts val="0"/>
              </a:spcAft>
              <a:buClr>
                <a:srgbClr val="333333"/>
              </a:buClr>
              <a:buSzPts val="1200"/>
              <a:buFont typeface="Arial"/>
              <a:buChar char="●"/>
            </a:pPr>
            <a:r>
              <a:rPr b="1" lang="en-GB" sz="1200">
                <a:solidFill>
                  <a:srgbClr val="980000"/>
                </a:solidFill>
              </a:rPr>
              <a:t>x</a:t>
            </a:r>
            <a:r>
              <a:rPr lang="en-GB" sz="1200">
                <a:solidFill>
                  <a:srgbClr val="333333"/>
                </a:solidFill>
              </a:rPr>
              <a:t> is not in the already built spanning tree.</a:t>
            </a:r>
            <a:endParaRPr sz="1200">
              <a:solidFill>
                <a:srgbClr val="333333"/>
              </a:solidFill>
            </a:endParaRPr>
          </a:p>
          <a:p>
            <a:pPr indent="-304800" lvl="0" marL="457200" rtl="0" algn="l">
              <a:lnSpc>
                <a:spcPct val="204545"/>
              </a:lnSpc>
              <a:spcBef>
                <a:spcPts val="0"/>
              </a:spcBef>
              <a:spcAft>
                <a:spcPts val="0"/>
              </a:spcAft>
              <a:buClr>
                <a:srgbClr val="333333"/>
              </a:buClr>
              <a:buSzPts val="1200"/>
              <a:buFont typeface="Arial"/>
              <a:buChar char="●"/>
            </a:pPr>
            <a:r>
              <a:rPr b="1" lang="en-GB" sz="1200">
                <a:solidFill>
                  <a:srgbClr val="980000"/>
                </a:solidFill>
              </a:rPr>
              <a:t>x</a:t>
            </a:r>
            <a:r>
              <a:rPr lang="en-GB" sz="1200">
                <a:solidFill>
                  <a:srgbClr val="333333"/>
                </a:solidFill>
              </a:rPr>
              <a:t> is connected to the built spanning tree using minimum weight edge. (Thus, </a:t>
            </a:r>
            <a:r>
              <a:rPr b="1" lang="en-GB" sz="1200">
                <a:solidFill>
                  <a:srgbClr val="980000"/>
                </a:solidFill>
              </a:rPr>
              <a:t>x</a:t>
            </a:r>
            <a:r>
              <a:rPr lang="en-GB" sz="1200">
                <a:solidFill>
                  <a:srgbClr val="333333"/>
                </a:solidFill>
              </a:rPr>
              <a:t> can be adjacent to any of the nodes that have already been added in the spanning tree).</a:t>
            </a:r>
            <a:endParaRPr sz="1200">
              <a:solidFill>
                <a:srgbClr val="333333"/>
              </a:solidFill>
            </a:endParaRPr>
          </a:p>
          <a:p>
            <a:pPr indent="-304800" lvl="0" marL="457200" rtl="0" algn="l">
              <a:lnSpc>
                <a:spcPct val="204545"/>
              </a:lnSpc>
              <a:spcBef>
                <a:spcPts val="0"/>
              </a:spcBef>
              <a:spcAft>
                <a:spcPts val="0"/>
              </a:spcAft>
              <a:buClr>
                <a:srgbClr val="333333"/>
              </a:buClr>
              <a:buSzPts val="1200"/>
              <a:buFont typeface="Arial"/>
              <a:buChar char="●"/>
            </a:pPr>
            <a:r>
              <a:rPr lang="en-GB" sz="1200">
                <a:solidFill>
                  <a:srgbClr val="333333"/>
                </a:solidFill>
              </a:rPr>
              <a:t>Adding </a:t>
            </a:r>
            <a:r>
              <a:rPr b="1" lang="en-GB" sz="1200">
                <a:solidFill>
                  <a:srgbClr val="980000"/>
                </a:solidFill>
              </a:rPr>
              <a:t>x</a:t>
            </a:r>
            <a:r>
              <a:rPr lang="en-GB" sz="1200">
                <a:solidFill>
                  <a:srgbClr val="333333"/>
                </a:solidFill>
              </a:rPr>
              <a:t> to the spanning tree should not form cycles.</a:t>
            </a:r>
            <a:endParaRPr sz="1200">
              <a:solidFill>
                <a:srgbClr val="333333"/>
              </a:solidFill>
            </a:endParaRPr>
          </a:p>
          <a:p>
            <a:pPr indent="0" lvl="0" marL="0" rtl="0" algn="l">
              <a:spcBef>
                <a:spcPts val="800"/>
              </a:spcBef>
              <a:spcAft>
                <a:spcPts val="0"/>
              </a:spcAft>
              <a:buClr>
                <a:schemeClr val="dk1"/>
              </a:buClr>
              <a:buSzPts val="1100"/>
              <a:buFont typeface="Arial"/>
              <a:buNone/>
            </a:pPr>
            <a:r>
              <a:rPr b="1" lang="en-GB" sz="1200">
                <a:solidFill>
                  <a:srgbClr val="333333"/>
                </a:solidFill>
              </a:rPr>
              <a:t>Step 5:</a:t>
            </a:r>
            <a:r>
              <a:rPr lang="en-GB" sz="1200">
                <a:solidFill>
                  <a:srgbClr val="333333"/>
                </a:solidFill>
              </a:rPr>
              <a:t> Repeat the Step 4, till all the vertices of the graph are added to the spanning tree.</a:t>
            </a:r>
            <a:endParaRPr sz="1200">
              <a:solidFill>
                <a:srgbClr val="333333"/>
              </a:solidFill>
            </a:endParaRPr>
          </a:p>
          <a:p>
            <a:pPr indent="0" lvl="0" marL="0" rtl="0" algn="l">
              <a:spcBef>
                <a:spcPts val="800"/>
              </a:spcBef>
              <a:spcAft>
                <a:spcPts val="0"/>
              </a:spcAft>
              <a:buClr>
                <a:schemeClr val="dk1"/>
              </a:buClr>
              <a:buSzPts val="1100"/>
              <a:buFont typeface="Arial"/>
              <a:buNone/>
            </a:pPr>
            <a:r>
              <a:rPr b="1" lang="en-GB" sz="1200">
                <a:solidFill>
                  <a:srgbClr val="333333"/>
                </a:solidFill>
              </a:rPr>
              <a:t>Step 6:</a:t>
            </a:r>
            <a:r>
              <a:rPr lang="en-GB" sz="1200">
                <a:solidFill>
                  <a:srgbClr val="333333"/>
                </a:solidFill>
              </a:rPr>
              <a:t> Print the total cost of the spanning tree.</a:t>
            </a:r>
            <a:endParaRPr sz="1200">
              <a:solidFill>
                <a:srgbClr val="333333"/>
              </a:solidFill>
            </a:endParaRPr>
          </a:p>
          <a:p>
            <a:pPr indent="0" lvl="0" marL="0" rtl="0" algn="ctr">
              <a:spcBef>
                <a:spcPts val="800"/>
              </a:spcBef>
              <a:spcAft>
                <a:spcPts val="1600"/>
              </a:spcAft>
              <a:buNone/>
            </a:pPr>
            <a:r>
              <a:t/>
            </a:r>
            <a:endParaRPr/>
          </a:p>
        </p:txBody>
      </p:sp>
      <p:sp>
        <p:nvSpPr>
          <p:cNvPr id="208" name="Google Shape;208;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sz="6000"/>
              <a:t>End of presentation</a:t>
            </a:r>
            <a:endParaRPr sz="6000"/>
          </a:p>
        </p:txBody>
      </p:sp>
      <p:sp>
        <p:nvSpPr>
          <p:cNvPr id="214" name="Google Shape;214;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6"/>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Spanning Tree</a:t>
            </a:r>
            <a:endParaRPr/>
          </a:p>
        </p:txBody>
      </p:sp>
      <p:sp>
        <p:nvSpPr>
          <p:cNvPr id="109" name="Google Shape;109;p26"/>
          <p:cNvSpPr txBox="1"/>
          <p:nvPr>
            <p:ph idx="1" type="body"/>
          </p:nvPr>
        </p:nvSpPr>
        <p:spPr>
          <a:xfrm>
            <a:off x="311700" y="855075"/>
            <a:ext cx="8520600" cy="3416400"/>
          </a:xfrm>
          <a:prstGeom prst="rect">
            <a:avLst/>
          </a:prstGeom>
        </p:spPr>
        <p:txBody>
          <a:bodyPr anchorCtr="0" anchor="t" bIns="91425" lIns="91425" spcFirstLastPara="1" rIns="91425" wrap="square" tIns="91425">
            <a:noAutofit/>
          </a:bodyPr>
          <a:lstStyle/>
          <a:p>
            <a:pPr indent="0" lvl="0" marL="25400" marR="25400" rtl="0" algn="just">
              <a:spcBef>
                <a:spcPts val="600"/>
              </a:spcBef>
              <a:spcAft>
                <a:spcPts val="0"/>
              </a:spcAft>
              <a:buClr>
                <a:schemeClr val="dk1"/>
              </a:buClr>
              <a:buSzPts val="1100"/>
              <a:buFont typeface="Arial"/>
              <a:buNone/>
            </a:pPr>
            <a:r>
              <a:rPr lang="en-GB" sz="1200"/>
              <a:t>A spanning tree is a subset of Graph G, which has all the vertices covered with minimum possible number of edges. Hence, a spanning tree does not have cycles and it cannot be disconnected..</a:t>
            </a:r>
            <a:endParaRPr sz="1200"/>
          </a:p>
          <a:p>
            <a:pPr indent="0" lvl="0" marL="25400" marR="25400" rtl="0" algn="just">
              <a:spcBef>
                <a:spcPts val="700"/>
              </a:spcBef>
              <a:spcAft>
                <a:spcPts val="0"/>
              </a:spcAft>
              <a:buClr>
                <a:schemeClr val="dk1"/>
              </a:buClr>
              <a:buSzPts val="1100"/>
              <a:buFont typeface="Arial"/>
              <a:buNone/>
            </a:pPr>
            <a:r>
              <a:rPr lang="en-GB" sz="1200"/>
              <a:t>By this definition, we can draw a conclusion that every connected and undirected Graph G has at least one spanning tree. A disconnected graph does not have any spanning tree, as it cannot be spanned to all its vertices.</a:t>
            </a:r>
            <a:endParaRPr sz="1200"/>
          </a:p>
          <a:p>
            <a:pPr indent="0" lvl="0" marL="0" rtl="0" algn="ctr">
              <a:spcBef>
                <a:spcPts val="700"/>
              </a:spcBef>
              <a:spcAft>
                <a:spcPts val="1600"/>
              </a:spcAft>
              <a:buNone/>
            </a:pPr>
            <a:r>
              <a:t/>
            </a:r>
            <a:endParaRPr sz="1200"/>
          </a:p>
        </p:txBody>
      </p:sp>
      <p:sp>
        <p:nvSpPr>
          <p:cNvPr id="110" name="Google Shape;110;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111" name="Google Shape;111;p26"/>
          <p:cNvPicPr preferRelativeResize="0"/>
          <p:nvPr/>
        </p:nvPicPr>
        <p:blipFill>
          <a:blip r:embed="rId3">
            <a:alphaModFix/>
          </a:blip>
          <a:stretch>
            <a:fillRect/>
          </a:stretch>
        </p:blipFill>
        <p:spPr>
          <a:xfrm>
            <a:off x="2683763" y="2184650"/>
            <a:ext cx="3776475" cy="26284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Spanning Trees</a:t>
            </a:r>
            <a:endParaRPr/>
          </a:p>
        </p:txBody>
      </p:sp>
      <p:sp>
        <p:nvSpPr>
          <p:cNvPr id="117" name="Google Shape;117;p27"/>
          <p:cNvSpPr txBox="1"/>
          <p:nvPr>
            <p:ph idx="1" type="body"/>
          </p:nvPr>
        </p:nvSpPr>
        <p:spPr>
          <a:xfrm>
            <a:off x="311700" y="1762075"/>
            <a:ext cx="8520600" cy="1727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solidFill>
                  <a:schemeClr val="dk1"/>
                </a:solidFill>
                <a:highlight>
                  <a:srgbClr val="FFFFFF"/>
                </a:highlight>
              </a:rPr>
              <a:t>We found three spanning trees off one complete graph. A complete undirected graph can have maximum nn-2 number of spanning trees, where n is the number of nodes. In the above addressed example, n is 3, hence 33−2 = 3 spanning trees are possible.</a:t>
            </a:r>
            <a:endParaRPr/>
          </a:p>
        </p:txBody>
      </p:sp>
      <p:sp>
        <p:nvSpPr>
          <p:cNvPr id="118" name="Google Shape;118;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Properties of Spanning Tree</a:t>
            </a:r>
            <a:endParaRPr/>
          </a:p>
        </p:txBody>
      </p:sp>
      <p:sp>
        <p:nvSpPr>
          <p:cNvPr id="124" name="Google Shape;12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25400" marR="25400" rtl="0" algn="just">
              <a:spcBef>
                <a:spcPts val="600"/>
              </a:spcBef>
              <a:spcAft>
                <a:spcPts val="0"/>
              </a:spcAft>
              <a:buClr>
                <a:schemeClr val="dk1"/>
              </a:buClr>
              <a:buSzPts val="1100"/>
              <a:buFont typeface="Arial"/>
              <a:buNone/>
            </a:pPr>
            <a:r>
              <a:rPr lang="en-GB">
                <a:solidFill>
                  <a:schemeClr val="dk1"/>
                </a:solidFill>
              </a:rPr>
              <a:t>We now understand that one graph can have more than one spanning tree. Following are a few properties of the spanning tree connected to graph G −</a:t>
            </a:r>
            <a:endParaRPr>
              <a:solidFill>
                <a:schemeClr val="dk1"/>
              </a:solidFill>
            </a:endParaRPr>
          </a:p>
          <a:p>
            <a:pPr indent="-317500" lvl="0" marL="457200" rtl="0" algn="l">
              <a:spcBef>
                <a:spcPts val="700"/>
              </a:spcBef>
              <a:spcAft>
                <a:spcPts val="0"/>
              </a:spcAft>
              <a:buClr>
                <a:schemeClr val="dk1"/>
              </a:buClr>
              <a:buSzPts val="1400"/>
              <a:buFont typeface="Montserrat"/>
              <a:buChar char="●"/>
            </a:pPr>
            <a:r>
              <a:rPr lang="en-GB">
                <a:solidFill>
                  <a:schemeClr val="dk1"/>
                </a:solidFill>
              </a:rPr>
              <a:t>A </a:t>
            </a:r>
            <a:r>
              <a:rPr b="1" lang="en-GB">
                <a:solidFill>
                  <a:srgbClr val="980000"/>
                </a:solidFill>
              </a:rPr>
              <a:t>connected graph G </a:t>
            </a:r>
            <a:r>
              <a:rPr lang="en-GB">
                <a:solidFill>
                  <a:schemeClr val="dk1"/>
                </a:solidFill>
              </a:rPr>
              <a:t>can have more than one </a:t>
            </a:r>
            <a:r>
              <a:rPr b="1" lang="en-GB">
                <a:solidFill>
                  <a:schemeClr val="dk1"/>
                </a:solidFill>
              </a:rPr>
              <a:t>spanning tree</a:t>
            </a:r>
            <a:r>
              <a:rPr lang="en-GB">
                <a:solidFill>
                  <a:schemeClr val="dk1"/>
                </a:solidFill>
              </a:rPr>
              <a:t>.</a:t>
            </a:r>
            <a:endParaRPr>
              <a:solidFill>
                <a:schemeClr val="dk1"/>
              </a:solidFill>
            </a:endParaRPr>
          </a:p>
          <a:p>
            <a:pPr indent="-317500" lvl="0" marL="457200" rtl="0" algn="l">
              <a:spcBef>
                <a:spcPts val="0"/>
              </a:spcBef>
              <a:spcAft>
                <a:spcPts val="0"/>
              </a:spcAft>
              <a:buClr>
                <a:schemeClr val="dk1"/>
              </a:buClr>
              <a:buSzPts val="1400"/>
              <a:buFont typeface="Montserrat"/>
              <a:buChar char="●"/>
            </a:pPr>
            <a:r>
              <a:rPr lang="en-GB">
                <a:solidFill>
                  <a:schemeClr val="dk1"/>
                </a:solidFill>
              </a:rPr>
              <a:t>All possible </a:t>
            </a:r>
            <a:r>
              <a:rPr b="1" lang="en-GB">
                <a:solidFill>
                  <a:schemeClr val="dk1"/>
                </a:solidFill>
              </a:rPr>
              <a:t>spanning trees</a:t>
            </a:r>
            <a:r>
              <a:rPr lang="en-GB">
                <a:solidFill>
                  <a:schemeClr val="dk1"/>
                </a:solidFill>
              </a:rPr>
              <a:t> of </a:t>
            </a:r>
            <a:r>
              <a:rPr b="1" lang="en-GB">
                <a:solidFill>
                  <a:schemeClr val="dk1"/>
                </a:solidFill>
              </a:rPr>
              <a:t>graph G</a:t>
            </a:r>
            <a:r>
              <a:rPr lang="en-GB">
                <a:solidFill>
                  <a:schemeClr val="dk1"/>
                </a:solidFill>
              </a:rPr>
              <a:t>, have the same number of edges and vertices.</a:t>
            </a:r>
            <a:endParaRPr>
              <a:solidFill>
                <a:schemeClr val="dk1"/>
              </a:solidFill>
            </a:endParaRPr>
          </a:p>
          <a:p>
            <a:pPr indent="-317500" lvl="0" marL="457200" rtl="0" algn="l">
              <a:spcBef>
                <a:spcPts val="0"/>
              </a:spcBef>
              <a:spcAft>
                <a:spcPts val="0"/>
              </a:spcAft>
              <a:buClr>
                <a:schemeClr val="dk1"/>
              </a:buClr>
              <a:buSzPts val="1400"/>
              <a:buFont typeface="Montserrat"/>
              <a:buChar char="●"/>
            </a:pPr>
            <a:r>
              <a:rPr lang="en-GB">
                <a:solidFill>
                  <a:schemeClr val="dk1"/>
                </a:solidFill>
              </a:rPr>
              <a:t>The spanning tree </a:t>
            </a:r>
            <a:r>
              <a:rPr b="1" lang="en-GB">
                <a:solidFill>
                  <a:schemeClr val="dk1"/>
                </a:solidFill>
              </a:rPr>
              <a:t>does not have any cycle</a:t>
            </a:r>
            <a:r>
              <a:rPr lang="en-GB">
                <a:solidFill>
                  <a:schemeClr val="dk1"/>
                </a:solidFill>
              </a:rPr>
              <a:t> (loops).</a:t>
            </a:r>
            <a:endParaRPr>
              <a:solidFill>
                <a:schemeClr val="dk1"/>
              </a:solidFill>
            </a:endParaRPr>
          </a:p>
          <a:p>
            <a:pPr indent="-317500" lvl="0" marL="457200" rtl="0" algn="l">
              <a:spcBef>
                <a:spcPts val="0"/>
              </a:spcBef>
              <a:spcAft>
                <a:spcPts val="0"/>
              </a:spcAft>
              <a:buClr>
                <a:schemeClr val="dk1"/>
              </a:buClr>
              <a:buSzPts val="1400"/>
              <a:buFont typeface="Montserrat"/>
              <a:buChar char="●"/>
            </a:pPr>
            <a:r>
              <a:rPr lang="en-GB">
                <a:solidFill>
                  <a:schemeClr val="dk1"/>
                </a:solidFill>
              </a:rPr>
              <a:t>Removing one edge from the spanning tree will make the graph disconnected, i.e. the spanning tree is minimally connected.</a:t>
            </a:r>
            <a:endParaRPr>
              <a:solidFill>
                <a:schemeClr val="dk1"/>
              </a:solidFill>
            </a:endParaRPr>
          </a:p>
          <a:p>
            <a:pPr indent="-317500" lvl="0" marL="457200" rtl="0" algn="l">
              <a:spcBef>
                <a:spcPts val="0"/>
              </a:spcBef>
              <a:spcAft>
                <a:spcPts val="0"/>
              </a:spcAft>
              <a:buClr>
                <a:schemeClr val="dk1"/>
              </a:buClr>
              <a:buSzPts val="1400"/>
              <a:buFont typeface="Montserrat"/>
              <a:buChar char="●"/>
            </a:pPr>
            <a:r>
              <a:rPr lang="en-GB">
                <a:solidFill>
                  <a:schemeClr val="dk1"/>
                </a:solidFill>
              </a:rPr>
              <a:t>Adding one edge to the spanning tree will create a circuit or loop, i.e. the spanning tree is maximally acyclic.</a:t>
            </a:r>
            <a:endParaRPr>
              <a:solidFill>
                <a:schemeClr val="dk1"/>
              </a:solidFill>
            </a:endParaRPr>
          </a:p>
          <a:p>
            <a:pPr indent="0" lvl="0" marL="0" rtl="0" algn="ctr">
              <a:spcBef>
                <a:spcPts val="1200"/>
              </a:spcBef>
              <a:spcAft>
                <a:spcPts val="1600"/>
              </a:spcAft>
              <a:buNone/>
            </a:pPr>
            <a:r>
              <a:t/>
            </a:r>
            <a:endParaRPr/>
          </a:p>
        </p:txBody>
      </p:sp>
      <p:sp>
        <p:nvSpPr>
          <p:cNvPr id="125" name="Google Shape;125;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Minimum Spanning Tree (MST)</a:t>
            </a:r>
            <a:endParaRPr/>
          </a:p>
        </p:txBody>
      </p:sp>
      <p:sp>
        <p:nvSpPr>
          <p:cNvPr id="131" name="Google Shape;13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Clr>
                <a:schemeClr val="dk1"/>
              </a:buClr>
              <a:buSzPts val="1100"/>
              <a:buFont typeface="Arial"/>
              <a:buNone/>
            </a:pPr>
            <a:r>
              <a:t/>
            </a:r>
            <a:endParaRPr>
              <a:solidFill>
                <a:schemeClr val="dk1"/>
              </a:solidFill>
            </a:endParaRPr>
          </a:p>
          <a:p>
            <a:pPr indent="0" lvl="0" marL="25400" marR="25400" rtl="0" algn="just">
              <a:spcBef>
                <a:spcPts val="600"/>
              </a:spcBef>
              <a:spcAft>
                <a:spcPts val="0"/>
              </a:spcAft>
              <a:buClr>
                <a:schemeClr val="dk1"/>
              </a:buClr>
              <a:buSzPts val="1100"/>
              <a:buFont typeface="Arial"/>
              <a:buNone/>
            </a:pPr>
            <a:r>
              <a:rPr lang="en-GB">
                <a:solidFill>
                  <a:schemeClr val="dk1"/>
                </a:solidFill>
              </a:rPr>
              <a:t>In a weighted graph, a </a:t>
            </a:r>
            <a:r>
              <a:rPr b="1" lang="en-GB">
                <a:solidFill>
                  <a:schemeClr val="dk1"/>
                </a:solidFill>
              </a:rPr>
              <a:t>minimum spanning tree</a:t>
            </a:r>
            <a:r>
              <a:rPr lang="en-GB">
                <a:solidFill>
                  <a:schemeClr val="dk1"/>
                </a:solidFill>
              </a:rPr>
              <a:t> is a spanning tree that has minimum weight than all other spanning trees of the same graph. In real-world situations, this weight can be measured as distance, congestion, traffic load or any arbitrary value denoted to the edges.</a:t>
            </a:r>
            <a:endParaRPr>
              <a:solidFill>
                <a:schemeClr val="dk1"/>
              </a:solidFill>
            </a:endParaRPr>
          </a:p>
          <a:p>
            <a:pPr indent="0" lvl="0" marL="0" rtl="0" algn="ctr">
              <a:spcBef>
                <a:spcPts val="700"/>
              </a:spcBef>
              <a:spcAft>
                <a:spcPts val="1600"/>
              </a:spcAft>
              <a:buNone/>
            </a:pPr>
            <a:r>
              <a:t/>
            </a:r>
            <a:endParaRPr/>
          </a:p>
        </p:txBody>
      </p:sp>
      <p:sp>
        <p:nvSpPr>
          <p:cNvPr id="132" name="Google Shape;132;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Greedy Algorithms</a:t>
            </a:r>
            <a:endParaRPr/>
          </a:p>
        </p:txBody>
      </p:sp>
      <p:sp>
        <p:nvSpPr>
          <p:cNvPr id="138" name="Google Shape;13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rgbClr val="333333"/>
                </a:solidFill>
              </a:rPr>
              <a:t>As the name implies, this is a simple approach which tries to find the best solution at every step. Thus, it aims to find the local optimal solution at every step so as to find the global optimal solution for the entire problem.</a:t>
            </a:r>
            <a:endParaRPr>
              <a:solidFill>
                <a:srgbClr val="333333"/>
              </a:solidFill>
            </a:endParaRPr>
          </a:p>
          <a:p>
            <a:pPr indent="0" lvl="0" marL="0" rtl="0" algn="l">
              <a:spcBef>
                <a:spcPts val="800"/>
              </a:spcBef>
              <a:spcAft>
                <a:spcPts val="0"/>
              </a:spcAft>
              <a:buClr>
                <a:schemeClr val="dk1"/>
              </a:buClr>
              <a:buSzPts val="1100"/>
              <a:buFont typeface="Arial"/>
              <a:buNone/>
            </a:pPr>
            <a:r>
              <a:rPr lang="en-GB">
                <a:solidFill>
                  <a:srgbClr val="333333"/>
                </a:solidFill>
              </a:rPr>
              <a:t>Consider that there is an objective function that has to be optimized (maximized/ minimized). This approach makes greedy choices at each step and makes sure that the objective function is optimized.</a:t>
            </a:r>
            <a:endParaRPr>
              <a:solidFill>
                <a:srgbClr val="333333"/>
              </a:solidFill>
            </a:endParaRPr>
          </a:p>
          <a:p>
            <a:pPr indent="0" lvl="0" marL="0" rtl="0" algn="ctr">
              <a:spcBef>
                <a:spcPts val="800"/>
              </a:spcBef>
              <a:spcAft>
                <a:spcPts val="1600"/>
              </a:spcAft>
              <a:buNone/>
            </a:pPr>
            <a:r>
              <a:t/>
            </a:r>
            <a:endParaRPr/>
          </a:p>
        </p:txBody>
      </p:sp>
      <p:sp>
        <p:nvSpPr>
          <p:cNvPr id="139" name="Google Shape;139;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140" name="Google Shape;140;p30"/>
          <p:cNvPicPr preferRelativeResize="0"/>
          <p:nvPr/>
        </p:nvPicPr>
        <p:blipFill>
          <a:blip r:embed="rId3">
            <a:alphaModFix/>
          </a:blip>
          <a:stretch>
            <a:fillRect/>
          </a:stretch>
        </p:blipFill>
        <p:spPr>
          <a:xfrm>
            <a:off x="2537388" y="2792972"/>
            <a:ext cx="4069224" cy="21261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Example</a:t>
            </a:r>
            <a:endParaRPr/>
          </a:p>
        </p:txBody>
      </p:sp>
      <p:sp>
        <p:nvSpPr>
          <p:cNvPr id="146" name="Google Shape;146;p31"/>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Let’s suppose you have an infinite number of $20, $10 and $5 dollar bills. </a:t>
            </a:r>
            <a:endParaRPr/>
          </a:p>
          <a:p>
            <a:pPr indent="0" lvl="0" marL="0" rtl="0" algn="ctr">
              <a:spcBef>
                <a:spcPts val="1600"/>
              </a:spcBef>
              <a:spcAft>
                <a:spcPts val="0"/>
              </a:spcAft>
              <a:buNone/>
            </a:pPr>
            <a:r>
              <a:rPr lang="en-GB"/>
              <a:t>Now, suppose you have a friend who asks you for an x amount of dollars, for this example, </a:t>
            </a:r>
            <a:endParaRPr/>
          </a:p>
          <a:p>
            <a:pPr indent="0" lvl="0" marL="0" rtl="0" algn="ctr">
              <a:spcBef>
                <a:spcPts val="1600"/>
              </a:spcBef>
              <a:spcAft>
                <a:spcPts val="0"/>
              </a:spcAft>
              <a:buNone/>
            </a:pPr>
            <a:r>
              <a:rPr b="1" lang="en-GB"/>
              <a:t>x = 50.</a:t>
            </a:r>
            <a:endParaRPr b="1"/>
          </a:p>
          <a:p>
            <a:pPr indent="0" lvl="0" marL="0" rtl="0" algn="ctr">
              <a:spcBef>
                <a:spcPts val="1600"/>
              </a:spcBef>
              <a:spcAft>
                <a:spcPts val="0"/>
              </a:spcAft>
              <a:buNone/>
            </a:pPr>
            <a:r>
              <a:rPr lang="en-GB"/>
              <a:t>You could give him</a:t>
            </a:r>
            <a:endParaRPr/>
          </a:p>
          <a:p>
            <a:pPr indent="0" lvl="0" marL="0" rtl="0" algn="ctr">
              <a:spcBef>
                <a:spcPts val="1600"/>
              </a:spcBef>
              <a:spcAft>
                <a:spcPts val="0"/>
              </a:spcAft>
              <a:buNone/>
            </a:pPr>
            <a:r>
              <a:rPr lang="en-GB"/>
              <a:t>10 5-dollar bills</a:t>
            </a:r>
            <a:endParaRPr/>
          </a:p>
          <a:p>
            <a:pPr indent="0" lvl="0" marL="0" rtl="0" algn="ctr">
              <a:spcBef>
                <a:spcPts val="1600"/>
              </a:spcBef>
              <a:spcAft>
                <a:spcPts val="0"/>
              </a:spcAft>
              <a:buNone/>
            </a:pPr>
            <a:r>
              <a:rPr lang="en-GB"/>
              <a:t>Or </a:t>
            </a:r>
            <a:endParaRPr/>
          </a:p>
          <a:p>
            <a:pPr indent="0" lvl="0" marL="0" rtl="0" algn="ctr">
              <a:spcBef>
                <a:spcPts val="1600"/>
              </a:spcBef>
              <a:spcAft>
                <a:spcPts val="0"/>
              </a:spcAft>
              <a:buNone/>
            </a:pPr>
            <a:r>
              <a:rPr lang="en-GB"/>
              <a:t>One $20 plus six $5’s</a:t>
            </a:r>
            <a:endParaRPr/>
          </a:p>
          <a:p>
            <a:pPr indent="0" lvl="0" marL="0" rtl="0" algn="ctr">
              <a:spcBef>
                <a:spcPts val="1600"/>
              </a:spcBef>
              <a:spcAft>
                <a:spcPts val="0"/>
              </a:spcAft>
              <a:buNone/>
            </a:pPr>
            <a:r>
              <a:rPr lang="en-GB"/>
              <a:t>Or</a:t>
            </a:r>
            <a:endParaRPr/>
          </a:p>
          <a:p>
            <a:pPr indent="0" lvl="0" marL="0" rtl="0" algn="ctr">
              <a:spcBef>
                <a:spcPts val="1600"/>
              </a:spcBef>
              <a:spcAft>
                <a:spcPts val="0"/>
              </a:spcAft>
              <a:buNone/>
            </a:pPr>
            <a:r>
              <a:rPr lang="en-GB"/>
              <a:t>One $20, one $10 and four $5’s</a:t>
            </a:r>
            <a:endParaRPr/>
          </a:p>
          <a:p>
            <a:pPr indent="0" lvl="0" marL="0" rtl="0" algn="ctr">
              <a:spcBef>
                <a:spcPts val="1600"/>
              </a:spcBef>
              <a:spcAft>
                <a:spcPts val="1600"/>
              </a:spcAft>
              <a:buNone/>
            </a:pPr>
            <a:r>
              <a:t/>
            </a:r>
            <a:endParaRPr/>
          </a:p>
        </p:txBody>
      </p:sp>
      <p:sp>
        <p:nvSpPr>
          <p:cNvPr id="147" name="Google Shape;147;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148" name="Google Shape;148;p31"/>
          <p:cNvPicPr preferRelativeResize="0"/>
          <p:nvPr/>
        </p:nvPicPr>
        <p:blipFill>
          <a:blip r:embed="rId3">
            <a:alphaModFix/>
          </a:blip>
          <a:stretch>
            <a:fillRect/>
          </a:stretch>
        </p:blipFill>
        <p:spPr>
          <a:xfrm>
            <a:off x="631420" y="2018670"/>
            <a:ext cx="2577150" cy="25771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Greedy Approach</a:t>
            </a:r>
            <a:endParaRPr/>
          </a:p>
        </p:txBody>
      </p:sp>
      <p:sp>
        <p:nvSpPr>
          <p:cNvPr id="154" name="Google Shape;154;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rgbClr val="333333"/>
                </a:solidFill>
                <a:highlight>
                  <a:srgbClr val="FFFFFF"/>
                </a:highlight>
              </a:rPr>
              <a:t>Let's consider the following binary tree to understand how a basic greedy algorithm works:</a:t>
            </a:r>
            <a:endParaRPr/>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156" name="Google Shape;156;p32"/>
          <p:cNvPicPr preferRelativeResize="0"/>
          <p:nvPr/>
        </p:nvPicPr>
        <p:blipFill>
          <a:blip r:embed="rId3">
            <a:alphaModFix/>
          </a:blip>
          <a:stretch>
            <a:fillRect/>
          </a:stretch>
        </p:blipFill>
        <p:spPr>
          <a:xfrm>
            <a:off x="3152775" y="1704975"/>
            <a:ext cx="2838450" cy="17335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Greedy Approach</a:t>
            </a:r>
            <a:endParaRPr/>
          </a:p>
        </p:txBody>
      </p:sp>
      <p:sp>
        <p:nvSpPr>
          <p:cNvPr id="162" name="Google Shape;162;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200">
                <a:solidFill>
                  <a:srgbClr val="333333"/>
                </a:solidFill>
              </a:rPr>
              <a:t>For the above problem the objective function is:</a:t>
            </a:r>
            <a:endParaRPr sz="1200">
              <a:solidFill>
                <a:srgbClr val="333333"/>
              </a:solidFill>
            </a:endParaRPr>
          </a:p>
          <a:p>
            <a:pPr indent="0" lvl="0" marL="0" rtl="0" algn="l">
              <a:spcBef>
                <a:spcPts val="800"/>
              </a:spcBef>
              <a:spcAft>
                <a:spcPts val="0"/>
              </a:spcAft>
              <a:buClr>
                <a:schemeClr val="dk1"/>
              </a:buClr>
              <a:buSzPts val="1100"/>
              <a:buFont typeface="Arial"/>
              <a:buNone/>
            </a:pPr>
            <a:r>
              <a:rPr b="1" lang="en-GB" sz="1200">
                <a:solidFill>
                  <a:srgbClr val="333333"/>
                </a:solidFill>
              </a:rPr>
              <a:t>To find the path with largest sum.</a:t>
            </a:r>
            <a:endParaRPr b="1" sz="1200">
              <a:solidFill>
                <a:srgbClr val="333333"/>
              </a:solidFill>
            </a:endParaRPr>
          </a:p>
          <a:p>
            <a:pPr indent="0" lvl="0" marL="0" rtl="0" algn="l">
              <a:spcBef>
                <a:spcPts val="800"/>
              </a:spcBef>
              <a:spcAft>
                <a:spcPts val="0"/>
              </a:spcAft>
              <a:buClr>
                <a:schemeClr val="dk1"/>
              </a:buClr>
              <a:buSzPts val="1100"/>
              <a:buFont typeface="Arial"/>
              <a:buNone/>
            </a:pPr>
            <a:r>
              <a:rPr lang="en-GB" sz="1200">
                <a:solidFill>
                  <a:srgbClr val="333333"/>
                </a:solidFill>
              </a:rPr>
              <a:t>Since we need to maximize the objective function, Greedy approach can be used. Following steps are followed to find the solution:</a:t>
            </a:r>
            <a:endParaRPr sz="1200">
              <a:solidFill>
                <a:srgbClr val="333333"/>
              </a:solidFill>
            </a:endParaRPr>
          </a:p>
          <a:p>
            <a:pPr indent="0" lvl="0" marL="0" rtl="0" algn="l">
              <a:spcBef>
                <a:spcPts val="800"/>
              </a:spcBef>
              <a:spcAft>
                <a:spcPts val="0"/>
              </a:spcAft>
              <a:buClr>
                <a:schemeClr val="dk1"/>
              </a:buClr>
              <a:buSzPts val="1100"/>
              <a:buFont typeface="Arial"/>
              <a:buNone/>
            </a:pPr>
            <a:r>
              <a:rPr b="1" lang="en-GB" sz="1200">
                <a:solidFill>
                  <a:srgbClr val="333333"/>
                </a:solidFill>
              </a:rPr>
              <a:t>Step 1:</a:t>
            </a:r>
            <a:r>
              <a:rPr lang="en-GB" sz="1200">
                <a:solidFill>
                  <a:srgbClr val="333333"/>
                </a:solidFill>
              </a:rPr>
              <a:t> Initialize </a:t>
            </a:r>
            <a:r>
              <a:rPr b="1" lang="en-GB" sz="1200">
                <a:solidFill>
                  <a:srgbClr val="333333"/>
                </a:solidFill>
              </a:rPr>
              <a:t>sum = 0</a:t>
            </a:r>
            <a:endParaRPr b="1" sz="1200">
              <a:solidFill>
                <a:srgbClr val="333333"/>
              </a:solidFill>
            </a:endParaRPr>
          </a:p>
          <a:p>
            <a:pPr indent="0" lvl="0" marL="0" rtl="0" algn="l">
              <a:spcBef>
                <a:spcPts val="800"/>
              </a:spcBef>
              <a:spcAft>
                <a:spcPts val="0"/>
              </a:spcAft>
              <a:buClr>
                <a:schemeClr val="dk1"/>
              </a:buClr>
              <a:buSzPts val="1100"/>
              <a:buFont typeface="Arial"/>
              <a:buNone/>
            </a:pPr>
            <a:r>
              <a:rPr b="1" lang="en-GB" sz="1200">
                <a:solidFill>
                  <a:srgbClr val="333333"/>
                </a:solidFill>
              </a:rPr>
              <a:t>Step 2:</a:t>
            </a:r>
            <a:r>
              <a:rPr lang="en-GB" sz="1200">
                <a:solidFill>
                  <a:srgbClr val="333333"/>
                </a:solidFill>
              </a:rPr>
              <a:t> Select the root node, so its value will be added to </a:t>
            </a:r>
            <a:r>
              <a:rPr lang="en-GB" sz="1200">
                <a:solidFill>
                  <a:srgbClr val="C7254E"/>
                </a:solidFill>
                <a:highlight>
                  <a:srgbClr val="F9F2F4"/>
                </a:highlight>
              </a:rPr>
              <a:t>sum</a:t>
            </a:r>
            <a:r>
              <a:rPr lang="en-GB" sz="1200">
                <a:solidFill>
                  <a:srgbClr val="333333"/>
                </a:solidFill>
              </a:rPr>
              <a:t>, </a:t>
            </a:r>
            <a:r>
              <a:rPr b="1" lang="en-GB" sz="1200">
                <a:solidFill>
                  <a:srgbClr val="333333"/>
                </a:solidFill>
              </a:rPr>
              <a:t>sum = 0+8 = 8</a:t>
            </a:r>
            <a:endParaRPr b="1" sz="1200">
              <a:solidFill>
                <a:srgbClr val="333333"/>
              </a:solidFill>
            </a:endParaRPr>
          </a:p>
          <a:p>
            <a:pPr indent="0" lvl="0" marL="0" rtl="0" algn="l">
              <a:spcBef>
                <a:spcPts val="800"/>
              </a:spcBef>
              <a:spcAft>
                <a:spcPts val="0"/>
              </a:spcAft>
              <a:buClr>
                <a:schemeClr val="dk1"/>
              </a:buClr>
              <a:buSzPts val="1100"/>
              <a:buFont typeface="Arial"/>
              <a:buNone/>
            </a:pPr>
            <a:r>
              <a:rPr b="1" lang="en-GB" sz="1200">
                <a:solidFill>
                  <a:srgbClr val="333333"/>
                </a:solidFill>
              </a:rPr>
              <a:t>Step 3:</a:t>
            </a:r>
            <a:r>
              <a:rPr lang="en-GB" sz="1200">
                <a:solidFill>
                  <a:srgbClr val="333333"/>
                </a:solidFill>
              </a:rPr>
              <a:t> The algorithm compares nodes at next level, selects the largest node which is </a:t>
            </a:r>
            <a:r>
              <a:rPr b="1" lang="en-GB" sz="1200">
                <a:solidFill>
                  <a:srgbClr val="333333"/>
                </a:solidFill>
              </a:rPr>
              <a:t>12</a:t>
            </a:r>
            <a:r>
              <a:rPr lang="en-GB" sz="1200">
                <a:solidFill>
                  <a:srgbClr val="333333"/>
                </a:solidFill>
              </a:rPr>
              <a:t>, making the </a:t>
            </a:r>
            <a:r>
              <a:rPr b="1" lang="en-GB" sz="1200">
                <a:solidFill>
                  <a:srgbClr val="333333"/>
                </a:solidFill>
              </a:rPr>
              <a:t>sum = 20.</a:t>
            </a:r>
            <a:endParaRPr b="1" sz="1200">
              <a:solidFill>
                <a:srgbClr val="333333"/>
              </a:solidFill>
            </a:endParaRPr>
          </a:p>
          <a:p>
            <a:pPr indent="0" lvl="0" marL="0" rtl="0" algn="l">
              <a:spcBef>
                <a:spcPts val="800"/>
              </a:spcBef>
              <a:spcAft>
                <a:spcPts val="0"/>
              </a:spcAft>
              <a:buClr>
                <a:schemeClr val="dk1"/>
              </a:buClr>
              <a:buSzPts val="1100"/>
              <a:buFont typeface="Arial"/>
              <a:buNone/>
            </a:pPr>
            <a:r>
              <a:rPr b="1" lang="en-GB" sz="1200">
                <a:solidFill>
                  <a:srgbClr val="333333"/>
                </a:solidFill>
              </a:rPr>
              <a:t>Step 4:</a:t>
            </a:r>
            <a:r>
              <a:rPr lang="en-GB" sz="1200">
                <a:solidFill>
                  <a:srgbClr val="333333"/>
                </a:solidFill>
              </a:rPr>
              <a:t> The algorithm compares nodes at the next level, selects the largest node which is 10, making the </a:t>
            </a:r>
            <a:r>
              <a:rPr b="1" lang="en-GB" sz="1200">
                <a:solidFill>
                  <a:srgbClr val="333333"/>
                </a:solidFill>
              </a:rPr>
              <a:t>sum = 30.</a:t>
            </a:r>
            <a:endParaRPr b="1" sz="1200">
              <a:solidFill>
                <a:srgbClr val="333333"/>
              </a:solidFill>
            </a:endParaRPr>
          </a:p>
          <a:p>
            <a:pPr indent="0" lvl="0" marL="0" rtl="0" algn="l">
              <a:spcBef>
                <a:spcPts val="800"/>
              </a:spcBef>
              <a:spcAft>
                <a:spcPts val="0"/>
              </a:spcAft>
              <a:buClr>
                <a:schemeClr val="dk1"/>
              </a:buClr>
              <a:buSzPts val="1100"/>
              <a:buFont typeface="Arial"/>
              <a:buNone/>
            </a:pPr>
            <a:r>
              <a:rPr lang="en-GB" sz="1200">
                <a:solidFill>
                  <a:srgbClr val="333333"/>
                </a:solidFill>
              </a:rPr>
              <a:t>Thus, using the greedy algorithm, we get </a:t>
            </a:r>
            <a:r>
              <a:rPr b="1" lang="en-GB" sz="1200">
                <a:solidFill>
                  <a:srgbClr val="333333"/>
                </a:solidFill>
              </a:rPr>
              <a:t>8-12-10</a:t>
            </a:r>
            <a:r>
              <a:rPr lang="en-GB" sz="1200">
                <a:solidFill>
                  <a:srgbClr val="333333"/>
                </a:solidFill>
              </a:rPr>
              <a:t> as the path. But this is not the optimal solution, since the path </a:t>
            </a:r>
            <a:r>
              <a:rPr b="1" lang="en-GB" sz="1200">
                <a:solidFill>
                  <a:srgbClr val="333333"/>
                </a:solidFill>
              </a:rPr>
              <a:t>8-2-89</a:t>
            </a:r>
            <a:r>
              <a:rPr lang="en-GB" sz="1200">
                <a:solidFill>
                  <a:srgbClr val="333333"/>
                </a:solidFill>
              </a:rPr>
              <a:t> has the largest sum ie </a:t>
            </a:r>
            <a:r>
              <a:rPr b="1" lang="en-GB" sz="1200">
                <a:solidFill>
                  <a:srgbClr val="333333"/>
                </a:solidFill>
              </a:rPr>
              <a:t>99</a:t>
            </a:r>
            <a:r>
              <a:rPr lang="en-GB" sz="1200">
                <a:solidFill>
                  <a:srgbClr val="333333"/>
                </a:solidFill>
              </a:rPr>
              <a:t>.</a:t>
            </a:r>
            <a:endParaRPr sz="1200">
              <a:solidFill>
                <a:srgbClr val="333333"/>
              </a:solidFill>
            </a:endParaRPr>
          </a:p>
          <a:p>
            <a:pPr indent="0" lvl="0" marL="0" rtl="0" algn="ctr">
              <a:spcBef>
                <a:spcPts val="800"/>
              </a:spcBef>
              <a:spcAft>
                <a:spcPts val="1600"/>
              </a:spcAft>
              <a:buNone/>
            </a:pPr>
            <a:r>
              <a:t/>
            </a:r>
            <a:endParaRPr sz="1200"/>
          </a:p>
        </p:txBody>
      </p:sp>
      <p:sp>
        <p:nvSpPr>
          <p:cNvPr id="163" name="Google Shape;163;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