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5c4d3d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5c4d3d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5c4d3d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5c4d3d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[ADD ANIMATION]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dc66a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dc66a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a83c26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a83c26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365f2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365f2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minutes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365f2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365f2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6f9d63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6f9d63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fe7d3a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fe7d3a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fe7d3a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fe7d3a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fe7d3a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fe7d3a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5c4d3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5c4d3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10 - Trees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Cases for removal 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923875"/>
            <a:ext cx="85206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 leaf: 	replace with NULL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 node with a left child only: replace with left child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 node with a right child only: replace with right child</a:t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1759825" y="2269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55</a:t>
            </a:r>
            <a:endParaRPr/>
          </a:p>
        </p:txBody>
      </p:sp>
      <p:sp>
        <p:nvSpPr>
          <p:cNvPr id="175" name="Google Shape;175;p34"/>
          <p:cNvSpPr/>
          <p:nvPr/>
        </p:nvSpPr>
        <p:spPr>
          <a:xfrm>
            <a:off x="1138750" y="3054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</a:t>
            </a:r>
            <a:endParaRPr/>
          </a:p>
        </p:txBody>
      </p:sp>
      <p:sp>
        <p:nvSpPr>
          <p:cNvPr id="176" name="Google Shape;176;p34"/>
          <p:cNvSpPr/>
          <p:nvPr/>
        </p:nvSpPr>
        <p:spPr>
          <a:xfrm>
            <a:off x="569200" y="3914750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</a:t>
            </a:r>
            <a:endParaRPr/>
          </a:p>
        </p:txBody>
      </p:sp>
      <p:sp>
        <p:nvSpPr>
          <p:cNvPr id="177" name="Google Shape;177;p34"/>
          <p:cNvSpPr/>
          <p:nvPr/>
        </p:nvSpPr>
        <p:spPr>
          <a:xfrm>
            <a:off x="1832050" y="3914750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42</a:t>
            </a:r>
            <a:endParaRPr/>
          </a:p>
        </p:txBody>
      </p:sp>
      <p:cxnSp>
        <p:nvCxnSpPr>
          <p:cNvPr id="178" name="Google Shape;178;p34"/>
          <p:cNvCxnSpPr>
            <a:stCxn id="174" idx="3"/>
            <a:endCxn id="175" idx="0"/>
          </p:cNvCxnSpPr>
          <p:nvPr/>
        </p:nvCxnSpPr>
        <p:spPr>
          <a:xfrm flipH="1">
            <a:off x="1485456" y="2758355"/>
            <a:ext cx="3759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4"/>
          <p:cNvCxnSpPr>
            <a:stCxn id="175" idx="3"/>
            <a:endCxn id="176" idx="0"/>
          </p:cNvCxnSpPr>
          <p:nvPr/>
        </p:nvCxnSpPr>
        <p:spPr>
          <a:xfrm flipH="1">
            <a:off x="915981" y="3543355"/>
            <a:ext cx="3243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4"/>
          <p:cNvCxnSpPr>
            <a:stCxn id="175" idx="5"/>
            <a:endCxn id="177" idx="0"/>
          </p:cNvCxnSpPr>
          <p:nvPr/>
        </p:nvCxnSpPr>
        <p:spPr>
          <a:xfrm>
            <a:off x="1730519" y="3543355"/>
            <a:ext cx="4482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4"/>
          <p:cNvSpPr txBox="1"/>
          <p:nvPr/>
        </p:nvSpPr>
        <p:spPr>
          <a:xfrm>
            <a:off x="881175" y="4680350"/>
            <a:ext cx="1644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remove(17);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4285525" y="2269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55</a:t>
            </a:r>
            <a:endParaRPr/>
          </a:p>
        </p:txBody>
      </p:sp>
      <p:sp>
        <p:nvSpPr>
          <p:cNvPr id="183" name="Google Shape;183;p34"/>
          <p:cNvSpPr/>
          <p:nvPr/>
        </p:nvSpPr>
        <p:spPr>
          <a:xfrm>
            <a:off x="3664450" y="3054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</a:t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4357750" y="3914750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42</a:t>
            </a:r>
            <a:endParaRPr/>
          </a:p>
        </p:txBody>
      </p:sp>
      <p:cxnSp>
        <p:nvCxnSpPr>
          <p:cNvPr id="185" name="Google Shape;185;p34"/>
          <p:cNvCxnSpPr>
            <a:stCxn id="182" idx="3"/>
            <a:endCxn id="183" idx="0"/>
          </p:cNvCxnSpPr>
          <p:nvPr/>
        </p:nvCxnSpPr>
        <p:spPr>
          <a:xfrm flipH="1">
            <a:off x="4011156" y="2758355"/>
            <a:ext cx="3759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4"/>
          <p:cNvCxnSpPr>
            <a:stCxn id="183" idx="5"/>
            <a:endCxn id="184" idx="0"/>
          </p:cNvCxnSpPr>
          <p:nvPr/>
        </p:nvCxnSpPr>
        <p:spPr>
          <a:xfrm>
            <a:off x="4256219" y="3543355"/>
            <a:ext cx="4482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4"/>
          <p:cNvSpPr txBox="1"/>
          <p:nvPr/>
        </p:nvSpPr>
        <p:spPr>
          <a:xfrm>
            <a:off x="3532650" y="4774975"/>
            <a:ext cx="1644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remove(55);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6190150" y="2269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</a:t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6883450" y="3129750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42</a:t>
            </a:r>
            <a:endParaRPr/>
          </a:p>
        </p:txBody>
      </p:sp>
      <p:cxnSp>
        <p:nvCxnSpPr>
          <p:cNvPr id="190" name="Google Shape;190;p34"/>
          <p:cNvCxnSpPr>
            <a:stCxn id="188" idx="5"/>
            <a:endCxn id="189" idx="0"/>
          </p:cNvCxnSpPr>
          <p:nvPr/>
        </p:nvCxnSpPr>
        <p:spPr>
          <a:xfrm>
            <a:off x="6781919" y="2758355"/>
            <a:ext cx="4482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4"/>
          <p:cNvSpPr/>
          <p:nvPr/>
        </p:nvSpPr>
        <p:spPr>
          <a:xfrm>
            <a:off x="8094775" y="2269525"/>
            <a:ext cx="693300" cy="572700"/>
          </a:xfrm>
          <a:prstGeom prst="flowChartConnector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42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6407950" y="4487450"/>
            <a:ext cx="1644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remove(42);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Cases for removal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4. A node with both children: 	replace with min from right (also max from left works)</a:t>
            </a:r>
            <a:endParaRPr/>
          </a:p>
        </p:txBody>
      </p:sp>
      <p:grpSp>
        <p:nvGrpSpPr>
          <p:cNvPr id="199" name="Google Shape;199;p35"/>
          <p:cNvGrpSpPr/>
          <p:nvPr/>
        </p:nvGrpSpPr>
        <p:grpSpPr>
          <a:xfrm>
            <a:off x="168758" y="1837549"/>
            <a:ext cx="4018397" cy="2219280"/>
            <a:chOff x="1787425" y="1574550"/>
            <a:chExt cx="5149150" cy="2235375"/>
          </a:xfrm>
        </p:grpSpPr>
        <p:sp>
          <p:nvSpPr>
            <p:cNvPr id="200" name="Google Shape;200;p35"/>
            <p:cNvSpPr/>
            <p:nvPr/>
          </p:nvSpPr>
          <p:spPr>
            <a:xfrm>
              <a:off x="3726950" y="157455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55</a:t>
              </a: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622600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29</a:t>
              </a: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3726950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42</a:t>
              </a: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787425" y="32005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17</a:t>
              </a: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5549975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87</a:t>
              </a: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4922300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60</a:t>
              </a: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6243275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91</a:t>
              </a:r>
              <a:endParaRPr/>
            </a:p>
          </p:txBody>
        </p:sp>
        <p:cxnSp>
          <p:nvCxnSpPr>
            <p:cNvPr id="207" name="Google Shape;207;p35"/>
            <p:cNvCxnSpPr>
              <a:stCxn id="200" idx="3"/>
              <a:endCxn id="201" idx="7"/>
            </p:cNvCxnSpPr>
            <p:nvPr/>
          </p:nvCxnSpPr>
          <p:spPr>
            <a:xfrm flipH="1">
              <a:off x="3214081" y="2063380"/>
              <a:ext cx="614400" cy="30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35"/>
            <p:cNvCxnSpPr>
              <a:stCxn id="201" idx="5"/>
              <a:endCxn id="202" idx="1"/>
            </p:cNvCxnSpPr>
            <p:nvPr/>
          </p:nvCxnSpPr>
          <p:spPr>
            <a:xfrm>
              <a:off x="3214369" y="2774230"/>
              <a:ext cx="614400" cy="54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35"/>
            <p:cNvCxnSpPr>
              <a:endCxn id="203" idx="0"/>
            </p:cNvCxnSpPr>
            <p:nvPr/>
          </p:nvCxnSpPr>
          <p:spPr>
            <a:xfrm flipH="1">
              <a:off x="2134075" y="2797325"/>
              <a:ext cx="6228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35"/>
            <p:cNvCxnSpPr>
              <a:stCxn id="200" idx="5"/>
              <a:endCxn id="204" idx="1"/>
            </p:cNvCxnSpPr>
            <p:nvPr/>
          </p:nvCxnSpPr>
          <p:spPr>
            <a:xfrm>
              <a:off x="4318719" y="2063380"/>
              <a:ext cx="1332900" cy="30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35"/>
            <p:cNvCxnSpPr>
              <a:stCxn id="204" idx="3"/>
            </p:cNvCxnSpPr>
            <p:nvPr/>
          </p:nvCxnSpPr>
          <p:spPr>
            <a:xfrm flipH="1">
              <a:off x="5297506" y="2774230"/>
              <a:ext cx="354000" cy="426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35"/>
            <p:cNvCxnSpPr>
              <a:stCxn id="204" idx="5"/>
              <a:endCxn id="206" idx="0"/>
            </p:cNvCxnSpPr>
            <p:nvPr/>
          </p:nvCxnSpPr>
          <p:spPr>
            <a:xfrm>
              <a:off x="6141744" y="2774230"/>
              <a:ext cx="448200" cy="46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3" name="Google Shape;213;p35"/>
          <p:cNvSpPr txBox="1"/>
          <p:nvPr/>
        </p:nvSpPr>
        <p:spPr>
          <a:xfrm>
            <a:off x="1508200" y="4500025"/>
            <a:ext cx="1644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remove(55);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4" name="Google Shape;214;p35"/>
          <p:cNvGrpSpPr/>
          <p:nvPr/>
        </p:nvGrpSpPr>
        <p:grpSpPr>
          <a:xfrm>
            <a:off x="5024736" y="1837549"/>
            <a:ext cx="4038993" cy="2219280"/>
            <a:chOff x="1787425" y="1574550"/>
            <a:chExt cx="5149150" cy="2235375"/>
          </a:xfrm>
        </p:grpSpPr>
        <p:sp>
          <p:nvSpPr>
            <p:cNvPr id="215" name="Google Shape;215;p35"/>
            <p:cNvSpPr/>
            <p:nvPr/>
          </p:nvSpPr>
          <p:spPr>
            <a:xfrm>
              <a:off x="3726950" y="157455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60</a:t>
              </a: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2622600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29</a:t>
              </a: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726950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42</a:t>
              </a: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787425" y="32005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17</a:t>
              </a: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5549975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87</a:t>
              </a: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243275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91</a:t>
              </a:r>
              <a:endParaRPr/>
            </a:p>
          </p:txBody>
        </p:sp>
        <p:cxnSp>
          <p:nvCxnSpPr>
            <p:cNvPr id="221" name="Google Shape;221;p35"/>
            <p:cNvCxnSpPr>
              <a:stCxn id="215" idx="3"/>
              <a:endCxn id="216" idx="7"/>
            </p:cNvCxnSpPr>
            <p:nvPr/>
          </p:nvCxnSpPr>
          <p:spPr>
            <a:xfrm flipH="1">
              <a:off x="3214381" y="2063380"/>
              <a:ext cx="614100" cy="30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35"/>
            <p:cNvCxnSpPr>
              <a:stCxn id="216" idx="5"/>
              <a:endCxn id="217" idx="1"/>
            </p:cNvCxnSpPr>
            <p:nvPr/>
          </p:nvCxnSpPr>
          <p:spPr>
            <a:xfrm>
              <a:off x="3214369" y="2774230"/>
              <a:ext cx="614100" cy="54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35"/>
            <p:cNvCxnSpPr>
              <a:endCxn id="218" idx="0"/>
            </p:cNvCxnSpPr>
            <p:nvPr/>
          </p:nvCxnSpPr>
          <p:spPr>
            <a:xfrm flipH="1">
              <a:off x="2134075" y="2797325"/>
              <a:ext cx="622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35"/>
            <p:cNvCxnSpPr>
              <a:stCxn id="215" idx="5"/>
              <a:endCxn id="219" idx="1"/>
            </p:cNvCxnSpPr>
            <p:nvPr/>
          </p:nvCxnSpPr>
          <p:spPr>
            <a:xfrm>
              <a:off x="4318719" y="2063380"/>
              <a:ext cx="1332900" cy="30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35"/>
            <p:cNvCxnSpPr>
              <a:stCxn id="219" idx="5"/>
              <a:endCxn id="220" idx="0"/>
            </p:cNvCxnSpPr>
            <p:nvPr/>
          </p:nvCxnSpPr>
          <p:spPr>
            <a:xfrm>
              <a:off x="6141744" y="2774230"/>
              <a:ext cx="448200" cy="46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6" name="Google Shape;226;p35"/>
          <p:cNvSpPr/>
          <p:nvPr/>
        </p:nvSpPr>
        <p:spPr>
          <a:xfrm>
            <a:off x="4240900" y="2733325"/>
            <a:ext cx="717300" cy="40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6335025" y="407050"/>
            <a:ext cx="1850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[ADD ANIMATION]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End of presentation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838275"/>
            <a:ext cx="86760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tree is a directed graph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Acyclic </a:t>
            </a:r>
            <a:r>
              <a:rPr lang="en-GB"/>
              <a:t>structure</a:t>
            </a:r>
            <a:r>
              <a:rPr lang="en-GB"/>
              <a:t> of linked nodes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 sz="1200"/>
              <a:t>directed: Has one-way links between nodes.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-acyclic: No path wraps back around the same node twice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Trees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-693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Binary tree: one where each node has at most two children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Recursive definition: A Tree is either: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-empty (nullptr)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-a root node that contains: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left subtree and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right subtree</a:t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875" y="1905600"/>
            <a:ext cx="3151674" cy="2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Trees in computer science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Folders/files on a computer</a:t>
            </a:r>
            <a:endParaRPr/>
          </a:p>
          <a:p>
            <a:pPr indent="0" lvl="0" marL="101600" marR="101600" rtl="0" algn="ctr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Family genealogy; organizational charts</a:t>
            </a:r>
            <a:endParaRPr/>
          </a:p>
          <a:p>
            <a:pPr indent="0" lvl="0" marL="101600" marR="101600" rtl="0" algn="ctr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AI: decision trees</a:t>
            </a:r>
            <a:endParaRPr/>
          </a:p>
          <a:p>
            <a:pPr indent="0" lvl="0" marL="101600" marR="101600" rtl="0" algn="ctr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Compilers: parse tree</a:t>
            </a:r>
            <a:endParaRPr/>
          </a:p>
          <a:p>
            <a:pPr indent="-317500" lvl="0" marL="457200" marR="101600" rtl="0" algn="ctr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a= (b + c) * d;</a:t>
            </a:r>
            <a:endParaRPr/>
          </a:p>
          <a:p>
            <a:pPr indent="0" lvl="0" marL="457200" marR="101600" rtl="0" algn="ctr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Cell phone word auto-completion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Trees question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many of these diagrams are valid binary trees?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24" y="1664975"/>
            <a:ext cx="5710575" cy="31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923875"/>
            <a:ext cx="85206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Node: an object containing a data value and left/right children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Root: topmost node of a tree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Leaf: a node that has no children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branch&gt; any internal node: neither the root nor a leaf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Parent: a node that </a:t>
            </a:r>
            <a:r>
              <a:rPr lang="en-GB" sz="1200"/>
              <a:t>refers</a:t>
            </a:r>
            <a:r>
              <a:rPr lang="en-GB" sz="1200"/>
              <a:t> to this one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Child: a node that this node refers to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Sibling&gt; a node with a common parent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Subtree: the smaller tree of nodes on the left or right of the current node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height: length of the longest path from the root to any node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Level or depth: legth of the path from a root to a given node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00" y="1155900"/>
            <a:ext cx="5715000" cy="3343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implementation 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basic tree node object stores data and pointers to left/right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000" y="1811375"/>
            <a:ext cx="5410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Removal</a:t>
            </a:r>
            <a:endParaRPr/>
          </a:p>
        </p:txBody>
      </p:sp>
      <p:grpSp>
        <p:nvGrpSpPr>
          <p:cNvPr id="152" name="Google Shape;152;p33"/>
          <p:cNvGrpSpPr/>
          <p:nvPr/>
        </p:nvGrpSpPr>
        <p:grpSpPr>
          <a:xfrm>
            <a:off x="2680375" y="1227875"/>
            <a:ext cx="4313975" cy="3211175"/>
            <a:chOff x="2622600" y="1574550"/>
            <a:chExt cx="4313975" cy="3211175"/>
          </a:xfrm>
        </p:grpSpPr>
        <p:sp>
          <p:nvSpPr>
            <p:cNvPr id="153" name="Google Shape;153;p33"/>
            <p:cNvSpPr/>
            <p:nvPr/>
          </p:nvSpPr>
          <p:spPr>
            <a:xfrm>
              <a:off x="3726950" y="157455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55</a:t>
              </a:r>
              <a:endParaRPr/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2622600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29</a:t>
              </a:r>
              <a:endParaRPr/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3726950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42</a:t>
              </a: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3033650" y="42130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36</a:t>
              </a: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5549975" y="2285400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87</a:t>
              </a: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4922300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60</a:t>
              </a: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6243275" y="323722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91</a:t>
              </a: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5549975" y="4125775"/>
              <a:ext cx="693300" cy="572700"/>
            </a:xfrm>
            <a:prstGeom prst="flowChartConnector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73</a:t>
              </a:r>
              <a:endParaRPr/>
            </a:p>
          </p:txBody>
        </p:sp>
        <p:cxnSp>
          <p:nvCxnSpPr>
            <p:cNvPr id="161" name="Google Shape;161;p33"/>
            <p:cNvCxnSpPr>
              <a:stCxn id="153" idx="3"/>
              <a:endCxn id="154" idx="7"/>
            </p:cNvCxnSpPr>
            <p:nvPr/>
          </p:nvCxnSpPr>
          <p:spPr>
            <a:xfrm flipH="1">
              <a:off x="3214381" y="2063380"/>
              <a:ext cx="614100" cy="306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33"/>
            <p:cNvCxnSpPr>
              <a:stCxn id="154" idx="5"/>
              <a:endCxn id="155" idx="1"/>
            </p:cNvCxnSpPr>
            <p:nvPr/>
          </p:nvCxnSpPr>
          <p:spPr>
            <a:xfrm>
              <a:off x="3214369" y="2774230"/>
              <a:ext cx="614100" cy="54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33"/>
            <p:cNvCxnSpPr>
              <a:endCxn id="156" idx="0"/>
            </p:cNvCxnSpPr>
            <p:nvPr/>
          </p:nvCxnSpPr>
          <p:spPr>
            <a:xfrm flipH="1">
              <a:off x="3380300" y="3809825"/>
              <a:ext cx="6231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33"/>
            <p:cNvCxnSpPr>
              <a:stCxn id="153" idx="5"/>
              <a:endCxn id="157" idx="1"/>
            </p:cNvCxnSpPr>
            <p:nvPr/>
          </p:nvCxnSpPr>
          <p:spPr>
            <a:xfrm>
              <a:off x="4318719" y="2063380"/>
              <a:ext cx="1332900" cy="306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33"/>
            <p:cNvCxnSpPr>
              <a:stCxn id="157" idx="3"/>
            </p:cNvCxnSpPr>
            <p:nvPr/>
          </p:nvCxnSpPr>
          <p:spPr>
            <a:xfrm flipH="1">
              <a:off x="5297506" y="2774230"/>
              <a:ext cx="354000" cy="426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33"/>
            <p:cNvCxnSpPr>
              <a:stCxn id="157" idx="5"/>
              <a:endCxn id="159" idx="0"/>
            </p:cNvCxnSpPr>
            <p:nvPr/>
          </p:nvCxnSpPr>
          <p:spPr>
            <a:xfrm>
              <a:off x="6141744" y="2774230"/>
              <a:ext cx="448200" cy="46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33"/>
            <p:cNvCxnSpPr>
              <a:stCxn id="158" idx="5"/>
              <a:endCxn id="160" idx="0"/>
            </p:cNvCxnSpPr>
            <p:nvPr/>
          </p:nvCxnSpPr>
          <p:spPr>
            <a:xfrm>
              <a:off x="5514069" y="3726055"/>
              <a:ext cx="382500" cy="39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