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b470b8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b470b8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f29a62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f29a62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BFS: s a c d e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DFS: s a c e b 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6f29a62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6f29a62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f29a6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f29a6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f29a62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f29a62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6f29a62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6f29a62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f29a62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f29a62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f29a62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f29a62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cdc66a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cdc66a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5c7ae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5c7ae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b470b8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b470b8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b470b8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b470b8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b470b8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b470b8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is the right answer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b470b8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b470b8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b470b8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b470b8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b470b8c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b470b8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b470b8c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b470b8c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13 BFS, DFS, Dijkstra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DFS, BFS runtime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runtime of DFS and BFS in terms of the number of vertices V and the number of edges 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O(V+E)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Must potentially visit every node and/or examin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BFS/DFS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75" y="1152475"/>
            <a:ext cx="34099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00" y="1390600"/>
            <a:ext cx="18192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1775000" y="3254200"/>
            <a:ext cx="53655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 </a:t>
            </a:r>
            <a:endParaRPr/>
          </a:p>
        </p:txBody>
      </p:sp>
      <p:cxnSp>
        <p:nvCxnSpPr>
          <p:cNvPr id="238" name="Google Shape;238;p35"/>
          <p:cNvCxnSpPr/>
          <p:nvPr/>
        </p:nvCxnSpPr>
        <p:spPr>
          <a:xfrm>
            <a:off x="3926550" y="1048875"/>
            <a:ext cx="1884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 have operations to add elements with data and a priority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Real life scenarios: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Printing queue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Surgery Scheduling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Operations in a priority queue: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 an element (print job, patient, etc)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get/remove the most important or priority element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Edsger Dijkstra 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235500" y="1152475"/>
            <a:ext cx="63915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Scientist, prof at UT Austin and winner of Turing Award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Achievements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multiprogramming system (OS)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Compiler for a language that can do recursion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Dijkstra’s algorithm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Dining Philosophers Problem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00" y="16210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DFS/BFS weights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 and BFS do not consider edge weights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minimum weight path is not </a:t>
            </a:r>
            <a:r>
              <a:rPr lang="en-GB"/>
              <a:t>necessarily</a:t>
            </a:r>
            <a:r>
              <a:rPr lang="en-GB"/>
              <a:t> the shortest path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Sometimes weight is more important: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plane flight costs, network transmissions (throttling)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38"/>
          <p:cNvGrpSpPr/>
          <p:nvPr/>
        </p:nvGrpSpPr>
        <p:grpSpPr>
          <a:xfrm>
            <a:off x="3553264" y="2872927"/>
            <a:ext cx="2835695" cy="1756085"/>
            <a:chOff x="5555044" y="1464453"/>
            <a:chExt cx="3126111" cy="2519852"/>
          </a:xfrm>
        </p:grpSpPr>
        <p:sp>
          <p:nvSpPr>
            <p:cNvPr id="259" name="Google Shape;259;p38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262" name="Google Shape;262;p38"/>
            <p:cNvCxnSpPr>
              <a:stCxn id="259" idx="4"/>
              <a:endCxn id="263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38"/>
            <p:cNvCxnSpPr>
              <a:stCxn id="265" idx="2"/>
              <a:endCxn id="263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8"/>
            <p:cNvCxnSpPr>
              <a:stCxn id="267" idx="2"/>
              <a:endCxn id="260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38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269" name="Google Shape;269;p38"/>
            <p:cNvCxnSpPr>
              <a:stCxn id="268" idx="4"/>
              <a:endCxn id="260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38"/>
            <p:cNvCxnSpPr>
              <a:stCxn id="259" idx="2"/>
              <a:endCxn id="268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38"/>
            <p:cNvCxnSpPr>
              <a:stCxn id="261" idx="4"/>
              <a:endCxn id="265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38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267" name="Google Shape;267;p38"/>
          <p:cNvSpPr/>
          <p:nvPr/>
        </p:nvSpPr>
        <p:spPr>
          <a:xfrm>
            <a:off x="4831852" y="44295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272" name="Google Shape;272;p38"/>
          <p:cNvCxnSpPr>
            <a:stCxn id="263" idx="7"/>
            <a:endCxn id="261" idx="2"/>
          </p:cNvCxnSpPr>
          <p:nvPr/>
        </p:nvCxnSpPr>
        <p:spPr>
          <a:xfrm flipH="1" rot="10800000">
            <a:off x="5256397" y="3072482"/>
            <a:ext cx="635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8"/>
          <p:cNvCxnSpPr>
            <a:stCxn id="268" idx="5"/>
            <a:endCxn id="263" idx="2"/>
          </p:cNvCxnSpPr>
          <p:nvPr/>
        </p:nvCxnSpPr>
        <p:spPr>
          <a:xfrm>
            <a:off x="3977867" y="3213600"/>
            <a:ext cx="8538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>
            <a:stCxn id="263" idx="4"/>
            <a:endCxn id="267" idx="0"/>
          </p:cNvCxnSpPr>
          <p:nvPr/>
        </p:nvCxnSpPr>
        <p:spPr>
          <a:xfrm>
            <a:off x="5080520" y="4107948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>
            <a:stCxn id="265" idx="4"/>
            <a:endCxn id="267" idx="6"/>
          </p:cNvCxnSpPr>
          <p:nvPr/>
        </p:nvCxnSpPr>
        <p:spPr>
          <a:xfrm flipH="1">
            <a:off x="5329324" y="4107955"/>
            <a:ext cx="810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8"/>
          <p:cNvSpPr/>
          <p:nvPr/>
        </p:nvSpPr>
        <p:spPr>
          <a:xfrm>
            <a:off x="3553277" y="44295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5891502" y="44295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278" name="Google Shape;278;p38"/>
          <p:cNvCxnSpPr>
            <a:stCxn id="260" idx="4"/>
            <a:endCxn id="276" idx="0"/>
          </p:cNvCxnSpPr>
          <p:nvPr/>
        </p:nvCxnSpPr>
        <p:spPr>
          <a:xfrm>
            <a:off x="3801991" y="4107952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>
            <a:stCxn id="276" idx="6"/>
            <a:endCxn id="267" idx="2"/>
          </p:cNvCxnSpPr>
          <p:nvPr/>
        </p:nvCxnSpPr>
        <p:spPr>
          <a:xfrm>
            <a:off x="4050677" y="4629012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8"/>
          <p:cNvCxnSpPr>
            <a:stCxn id="267" idx="6"/>
            <a:endCxn id="277" idx="2"/>
          </p:cNvCxnSpPr>
          <p:nvPr/>
        </p:nvCxnSpPr>
        <p:spPr>
          <a:xfrm>
            <a:off x="5329252" y="4629012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8"/>
          <p:cNvCxnSpPr>
            <a:stCxn id="261" idx="6"/>
            <a:endCxn id="277" idx="6"/>
          </p:cNvCxnSpPr>
          <p:nvPr/>
        </p:nvCxnSpPr>
        <p:spPr>
          <a:xfrm>
            <a:off x="6388960" y="3072485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Finds the minimum-weight path between two vertices in a weighted directed graph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algorithm concept: Create a table of information about the currently known best way to reach each vertex (cost, previous vertex), and improve it until it reaches a the best solution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Example: In a graph where vertices are cities and weighted edges are roads between cities, Dijkstra’s algorithm can be used to find the shortest route from one city to any other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1179375"/>
            <a:ext cx="56959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75" y="1166825"/>
            <a:ext cx="4261350" cy="2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5" y="1237075"/>
            <a:ext cx="4172325" cy="24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End of presentation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Breadth-first search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846675" y="1298225"/>
            <a:ext cx="81279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Breadth first search (BFS)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finds a path between 2 nodes by taking one step down all paths and then immediately backtracking.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Implemented by maintaining a queue of vertices to visit.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Always returns shortest path (i.e. fewest edges) from start to end.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" name="Google Shape;108;p26"/>
          <p:cNvGrpSpPr/>
          <p:nvPr/>
        </p:nvGrpSpPr>
        <p:grpSpPr>
          <a:xfrm>
            <a:off x="5686864" y="2720527"/>
            <a:ext cx="2835695" cy="1756085"/>
            <a:chOff x="5555044" y="1464453"/>
            <a:chExt cx="3126111" cy="2519852"/>
          </a:xfrm>
        </p:grpSpPr>
        <p:sp>
          <p:nvSpPr>
            <p:cNvPr id="109" name="Google Shape;109;p26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12" name="Google Shape;112;p26"/>
            <p:cNvCxnSpPr>
              <a:stCxn id="109" idx="4"/>
              <a:endCxn id="113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26"/>
            <p:cNvCxnSpPr>
              <a:stCxn id="115" idx="2"/>
              <a:endCxn id="113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26"/>
            <p:cNvCxnSpPr>
              <a:stCxn id="117" idx="2"/>
              <a:endCxn id="110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26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19" name="Google Shape;119;p26"/>
            <p:cNvCxnSpPr>
              <a:stCxn id="118" idx="4"/>
              <a:endCxn id="110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6"/>
            <p:cNvCxnSpPr>
              <a:stCxn id="109" idx="2"/>
              <a:endCxn id="118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6"/>
            <p:cNvCxnSpPr>
              <a:stCxn id="111" idx="4"/>
              <a:endCxn id="115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26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17" name="Google Shape;117;p26"/>
          <p:cNvSpPr/>
          <p:nvPr/>
        </p:nvSpPr>
        <p:spPr>
          <a:xfrm>
            <a:off x="6965452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122" name="Google Shape;122;p26"/>
          <p:cNvCxnSpPr>
            <a:stCxn id="113" idx="7"/>
            <a:endCxn id="111" idx="2"/>
          </p:cNvCxnSpPr>
          <p:nvPr/>
        </p:nvCxnSpPr>
        <p:spPr>
          <a:xfrm flipH="1" rot="10800000">
            <a:off x="7389997" y="2920082"/>
            <a:ext cx="635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6"/>
          <p:cNvCxnSpPr>
            <a:stCxn id="118" idx="5"/>
            <a:endCxn id="113" idx="2"/>
          </p:cNvCxnSpPr>
          <p:nvPr/>
        </p:nvCxnSpPr>
        <p:spPr>
          <a:xfrm>
            <a:off x="6111467" y="3061200"/>
            <a:ext cx="8538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6"/>
          <p:cNvCxnSpPr>
            <a:stCxn id="113" idx="4"/>
            <a:endCxn id="117" idx="0"/>
          </p:cNvCxnSpPr>
          <p:nvPr/>
        </p:nvCxnSpPr>
        <p:spPr>
          <a:xfrm>
            <a:off x="7214120" y="3955548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6"/>
          <p:cNvCxnSpPr>
            <a:stCxn id="115" idx="4"/>
            <a:endCxn id="117" idx="6"/>
          </p:cNvCxnSpPr>
          <p:nvPr/>
        </p:nvCxnSpPr>
        <p:spPr>
          <a:xfrm flipH="1">
            <a:off x="7462924" y="3955555"/>
            <a:ext cx="810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6"/>
          <p:cNvSpPr/>
          <p:nvPr/>
        </p:nvSpPr>
        <p:spPr>
          <a:xfrm>
            <a:off x="5686877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8025102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128" name="Google Shape;128;p26"/>
          <p:cNvCxnSpPr>
            <a:stCxn id="110" idx="4"/>
            <a:endCxn id="126" idx="0"/>
          </p:cNvCxnSpPr>
          <p:nvPr/>
        </p:nvCxnSpPr>
        <p:spPr>
          <a:xfrm>
            <a:off x="5935591" y="3955552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6"/>
          <p:cNvCxnSpPr>
            <a:stCxn id="126" idx="6"/>
            <a:endCxn id="117" idx="2"/>
          </p:cNvCxnSpPr>
          <p:nvPr/>
        </p:nvCxnSpPr>
        <p:spPr>
          <a:xfrm>
            <a:off x="6184277" y="4476612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6"/>
          <p:cNvCxnSpPr>
            <a:stCxn id="117" idx="6"/>
            <a:endCxn id="127" idx="2"/>
          </p:cNvCxnSpPr>
          <p:nvPr/>
        </p:nvCxnSpPr>
        <p:spPr>
          <a:xfrm>
            <a:off x="7462852" y="4476612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6"/>
          <p:cNvCxnSpPr>
            <a:stCxn id="111" idx="6"/>
            <a:endCxn id="127" idx="6"/>
          </p:cNvCxnSpPr>
          <p:nvPr/>
        </p:nvCxnSpPr>
        <p:spPr>
          <a:xfrm>
            <a:off x="8522560" y="2920085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6"/>
          <p:cNvSpPr txBox="1"/>
          <p:nvPr/>
        </p:nvSpPr>
        <p:spPr>
          <a:xfrm>
            <a:off x="756350" y="2906900"/>
            <a:ext cx="421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BS from a to i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 -&gt; b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a-&gt;e-&gt;f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a-&gt;d-&gt;h-&gt;i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Path returned: (a,d,h,l)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 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38" y="1017725"/>
            <a:ext cx="3998913" cy="3820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75" y="1127800"/>
            <a:ext cx="4663836" cy="3820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3154152" y="1086977"/>
            <a:ext cx="2835695" cy="1756085"/>
            <a:chOff x="5555044" y="1464453"/>
            <a:chExt cx="3126111" cy="2519852"/>
          </a:xfrm>
        </p:grpSpPr>
        <p:sp>
          <p:nvSpPr>
            <p:cNvPr id="151" name="Google Shape;151;p29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54" name="Google Shape;154;p29"/>
            <p:cNvCxnSpPr>
              <a:stCxn id="151" idx="4"/>
              <a:endCxn id="155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9"/>
            <p:cNvCxnSpPr>
              <a:stCxn id="157" idx="2"/>
              <a:endCxn id="155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9"/>
            <p:cNvCxnSpPr>
              <a:stCxn id="159" idx="2"/>
              <a:endCxn id="152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29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61" name="Google Shape;161;p29"/>
            <p:cNvCxnSpPr>
              <a:stCxn id="160" idx="4"/>
              <a:endCxn id="152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9"/>
            <p:cNvCxnSpPr>
              <a:stCxn id="151" idx="2"/>
              <a:endCxn id="160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9"/>
            <p:cNvCxnSpPr>
              <a:stCxn id="153" idx="4"/>
              <a:endCxn id="157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29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59" name="Google Shape;159;p29"/>
          <p:cNvSpPr/>
          <p:nvPr/>
        </p:nvSpPr>
        <p:spPr>
          <a:xfrm>
            <a:off x="4432739" y="264356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164" name="Google Shape;164;p29"/>
          <p:cNvCxnSpPr>
            <a:stCxn id="155" idx="7"/>
            <a:endCxn id="153" idx="2"/>
          </p:cNvCxnSpPr>
          <p:nvPr/>
        </p:nvCxnSpPr>
        <p:spPr>
          <a:xfrm flipH="1" rot="10800000">
            <a:off x="4857284" y="1286532"/>
            <a:ext cx="635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9"/>
          <p:cNvCxnSpPr>
            <a:stCxn id="160" idx="5"/>
            <a:endCxn id="155" idx="2"/>
          </p:cNvCxnSpPr>
          <p:nvPr/>
        </p:nvCxnSpPr>
        <p:spPr>
          <a:xfrm>
            <a:off x="3578755" y="1427650"/>
            <a:ext cx="8538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9"/>
          <p:cNvCxnSpPr>
            <a:stCxn id="155" idx="4"/>
            <a:endCxn id="159" idx="0"/>
          </p:cNvCxnSpPr>
          <p:nvPr/>
        </p:nvCxnSpPr>
        <p:spPr>
          <a:xfrm>
            <a:off x="4681408" y="2321998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9"/>
          <p:cNvCxnSpPr>
            <a:stCxn id="157" idx="4"/>
            <a:endCxn id="159" idx="6"/>
          </p:cNvCxnSpPr>
          <p:nvPr/>
        </p:nvCxnSpPr>
        <p:spPr>
          <a:xfrm flipH="1">
            <a:off x="4930211" y="2322005"/>
            <a:ext cx="810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9"/>
          <p:cNvSpPr/>
          <p:nvPr/>
        </p:nvSpPr>
        <p:spPr>
          <a:xfrm>
            <a:off x="3154164" y="264356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5492389" y="264356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170" name="Google Shape;170;p29"/>
          <p:cNvCxnSpPr>
            <a:stCxn id="152" idx="4"/>
            <a:endCxn id="168" idx="0"/>
          </p:cNvCxnSpPr>
          <p:nvPr/>
        </p:nvCxnSpPr>
        <p:spPr>
          <a:xfrm>
            <a:off x="3402879" y="2322002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9"/>
          <p:cNvCxnSpPr>
            <a:stCxn id="168" idx="6"/>
            <a:endCxn id="159" idx="2"/>
          </p:cNvCxnSpPr>
          <p:nvPr/>
        </p:nvCxnSpPr>
        <p:spPr>
          <a:xfrm>
            <a:off x="3651564" y="2843062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9"/>
          <p:cNvCxnSpPr>
            <a:stCxn id="159" idx="6"/>
            <a:endCxn id="169" idx="2"/>
          </p:cNvCxnSpPr>
          <p:nvPr/>
        </p:nvCxnSpPr>
        <p:spPr>
          <a:xfrm>
            <a:off x="4930139" y="2843062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>
            <a:stCxn id="153" idx="6"/>
            <a:endCxn id="169" idx="6"/>
          </p:cNvCxnSpPr>
          <p:nvPr/>
        </p:nvCxnSpPr>
        <p:spPr>
          <a:xfrm>
            <a:off x="5989847" y="1286535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829600" y="3239025"/>
            <a:ext cx="73797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Trace bfs(a,f) assuming A-Z edge visit 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UcParenR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{a,e,f}	B) {a,d,h,f} 	C) {a,d,g,h,f}   	D) {ab.f}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Optimally: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Always finds the shortest path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unweighted graphs, finds optimal cost path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weighted graphs, NOT always optimal cost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etrieval : harder to reconstruct the actual sequence of vertices or edges in the path once you find it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DFS use less memory than BFS, easier to reconstruct the path once found; but DFS does not always find shortest path. BFS does.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Depth-first search (DFS)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0762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Depth-first search (DFS) finds a path between two vertices by exploring each possible path as far as </a:t>
            </a:r>
            <a:r>
              <a:rPr lang="en-GB" sz="1200"/>
              <a:t>possible</a:t>
            </a:r>
            <a:r>
              <a:rPr lang="en-GB" sz="1200"/>
              <a:t> before backtracking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Often implemented recursively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Many graph algorithms involve visiting or marking vertices</a:t>
            </a:r>
            <a:endParaRPr sz="1200"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686864" y="2720527"/>
            <a:ext cx="2835695" cy="1756085"/>
            <a:chOff x="5555044" y="1464453"/>
            <a:chExt cx="3126111" cy="2519852"/>
          </a:xfrm>
        </p:grpSpPr>
        <p:sp>
          <p:nvSpPr>
            <p:cNvPr id="188" name="Google Shape;188;p31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91" name="Google Shape;191;p31"/>
            <p:cNvCxnSpPr>
              <a:stCxn id="188" idx="4"/>
              <a:endCxn id="192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1"/>
            <p:cNvCxnSpPr>
              <a:stCxn id="194" idx="2"/>
              <a:endCxn id="192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31"/>
            <p:cNvCxnSpPr>
              <a:stCxn id="196" idx="2"/>
              <a:endCxn id="189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31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98" name="Google Shape;198;p31"/>
            <p:cNvCxnSpPr>
              <a:stCxn id="197" idx="4"/>
              <a:endCxn id="189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1"/>
            <p:cNvCxnSpPr>
              <a:stCxn id="188" idx="2"/>
              <a:endCxn id="197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31"/>
            <p:cNvCxnSpPr>
              <a:stCxn id="190" idx="4"/>
              <a:endCxn id="194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31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96" name="Google Shape;196;p31"/>
          <p:cNvSpPr/>
          <p:nvPr/>
        </p:nvSpPr>
        <p:spPr>
          <a:xfrm>
            <a:off x="6965452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201" name="Google Shape;201;p31"/>
          <p:cNvCxnSpPr>
            <a:stCxn id="192" idx="7"/>
            <a:endCxn id="190" idx="2"/>
          </p:cNvCxnSpPr>
          <p:nvPr/>
        </p:nvCxnSpPr>
        <p:spPr>
          <a:xfrm flipH="1" rot="10800000">
            <a:off x="7389997" y="2920082"/>
            <a:ext cx="635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1"/>
          <p:cNvCxnSpPr>
            <a:stCxn id="197" idx="5"/>
            <a:endCxn id="192" idx="2"/>
          </p:cNvCxnSpPr>
          <p:nvPr/>
        </p:nvCxnSpPr>
        <p:spPr>
          <a:xfrm>
            <a:off x="6111467" y="3061200"/>
            <a:ext cx="8538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1"/>
          <p:cNvCxnSpPr>
            <a:stCxn id="192" idx="4"/>
            <a:endCxn id="196" idx="0"/>
          </p:cNvCxnSpPr>
          <p:nvPr/>
        </p:nvCxnSpPr>
        <p:spPr>
          <a:xfrm>
            <a:off x="7214120" y="3955548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1"/>
          <p:cNvCxnSpPr>
            <a:stCxn id="194" idx="4"/>
            <a:endCxn id="196" idx="6"/>
          </p:cNvCxnSpPr>
          <p:nvPr/>
        </p:nvCxnSpPr>
        <p:spPr>
          <a:xfrm flipH="1">
            <a:off x="7462924" y="3955555"/>
            <a:ext cx="810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1"/>
          <p:cNvSpPr/>
          <p:nvPr/>
        </p:nvSpPr>
        <p:spPr>
          <a:xfrm>
            <a:off x="5686877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8025102" y="4277112"/>
            <a:ext cx="4974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207" name="Google Shape;207;p31"/>
          <p:cNvCxnSpPr>
            <a:stCxn id="189" idx="4"/>
            <a:endCxn id="205" idx="0"/>
          </p:cNvCxnSpPr>
          <p:nvPr/>
        </p:nvCxnSpPr>
        <p:spPr>
          <a:xfrm>
            <a:off x="5935591" y="3955552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1"/>
          <p:cNvCxnSpPr>
            <a:stCxn id="205" idx="6"/>
            <a:endCxn id="196" idx="2"/>
          </p:cNvCxnSpPr>
          <p:nvPr/>
        </p:nvCxnSpPr>
        <p:spPr>
          <a:xfrm>
            <a:off x="6184277" y="4476612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1"/>
          <p:cNvCxnSpPr>
            <a:stCxn id="196" idx="6"/>
            <a:endCxn id="206" idx="2"/>
          </p:cNvCxnSpPr>
          <p:nvPr/>
        </p:nvCxnSpPr>
        <p:spPr>
          <a:xfrm>
            <a:off x="7462852" y="4476612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1"/>
          <p:cNvCxnSpPr>
            <a:stCxn id="190" idx="6"/>
            <a:endCxn id="206" idx="6"/>
          </p:cNvCxnSpPr>
          <p:nvPr/>
        </p:nvCxnSpPr>
        <p:spPr>
          <a:xfrm>
            <a:off x="8522560" y="2920085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1"/>
          <p:cNvSpPr txBox="1"/>
          <p:nvPr/>
        </p:nvSpPr>
        <p:spPr>
          <a:xfrm>
            <a:off x="649100" y="2630300"/>
            <a:ext cx="42567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DFS from a to h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  b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    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f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	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  i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  d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g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h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Path found: {a,d,g,h}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38" y="1184250"/>
            <a:ext cx="5219328" cy="3820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00" y="1017725"/>
            <a:ext cx="5560009" cy="3820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