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embeddedFontLs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Montserrat Medium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6CEACE-66C0-4AFD-9043-1BEC64D3F730}">
  <a:tblStyle styleId="{B16CEACE-66C0-4AFD-9043-1BEC64D3F7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24" autoAdjust="0"/>
  </p:normalViewPr>
  <p:slideViewPr>
    <p:cSldViewPr snapToGrid="0">
      <p:cViewPr varScale="1">
        <p:scale>
          <a:sx n="101" d="100"/>
          <a:sy n="101" d="100"/>
        </p:scale>
        <p:origin x="92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244166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8244166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579b8bbe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579b8bbe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579b8bbe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579b8bbe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579b8bbe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579b8bbe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579b8bbe5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579b8bbe5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579b8bbe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579b8bbe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43fd68c7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43fd68c7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43fd68c7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43fd68c7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55c7ae4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55c7ae4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55c7ae46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55c7ae46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55c7ae46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55c7ae46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55c7ae46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55c7ae46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 life example of this scenario of having shortest path or cheapest path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579b8bbe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579b8bbe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579b8bbe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579b8bbe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edges can we delete to make it acyclic graph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579b8bbe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579b8bbe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579b8bbe5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579b8bbe5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of social networks: Facebook vs twitter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1237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Montserrat Medium"/>
                <a:ea typeface="Montserrat Medium"/>
                <a:cs typeface="Montserrat Medium"/>
                <a:sym typeface="Montserrat Medium"/>
              </a:rPr>
              <a:t>Data Structures 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1"/>
          </p:nvPr>
        </p:nvSpPr>
        <p:spPr>
          <a:xfrm>
            <a:off x="311700" y="2080325"/>
            <a:ext cx="8520600" cy="27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Week 11- Graphs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Juan Carlos Pineda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ITESM 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juancarlos.pineda@itesm.mx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1075" y="312450"/>
            <a:ext cx="2181225" cy="24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Trees, Linked Lists</a:t>
            </a:r>
            <a:endParaRPr/>
          </a:p>
        </p:txBody>
      </p:sp>
      <p:sp>
        <p:nvSpPr>
          <p:cNvPr id="269" name="Google Shape;26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binary tree is a graph with some restrictions: 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tree is an unweighted, directed, acyclic graph (DAG)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Each node’s in-degree is at most 1, and out-degree is at most 2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There is exactly one path from the root to every node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linked-list is also a graph: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Unweighted DAG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in/out degree of at most 1 for all nodes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Implementing a graph</a:t>
            </a:r>
            <a:endParaRPr/>
          </a:p>
        </p:txBody>
      </p:sp>
      <p:sp>
        <p:nvSpPr>
          <p:cNvPr id="275" name="Google Shape;27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is a graph implemented?If we want to make a data structure to represent a graph, what information must we store?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For each vertex? For each edge?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What kinds of questions do we have to answer?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76" name="Google Shape;276;p35"/>
          <p:cNvGrpSpPr/>
          <p:nvPr/>
        </p:nvGrpSpPr>
        <p:grpSpPr>
          <a:xfrm>
            <a:off x="3573706" y="2822922"/>
            <a:ext cx="3054557" cy="2080351"/>
            <a:chOff x="5555063" y="1457700"/>
            <a:chExt cx="3367388" cy="2985150"/>
          </a:xfrm>
        </p:grpSpPr>
        <p:sp>
          <p:nvSpPr>
            <p:cNvPr id="277" name="Google Shape;277;p35"/>
            <p:cNvSpPr/>
            <p:nvPr/>
          </p:nvSpPr>
          <p:spPr>
            <a:xfrm>
              <a:off x="5555063" y="2498550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U</a:t>
              </a: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6363775" y="3457525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W</a:t>
              </a: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7339375" y="2498550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X</a:t>
              </a: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7339375" y="3870150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Y</a:t>
              </a:r>
              <a:endParaRPr/>
            </a:p>
          </p:txBody>
        </p:sp>
        <p:cxnSp>
          <p:nvCxnSpPr>
            <p:cNvPr id="281" name="Google Shape;281;p35"/>
            <p:cNvCxnSpPr>
              <a:stCxn id="277" idx="4"/>
              <a:endCxn id="278" idx="1"/>
            </p:cNvCxnSpPr>
            <p:nvPr/>
          </p:nvCxnSpPr>
          <p:spPr>
            <a:xfrm>
              <a:off x="5829263" y="3071250"/>
              <a:ext cx="614700" cy="47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35"/>
            <p:cNvCxnSpPr>
              <a:stCxn id="278" idx="7"/>
              <a:endCxn id="279" idx="3"/>
            </p:cNvCxnSpPr>
            <p:nvPr/>
          </p:nvCxnSpPr>
          <p:spPr>
            <a:xfrm rot="10800000" flipH="1">
              <a:off x="6831864" y="2987295"/>
              <a:ext cx="587700" cy="55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35"/>
            <p:cNvCxnSpPr>
              <a:stCxn id="279" idx="4"/>
              <a:endCxn id="280" idx="0"/>
            </p:cNvCxnSpPr>
            <p:nvPr/>
          </p:nvCxnSpPr>
          <p:spPr>
            <a:xfrm>
              <a:off x="7613575" y="3071250"/>
              <a:ext cx="0" cy="79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35"/>
            <p:cNvCxnSpPr>
              <a:stCxn id="280" idx="2"/>
              <a:endCxn id="278" idx="6"/>
            </p:cNvCxnSpPr>
            <p:nvPr/>
          </p:nvCxnSpPr>
          <p:spPr>
            <a:xfrm rot="10800000">
              <a:off x="6912175" y="3743700"/>
              <a:ext cx="427200" cy="412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5" name="Google Shape;285;p35"/>
            <p:cNvSpPr/>
            <p:nvPr/>
          </p:nvSpPr>
          <p:spPr>
            <a:xfrm>
              <a:off x="6363775" y="1457700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V</a:t>
              </a: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8374050" y="2498550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Z</a:t>
              </a:r>
              <a:endParaRPr/>
            </a:p>
          </p:txBody>
        </p:sp>
        <p:cxnSp>
          <p:nvCxnSpPr>
            <p:cNvPr id="287" name="Google Shape;287;p35"/>
            <p:cNvCxnSpPr>
              <a:stCxn id="285" idx="4"/>
              <a:endCxn id="278" idx="0"/>
            </p:cNvCxnSpPr>
            <p:nvPr/>
          </p:nvCxnSpPr>
          <p:spPr>
            <a:xfrm>
              <a:off x="6637975" y="2030400"/>
              <a:ext cx="0" cy="142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35"/>
            <p:cNvCxnSpPr>
              <a:stCxn id="277" idx="0"/>
              <a:endCxn id="285" idx="3"/>
            </p:cNvCxnSpPr>
            <p:nvPr/>
          </p:nvCxnSpPr>
          <p:spPr>
            <a:xfrm rot="10800000" flipH="1">
              <a:off x="5829263" y="1946550"/>
              <a:ext cx="614700" cy="55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35"/>
            <p:cNvCxnSpPr>
              <a:stCxn id="285" idx="5"/>
              <a:endCxn id="279" idx="1"/>
            </p:cNvCxnSpPr>
            <p:nvPr/>
          </p:nvCxnSpPr>
          <p:spPr>
            <a:xfrm>
              <a:off x="6831864" y="1946530"/>
              <a:ext cx="587700" cy="63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35"/>
            <p:cNvCxnSpPr>
              <a:stCxn id="279" idx="6"/>
              <a:endCxn id="286" idx="2"/>
            </p:cNvCxnSpPr>
            <p:nvPr/>
          </p:nvCxnSpPr>
          <p:spPr>
            <a:xfrm>
              <a:off x="7887775" y="2784900"/>
              <a:ext cx="486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1" name="Google Shape;291;p35"/>
            <p:cNvSpPr txBox="1"/>
            <p:nvPr/>
          </p:nvSpPr>
          <p:spPr>
            <a:xfrm>
              <a:off x="5850425" y="2022375"/>
              <a:ext cx="2745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292" name="Google Shape;292;p35"/>
            <p:cNvSpPr txBox="1"/>
            <p:nvPr/>
          </p:nvSpPr>
          <p:spPr>
            <a:xfrm>
              <a:off x="7216225" y="2022375"/>
              <a:ext cx="2745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293" name="Google Shape;293;p35"/>
            <p:cNvSpPr txBox="1"/>
            <p:nvPr/>
          </p:nvSpPr>
          <p:spPr>
            <a:xfrm>
              <a:off x="6500725" y="2470375"/>
              <a:ext cx="2745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294" name="Google Shape;294;p35"/>
            <p:cNvSpPr txBox="1"/>
            <p:nvPr/>
          </p:nvSpPr>
          <p:spPr>
            <a:xfrm>
              <a:off x="5850425" y="3241575"/>
              <a:ext cx="2745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295" name="Google Shape;295;p35"/>
            <p:cNvSpPr txBox="1"/>
            <p:nvPr/>
          </p:nvSpPr>
          <p:spPr>
            <a:xfrm>
              <a:off x="7069625" y="3165375"/>
              <a:ext cx="2745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296" name="Google Shape;296;p35"/>
            <p:cNvSpPr txBox="1"/>
            <p:nvPr/>
          </p:nvSpPr>
          <p:spPr>
            <a:xfrm>
              <a:off x="6917225" y="4003575"/>
              <a:ext cx="2745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sp>
          <p:nvSpPr>
            <p:cNvPr id="297" name="Google Shape;297;p35"/>
            <p:cNvSpPr txBox="1"/>
            <p:nvPr/>
          </p:nvSpPr>
          <p:spPr>
            <a:xfrm>
              <a:off x="7984025" y="2860575"/>
              <a:ext cx="2745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h</a:t>
              </a:r>
              <a:endParaRPr/>
            </a:p>
          </p:txBody>
        </p:sp>
        <p:sp>
          <p:nvSpPr>
            <p:cNvPr id="298" name="Google Shape;298;p35"/>
            <p:cNvSpPr txBox="1"/>
            <p:nvPr/>
          </p:nvSpPr>
          <p:spPr>
            <a:xfrm>
              <a:off x="7603025" y="3393975"/>
              <a:ext cx="2745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Edge list</a:t>
            </a:r>
            <a:endParaRPr/>
          </a:p>
        </p:txBody>
      </p:sp>
      <p:sp>
        <p:nvSpPr>
          <p:cNvPr id="304" name="Google Shape;30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34200" cy="3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Edge list: an unordered list of all edges in the graph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 array, vector or linked list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Each edge structure stores the starting and ending vertex that it connects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vertices are not explicitly stored anywhere; the set of all vertices is contained implicitly in the list of edges</a:t>
            </a:r>
            <a:endParaRPr/>
          </a:p>
        </p:txBody>
      </p:sp>
      <p:graphicFrame>
        <p:nvGraphicFramePr>
          <p:cNvPr id="305" name="Google Shape;305;p36"/>
          <p:cNvGraphicFramePr/>
          <p:nvPr/>
        </p:nvGraphicFramePr>
        <p:xfrm>
          <a:off x="876300" y="4019550"/>
          <a:ext cx="4825950" cy="1005780"/>
        </p:xfrm>
        <a:graphic>
          <a:graphicData uri="http://schemas.openxmlformats.org/drawingml/2006/table">
            <a:tbl>
              <a:tblPr>
                <a:noFill/>
                <a:tableStyleId>{B16CEACE-66C0-4AFD-9043-1BEC64D3F730}</a:tableStyleId>
              </a:tblPr>
              <a:tblGrid>
                <a:gridCol w="80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(1,2)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(1,4) (1,3)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(2,4)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(4,3)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(3,5)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(3,6)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06" name="Google Shape;306;p36"/>
          <p:cNvGrpSpPr/>
          <p:nvPr/>
        </p:nvGrpSpPr>
        <p:grpSpPr>
          <a:xfrm>
            <a:off x="5777731" y="1531572"/>
            <a:ext cx="3054557" cy="2080351"/>
            <a:chOff x="5555063" y="1457700"/>
            <a:chExt cx="3367388" cy="2985150"/>
          </a:xfrm>
        </p:grpSpPr>
        <p:sp>
          <p:nvSpPr>
            <p:cNvPr id="307" name="Google Shape;307;p36"/>
            <p:cNvSpPr/>
            <p:nvPr/>
          </p:nvSpPr>
          <p:spPr>
            <a:xfrm>
              <a:off x="5555063" y="2498550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2</a:t>
              </a: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>
              <a:off x="6363775" y="3457525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4</a:t>
              </a:r>
              <a:endParaRPr/>
            </a:p>
          </p:txBody>
        </p:sp>
        <p:sp>
          <p:nvSpPr>
            <p:cNvPr id="309" name="Google Shape;309;p36"/>
            <p:cNvSpPr/>
            <p:nvPr/>
          </p:nvSpPr>
          <p:spPr>
            <a:xfrm>
              <a:off x="7339375" y="2498550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3</a:t>
              </a:r>
              <a:endParaRPr/>
            </a:p>
          </p:txBody>
        </p:sp>
        <p:cxnSp>
          <p:nvCxnSpPr>
            <p:cNvPr id="310" name="Google Shape;310;p36"/>
            <p:cNvCxnSpPr>
              <a:stCxn id="307" idx="4"/>
              <a:endCxn id="308" idx="1"/>
            </p:cNvCxnSpPr>
            <p:nvPr/>
          </p:nvCxnSpPr>
          <p:spPr>
            <a:xfrm>
              <a:off x="5829263" y="3071250"/>
              <a:ext cx="614700" cy="47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36"/>
            <p:cNvCxnSpPr>
              <a:stCxn id="308" idx="7"/>
              <a:endCxn id="309" idx="3"/>
            </p:cNvCxnSpPr>
            <p:nvPr/>
          </p:nvCxnSpPr>
          <p:spPr>
            <a:xfrm rot="10800000" flipH="1">
              <a:off x="6831864" y="2987295"/>
              <a:ext cx="587700" cy="55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36"/>
            <p:cNvCxnSpPr>
              <a:stCxn id="309" idx="4"/>
              <a:endCxn id="313" idx="0"/>
            </p:cNvCxnSpPr>
            <p:nvPr/>
          </p:nvCxnSpPr>
          <p:spPr>
            <a:xfrm>
              <a:off x="7613575" y="3071250"/>
              <a:ext cx="0" cy="79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36"/>
            <p:cNvCxnSpPr>
              <a:stCxn id="313" idx="2"/>
              <a:endCxn id="308" idx="6"/>
            </p:cNvCxnSpPr>
            <p:nvPr/>
          </p:nvCxnSpPr>
          <p:spPr>
            <a:xfrm rot="10800000">
              <a:off x="6912175" y="3743700"/>
              <a:ext cx="427200" cy="412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5" name="Google Shape;315;p36"/>
            <p:cNvSpPr/>
            <p:nvPr/>
          </p:nvSpPr>
          <p:spPr>
            <a:xfrm>
              <a:off x="6363775" y="1457700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1</a:t>
              </a: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8374050" y="2498550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6</a:t>
              </a:r>
              <a:endParaRPr/>
            </a:p>
          </p:txBody>
        </p:sp>
        <p:cxnSp>
          <p:nvCxnSpPr>
            <p:cNvPr id="317" name="Google Shape;317;p36"/>
            <p:cNvCxnSpPr>
              <a:stCxn id="315" idx="4"/>
              <a:endCxn id="308" idx="0"/>
            </p:cNvCxnSpPr>
            <p:nvPr/>
          </p:nvCxnSpPr>
          <p:spPr>
            <a:xfrm>
              <a:off x="6637975" y="2030400"/>
              <a:ext cx="0" cy="142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36"/>
            <p:cNvCxnSpPr>
              <a:stCxn id="307" idx="0"/>
              <a:endCxn id="315" idx="3"/>
            </p:cNvCxnSpPr>
            <p:nvPr/>
          </p:nvCxnSpPr>
          <p:spPr>
            <a:xfrm rot="10800000" flipH="1">
              <a:off x="5829263" y="1946550"/>
              <a:ext cx="614700" cy="55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36"/>
            <p:cNvCxnSpPr>
              <a:stCxn id="315" idx="5"/>
              <a:endCxn id="309" idx="1"/>
            </p:cNvCxnSpPr>
            <p:nvPr/>
          </p:nvCxnSpPr>
          <p:spPr>
            <a:xfrm>
              <a:off x="6831864" y="1946530"/>
              <a:ext cx="587700" cy="63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36"/>
            <p:cNvCxnSpPr>
              <a:stCxn id="309" idx="6"/>
              <a:endCxn id="316" idx="2"/>
            </p:cNvCxnSpPr>
            <p:nvPr/>
          </p:nvCxnSpPr>
          <p:spPr>
            <a:xfrm>
              <a:off x="7887775" y="2784900"/>
              <a:ext cx="486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3" name="Google Shape;313;p36"/>
            <p:cNvSpPr/>
            <p:nvPr/>
          </p:nvSpPr>
          <p:spPr>
            <a:xfrm>
              <a:off x="7339375" y="3870150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5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Operations</a:t>
            </a:r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387800" cy="37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Which of the following operations is efficient in an edge list?</a:t>
            </a:r>
            <a:endParaRPr b="1"/>
          </a:p>
          <a:p>
            <a:pPr marL="457200" lvl="0" indent="-317500" algn="ctr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Finding out if an edge exists from vertex A to B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looping/iterating over all edges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looping/iterating over the neighbors of a given vertex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Finding the degree of a vertex (how many edges tough it)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Printing out a list of all unique vertices in the graph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Using an edge list, how would you find: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All neighbors of a given vertex? The degree of a given vertex?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Whether there is an edge from A to B?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Whether there are any loops (self-edges)?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Adjacency list</a:t>
            </a:r>
            <a:endParaRPr/>
          </a:p>
        </p:txBody>
      </p:sp>
      <p:sp>
        <p:nvSpPr>
          <p:cNvPr id="332" name="Google Shape;332;p3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705400" cy="13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Adjacency list: stores edges as lists of each vertex’s neighbors.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Can use a linked list, vector or set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In undirected graphs, edge (i,j) is stored in both i’s and js lists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graphicFrame>
        <p:nvGraphicFramePr>
          <p:cNvPr id="333" name="Google Shape;333;p38"/>
          <p:cNvGraphicFramePr/>
          <p:nvPr/>
        </p:nvGraphicFramePr>
        <p:xfrm>
          <a:off x="952500" y="2578800"/>
          <a:ext cx="585600" cy="2377260"/>
        </p:xfrm>
        <a:graphic>
          <a:graphicData uri="http://schemas.openxmlformats.org/drawingml/2006/table">
            <a:tbl>
              <a:tblPr>
                <a:noFill/>
                <a:tableStyleId>{B16CEACE-66C0-4AFD-9043-1BEC64D3F730}</a:tableStyleId>
              </a:tblPr>
              <a:tblGrid>
                <a:gridCol w="58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4" name="Google Shape;334;p38"/>
          <p:cNvSpPr txBox="1"/>
          <p:nvPr/>
        </p:nvSpPr>
        <p:spPr>
          <a:xfrm>
            <a:off x="1989675" y="2568225"/>
            <a:ext cx="5856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35" name="Google Shape;335;p38"/>
          <p:cNvSpPr txBox="1"/>
          <p:nvPr/>
        </p:nvSpPr>
        <p:spPr>
          <a:xfrm>
            <a:off x="3026850" y="2568225"/>
            <a:ext cx="5856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336" name="Google Shape;336;p38"/>
          <p:cNvSpPr txBox="1"/>
          <p:nvPr/>
        </p:nvSpPr>
        <p:spPr>
          <a:xfrm>
            <a:off x="4064025" y="2568225"/>
            <a:ext cx="5856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</a:t>
            </a:r>
            <a:endParaRPr/>
          </a:p>
        </p:txBody>
      </p:sp>
      <p:cxnSp>
        <p:nvCxnSpPr>
          <p:cNvPr id="337" name="Google Shape;337;p38"/>
          <p:cNvCxnSpPr>
            <a:endCxn id="334" idx="1"/>
          </p:cNvCxnSpPr>
          <p:nvPr/>
        </p:nvCxnSpPr>
        <p:spPr>
          <a:xfrm>
            <a:off x="1538175" y="2765775"/>
            <a:ext cx="4515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38"/>
          <p:cNvCxnSpPr>
            <a:stCxn id="334" idx="3"/>
            <a:endCxn id="335" idx="1"/>
          </p:cNvCxnSpPr>
          <p:nvPr/>
        </p:nvCxnSpPr>
        <p:spPr>
          <a:xfrm>
            <a:off x="2575275" y="2769675"/>
            <a:ext cx="45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9" name="Google Shape;339;p38"/>
          <p:cNvCxnSpPr>
            <a:stCxn id="335" idx="3"/>
            <a:endCxn id="336" idx="1"/>
          </p:cNvCxnSpPr>
          <p:nvPr/>
        </p:nvCxnSpPr>
        <p:spPr>
          <a:xfrm>
            <a:off x="3612450" y="2769675"/>
            <a:ext cx="45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40" name="Google Shape;340;p38"/>
          <p:cNvGrpSpPr/>
          <p:nvPr/>
        </p:nvGrpSpPr>
        <p:grpSpPr>
          <a:xfrm>
            <a:off x="5686864" y="2720527"/>
            <a:ext cx="2835695" cy="1756085"/>
            <a:chOff x="5555044" y="1464453"/>
            <a:chExt cx="3126111" cy="2519852"/>
          </a:xfrm>
        </p:grpSpPr>
        <p:sp>
          <p:nvSpPr>
            <p:cNvPr id="341" name="Google Shape;341;p38"/>
            <p:cNvSpPr/>
            <p:nvPr/>
          </p:nvSpPr>
          <p:spPr>
            <a:xfrm>
              <a:off x="6964568" y="1464453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2</a:t>
              </a: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5555044" y="2663921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4</a:t>
              </a: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8132755" y="1464453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3</a:t>
              </a:r>
              <a:endParaRPr/>
            </a:p>
          </p:txBody>
        </p:sp>
        <p:cxnSp>
          <p:nvCxnSpPr>
            <p:cNvPr id="344" name="Google Shape;344;p38"/>
            <p:cNvCxnSpPr>
              <a:stCxn id="341" idx="4"/>
              <a:endCxn id="345" idx="0"/>
            </p:cNvCxnSpPr>
            <p:nvPr/>
          </p:nvCxnSpPr>
          <p:spPr>
            <a:xfrm>
              <a:off x="7238768" y="2037153"/>
              <a:ext cx="0" cy="62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38"/>
            <p:cNvCxnSpPr>
              <a:stCxn id="347" idx="2"/>
              <a:endCxn id="345" idx="6"/>
            </p:cNvCxnSpPr>
            <p:nvPr/>
          </p:nvCxnSpPr>
          <p:spPr>
            <a:xfrm rot="10800000">
              <a:off x="7512945" y="2950275"/>
              <a:ext cx="619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38"/>
            <p:cNvCxnSpPr>
              <a:stCxn id="349" idx="2"/>
              <a:endCxn id="342" idx="5"/>
            </p:cNvCxnSpPr>
            <p:nvPr/>
          </p:nvCxnSpPr>
          <p:spPr>
            <a:xfrm rot="10800000">
              <a:off x="6022877" y="3152704"/>
              <a:ext cx="941700" cy="83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0" name="Google Shape;350;p38"/>
            <p:cNvSpPr/>
            <p:nvPr/>
          </p:nvSpPr>
          <p:spPr>
            <a:xfrm>
              <a:off x="5555044" y="1464462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1</a:t>
              </a: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8132745" y="2663925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6</a:t>
              </a:r>
              <a:endParaRPr/>
            </a:p>
          </p:txBody>
        </p:sp>
        <p:cxnSp>
          <p:nvCxnSpPr>
            <p:cNvPr id="351" name="Google Shape;351;p38"/>
            <p:cNvCxnSpPr>
              <a:stCxn id="350" idx="4"/>
              <a:endCxn id="342" idx="0"/>
            </p:cNvCxnSpPr>
            <p:nvPr/>
          </p:nvCxnSpPr>
          <p:spPr>
            <a:xfrm>
              <a:off x="5829244" y="2037162"/>
              <a:ext cx="0" cy="62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38"/>
            <p:cNvCxnSpPr>
              <a:stCxn id="341" idx="2"/>
              <a:endCxn id="350" idx="6"/>
            </p:cNvCxnSpPr>
            <p:nvPr/>
          </p:nvCxnSpPr>
          <p:spPr>
            <a:xfrm rot="10800000">
              <a:off x="6103268" y="1750803"/>
              <a:ext cx="86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Google Shape;353;p38"/>
            <p:cNvCxnSpPr>
              <a:stCxn id="343" idx="4"/>
              <a:endCxn id="347" idx="0"/>
            </p:cNvCxnSpPr>
            <p:nvPr/>
          </p:nvCxnSpPr>
          <p:spPr>
            <a:xfrm>
              <a:off x="8406955" y="2037153"/>
              <a:ext cx="0" cy="62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38"/>
            <p:cNvSpPr/>
            <p:nvPr/>
          </p:nvSpPr>
          <p:spPr>
            <a:xfrm>
              <a:off x="6964513" y="2663915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5</a:t>
              </a:r>
              <a:endParaRPr/>
            </a:p>
          </p:txBody>
        </p:sp>
      </p:grpSp>
      <p:sp>
        <p:nvSpPr>
          <p:cNvPr id="349" name="Google Shape;349;p38"/>
          <p:cNvSpPr/>
          <p:nvPr/>
        </p:nvSpPr>
        <p:spPr>
          <a:xfrm>
            <a:off x="6965452" y="4277112"/>
            <a:ext cx="497400" cy="39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</a:t>
            </a:r>
            <a:endParaRPr/>
          </a:p>
        </p:txBody>
      </p:sp>
      <p:cxnSp>
        <p:nvCxnSpPr>
          <p:cNvPr id="354" name="Google Shape;354;p38"/>
          <p:cNvCxnSpPr>
            <a:stCxn id="341" idx="6"/>
            <a:endCxn id="343" idx="2"/>
          </p:cNvCxnSpPr>
          <p:nvPr/>
        </p:nvCxnSpPr>
        <p:spPr>
          <a:xfrm>
            <a:off x="7462897" y="2920085"/>
            <a:ext cx="56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" name="Google Shape;355;p38"/>
          <p:cNvCxnSpPr>
            <a:stCxn id="350" idx="5"/>
            <a:endCxn id="349" idx="1"/>
          </p:cNvCxnSpPr>
          <p:nvPr/>
        </p:nvCxnSpPr>
        <p:spPr>
          <a:xfrm>
            <a:off x="6111467" y="3061200"/>
            <a:ext cx="926700" cy="127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8"/>
          <p:cNvCxnSpPr>
            <a:stCxn id="345" idx="4"/>
            <a:endCxn id="349" idx="0"/>
          </p:cNvCxnSpPr>
          <p:nvPr/>
        </p:nvCxnSpPr>
        <p:spPr>
          <a:xfrm>
            <a:off x="7214120" y="3955548"/>
            <a:ext cx="0" cy="3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8"/>
          <p:cNvCxnSpPr>
            <a:stCxn id="347" idx="4"/>
            <a:endCxn id="349" idx="6"/>
          </p:cNvCxnSpPr>
          <p:nvPr/>
        </p:nvCxnSpPr>
        <p:spPr>
          <a:xfrm flipH="1">
            <a:off x="7462924" y="3955555"/>
            <a:ext cx="810900" cy="52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8" name="Google Shape;358;p38"/>
          <p:cNvSpPr txBox="1"/>
          <p:nvPr/>
        </p:nvSpPr>
        <p:spPr>
          <a:xfrm>
            <a:off x="1989675" y="3025425"/>
            <a:ext cx="5856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59" name="Google Shape;359;p38"/>
          <p:cNvSpPr txBox="1"/>
          <p:nvPr/>
        </p:nvSpPr>
        <p:spPr>
          <a:xfrm>
            <a:off x="3026850" y="3025425"/>
            <a:ext cx="5856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360" name="Google Shape;360;p38"/>
          <p:cNvSpPr txBox="1"/>
          <p:nvPr/>
        </p:nvSpPr>
        <p:spPr>
          <a:xfrm>
            <a:off x="4064025" y="3025425"/>
            <a:ext cx="5856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cxnSp>
        <p:nvCxnSpPr>
          <p:cNvPr id="361" name="Google Shape;361;p38"/>
          <p:cNvCxnSpPr>
            <a:endCxn id="358" idx="1"/>
          </p:cNvCxnSpPr>
          <p:nvPr/>
        </p:nvCxnSpPr>
        <p:spPr>
          <a:xfrm>
            <a:off x="1538175" y="3222975"/>
            <a:ext cx="4515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2" name="Google Shape;362;p38"/>
          <p:cNvCxnSpPr>
            <a:stCxn id="358" idx="3"/>
            <a:endCxn id="359" idx="1"/>
          </p:cNvCxnSpPr>
          <p:nvPr/>
        </p:nvCxnSpPr>
        <p:spPr>
          <a:xfrm>
            <a:off x="2575275" y="3226875"/>
            <a:ext cx="45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3" name="Google Shape;363;p38"/>
          <p:cNvCxnSpPr>
            <a:stCxn id="359" idx="3"/>
            <a:endCxn id="360" idx="1"/>
          </p:cNvCxnSpPr>
          <p:nvPr/>
        </p:nvCxnSpPr>
        <p:spPr>
          <a:xfrm>
            <a:off x="3612450" y="3226875"/>
            <a:ext cx="45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4" name="Google Shape;364;p38"/>
          <p:cNvSpPr txBox="1"/>
          <p:nvPr/>
        </p:nvSpPr>
        <p:spPr>
          <a:xfrm>
            <a:off x="1989675" y="3406425"/>
            <a:ext cx="5856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65" name="Google Shape;365;p38"/>
          <p:cNvSpPr txBox="1"/>
          <p:nvPr/>
        </p:nvSpPr>
        <p:spPr>
          <a:xfrm>
            <a:off x="3026850" y="3406425"/>
            <a:ext cx="5856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/>
          </a:p>
        </p:txBody>
      </p:sp>
      <p:cxnSp>
        <p:nvCxnSpPr>
          <p:cNvPr id="366" name="Google Shape;366;p38"/>
          <p:cNvCxnSpPr>
            <a:endCxn id="364" idx="1"/>
          </p:cNvCxnSpPr>
          <p:nvPr/>
        </p:nvCxnSpPr>
        <p:spPr>
          <a:xfrm>
            <a:off x="1538175" y="3603975"/>
            <a:ext cx="4515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" name="Google Shape;367;p38"/>
          <p:cNvCxnSpPr>
            <a:stCxn id="364" idx="3"/>
            <a:endCxn id="365" idx="1"/>
          </p:cNvCxnSpPr>
          <p:nvPr/>
        </p:nvCxnSpPr>
        <p:spPr>
          <a:xfrm>
            <a:off x="2575275" y="3607875"/>
            <a:ext cx="45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8" name="Google Shape;368;p38"/>
          <p:cNvSpPr txBox="1"/>
          <p:nvPr/>
        </p:nvSpPr>
        <p:spPr>
          <a:xfrm>
            <a:off x="1989675" y="3787425"/>
            <a:ext cx="5856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69" name="Google Shape;369;p38"/>
          <p:cNvSpPr txBox="1"/>
          <p:nvPr/>
        </p:nvSpPr>
        <p:spPr>
          <a:xfrm>
            <a:off x="3026850" y="3787425"/>
            <a:ext cx="5856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</a:t>
            </a:r>
            <a:endParaRPr/>
          </a:p>
        </p:txBody>
      </p:sp>
      <p:cxnSp>
        <p:nvCxnSpPr>
          <p:cNvPr id="370" name="Google Shape;370;p38"/>
          <p:cNvCxnSpPr>
            <a:endCxn id="368" idx="1"/>
          </p:cNvCxnSpPr>
          <p:nvPr/>
        </p:nvCxnSpPr>
        <p:spPr>
          <a:xfrm>
            <a:off x="1538175" y="3984975"/>
            <a:ext cx="4515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1" name="Google Shape;371;p38"/>
          <p:cNvCxnSpPr>
            <a:stCxn id="368" idx="3"/>
            <a:endCxn id="369" idx="1"/>
          </p:cNvCxnSpPr>
          <p:nvPr/>
        </p:nvCxnSpPr>
        <p:spPr>
          <a:xfrm>
            <a:off x="2575275" y="3988875"/>
            <a:ext cx="45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2" name="Google Shape;372;p38"/>
          <p:cNvSpPr txBox="1"/>
          <p:nvPr/>
        </p:nvSpPr>
        <p:spPr>
          <a:xfrm>
            <a:off x="1989675" y="4168425"/>
            <a:ext cx="5856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73" name="Google Shape;373;p38"/>
          <p:cNvSpPr txBox="1"/>
          <p:nvPr/>
        </p:nvSpPr>
        <p:spPr>
          <a:xfrm>
            <a:off x="3026850" y="4168425"/>
            <a:ext cx="5856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/>
          </a:p>
        </p:txBody>
      </p:sp>
      <p:sp>
        <p:nvSpPr>
          <p:cNvPr id="374" name="Google Shape;374;p38"/>
          <p:cNvSpPr txBox="1"/>
          <p:nvPr/>
        </p:nvSpPr>
        <p:spPr>
          <a:xfrm>
            <a:off x="4064025" y="4168425"/>
            <a:ext cx="5856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</a:t>
            </a:r>
            <a:endParaRPr/>
          </a:p>
        </p:txBody>
      </p:sp>
      <p:cxnSp>
        <p:nvCxnSpPr>
          <p:cNvPr id="375" name="Google Shape;375;p38"/>
          <p:cNvCxnSpPr>
            <a:endCxn id="372" idx="1"/>
          </p:cNvCxnSpPr>
          <p:nvPr/>
        </p:nvCxnSpPr>
        <p:spPr>
          <a:xfrm>
            <a:off x="1538175" y="4365975"/>
            <a:ext cx="4515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6" name="Google Shape;376;p38"/>
          <p:cNvCxnSpPr>
            <a:stCxn id="372" idx="3"/>
            <a:endCxn id="373" idx="1"/>
          </p:cNvCxnSpPr>
          <p:nvPr/>
        </p:nvCxnSpPr>
        <p:spPr>
          <a:xfrm>
            <a:off x="2575275" y="4369875"/>
            <a:ext cx="45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" name="Google Shape;377;p38"/>
          <p:cNvCxnSpPr>
            <a:stCxn id="373" idx="3"/>
            <a:endCxn id="374" idx="1"/>
          </p:cNvCxnSpPr>
          <p:nvPr/>
        </p:nvCxnSpPr>
        <p:spPr>
          <a:xfrm>
            <a:off x="3612450" y="4369875"/>
            <a:ext cx="45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8" name="Google Shape;378;p38"/>
          <p:cNvSpPr txBox="1"/>
          <p:nvPr/>
        </p:nvSpPr>
        <p:spPr>
          <a:xfrm>
            <a:off x="1913475" y="4549425"/>
            <a:ext cx="5856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379" name="Google Shape;379;p38"/>
          <p:cNvSpPr txBox="1"/>
          <p:nvPr/>
        </p:nvSpPr>
        <p:spPr>
          <a:xfrm>
            <a:off x="2950650" y="4549425"/>
            <a:ext cx="5856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380" name="Google Shape;380;p38"/>
          <p:cNvSpPr txBox="1"/>
          <p:nvPr/>
        </p:nvSpPr>
        <p:spPr>
          <a:xfrm>
            <a:off x="3987825" y="4549425"/>
            <a:ext cx="5856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</a:t>
            </a:r>
            <a:endParaRPr/>
          </a:p>
        </p:txBody>
      </p:sp>
      <p:cxnSp>
        <p:nvCxnSpPr>
          <p:cNvPr id="381" name="Google Shape;381;p38"/>
          <p:cNvCxnSpPr>
            <a:endCxn id="378" idx="1"/>
          </p:cNvCxnSpPr>
          <p:nvPr/>
        </p:nvCxnSpPr>
        <p:spPr>
          <a:xfrm>
            <a:off x="1461975" y="4746975"/>
            <a:ext cx="4515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38"/>
          <p:cNvCxnSpPr>
            <a:stCxn id="378" idx="3"/>
            <a:endCxn id="379" idx="1"/>
          </p:cNvCxnSpPr>
          <p:nvPr/>
        </p:nvCxnSpPr>
        <p:spPr>
          <a:xfrm>
            <a:off x="2499075" y="4750875"/>
            <a:ext cx="45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38"/>
          <p:cNvCxnSpPr>
            <a:stCxn id="379" idx="3"/>
            <a:endCxn id="380" idx="1"/>
          </p:cNvCxnSpPr>
          <p:nvPr/>
        </p:nvCxnSpPr>
        <p:spPr>
          <a:xfrm>
            <a:off x="3536250" y="4750875"/>
            <a:ext cx="45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Adjacency matrix</a:t>
            </a:r>
            <a:endParaRPr/>
          </a:p>
        </p:txBody>
      </p:sp>
      <p:sp>
        <p:nvSpPr>
          <p:cNvPr id="389" name="Google Shape;389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63200" cy="3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Adjacency matrix: an N x N matrix where 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 The entry a [i,j], is the weight of the edge joining vertex i and vertex j (or 0 if no such edge exists)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-In an undirected graph, a[i,j] = a[j,i] for all i, j. (diagonally symmetric)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-In a directed graph, the row represents the start vertex and the column the ending vertex</a:t>
            </a:r>
            <a:endParaRPr/>
          </a:p>
        </p:txBody>
      </p:sp>
      <p:pic>
        <p:nvPicPr>
          <p:cNvPr id="390" name="Google Shape;3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300" y="1170125"/>
            <a:ext cx="4764300" cy="3062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Weighted/directed graphs</a:t>
            </a:r>
            <a:endParaRPr/>
          </a:p>
        </p:txBody>
      </p:sp>
      <p:sp>
        <p:nvSpPr>
          <p:cNvPr id="396" name="Google Shape;396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Weighted 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-adj. list : store weight in each edge nodes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-adj. Matrix: store weight in each matrix box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Directed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-adj. List: edges appear only in  start vertex’ list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Adj matrix: no longer diagonally symetric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graph</a:t>
            </a:r>
            <a:endParaRPr/>
          </a:p>
        </p:txBody>
      </p:sp>
      <p:pic>
        <p:nvPicPr>
          <p:cNvPr id="107" name="Google Shape;107;p26"/>
          <p:cNvPicPr preferRelativeResize="0"/>
          <p:nvPr/>
        </p:nvPicPr>
        <p:blipFill rotWithShape="1">
          <a:blip r:embed="rId3">
            <a:alphaModFix/>
          </a:blip>
          <a:srcRect l="5128" t="28020" r="27562" b="15476"/>
          <a:stretch/>
        </p:blipFill>
        <p:spPr>
          <a:xfrm>
            <a:off x="1524000" y="1361013"/>
            <a:ext cx="6096000" cy="287867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terms</a:t>
            </a:r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5654400" cy="39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b="1"/>
              <a:t>Graph</a:t>
            </a:r>
            <a:r>
              <a:rPr lang="en-GB" sz="1200"/>
              <a:t>: a data structure containing: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A set of vertices V (also called nodes)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A set of edges E (called arcs)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Which are connections between 2 vertices.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Graph G=(V,E)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An edge is a pair (v, w) where v, w are in V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The graph on the right: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V = { a,b,c,d |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         E =  {(a,c}, (b,c), (b,d), (c,d) }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b="1"/>
              <a:t>Degree</a:t>
            </a:r>
            <a:r>
              <a:rPr lang="en-GB" sz="1200"/>
              <a:t>: number of edges touching a given vertex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a=1, b=2, c=3, d=2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</p:txBody>
      </p:sp>
      <p:sp>
        <p:nvSpPr>
          <p:cNvPr id="114" name="Google Shape;114;p27"/>
          <p:cNvSpPr/>
          <p:nvPr/>
        </p:nvSpPr>
        <p:spPr>
          <a:xfrm>
            <a:off x="6501175" y="1279350"/>
            <a:ext cx="5484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</p:txBody>
      </p:sp>
      <p:sp>
        <p:nvSpPr>
          <p:cNvPr id="115" name="Google Shape;115;p27"/>
          <p:cNvSpPr/>
          <p:nvPr/>
        </p:nvSpPr>
        <p:spPr>
          <a:xfrm>
            <a:off x="6501175" y="2650950"/>
            <a:ext cx="5484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endParaRPr/>
          </a:p>
        </p:txBody>
      </p:sp>
      <p:sp>
        <p:nvSpPr>
          <p:cNvPr id="116" name="Google Shape;116;p27"/>
          <p:cNvSpPr/>
          <p:nvPr/>
        </p:nvSpPr>
        <p:spPr>
          <a:xfrm>
            <a:off x="8025175" y="1203150"/>
            <a:ext cx="5484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endParaRPr/>
          </a:p>
        </p:txBody>
      </p:sp>
      <p:sp>
        <p:nvSpPr>
          <p:cNvPr id="117" name="Google Shape;117;p27"/>
          <p:cNvSpPr/>
          <p:nvPr/>
        </p:nvSpPr>
        <p:spPr>
          <a:xfrm>
            <a:off x="8101375" y="2574750"/>
            <a:ext cx="5484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endParaRPr/>
          </a:p>
        </p:txBody>
      </p:sp>
      <p:cxnSp>
        <p:nvCxnSpPr>
          <p:cNvPr id="118" name="Google Shape;118;p27"/>
          <p:cNvCxnSpPr>
            <a:stCxn id="114" idx="4"/>
            <a:endCxn id="115" idx="0"/>
          </p:cNvCxnSpPr>
          <p:nvPr/>
        </p:nvCxnSpPr>
        <p:spPr>
          <a:xfrm>
            <a:off x="6775375" y="1852050"/>
            <a:ext cx="0" cy="79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7"/>
          <p:cNvCxnSpPr>
            <a:stCxn id="115" idx="7"/>
            <a:endCxn id="116" idx="3"/>
          </p:cNvCxnSpPr>
          <p:nvPr/>
        </p:nvCxnSpPr>
        <p:spPr>
          <a:xfrm rot="10800000" flipH="1">
            <a:off x="6969264" y="1692020"/>
            <a:ext cx="1136100" cy="10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7"/>
          <p:cNvCxnSpPr>
            <a:stCxn id="116" idx="4"/>
            <a:endCxn id="117" idx="0"/>
          </p:cNvCxnSpPr>
          <p:nvPr/>
        </p:nvCxnSpPr>
        <p:spPr>
          <a:xfrm>
            <a:off x="8299375" y="1775850"/>
            <a:ext cx="76200" cy="79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27"/>
          <p:cNvCxnSpPr>
            <a:stCxn id="117" idx="2"/>
            <a:endCxn id="115" idx="6"/>
          </p:cNvCxnSpPr>
          <p:nvPr/>
        </p:nvCxnSpPr>
        <p:spPr>
          <a:xfrm flipH="1">
            <a:off x="7049575" y="2861100"/>
            <a:ext cx="1051800" cy="7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Question</a:t>
            </a:r>
            <a:endParaRPr/>
          </a:p>
        </p:txBody>
      </p:sp>
      <p:sp>
        <p:nvSpPr>
          <p:cNvPr id="127" name="Google Shape;127;p28"/>
          <p:cNvSpPr txBox="1">
            <a:spLocks noGrp="1"/>
          </p:cNvSpPr>
          <p:nvPr>
            <p:ph type="body" idx="1"/>
          </p:nvPr>
        </p:nvSpPr>
        <p:spPr>
          <a:xfrm>
            <a:off x="216325" y="1152475"/>
            <a:ext cx="716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the vertices and what are the edges?</a:t>
            </a:r>
            <a:endParaRPr/>
          </a:p>
          <a:p>
            <a:pPr marL="457200" lvl="0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Web Pages with links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Functions in a program that call each other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Road maps 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Airline routes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Facebook Friends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Paths through a maze</a:t>
            </a:r>
            <a:endParaRPr/>
          </a:p>
        </p:txBody>
      </p:sp>
      <p:pic>
        <p:nvPicPr>
          <p:cNvPr id="128" name="Google Shape;1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700" y="3048000"/>
            <a:ext cx="3169599" cy="166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Graphs</a:t>
            </a:r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body" idx="1"/>
          </p:nvPr>
        </p:nvSpPr>
        <p:spPr>
          <a:xfrm>
            <a:off x="427250" y="1000500"/>
            <a:ext cx="4166400" cy="37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Path</a:t>
            </a:r>
            <a:r>
              <a:rPr lang="en-GB" sz="1200"/>
              <a:t>: a path from a vertex a to b is a sequence of edges that can be followed starting from a to reach b 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Can be represented as vertices visited, or edges taken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example , one path from V to Z: {b,h} or {V,X,Z}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What are the two paths from U to Y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b="1"/>
              <a:t>Path length</a:t>
            </a:r>
            <a:r>
              <a:rPr lang="en-GB" sz="1200"/>
              <a:t>: Number of vertices or edges contained in the path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b="1"/>
              <a:t>Neighbor or adjacent</a:t>
            </a:r>
            <a:r>
              <a:rPr lang="en-GB" sz="1200"/>
              <a:t>: Two vertices connected directly by an edge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grpSp>
        <p:nvGrpSpPr>
          <p:cNvPr id="135" name="Google Shape;135;p29"/>
          <p:cNvGrpSpPr/>
          <p:nvPr/>
        </p:nvGrpSpPr>
        <p:grpSpPr>
          <a:xfrm>
            <a:off x="5555063" y="1457700"/>
            <a:ext cx="3367388" cy="2985150"/>
            <a:chOff x="5555063" y="1457700"/>
            <a:chExt cx="3367388" cy="2985150"/>
          </a:xfrm>
        </p:grpSpPr>
        <p:sp>
          <p:nvSpPr>
            <p:cNvPr id="136" name="Google Shape;136;p29"/>
            <p:cNvSpPr/>
            <p:nvPr/>
          </p:nvSpPr>
          <p:spPr>
            <a:xfrm>
              <a:off x="5555063" y="2498550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U</a:t>
              </a:r>
              <a:endParaRPr/>
            </a:p>
          </p:txBody>
        </p:sp>
        <p:sp>
          <p:nvSpPr>
            <p:cNvPr id="137" name="Google Shape;137;p29"/>
            <p:cNvSpPr/>
            <p:nvPr/>
          </p:nvSpPr>
          <p:spPr>
            <a:xfrm>
              <a:off x="6363775" y="3457525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W</a:t>
              </a:r>
              <a:endParaRPr/>
            </a:p>
          </p:txBody>
        </p:sp>
        <p:sp>
          <p:nvSpPr>
            <p:cNvPr id="138" name="Google Shape;138;p29"/>
            <p:cNvSpPr/>
            <p:nvPr/>
          </p:nvSpPr>
          <p:spPr>
            <a:xfrm>
              <a:off x="7339375" y="2498550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X</a:t>
              </a:r>
              <a:endParaRPr/>
            </a:p>
          </p:txBody>
        </p:sp>
        <p:sp>
          <p:nvSpPr>
            <p:cNvPr id="139" name="Google Shape;139;p29"/>
            <p:cNvSpPr/>
            <p:nvPr/>
          </p:nvSpPr>
          <p:spPr>
            <a:xfrm>
              <a:off x="7339375" y="3870150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Y</a:t>
              </a:r>
              <a:endParaRPr/>
            </a:p>
          </p:txBody>
        </p:sp>
        <p:cxnSp>
          <p:nvCxnSpPr>
            <p:cNvPr id="140" name="Google Shape;140;p29"/>
            <p:cNvCxnSpPr>
              <a:stCxn id="136" idx="4"/>
              <a:endCxn id="137" idx="1"/>
            </p:cNvCxnSpPr>
            <p:nvPr/>
          </p:nvCxnSpPr>
          <p:spPr>
            <a:xfrm>
              <a:off x="5829263" y="3071250"/>
              <a:ext cx="614700" cy="47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29"/>
            <p:cNvCxnSpPr>
              <a:stCxn id="137" idx="7"/>
              <a:endCxn id="138" idx="3"/>
            </p:cNvCxnSpPr>
            <p:nvPr/>
          </p:nvCxnSpPr>
          <p:spPr>
            <a:xfrm rot="10800000" flipH="1">
              <a:off x="6831864" y="2987295"/>
              <a:ext cx="587700" cy="55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29"/>
            <p:cNvCxnSpPr>
              <a:stCxn id="138" idx="4"/>
              <a:endCxn id="139" idx="0"/>
            </p:cNvCxnSpPr>
            <p:nvPr/>
          </p:nvCxnSpPr>
          <p:spPr>
            <a:xfrm>
              <a:off x="7613575" y="3071250"/>
              <a:ext cx="0" cy="79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29"/>
            <p:cNvCxnSpPr>
              <a:stCxn id="139" idx="2"/>
              <a:endCxn id="137" idx="6"/>
            </p:cNvCxnSpPr>
            <p:nvPr/>
          </p:nvCxnSpPr>
          <p:spPr>
            <a:xfrm rot="10800000">
              <a:off x="6912175" y="3744000"/>
              <a:ext cx="427200" cy="41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" name="Google Shape;144;p29"/>
            <p:cNvSpPr/>
            <p:nvPr/>
          </p:nvSpPr>
          <p:spPr>
            <a:xfrm>
              <a:off x="6363775" y="1457700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V</a:t>
              </a:r>
              <a:endParaRPr/>
            </a:p>
          </p:txBody>
        </p:sp>
        <p:sp>
          <p:nvSpPr>
            <p:cNvPr id="145" name="Google Shape;145;p29"/>
            <p:cNvSpPr/>
            <p:nvPr/>
          </p:nvSpPr>
          <p:spPr>
            <a:xfrm>
              <a:off x="8374050" y="2498550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Z</a:t>
              </a:r>
              <a:endParaRPr/>
            </a:p>
          </p:txBody>
        </p:sp>
        <p:cxnSp>
          <p:nvCxnSpPr>
            <p:cNvPr id="146" name="Google Shape;146;p29"/>
            <p:cNvCxnSpPr>
              <a:stCxn id="144" idx="4"/>
              <a:endCxn id="137" idx="0"/>
            </p:cNvCxnSpPr>
            <p:nvPr/>
          </p:nvCxnSpPr>
          <p:spPr>
            <a:xfrm>
              <a:off x="6637975" y="2030400"/>
              <a:ext cx="0" cy="142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29"/>
            <p:cNvCxnSpPr>
              <a:stCxn id="136" idx="0"/>
              <a:endCxn id="144" idx="3"/>
            </p:cNvCxnSpPr>
            <p:nvPr/>
          </p:nvCxnSpPr>
          <p:spPr>
            <a:xfrm rot="10800000" flipH="1">
              <a:off x="5829263" y="1946550"/>
              <a:ext cx="614700" cy="55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29"/>
            <p:cNvCxnSpPr>
              <a:stCxn id="144" idx="5"/>
              <a:endCxn id="138" idx="1"/>
            </p:cNvCxnSpPr>
            <p:nvPr/>
          </p:nvCxnSpPr>
          <p:spPr>
            <a:xfrm>
              <a:off x="6831864" y="1946530"/>
              <a:ext cx="587700" cy="63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29"/>
            <p:cNvCxnSpPr>
              <a:stCxn id="138" idx="6"/>
              <a:endCxn id="145" idx="2"/>
            </p:cNvCxnSpPr>
            <p:nvPr/>
          </p:nvCxnSpPr>
          <p:spPr>
            <a:xfrm>
              <a:off x="7887775" y="2784900"/>
              <a:ext cx="486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0" name="Google Shape;150;p29"/>
            <p:cNvSpPr txBox="1"/>
            <p:nvPr/>
          </p:nvSpPr>
          <p:spPr>
            <a:xfrm>
              <a:off x="5850425" y="2022375"/>
              <a:ext cx="2745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151" name="Google Shape;151;p29"/>
            <p:cNvSpPr txBox="1"/>
            <p:nvPr/>
          </p:nvSpPr>
          <p:spPr>
            <a:xfrm>
              <a:off x="7216225" y="2022375"/>
              <a:ext cx="2745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152" name="Google Shape;152;p29"/>
            <p:cNvSpPr txBox="1"/>
            <p:nvPr/>
          </p:nvSpPr>
          <p:spPr>
            <a:xfrm>
              <a:off x="6500725" y="2470375"/>
              <a:ext cx="2745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153" name="Google Shape;153;p29"/>
            <p:cNvSpPr txBox="1"/>
            <p:nvPr/>
          </p:nvSpPr>
          <p:spPr>
            <a:xfrm>
              <a:off x="5850425" y="3241575"/>
              <a:ext cx="2745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154" name="Google Shape;154;p29"/>
            <p:cNvSpPr txBox="1"/>
            <p:nvPr/>
          </p:nvSpPr>
          <p:spPr>
            <a:xfrm>
              <a:off x="7069625" y="3165375"/>
              <a:ext cx="2745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155" name="Google Shape;155;p29"/>
            <p:cNvSpPr txBox="1"/>
            <p:nvPr/>
          </p:nvSpPr>
          <p:spPr>
            <a:xfrm>
              <a:off x="6917225" y="4003575"/>
              <a:ext cx="2745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sp>
          <p:nvSpPr>
            <p:cNvPr id="156" name="Google Shape;156;p29"/>
            <p:cNvSpPr txBox="1"/>
            <p:nvPr/>
          </p:nvSpPr>
          <p:spPr>
            <a:xfrm>
              <a:off x="7984025" y="2860575"/>
              <a:ext cx="2745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h</a:t>
              </a:r>
              <a:endParaRPr/>
            </a:p>
          </p:txBody>
        </p:sp>
        <p:sp>
          <p:nvSpPr>
            <p:cNvPr id="157" name="Google Shape;157;p29"/>
            <p:cNvSpPr txBox="1"/>
            <p:nvPr/>
          </p:nvSpPr>
          <p:spPr>
            <a:xfrm>
              <a:off x="7603025" y="3393975"/>
              <a:ext cx="2745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g</a:t>
              </a:r>
              <a:endParaRPr/>
            </a:p>
          </p:txBody>
        </p:sp>
      </p:grpSp>
      <p:sp>
        <p:nvSpPr>
          <p:cNvPr id="158" name="Google Shape;158;p29"/>
          <p:cNvSpPr/>
          <p:nvPr/>
        </p:nvSpPr>
        <p:spPr>
          <a:xfrm>
            <a:off x="7020500" y="1733450"/>
            <a:ext cx="1459000" cy="745600"/>
          </a:xfrm>
          <a:custGeom>
            <a:avLst/>
            <a:gdLst/>
            <a:ahLst/>
            <a:cxnLst/>
            <a:rect l="l" t="t" r="r" b="b"/>
            <a:pathLst>
              <a:path w="58360" h="29824" extrusionOk="0">
                <a:moveTo>
                  <a:pt x="0" y="0"/>
                </a:moveTo>
                <a:cubicBezTo>
                  <a:pt x="5201" y="4526"/>
                  <a:pt x="21476" y="22343"/>
                  <a:pt x="31203" y="27158"/>
                </a:cubicBezTo>
                <a:cubicBezTo>
                  <a:pt x="40930" y="31973"/>
                  <a:pt x="53834" y="28602"/>
                  <a:pt x="58360" y="28891"/>
                </a:cubicBezTo>
              </a:path>
            </a:pathLst>
          </a:cu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9" name="Google Shape;159;p29"/>
          <p:cNvSpPr/>
          <p:nvPr/>
        </p:nvSpPr>
        <p:spPr>
          <a:xfrm>
            <a:off x="6124900" y="2239050"/>
            <a:ext cx="1398600" cy="1622050"/>
          </a:xfrm>
          <a:custGeom>
            <a:avLst/>
            <a:gdLst/>
            <a:ahLst/>
            <a:cxnLst/>
            <a:rect l="l" t="t" r="r" b="b"/>
            <a:pathLst>
              <a:path w="55944" h="64882" extrusionOk="0">
                <a:moveTo>
                  <a:pt x="0" y="33514"/>
                </a:moveTo>
                <a:cubicBezTo>
                  <a:pt x="3371" y="35440"/>
                  <a:pt x="12808" y="46033"/>
                  <a:pt x="20223" y="45070"/>
                </a:cubicBezTo>
                <a:cubicBezTo>
                  <a:pt x="27638" y="44107"/>
                  <a:pt x="38618" y="24653"/>
                  <a:pt x="44492" y="27735"/>
                </a:cubicBezTo>
                <a:cubicBezTo>
                  <a:pt x="50367" y="30817"/>
                  <a:pt x="57878" y="59612"/>
                  <a:pt x="55470" y="63560"/>
                </a:cubicBezTo>
                <a:cubicBezTo>
                  <a:pt x="53062" y="67509"/>
                  <a:pt x="35343" y="62019"/>
                  <a:pt x="30046" y="51426"/>
                </a:cubicBezTo>
                <a:cubicBezTo>
                  <a:pt x="24749" y="40833"/>
                  <a:pt x="24749" y="8571"/>
                  <a:pt x="23690" y="0"/>
                </a:cubicBezTo>
              </a:path>
            </a:pathLst>
          </a:cu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Reachability</a:t>
            </a:r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56400" cy="22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Reachable</a:t>
            </a:r>
            <a:r>
              <a:rPr lang="en-GB"/>
              <a:t>: Vertex a is reachable from b if a path exists from a to b.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Connected</a:t>
            </a:r>
            <a:r>
              <a:rPr lang="en-GB"/>
              <a:t>: a graph is connected if every vertex is reachable from every other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b="1"/>
              <a:t>Complete</a:t>
            </a:r>
            <a:r>
              <a:rPr lang="en-GB"/>
              <a:t>: if every vertex has a direct edge to every other</a:t>
            </a:r>
            <a:endParaRPr/>
          </a:p>
        </p:txBody>
      </p:sp>
      <p:grpSp>
        <p:nvGrpSpPr>
          <p:cNvPr id="166" name="Google Shape;166;p30"/>
          <p:cNvGrpSpPr/>
          <p:nvPr/>
        </p:nvGrpSpPr>
        <p:grpSpPr>
          <a:xfrm>
            <a:off x="5554906" y="841722"/>
            <a:ext cx="3054557" cy="2080351"/>
            <a:chOff x="5555063" y="1457700"/>
            <a:chExt cx="3367388" cy="2985150"/>
          </a:xfrm>
        </p:grpSpPr>
        <p:sp>
          <p:nvSpPr>
            <p:cNvPr id="167" name="Google Shape;167;p30"/>
            <p:cNvSpPr/>
            <p:nvPr/>
          </p:nvSpPr>
          <p:spPr>
            <a:xfrm>
              <a:off x="5555063" y="2498550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U</a:t>
              </a:r>
              <a:endParaRPr/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6363775" y="3457525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W</a:t>
              </a: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339375" y="2498550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X</a:t>
              </a: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7339375" y="3870150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Y</a:t>
              </a:r>
              <a:endParaRPr/>
            </a:p>
          </p:txBody>
        </p:sp>
        <p:cxnSp>
          <p:nvCxnSpPr>
            <p:cNvPr id="171" name="Google Shape;171;p30"/>
            <p:cNvCxnSpPr>
              <a:stCxn id="167" idx="4"/>
              <a:endCxn id="168" idx="1"/>
            </p:cNvCxnSpPr>
            <p:nvPr/>
          </p:nvCxnSpPr>
          <p:spPr>
            <a:xfrm>
              <a:off x="5829263" y="3071250"/>
              <a:ext cx="614700" cy="47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30"/>
            <p:cNvCxnSpPr>
              <a:stCxn id="168" idx="7"/>
              <a:endCxn id="169" idx="3"/>
            </p:cNvCxnSpPr>
            <p:nvPr/>
          </p:nvCxnSpPr>
          <p:spPr>
            <a:xfrm rot="10800000" flipH="1">
              <a:off x="6831864" y="2987295"/>
              <a:ext cx="587700" cy="55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30"/>
            <p:cNvCxnSpPr>
              <a:stCxn id="169" idx="4"/>
              <a:endCxn id="170" idx="0"/>
            </p:cNvCxnSpPr>
            <p:nvPr/>
          </p:nvCxnSpPr>
          <p:spPr>
            <a:xfrm>
              <a:off x="7613575" y="3071250"/>
              <a:ext cx="0" cy="79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30"/>
            <p:cNvCxnSpPr>
              <a:stCxn id="170" idx="2"/>
              <a:endCxn id="168" idx="6"/>
            </p:cNvCxnSpPr>
            <p:nvPr/>
          </p:nvCxnSpPr>
          <p:spPr>
            <a:xfrm rot="10800000">
              <a:off x="6912175" y="3743700"/>
              <a:ext cx="427200" cy="412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5" name="Google Shape;175;p30"/>
            <p:cNvSpPr/>
            <p:nvPr/>
          </p:nvSpPr>
          <p:spPr>
            <a:xfrm>
              <a:off x="6363775" y="1457700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V</a:t>
              </a:r>
              <a:endParaRPr/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8374050" y="2498550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Z</a:t>
              </a:r>
              <a:endParaRPr/>
            </a:p>
          </p:txBody>
        </p:sp>
        <p:cxnSp>
          <p:nvCxnSpPr>
            <p:cNvPr id="177" name="Google Shape;177;p30"/>
            <p:cNvCxnSpPr>
              <a:stCxn id="175" idx="4"/>
              <a:endCxn id="168" idx="0"/>
            </p:cNvCxnSpPr>
            <p:nvPr/>
          </p:nvCxnSpPr>
          <p:spPr>
            <a:xfrm>
              <a:off x="6637975" y="2030400"/>
              <a:ext cx="0" cy="142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30"/>
            <p:cNvCxnSpPr>
              <a:stCxn id="167" idx="0"/>
              <a:endCxn id="175" idx="3"/>
            </p:cNvCxnSpPr>
            <p:nvPr/>
          </p:nvCxnSpPr>
          <p:spPr>
            <a:xfrm rot="10800000" flipH="1">
              <a:off x="5829263" y="1946550"/>
              <a:ext cx="614700" cy="55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30"/>
            <p:cNvCxnSpPr>
              <a:stCxn id="175" idx="5"/>
              <a:endCxn id="169" idx="1"/>
            </p:cNvCxnSpPr>
            <p:nvPr/>
          </p:nvCxnSpPr>
          <p:spPr>
            <a:xfrm>
              <a:off x="6831864" y="1946530"/>
              <a:ext cx="587700" cy="63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30"/>
            <p:cNvCxnSpPr>
              <a:stCxn id="169" idx="6"/>
              <a:endCxn id="176" idx="2"/>
            </p:cNvCxnSpPr>
            <p:nvPr/>
          </p:nvCxnSpPr>
          <p:spPr>
            <a:xfrm>
              <a:off x="7887775" y="2784900"/>
              <a:ext cx="486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" name="Google Shape;181;p30"/>
            <p:cNvSpPr txBox="1"/>
            <p:nvPr/>
          </p:nvSpPr>
          <p:spPr>
            <a:xfrm>
              <a:off x="5850425" y="2022375"/>
              <a:ext cx="2745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182" name="Google Shape;182;p30"/>
            <p:cNvSpPr txBox="1"/>
            <p:nvPr/>
          </p:nvSpPr>
          <p:spPr>
            <a:xfrm>
              <a:off x="7216225" y="2022375"/>
              <a:ext cx="2745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183" name="Google Shape;183;p30"/>
            <p:cNvSpPr txBox="1"/>
            <p:nvPr/>
          </p:nvSpPr>
          <p:spPr>
            <a:xfrm>
              <a:off x="6500725" y="2470375"/>
              <a:ext cx="2745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184" name="Google Shape;184;p30"/>
            <p:cNvSpPr txBox="1"/>
            <p:nvPr/>
          </p:nvSpPr>
          <p:spPr>
            <a:xfrm>
              <a:off x="5850425" y="3241575"/>
              <a:ext cx="2745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185" name="Google Shape;185;p30"/>
            <p:cNvSpPr txBox="1"/>
            <p:nvPr/>
          </p:nvSpPr>
          <p:spPr>
            <a:xfrm>
              <a:off x="7069625" y="3165375"/>
              <a:ext cx="2745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186" name="Google Shape;186;p30"/>
            <p:cNvSpPr txBox="1"/>
            <p:nvPr/>
          </p:nvSpPr>
          <p:spPr>
            <a:xfrm>
              <a:off x="6917225" y="4003575"/>
              <a:ext cx="2745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sp>
          <p:nvSpPr>
            <p:cNvPr id="187" name="Google Shape;187;p30"/>
            <p:cNvSpPr txBox="1"/>
            <p:nvPr/>
          </p:nvSpPr>
          <p:spPr>
            <a:xfrm>
              <a:off x="7984025" y="2860575"/>
              <a:ext cx="2745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h</a:t>
              </a:r>
              <a:endParaRPr/>
            </a:p>
          </p:txBody>
        </p:sp>
        <p:sp>
          <p:nvSpPr>
            <p:cNvPr id="188" name="Google Shape;188;p30"/>
            <p:cNvSpPr txBox="1"/>
            <p:nvPr/>
          </p:nvSpPr>
          <p:spPr>
            <a:xfrm>
              <a:off x="7603025" y="3393975"/>
              <a:ext cx="2745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g</a:t>
              </a:r>
              <a:endParaRPr/>
            </a:p>
          </p:txBody>
        </p:sp>
      </p:grpSp>
      <p:sp>
        <p:nvSpPr>
          <p:cNvPr id="189" name="Google Shape;189;p30"/>
          <p:cNvSpPr/>
          <p:nvPr/>
        </p:nvSpPr>
        <p:spPr>
          <a:xfrm>
            <a:off x="6432600" y="3515150"/>
            <a:ext cx="486900" cy="43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7601502" y="3515150"/>
            <a:ext cx="486900" cy="43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6558504" y="4313669"/>
            <a:ext cx="486900" cy="43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endParaRPr/>
          </a:p>
        </p:txBody>
      </p:sp>
      <p:sp>
        <p:nvSpPr>
          <p:cNvPr id="192" name="Google Shape;192;p30"/>
          <p:cNvSpPr/>
          <p:nvPr/>
        </p:nvSpPr>
        <p:spPr>
          <a:xfrm>
            <a:off x="7949169" y="4167355"/>
            <a:ext cx="486900" cy="43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endParaRPr/>
          </a:p>
        </p:txBody>
      </p:sp>
      <p:sp>
        <p:nvSpPr>
          <p:cNvPr id="193" name="Google Shape;193;p30"/>
          <p:cNvSpPr/>
          <p:nvPr/>
        </p:nvSpPr>
        <p:spPr>
          <a:xfrm>
            <a:off x="7253836" y="4529691"/>
            <a:ext cx="486900" cy="43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</a:t>
            </a:r>
            <a:endParaRPr/>
          </a:p>
        </p:txBody>
      </p:sp>
      <p:cxnSp>
        <p:nvCxnSpPr>
          <p:cNvPr id="194" name="Google Shape;194;p30"/>
          <p:cNvCxnSpPr>
            <a:stCxn id="189" idx="6"/>
            <a:endCxn id="190" idx="2"/>
          </p:cNvCxnSpPr>
          <p:nvPr/>
        </p:nvCxnSpPr>
        <p:spPr>
          <a:xfrm>
            <a:off x="6919500" y="3732950"/>
            <a:ext cx="68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30"/>
          <p:cNvCxnSpPr>
            <a:stCxn id="189" idx="4"/>
            <a:endCxn id="191" idx="0"/>
          </p:cNvCxnSpPr>
          <p:nvPr/>
        </p:nvCxnSpPr>
        <p:spPr>
          <a:xfrm>
            <a:off x="6676050" y="3950750"/>
            <a:ext cx="126000" cy="3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30"/>
          <p:cNvCxnSpPr>
            <a:stCxn id="191" idx="6"/>
            <a:endCxn id="190" idx="4"/>
          </p:cNvCxnSpPr>
          <p:nvPr/>
        </p:nvCxnSpPr>
        <p:spPr>
          <a:xfrm rot="10800000" flipH="1">
            <a:off x="7045404" y="3950669"/>
            <a:ext cx="799500" cy="5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>
            <a:stCxn id="193" idx="7"/>
            <a:endCxn id="192" idx="3"/>
          </p:cNvCxnSpPr>
          <p:nvPr/>
        </p:nvCxnSpPr>
        <p:spPr>
          <a:xfrm rot="10800000" flipH="1">
            <a:off x="7669431" y="4539183"/>
            <a:ext cx="351000" cy="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30"/>
          <p:cNvSpPr/>
          <p:nvPr/>
        </p:nvSpPr>
        <p:spPr>
          <a:xfrm>
            <a:off x="2470200" y="3591351"/>
            <a:ext cx="4971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</p:txBody>
      </p:sp>
      <p:sp>
        <p:nvSpPr>
          <p:cNvPr id="199" name="Google Shape;199;p30"/>
          <p:cNvSpPr/>
          <p:nvPr/>
        </p:nvSpPr>
        <p:spPr>
          <a:xfrm>
            <a:off x="3663238" y="3591351"/>
            <a:ext cx="4971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endParaRPr/>
          </a:p>
        </p:txBody>
      </p:sp>
      <p:sp>
        <p:nvSpPr>
          <p:cNvPr id="200" name="Google Shape;200;p30"/>
          <p:cNvSpPr/>
          <p:nvPr/>
        </p:nvSpPr>
        <p:spPr>
          <a:xfrm>
            <a:off x="2470200" y="4340549"/>
            <a:ext cx="4971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endParaRPr/>
          </a:p>
        </p:txBody>
      </p:sp>
      <p:sp>
        <p:nvSpPr>
          <p:cNvPr id="201" name="Google Shape;201;p30"/>
          <p:cNvSpPr/>
          <p:nvPr/>
        </p:nvSpPr>
        <p:spPr>
          <a:xfrm>
            <a:off x="3663238" y="4340549"/>
            <a:ext cx="4971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endParaRPr/>
          </a:p>
        </p:txBody>
      </p:sp>
      <p:cxnSp>
        <p:nvCxnSpPr>
          <p:cNvPr id="202" name="Google Shape;202;p30"/>
          <p:cNvCxnSpPr>
            <a:stCxn id="198" idx="6"/>
            <a:endCxn id="199" idx="2"/>
          </p:cNvCxnSpPr>
          <p:nvPr/>
        </p:nvCxnSpPr>
        <p:spPr>
          <a:xfrm>
            <a:off x="2967300" y="3795651"/>
            <a:ext cx="69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30"/>
          <p:cNvCxnSpPr>
            <a:stCxn id="198" idx="4"/>
            <a:endCxn id="200" idx="0"/>
          </p:cNvCxnSpPr>
          <p:nvPr/>
        </p:nvCxnSpPr>
        <p:spPr>
          <a:xfrm>
            <a:off x="2718750" y="3999951"/>
            <a:ext cx="0" cy="34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0"/>
          <p:cNvCxnSpPr>
            <a:stCxn id="200" idx="7"/>
            <a:endCxn id="199" idx="3"/>
          </p:cNvCxnSpPr>
          <p:nvPr/>
        </p:nvCxnSpPr>
        <p:spPr>
          <a:xfrm rot="10800000" flipH="1">
            <a:off x="2894501" y="3940187"/>
            <a:ext cx="841500" cy="46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30"/>
          <p:cNvCxnSpPr>
            <a:stCxn id="198" idx="5"/>
            <a:endCxn id="201" idx="1"/>
          </p:cNvCxnSpPr>
          <p:nvPr/>
        </p:nvCxnSpPr>
        <p:spPr>
          <a:xfrm>
            <a:off x="2894501" y="3940113"/>
            <a:ext cx="841500" cy="46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30"/>
          <p:cNvCxnSpPr>
            <a:stCxn id="199" idx="4"/>
            <a:endCxn id="201" idx="0"/>
          </p:cNvCxnSpPr>
          <p:nvPr/>
        </p:nvCxnSpPr>
        <p:spPr>
          <a:xfrm>
            <a:off x="3911788" y="3999951"/>
            <a:ext cx="0" cy="34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30"/>
          <p:cNvCxnSpPr>
            <a:stCxn id="200" idx="6"/>
            <a:endCxn id="201" idx="2"/>
          </p:cNvCxnSpPr>
          <p:nvPr/>
        </p:nvCxnSpPr>
        <p:spPr>
          <a:xfrm>
            <a:off x="2967300" y="4544849"/>
            <a:ext cx="69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Loops and cycle</a:t>
            </a:r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497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Cycle</a:t>
            </a:r>
            <a:r>
              <a:rPr lang="en-GB"/>
              <a:t>: a Path that begins and ends at the same node 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Example: {b,g,f,c,a} or {V,X,Y,W,U,V}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Example: {c,d,a} or {U,W, V, U}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Acyclic graph</a:t>
            </a:r>
            <a:r>
              <a:rPr lang="en-GB"/>
              <a:t>: one that does not contain any cyles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Loop</a:t>
            </a:r>
            <a:r>
              <a:rPr lang="en-GB"/>
              <a:t>: an edge directly from a node to itself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14" name="Google Shape;214;p31"/>
          <p:cNvGrpSpPr/>
          <p:nvPr/>
        </p:nvGrpSpPr>
        <p:grpSpPr>
          <a:xfrm>
            <a:off x="5554906" y="841722"/>
            <a:ext cx="3054557" cy="2080351"/>
            <a:chOff x="5555063" y="1457700"/>
            <a:chExt cx="3367388" cy="2985150"/>
          </a:xfrm>
        </p:grpSpPr>
        <p:sp>
          <p:nvSpPr>
            <p:cNvPr id="215" name="Google Shape;215;p31"/>
            <p:cNvSpPr/>
            <p:nvPr/>
          </p:nvSpPr>
          <p:spPr>
            <a:xfrm>
              <a:off x="5555063" y="2498550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U</a:t>
              </a: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6363775" y="3457525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W</a:t>
              </a: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7339375" y="2498550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X</a:t>
              </a: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7339375" y="3870150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Y</a:t>
              </a:r>
              <a:endParaRPr/>
            </a:p>
          </p:txBody>
        </p:sp>
        <p:cxnSp>
          <p:nvCxnSpPr>
            <p:cNvPr id="219" name="Google Shape;219;p31"/>
            <p:cNvCxnSpPr>
              <a:stCxn id="215" idx="4"/>
              <a:endCxn id="216" idx="1"/>
            </p:cNvCxnSpPr>
            <p:nvPr/>
          </p:nvCxnSpPr>
          <p:spPr>
            <a:xfrm>
              <a:off x="5829263" y="3071250"/>
              <a:ext cx="614700" cy="47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31"/>
            <p:cNvCxnSpPr>
              <a:stCxn id="216" idx="7"/>
              <a:endCxn id="217" idx="3"/>
            </p:cNvCxnSpPr>
            <p:nvPr/>
          </p:nvCxnSpPr>
          <p:spPr>
            <a:xfrm rot="10800000" flipH="1">
              <a:off x="6831864" y="2987295"/>
              <a:ext cx="587700" cy="55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31"/>
            <p:cNvCxnSpPr>
              <a:stCxn id="217" idx="4"/>
              <a:endCxn id="218" idx="0"/>
            </p:cNvCxnSpPr>
            <p:nvPr/>
          </p:nvCxnSpPr>
          <p:spPr>
            <a:xfrm>
              <a:off x="7613575" y="3071250"/>
              <a:ext cx="0" cy="79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31"/>
            <p:cNvCxnSpPr>
              <a:stCxn id="218" idx="2"/>
              <a:endCxn id="216" idx="6"/>
            </p:cNvCxnSpPr>
            <p:nvPr/>
          </p:nvCxnSpPr>
          <p:spPr>
            <a:xfrm rot="10800000">
              <a:off x="6912175" y="3743700"/>
              <a:ext cx="427200" cy="412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3" name="Google Shape;223;p31"/>
            <p:cNvSpPr/>
            <p:nvPr/>
          </p:nvSpPr>
          <p:spPr>
            <a:xfrm>
              <a:off x="6363775" y="1457700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V</a:t>
              </a: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8374050" y="2498550"/>
              <a:ext cx="548400" cy="5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Z</a:t>
              </a:r>
              <a:endParaRPr/>
            </a:p>
          </p:txBody>
        </p:sp>
        <p:cxnSp>
          <p:nvCxnSpPr>
            <p:cNvPr id="225" name="Google Shape;225;p31"/>
            <p:cNvCxnSpPr>
              <a:stCxn id="223" idx="4"/>
              <a:endCxn id="216" idx="0"/>
            </p:cNvCxnSpPr>
            <p:nvPr/>
          </p:nvCxnSpPr>
          <p:spPr>
            <a:xfrm>
              <a:off x="6637975" y="2030400"/>
              <a:ext cx="0" cy="142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31"/>
            <p:cNvCxnSpPr>
              <a:stCxn id="215" idx="0"/>
              <a:endCxn id="223" idx="3"/>
            </p:cNvCxnSpPr>
            <p:nvPr/>
          </p:nvCxnSpPr>
          <p:spPr>
            <a:xfrm rot="10800000" flipH="1">
              <a:off x="5829263" y="1946550"/>
              <a:ext cx="614700" cy="55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31"/>
            <p:cNvCxnSpPr>
              <a:stCxn id="223" idx="5"/>
              <a:endCxn id="217" idx="1"/>
            </p:cNvCxnSpPr>
            <p:nvPr/>
          </p:nvCxnSpPr>
          <p:spPr>
            <a:xfrm>
              <a:off x="6831864" y="1946530"/>
              <a:ext cx="587700" cy="63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31"/>
            <p:cNvCxnSpPr>
              <a:stCxn id="217" idx="6"/>
              <a:endCxn id="224" idx="2"/>
            </p:cNvCxnSpPr>
            <p:nvPr/>
          </p:nvCxnSpPr>
          <p:spPr>
            <a:xfrm>
              <a:off x="7887775" y="2784900"/>
              <a:ext cx="486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9" name="Google Shape;229;p31"/>
            <p:cNvSpPr txBox="1"/>
            <p:nvPr/>
          </p:nvSpPr>
          <p:spPr>
            <a:xfrm>
              <a:off x="5850425" y="2022375"/>
              <a:ext cx="2745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</a:t>
              </a:r>
              <a:endParaRPr/>
            </a:p>
          </p:txBody>
        </p:sp>
        <p:sp>
          <p:nvSpPr>
            <p:cNvPr id="230" name="Google Shape;230;p31"/>
            <p:cNvSpPr txBox="1"/>
            <p:nvPr/>
          </p:nvSpPr>
          <p:spPr>
            <a:xfrm>
              <a:off x="7216225" y="2022375"/>
              <a:ext cx="2745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</a:t>
              </a:r>
              <a:endParaRPr/>
            </a:p>
          </p:txBody>
        </p:sp>
        <p:sp>
          <p:nvSpPr>
            <p:cNvPr id="231" name="Google Shape;231;p31"/>
            <p:cNvSpPr txBox="1"/>
            <p:nvPr/>
          </p:nvSpPr>
          <p:spPr>
            <a:xfrm>
              <a:off x="6500725" y="2470375"/>
              <a:ext cx="2745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</a:t>
              </a:r>
              <a:endParaRPr/>
            </a:p>
          </p:txBody>
        </p:sp>
        <p:sp>
          <p:nvSpPr>
            <p:cNvPr id="232" name="Google Shape;232;p31"/>
            <p:cNvSpPr txBox="1"/>
            <p:nvPr/>
          </p:nvSpPr>
          <p:spPr>
            <a:xfrm>
              <a:off x="5850425" y="3241575"/>
              <a:ext cx="2745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233" name="Google Shape;233;p31"/>
            <p:cNvSpPr txBox="1"/>
            <p:nvPr/>
          </p:nvSpPr>
          <p:spPr>
            <a:xfrm>
              <a:off x="7069625" y="3165375"/>
              <a:ext cx="2745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</a:t>
              </a:r>
              <a:endParaRPr/>
            </a:p>
          </p:txBody>
        </p:sp>
        <p:sp>
          <p:nvSpPr>
            <p:cNvPr id="234" name="Google Shape;234;p31"/>
            <p:cNvSpPr txBox="1"/>
            <p:nvPr/>
          </p:nvSpPr>
          <p:spPr>
            <a:xfrm>
              <a:off x="6917225" y="4003575"/>
              <a:ext cx="2745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</a:t>
              </a:r>
              <a:endParaRPr/>
            </a:p>
          </p:txBody>
        </p:sp>
        <p:sp>
          <p:nvSpPr>
            <p:cNvPr id="235" name="Google Shape;235;p31"/>
            <p:cNvSpPr txBox="1"/>
            <p:nvPr/>
          </p:nvSpPr>
          <p:spPr>
            <a:xfrm>
              <a:off x="7984025" y="2860575"/>
              <a:ext cx="2745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h</a:t>
              </a:r>
              <a:endParaRPr/>
            </a:p>
          </p:txBody>
        </p:sp>
        <p:sp>
          <p:nvSpPr>
            <p:cNvPr id="236" name="Google Shape;236;p31"/>
            <p:cNvSpPr txBox="1"/>
            <p:nvPr/>
          </p:nvSpPr>
          <p:spPr>
            <a:xfrm>
              <a:off x="7603025" y="3393975"/>
              <a:ext cx="2745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Weighted graphs</a:t>
            </a:r>
            <a:endParaRPr/>
          </a:p>
        </p:txBody>
      </p:sp>
      <p:sp>
        <p:nvSpPr>
          <p:cNvPr id="242" name="Google Shape;24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60000" cy="1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Weight</a:t>
            </a:r>
            <a:r>
              <a:rPr lang="en-GB"/>
              <a:t>: cost associated with a given edge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Some graphs have weighted edges, and some are unweighted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Edges in an unweighted graph can be thought of as having equal weight (e.g. all 0 or all 1, etc)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Example: graph of airline flights, weighted by miles between cities</a:t>
            </a:r>
            <a:endParaRPr/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50" y="2884125"/>
            <a:ext cx="4202100" cy="21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Directed graph</a:t>
            </a:r>
            <a:endParaRPr/>
          </a:p>
        </p:txBody>
      </p:sp>
      <p:sp>
        <p:nvSpPr>
          <p:cNvPr id="249" name="Google Shape;24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55600" cy="18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Directed graph (“digraph”): One where edges are one-way connection between vertices: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If a graph is directed, a vertex has a separate in/out degree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digraph can be weighted or unweighted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Is the graph below connected? Wy or why not?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50" name="Google Shape;250;p33"/>
          <p:cNvSpPr/>
          <p:nvPr/>
        </p:nvSpPr>
        <p:spPr>
          <a:xfrm>
            <a:off x="3841800" y="3134151"/>
            <a:ext cx="4971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</p:txBody>
      </p:sp>
      <p:sp>
        <p:nvSpPr>
          <p:cNvPr id="251" name="Google Shape;251;p33"/>
          <p:cNvSpPr/>
          <p:nvPr/>
        </p:nvSpPr>
        <p:spPr>
          <a:xfrm>
            <a:off x="5034838" y="3134151"/>
            <a:ext cx="4971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endParaRPr/>
          </a:p>
        </p:txBody>
      </p:sp>
      <p:sp>
        <p:nvSpPr>
          <p:cNvPr id="252" name="Google Shape;252;p33"/>
          <p:cNvSpPr/>
          <p:nvPr/>
        </p:nvSpPr>
        <p:spPr>
          <a:xfrm>
            <a:off x="3841800" y="3883349"/>
            <a:ext cx="4971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endParaRPr/>
          </a:p>
        </p:txBody>
      </p:sp>
      <p:sp>
        <p:nvSpPr>
          <p:cNvPr id="253" name="Google Shape;253;p33"/>
          <p:cNvSpPr/>
          <p:nvPr/>
        </p:nvSpPr>
        <p:spPr>
          <a:xfrm>
            <a:off x="5034838" y="3883349"/>
            <a:ext cx="4971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</a:t>
            </a:r>
            <a:endParaRPr/>
          </a:p>
        </p:txBody>
      </p:sp>
      <p:cxnSp>
        <p:nvCxnSpPr>
          <p:cNvPr id="254" name="Google Shape;254;p33"/>
          <p:cNvCxnSpPr>
            <a:stCxn id="250" idx="6"/>
            <a:endCxn id="251" idx="2"/>
          </p:cNvCxnSpPr>
          <p:nvPr/>
        </p:nvCxnSpPr>
        <p:spPr>
          <a:xfrm>
            <a:off x="4338900" y="3338451"/>
            <a:ext cx="69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" name="Google Shape;255;p33"/>
          <p:cNvCxnSpPr>
            <a:stCxn id="250" idx="4"/>
            <a:endCxn id="252" idx="0"/>
          </p:cNvCxnSpPr>
          <p:nvPr/>
        </p:nvCxnSpPr>
        <p:spPr>
          <a:xfrm>
            <a:off x="4090350" y="3542751"/>
            <a:ext cx="0" cy="34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" name="Google Shape;256;p33"/>
          <p:cNvCxnSpPr>
            <a:stCxn id="250" idx="5"/>
            <a:endCxn id="253" idx="1"/>
          </p:cNvCxnSpPr>
          <p:nvPr/>
        </p:nvCxnSpPr>
        <p:spPr>
          <a:xfrm>
            <a:off x="4266101" y="3482913"/>
            <a:ext cx="841500" cy="46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" name="Google Shape;257;p33"/>
          <p:cNvCxnSpPr>
            <a:stCxn id="252" idx="6"/>
            <a:endCxn id="253" idx="2"/>
          </p:cNvCxnSpPr>
          <p:nvPr/>
        </p:nvCxnSpPr>
        <p:spPr>
          <a:xfrm>
            <a:off x="4338900" y="4087649"/>
            <a:ext cx="69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8" name="Google Shape;258;p33"/>
          <p:cNvSpPr/>
          <p:nvPr/>
        </p:nvSpPr>
        <p:spPr>
          <a:xfrm>
            <a:off x="6227888" y="3883351"/>
            <a:ext cx="4971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</a:t>
            </a:r>
            <a:endParaRPr/>
          </a:p>
        </p:txBody>
      </p:sp>
      <p:sp>
        <p:nvSpPr>
          <p:cNvPr id="259" name="Google Shape;259;p33"/>
          <p:cNvSpPr/>
          <p:nvPr/>
        </p:nvSpPr>
        <p:spPr>
          <a:xfrm>
            <a:off x="6227888" y="3129513"/>
            <a:ext cx="4971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endParaRPr/>
          </a:p>
        </p:txBody>
      </p:sp>
      <p:cxnSp>
        <p:nvCxnSpPr>
          <p:cNvPr id="260" name="Google Shape;260;p33"/>
          <p:cNvCxnSpPr>
            <a:stCxn id="251" idx="6"/>
            <a:endCxn id="259" idx="2"/>
          </p:cNvCxnSpPr>
          <p:nvPr/>
        </p:nvCxnSpPr>
        <p:spPr>
          <a:xfrm rot="10800000" flipH="1">
            <a:off x="5531938" y="3333951"/>
            <a:ext cx="6960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" name="Google Shape;261;p33"/>
          <p:cNvCxnSpPr>
            <a:stCxn id="251" idx="5"/>
            <a:endCxn id="258" idx="1"/>
          </p:cNvCxnSpPr>
          <p:nvPr/>
        </p:nvCxnSpPr>
        <p:spPr>
          <a:xfrm>
            <a:off x="5459139" y="3482913"/>
            <a:ext cx="841500" cy="46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" name="Google Shape;262;p33"/>
          <p:cNvCxnSpPr>
            <a:stCxn id="253" idx="6"/>
            <a:endCxn id="258" idx="2"/>
          </p:cNvCxnSpPr>
          <p:nvPr/>
        </p:nvCxnSpPr>
        <p:spPr>
          <a:xfrm>
            <a:off x="5531938" y="4087649"/>
            <a:ext cx="69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" name="Google Shape;263;p33"/>
          <p:cNvCxnSpPr>
            <a:stCxn id="259" idx="4"/>
            <a:endCxn id="258" idx="0"/>
          </p:cNvCxnSpPr>
          <p:nvPr/>
        </p:nvCxnSpPr>
        <p:spPr>
          <a:xfrm>
            <a:off x="6476438" y="3538113"/>
            <a:ext cx="0" cy="34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1065</Words>
  <Application>Microsoft Office PowerPoint</Application>
  <PresentationFormat>On-screen Show (16:9)</PresentationFormat>
  <Paragraphs>232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Montserrat Medium</vt:lpstr>
      <vt:lpstr>Montserrat</vt:lpstr>
      <vt:lpstr>Arial</vt:lpstr>
      <vt:lpstr>Simple Light</vt:lpstr>
      <vt:lpstr>Simple Light</vt:lpstr>
      <vt:lpstr>Data Structures  </vt:lpstr>
      <vt:lpstr>What is a graph</vt:lpstr>
      <vt:lpstr>Basic terms</vt:lpstr>
      <vt:lpstr>Quick Question</vt:lpstr>
      <vt:lpstr>Graphs</vt:lpstr>
      <vt:lpstr>Reachability</vt:lpstr>
      <vt:lpstr>Loops and cycle</vt:lpstr>
      <vt:lpstr>Weighted graphs</vt:lpstr>
      <vt:lpstr>Directed graph</vt:lpstr>
      <vt:lpstr>Binary Trees, Linked Lists</vt:lpstr>
      <vt:lpstr>Implementing a graph</vt:lpstr>
      <vt:lpstr>Edge list</vt:lpstr>
      <vt:lpstr>Operations</vt:lpstr>
      <vt:lpstr>Adjacency list</vt:lpstr>
      <vt:lpstr>Adjacency matrix</vt:lpstr>
      <vt:lpstr>Weighted/directed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 </dc:title>
  <cp:lastModifiedBy>Nicole Carrillo Capristán</cp:lastModifiedBy>
  <cp:revision>2</cp:revision>
  <dcterms:modified xsi:type="dcterms:W3CDTF">2019-10-23T02:12:21Z</dcterms:modified>
</cp:coreProperties>
</file>