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Montserrat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MontserratMedium-bold.fntdata"/><Relationship Id="rId10" Type="http://schemas.openxmlformats.org/officeDocument/2006/relationships/slide" Target="slides/slide5.xml"/><Relationship Id="rId32" Type="http://schemas.openxmlformats.org/officeDocument/2006/relationships/font" Target="fonts/MontserratMedium-regular.fntdata"/><Relationship Id="rId13" Type="http://schemas.openxmlformats.org/officeDocument/2006/relationships/slide" Target="slides/slide8.xml"/><Relationship Id="rId35" Type="http://schemas.openxmlformats.org/officeDocument/2006/relationships/font" Target="fonts/MontserratMedium-boldItalic.fntdata"/><Relationship Id="rId12" Type="http://schemas.openxmlformats.org/officeDocument/2006/relationships/slide" Target="slides/slide7.xml"/><Relationship Id="rId34" Type="http://schemas.openxmlformats.org/officeDocument/2006/relationships/font" Target="fonts/MontserratMedium-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824416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244166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f464c523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f464c52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f464c52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f464c52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f464c52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f464c52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f464c52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f464c52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f464c523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f464c52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2b9049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2b9049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2c532c4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2c532c4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2b90497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2b90497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3833b45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3833b45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3833b457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3833b457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0365f2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0365f2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5 minutes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3833b457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3833b457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3833b457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3833b457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cdc66a2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cdc66a2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0365f2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0365f2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26f9d63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26f9d63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26f9d63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26f9d63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26f9d63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26f9d63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26f9d63c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26f9d63c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26f9d63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26f9d63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f464c52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f464c523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Montserrat"/>
              <a:buNone/>
              <a:defRPr sz="3000">
                <a:latin typeface="Montserrat"/>
                <a:ea typeface="Montserrat"/>
                <a:cs typeface="Montserrat"/>
                <a:sym typeface="Montserrat"/>
              </a:defRPr>
            </a:lvl1pPr>
            <a:lvl2pPr lvl="1" rtl="0" algn="ctr">
              <a:spcBef>
                <a:spcPts val="0"/>
              </a:spcBef>
              <a:spcAft>
                <a:spcPts val="0"/>
              </a:spcAft>
              <a:buSzPts val="3000"/>
              <a:buFont typeface="Montserrat"/>
              <a:buNone/>
              <a:defRPr sz="3000">
                <a:latin typeface="Montserrat"/>
                <a:ea typeface="Montserrat"/>
                <a:cs typeface="Montserrat"/>
                <a:sym typeface="Montserrat"/>
              </a:defRPr>
            </a:lvl2pPr>
            <a:lvl3pPr lvl="2" rtl="0" algn="ctr">
              <a:spcBef>
                <a:spcPts val="0"/>
              </a:spcBef>
              <a:spcAft>
                <a:spcPts val="0"/>
              </a:spcAft>
              <a:buSzPts val="3000"/>
              <a:buFont typeface="Montserrat"/>
              <a:buNone/>
              <a:defRPr sz="3000">
                <a:latin typeface="Montserrat"/>
                <a:ea typeface="Montserrat"/>
                <a:cs typeface="Montserrat"/>
                <a:sym typeface="Montserrat"/>
              </a:defRPr>
            </a:lvl3pPr>
            <a:lvl4pPr lvl="3" rtl="0" algn="ctr">
              <a:spcBef>
                <a:spcPts val="0"/>
              </a:spcBef>
              <a:spcAft>
                <a:spcPts val="0"/>
              </a:spcAft>
              <a:buSzPts val="3000"/>
              <a:buFont typeface="Montserrat"/>
              <a:buNone/>
              <a:defRPr sz="3000">
                <a:latin typeface="Montserrat"/>
                <a:ea typeface="Montserrat"/>
                <a:cs typeface="Montserrat"/>
                <a:sym typeface="Montserrat"/>
              </a:defRPr>
            </a:lvl4pPr>
            <a:lvl5pPr lvl="4" rtl="0" algn="ctr">
              <a:spcBef>
                <a:spcPts val="0"/>
              </a:spcBef>
              <a:spcAft>
                <a:spcPts val="0"/>
              </a:spcAft>
              <a:buSzPts val="3000"/>
              <a:buFont typeface="Montserrat"/>
              <a:buNone/>
              <a:defRPr sz="3000">
                <a:latin typeface="Montserrat"/>
                <a:ea typeface="Montserrat"/>
                <a:cs typeface="Montserrat"/>
                <a:sym typeface="Montserrat"/>
              </a:defRPr>
            </a:lvl5pPr>
            <a:lvl6pPr lvl="5" rtl="0" algn="ctr">
              <a:spcBef>
                <a:spcPts val="0"/>
              </a:spcBef>
              <a:spcAft>
                <a:spcPts val="0"/>
              </a:spcAft>
              <a:buSzPts val="3000"/>
              <a:buFont typeface="Montserrat"/>
              <a:buNone/>
              <a:defRPr sz="3000">
                <a:latin typeface="Montserrat"/>
                <a:ea typeface="Montserrat"/>
                <a:cs typeface="Montserrat"/>
                <a:sym typeface="Montserrat"/>
              </a:defRPr>
            </a:lvl6pPr>
            <a:lvl7pPr lvl="6" rtl="0" algn="ctr">
              <a:spcBef>
                <a:spcPts val="0"/>
              </a:spcBef>
              <a:spcAft>
                <a:spcPts val="0"/>
              </a:spcAft>
              <a:buSzPts val="3000"/>
              <a:buFont typeface="Montserrat"/>
              <a:buNone/>
              <a:defRPr sz="3000">
                <a:latin typeface="Montserrat"/>
                <a:ea typeface="Montserrat"/>
                <a:cs typeface="Montserrat"/>
                <a:sym typeface="Montserrat"/>
              </a:defRPr>
            </a:lvl7pPr>
            <a:lvl8pPr lvl="7" rtl="0" algn="ctr">
              <a:spcBef>
                <a:spcPts val="0"/>
              </a:spcBef>
              <a:spcAft>
                <a:spcPts val="0"/>
              </a:spcAft>
              <a:buSzPts val="3000"/>
              <a:buFont typeface="Montserrat"/>
              <a:buNone/>
              <a:defRPr sz="3000">
                <a:latin typeface="Montserrat"/>
                <a:ea typeface="Montserrat"/>
                <a:cs typeface="Montserrat"/>
                <a:sym typeface="Montserrat"/>
              </a:defRPr>
            </a:lvl8pPr>
            <a:lvl9pPr lvl="8" rtl="0" algn="ctr">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sz="2400">
                <a:latin typeface="Montserrat"/>
                <a:ea typeface="Montserrat"/>
                <a:cs typeface="Montserrat"/>
                <a:sym typeface="Montserrat"/>
              </a:defRPr>
            </a:lvl1pPr>
            <a:lvl2pPr lvl="1" rtl="0" algn="ctr">
              <a:spcBef>
                <a:spcPts val="0"/>
              </a:spcBef>
              <a:spcAft>
                <a:spcPts val="0"/>
              </a:spcAft>
              <a:buSzPts val="2400"/>
              <a:buFont typeface="Montserrat"/>
              <a:buNone/>
              <a:defRPr sz="2400">
                <a:latin typeface="Montserrat"/>
                <a:ea typeface="Montserrat"/>
                <a:cs typeface="Montserrat"/>
                <a:sym typeface="Montserrat"/>
              </a:defRPr>
            </a:lvl2pPr>
            <a:lvl3pPr lvl="2" rtl="0" algn="ctr">
              <a:spcBef>
                <a:spcPts val="0"/>
              </a:spcBef>
              <a:spcAft>
                <a:spcPts val="0"/>
              </a:spcAft>
              <a:buSzPts val="2400"/>
              <a:buFont typeface="Montserrat"/>
              <a:buNone/>
              <a:defRPr sz="2400">
                <a:latin typeface="Montserrat"/>
                <a:ea typeface="Montserrat"/>
                <a:cs typeface="Montserrat"/>
                <a:sym typeface="Montserrat"/>
              </a:defRPr>
            </a:lvl3pPr>
            <a:lvl4pPr lvl="3" rtl="0" algn="ctr">
              <a:spcBef>
                <a:spcPts val="0"/>
              </a:spcBef>
              <a:spcAft>
                <a:spcPts val="0"/>
              </a:spcAft>
              <a:buSzPts val="2400"/>
              <a:buFont typeface="Montserrat"/>
              <a:buNone/>
              <a:defRPr sz="2400">
                <a:latin typeface="Montserrat"/>
                <a:ea typeface="Montserrat"/>
                <a:cs typeface="Montserrat"/>
                <a:sym typeface="Montserrat"/>
              </a:defRPr>
            </a:lvl4pPr>
            <a:lvl5pPr lvl="4" rtl="0" algn="ctr">
              <a:spcBef>
                <a:spcPts val="0"/>
              </a:spcBef>
              <a:spcAft>
                <a:spcPts val="0"/>
              </a:spcAft>
              <a:buSzPts val="2400"/>
              <a:buFont typeface="Montserrat"/>
              <a:buNone/>
              <a:defRPr sz="2400">
                <a:latin typeface="Montserrat"/>
                <a:ea typeface="Montserrat"/>
                <a:cs typeface="Montserrat"/>
                <a:sym typeface="Montserrat"/>
              </a:defRPr>
            </a:lvl5pPr>
            <a:lvl6pPr lvl="5" rtl="0" algn="ctr">
              <a:spcBef>
                <a:spcPts val="0"/>
              </a:spcBef>
              <a:spcAft>
                <a:spcPts val="0"/>
              </a:spcAft>
              <a:buSzPts val="2400"/>
              <a:buFont typeface="Montserrat"/>
              <a:buNone/>
              <a:defRPr sz="2400">
                <a:latin typeface="Montserrat"/>
                <a:ea typeface="Montserrat"/>
                <a:cs typeface="Montserrat"/>
                <a:sym typeface="Montserrat"/>
              </a:defRPr>
            </a:lvl6pPr>
            <a:lvl7pPr lvl="6" rtl="0" algn="ctr">
              <a:spcBef>
                <a:spcPts val="0"/>
              </a:spcBef>
              <a:spcAft>
                <a:spcPts val="0"/>
              </a:spcAft>
              <a:buSzPts val="2400"/>
              <a:buFont typeface="Montserrat"/>
              <a:buNone/>
              <a:defRPr sz="2400">
                <a:latin typeface="Montserrat"/>
                <a:ea typeface="Montserrat"/>
                <a:cs typeface="Montserrat"/>
                <a:sym typeface="Montserrat"/>
              </a:defRPr>
            </a:lvl7pPr>
            <a:lvl8pPr lvl="7" rtl="0" algn="ctr">
              <a:spcBef>
                <a:spcPts val="0"/>
              </a:spcBef>
              <a:spcAft>
                <a:spcPts val="0"/>
              </a:spcAft>
              <a:buSzPts val="2400"/>
              <a:buFont typeface="Montserrat"/>
              <a:buNone/>
              <a:defRPr sz="2400">
                <a:latin typeface="Montserrat"/>
                <a:ea typeface="Montserrat"/>
                <a:cs typeface="Montserrat"/>
                <a:sym typeface="Montserrat"/>
              </a:defRPr>
            </a:lvl8pPr>
            <a:lvl9pPr lvl="8" rtl="0" algn="ctr">
              <a:spcBef>
                <a:spcPts val="0"/>
              </a:spcBef>
              <a:spcAft>
                <a:spcPts val="0"/>
              </a:spcAft>
              <a:buSzPts val="2400"/>
              <a:buFont typeface="Montserrat"/>
              <a:buNone/>
              <a:defRPr sz="2400">
                <a:latin typeface="Montserrat"/>
                <a:ea typeface="Montserrat"/>
                <a:cs typeface="Montserrat"/>
                <a:sym typeface="Montserrat"/>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lgn="ctr">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lgn="ctr">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lgn="ctr">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lgn="ctr">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lgn="ctr">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lgn="ctr">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lgn="ctr">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lgn="ctr">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sz="1400">
                <a:latin typeface="Montserrat"/>
                <a:ea typeface="Montserrat"/>
                <a:cs typeface="Montserrat"/>
                <a:sym typeface="Montserrat"/>
              </a:defRPr>
            </a:lvl1pPr>
            <a:lvl2pPr indent="-317500" lvl="1" marL="914400" rtl="0">
              <a:spcBef>
                <a:spcPts val="160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160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160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160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160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160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160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1600"/>
              </a:spcBef>
              <a:spcAft>
                <a:spcPts val="1600"/>
              </a:spcAft>
              <a:buSzPts val="1400"/>
              <a:buFont typeface="Montserrat"/>
              <a:buChar char="■"/>
              <a:defRPr>
                <a:latin typeface="Montserrat"/>
                <a:ea typeface="Montserrat"/>
                <a:cs typeface="Montserrat"/>
                <a:sym typeface="Montserrat"/>
              </a:defRPr>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600">
                <a:latin typeface="Montserrat"/>
                <a:ea typeface="Montserrat"/>
                <a:cs typeface="Montserrat"/>
                <a:sym typeface="Montserrat"/>
              </a:defRPr>
            </a:lvl1pPr>
            <a:lvl2pPr lvl="1" rtl="0" algn="ctr">
              <a:spcBef>
                <a:spcPts val="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237350"/>
            <a:ext cx="8520600" cy="5727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indent="0" lvl="0" marL="0" rtl="0" algn="ctr">
              <a:spcBef>
                <a:spcPts val="0"/>
              </a:spcBef>
              <a:spcAft>
                <a:spcPts val="0"/>
              </a:spcAft>
              <a:buNone/>
            </a:pPr>
            <a:r>
              <a:t/>
            </a:r>
            <a:endParaRPr sz="3000">
              <a:latin typeface="Montserrat Medium"/>
              <a:ea typeface="Montserrat Medium"/>
              <a:cs typeface="Montserrat Medium"/>
              <a:sym typeface="Montserrat Medium"/>
            </a:endParaRPr>
          </a:p>
        </p:txBody>
      </p:sp>
      <p:sp>
        <p:nvSpPr>
          <p:cNvPr id="100" name="Google Shape;100;p25"/>
          <p:cNvSpPr txBox="1"/>
          <p:nvPr>
            <p:ph idx="1" type="body"/>
          </p:nvPr>
        </p:nvSpPr>
        <p:spPr>
          <a:xfrm>
            <a:off x="311700" y="2080325"/>
            <a:ext cx="8520600" cy="27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6 - Memory Management in C</a:t>
            </a:r>
            <a:endParaRPr>
              <a:solidFill>
                <a:schemeClr val="dk1"/>
              </a:solidFill>
              <a:latin typeface="Montserrat Medium"/>
              <a:ea typeface="Montserrat Medium"/>
              <a:cs typeface="Montserrat Medium"/>
              <a:sym typeface="Montserrat Medium"/>
            </a:endParaRPr>
          </a:p>
          <a:p>
            <a:pPr indent="0" lvl="0" marL="0" rtl="0" algn="ctr">
              <a:spcBef>
                <a:spcPts val="30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indent="0" lvl="0" marL="0" rtl="0" algn="r">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indent="0" lvl="0" marL="0" rtl="0" algn="ctr">
              <a:spcBef>
                <a:spcPts val="0"/>
              </a:spcBef>
              <a:spcAft>
                <a:spcPts val="1600"/>
              </a:spcAft>
              <a:buNone/>
            </a:pPr>
            <a:r>
              <a:t/>
            </a: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Null Pointer</a:t>
            </a:r>
            <a:endParaRPr/>
          </a:p>
        </p:txBody>
      </p:sp>
      <p:sp>
        <p:nvSpPr>
          <p:cNvPr id="155" name="Google Shape;15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100"/>
          </a:p>
          <a:p>
            <a:pPr indent="0" lvl="0" marL="0" rtl="0" algn="ctr">
              <a:spcBef>
                <a:spcPts val="1600"/>
              </a:spcBef>
              <a:spcAft>
                <a:spcPts val="0"/>
              </a:spcAft>
              <a:buClr>
                <a:schemeClr val="dk1"/>
              </a:buClr>
              <a:buSzPts val="1100"/>
              <a:buFont typeface="Arial"/>
              <a:buNone/>
            </a:pPr>
            <a:r>
              <a:rPr lang="en-GB" sz="1100"/>
              <a:t>The example of a) is</a:t>
            </a:r>
            <a:endParaRPr sz="1100"/>
          </a:p>
          <a:p>
            <a:pPr indent="0" lvl="0" marL="0" rtl="0" algn="ctr">
              <a:spcBef>
                <a:spcPts val="1600"/>
              </a:spcBef>
              <a:spcAft>
                <a:spcPts val="0"/>
              </a:spcAft>
              <a:buClr>
                <a:schemeClr val="dk1"/>
              </a:buClr>
              <a:buSzPts val="1100"/>
              <a:buFont typeface="Arial"/>
              <a:buNone/>
            </a:pPr>
            <a:r>
              <a:t/>
            </a:r>
            <a:endParaRPr sz="1100"/>
          </a:p>
          <a:p>
            <a:pPr indent="0" lvl="0" marL="0" rtl="0" algn="ctr">
              <a:spcBef>
                <a:spcPts val="1600"/>
              </a:spcBef>
              <a:spcAft>
                <a:spcPts val="0"/>
              </a:spcAft>
              <a:buClr>
                <a:schemeClr val="dk1"/>
              </a:buClr>
              <a:buSzPts val="1100"/>
              <a:buFont typeface="Arial"/>
              <a:buNone/>
            </a:pPr>
            <a:r>
              <a:rPr lang="en-GB" sz="1100"/>
              <a:t>int * pInt = NULL; </a:t>
            </a:r>
            <a:endParaRPr sz="1100"/>
          </a:p>
          <a:p>
            <a:pPr indent="0" lvl="0" marL="0" rtl="0" algn="ctr">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Clr>
                <a:schemeClr val="dk1"/>
              </a:buClr>
              <a:buSzPts val="1100"/>
              <a:buFont typeface="Arial"/>
              <a:buNone/>
            </a:pPr>
            <a:r>
              <a:rPr lang="en-GB" sz="1100"/>
              <a:t>The example of b) is</a:t>
            </a:r>
            <a:endParaRPr sz="1100"/>
          </a:p>
          <a:p>
            <a:pPr indent="0" lvl="0" marL="3657600" rtl="0" algn="l">
              <a:spcBef>
                <a:spcPts val="1600"/>
              </a:spcBef>
              <a:spcAft>
                <a:spcPts val="0"/>
              </a:spcAft>
              <a:buClr>
                <a:schemeClr val="dk1"/>
              </a:buClr>
              <a:buSzPts val="1100"/>
              <a:buFont typeface="Arial"/>
              <a:buNone/>
            </a:pPr>
            <a:r>
              <a:rPr lang="en-GB" sz="1000">
                <a:latin typeface="Consolas"/>
                <a:ea typeface="Consolas"/>
                <a:cs typeface="Consolas"/>
                <a:sym typeface="Consolas"/>
              </a:rPr>
              <a:t>if(pInt != NULL) /*We could use if(pInt) as well*/</a:t>
            </a:r>
            <a:br>
              <a:rPr lang="en-GB" sz="1000">
                <a:latin typeface="Consolas"/>
                <a:ea typeface="Consolas"/>
                <a:cs typeface="Consolas"/>
                <a:sym typeface="Consolas"/>
              </a:rPr>
            </a:br>
            <a:r>
              <a:rPr lang="en-GB" sz="1000">
                <a:latin typeface="Consolas"/>
                <a:ea typeface="Consolas"/>
                <a:cs typeface="Consolas"/>
                <a:sym typeface="Consolas"/>
              </a:rPr>
              <a:t>{ /*Some code*/} </a:t>
            </a:r>
            <a:br>
              <a:rPr lang="en-GB" sz="1000">
                <a:latin typeface="Consolas"/>
                <a:ea typeface="Consolas"/>
                <a:cs typeface="Consolas"/>
                <a:sym typeface="Consolas"/>
              </a:rPr>
            </a:br>
            <a:r>
              <a:rPr lang="en-GB" sz="1000">
                <a:latin typeface="Consolas"/>
                <a:ea typeface="Consolas"/>
                <a:cs typeface="Consolas"/>
                <a:sym typeface="Consolas"/>
              </a:rPr>
              <a:t>Else</a:t>
            </a:r>
            <a:br>
              <a:rPr lang="en-GB" sz="1000">
                <a:latin typeface="Consolas"/>
                <a:ea typeface="Consolas"/>
                <a:cs typeface="Consolas"/>
                <a:sym typeface="Consolas"/>
              </a:rPr>
            </a:br>
            <a:r>
              <a:rPr lang="en-GB" sz="1000">
                <a:latin typeface="Consolas"/>
                <a:ea typeface="Consolas"/>
                <a:cs typeface="Consolas"/>
                <a:sym typeface="Consolas"/>
              </a:rPr>
              <a:t>{ /*Some code*/} </a:t>
            </a:r>
            <a:endParaRPr sz="1000">
              <a:latin typeface="Consolas"/>
              <a:ea typeface="Consolas"/>
              <a:cs typeface="Consolas"/>
              <a:sym typeface="Consolas"/>
            </a:endParaRPr>
          </a:p>
          <a:p>
            <a:pPr indent="457200" lvl="0" marL="914400" rtl="0" algn="l">
              <a:spcBef>
                <a:spcPts val="1600"/>
              </a:spcBef>
              <a:spcAft>
                <a:spcPts val="0"/>
              </a:spcAft>
              <a:buClr>
                <a:schemeClr val="dk1"/>
              </a:buClr>
              <a:buSzPts val="1100"/>
              <a:buFont typeface="Arial"/>
              <a:buNone/>
            </a:pPr>
            <a:r>
              <a:rPr lang="en-GB" sz="1000"/>
              <a:t>The example of c) is</a:t>
            </a:r>
            <a:endParaRPr sz="1000"/>
          </a:p>
          <a:p>
            <a:pPr indent="0" lvl="0" marL="3657600" rtl="0" algn="l">
              <a:spcBef>
                <a:spcPts val="1600"/>
              </a:spcBef>
              <a:spcAft>
                <a:spcPts val="0"/>
              </a:spcAft>
              <a:buClr>
                <a:schemeClr val="dk1"/>
              </a:buClr>
              <a:buSzPts val="1100"/>
              <a:buFont typeface="Arial"/>
              <a:buNone/>
            </a:pPr>
            <a:r>
              <a:rPr lang="en-GB" sz="1000">
                <a:latin typeface="Consolas"/>
                <a:ea typeface="Consolas"/>
                <a:cs typeface="Consolas"/>
                <a:sym typeface="Consolas"/>
              </a:rPr>
              <a:t>int fun(int *ptr) { </a:t>
            </a:r>
            <a:endParaRPr sz="1000">
              <a:latin typeface="Consolas"/>
              <a:ea typeface="Consolas"/>
              <a:cs typeface="Consolas"/>
              <a:sym typeface="Consolas"/>
            </a:endParaRPr>
          </a:p>
          <a:p>
            <a:pPr indent="0" lvl="0" marL="3657600" rtl="0" algn="l">
              <a:spcBef>
                <a:spcPts val="1600"/>
              </a:spcBef>
              <a:spcAft>
                <a:spcPts val="0"/>
              </a:spcAft>
              <a:buClr>
                <a:schemeClr val="dk1"/>
              </a:buClr>
              <a:buSzPts val="1100"/>
              <a:buFont typeface="Arial"/>
              <a:buNone/>
            </a:pPr>
            <a:r>
              <a:rPr lang="en-GB" sz="1000">
                <a:latin typeface="Consolas"/>
                <a:ea typeface="Consolas"/>
                <a:cs typeface="Consolas"/>
                <a:sym typeface="Consolas"/>
              </a:rPr>
              <a:t> /*Fun specific stuff is done with ptr here*/</a:t>
            </a:r>
            <a:br>
              <a:rPr lang="en-GB" sz="1000">
                <a:latin typeface="Consolas"/>
                <a:ea typeface="Consolas"/>
                <a:cs typeface="Consolas"/>
                <a:sym typeface="Consolas"/>
              </a:rPr>
            </a:br>
            <a:r>
              <a:rPr lang="en-GB" sz="1000">
                <a:latin typeface="Consolas"/>
                <a:ea typeface="Consolas"/>
                <a:cs typeface="Consolas"/>
                <a:sym typeface="Consolas"/>
              </a:rPr>
              <a:t> return 10; </a:t>
            </a:r>
            <a:br>
              <a:rPr lang="en-GB" sz="1000">
                <a:latin typeface="Consolas"/>
                <a:ea typeface="Consolas"/>
                <a:cs typeface="Consolas"/>
                <a:sym typeface="Consolas"/>
              </a:rPr>
            </a:br>
            <a:r>
              <a:rPr lang="en-GB" sz="1000">
                <a:latin typeface="Consolas"/>
                <a:ea typeface="Consolas"/>
                <a:cs typeface="Consolas"/>
                <a:sym typeface="Consolas"/>
              </a:rPr>
              <a:t>} </a:t>
            </a:r>
            <a:endParaRPr sz="1000">
              <a:latin typeface="Consolas"/>
              <a:ea typeface="Consolas"/>
              <a:cs typeface="Consolas"/>
              <a:sym typeface="Consolas"/>
            </a:endParaRPr>
          </a:p>
          <a:p>
            <a:pPr indent="0" lvl="0" marL="3657600" rtl="0" algn="l">
              <a:spcBef>
                <a:spcPts val="1600"/>
              </a:spcBef>
              <a:spcAft>
                <a:spcPts val="0"/>
              </a:spcAft>
              <a:buClr>
                <a:schemeClr val="dk1"/>
              </a:buClr>
              <a:buSzPts val="1100"/>
              <a:buFont typeface="Arial"/>
              <a:buNone/>
            </a:pPr>
            <a:r>
              <a:rPr lang="en-GB" sz="1000">
                <a:latin typeface="Consolas"/>
                <a:ea typeface="Consolas"/>
                <a:cs typeface="Consolas"/>
                <a:sym typeface="Consolas"/>
              </a:rPr>
              <a:t>fun(NULL); </a:t>
            </a:r>
            <a:endParaRPr sz="1000">
              <a:latin typeface="Consolas"/>
              <a:ea typeface="Consolas"/>
              <a:cs typeface="Consolas"/>
              <a:sym typeface="Consolas"/>
            </a:endParaRPr>
          </a:p>
          <a:p>
            <a:pPr indent="0" lvl="0" marL="0" rtl="0" algn="ctr">
              <a:spcBef>
                <a:spcPts val="1600"/>
              </a:spcBef>
              <a:spcAft>
                <a:spcPts val="0"/>
              </a:spcAft>
              <a:buClr>
                <a:schemeClr val="dk1"/>
              </a:buClr>
              <a:buSzPts val="1100"/>
              <a:buFont typeface="Arial"/>
              <a:buNone/>
            </a:pPr>
            <a:r>
              <a:t/>
            </a:r>
            <a:endParaRPr sz="1100"/>
          </a:p>
          <a:p>
            <a:pPr indent="0" lvl="0" marL="0" rtl="0" algn="ctr">
              <a:spcBef>
                <a:spcPts val="1600"/>
              </a:spcBef>
              <a:spcAft>
                <a:spcPts val="16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Queue Data Structure</a:t>
            </a:r>
            <a:endParaRPr/>
          </a:p>
        </p:txBody>
      </p:sp>
      <p:sp>
        <p:nvSpPr>
          <p:cNvPr id="167" name="Google Shape;167;p36"/>
          <p:cNvSpPr txBox="1"/>
          <p:nvPr>
            <p:ph idx="1" type="body"/>
          </p:nvPr>
        </p:nvSpPr>
        <p:spPr>
          <a:xfrm>
            <a:off x="311700" y="1685875"/>
            <a:ext cx="8520600" cy="237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Queue is also an abstract data type or a linear data structure and just like stack data structure in which the first element is inserted from one end called the REAR(also called tail), and the removal of existing element takes place from the other end called as FRONT(also called head).</a:t>
            </a:r>
            <a:endParaRPr>
              <a:solidFill>
                <a:schemeClr val="dk1"/>
              </a:solidFill>
            </a:endParaRPr>
          </a:p>
          <a:p>
            <a:pPr indent="0" lvl="0" marL="0" rtl="0" algn="ctr">
              <a:spcBef>
                <a:spcPts val="800"/>
              </a:spcBef>
              <a:spcAft>
                <a:spcPts val="0"/>
              </a:spcAft>
              <a:buClr>
                <a:schemeClr val="dk1"/>
              </a:buClr>
              <a:buSzPts val="1100"/>
              <a:buFont typeface="Arial"/>
              <a:buNone/>
            </a:pPr>
            <a:r>
              <a:rPr lang="en-GB">
                <a:solidFill>
                  <a:schemeClr val="dk1"/>
                </a:solidFill>
              </a:rPr>
              <a:t>This makes queue as FIFO(First in First Out) data structure, which means that element inserted first will be removed first.</a:t>
            </a:r>
            <a:endParaRPr>
              <a:solidFill>
                <a:schemeClr val="dk1"/>
              </a:solidFill>
            </a:endParaRPr>
          </a:p>
          <a:p>
            <a:pPr indent="0" lvl="0" marL="0" rtl="0" algn="ctr">
              <a:spcBef>
                <a:spcPts val="8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Queue Data Structure</a:t>
            </a:r>
            <a:endParaRPr/>
          </a:p>
        </p:txBody>
      </p:sp>
      <p:pic>
        <p:nvPicPr>
          <p:cNvPr id="173" name="Google Shape;173;p37"/>
          <p:cNvPicPr preferRelativeResize="0"/>
          <p:nvPr/>
        </p:nvPicPr>
        <p:blipFill>
          <a:blip r:embed="rId3">
            <a:alphaModFix/>
          </a:blip>
          <a:stretch>
            <a:fillRect/>
          </a:stretch>
        </p:blipFill>
        <p:spPr>
          <a:xfrm>
            <a:off x="2428875" y="1143000"/>
            <a:ext cx="4286250" cy="2857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Structures in C</a:t>
            </a:r>
            <a:endParaRPr/>
          </a:p>
        </p:txBody>
      </p:sp>
      <p:sp>
        <p:nvSpPr>
          <p:cNvPr id="179" name="Google Shape;17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3251200" marR="50800" rtl="0" algn="l">
              <a:lnSpc>
                <a:spcPct val="109090"/>
              </a:lnSpc>
              <a:spcBef>
                <a:spcPts val="1100"/>
              </a:spcBef>
              <a:spcAft>
                <a:spcPts val="0"/>
              </a:spcAft>
              <a:buClr>
                <a:schemeClr val="dk1"/>
              </a:buClr>
              <a:buSzPts val="1100"/>
              <a:buFont typeface="Arial"/>
              <a:buNone/>
            </a:pPr>
            <a:r>
              <a:rPr lang="en-GB">
                <a:solidFill>
                  <a:srgbClr val="000088"/>
                </a:solidFill>
                <a:latin typeface="Consolas"/>
                <a:ea typeface="Consolas"/>
                <a:cs typeface="Consolas"/>
                <a:sym typeface="Consolas"/>
              </a:rPr>
              <a:t>struct</a:t>
            </a:r>
            <a:r>
              <a:rPr lang="en-GB">
                <a:solidFill>
                  <a:srgbClr val="313131"/>
                </a:solidFill>
                <a:latin typeface="Consolas"/>
                <a:ea typeface="Consolas"/>
                <a:cs typeface="Consolas"/>
                <a:sym typeface="Consolas"/>
              </a:rPr>
              <a:t> </a:t>
            </a:r>
            <a:r>
              <a:rPr lang="en-GB">
                <a:solidFill>
                  <a:srgbClr val="7F0055"/>
                </a:solidFill>
                <a:latin typeface="Consolas"/>
                <a:ea typeface="Consolas"/>
                <a:cs typeface="Consolas"/>
                <a:sym typeface="Consolas"/>
              </a:rPr>
              <a:t>Books</a:t>
            </a:r>
            <a:r>
              <a:rPr lang="en-GB">
                <a:solidFill>
                  <a:srgbClr val="313131"/>
                </a:solidFill>
                <a:latin typeface="Consolas"/>
                <a:ea typeface="Consolas"/>
                <a:cs typeface="Consolas"/>
                <a:sym typeface="Consolas"/>
              </a:rPr>
              <a:t> </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313131"/>
                </a:solidFill>
                <a:latin typeface="Consolas"/>
                <a:ea typeface="Consolas"/>
                <a:cs typeface="Consolas"/>
                <a:sym typeface="Consolas"/>
              </a:rPr>
              <a:t>   </a:t>
            </a:r>
            <a:r>
              <a:rPr lang="en-GB">
                <a:solidFill>
                  <a:srgbClr val="000088"/>
                </a:solidFill>
                <a:latin typeface="Consolas"/>
                <a:ea typeface="Consolas"/>
                <a:cs typeface="Consolas"/>
                <a:sym typeface="Consolas"/>
              </a:rPr>
              <a:t>char</a:t>
            </a:r>
            <a:r>
              <a:rPr lang="en-GB">
                <a:solidFill>
                  <a:srgbClr val="313131"/>
                </a:solidFill>
                <a:latin typeface="Consolas"/>
                <a:ea typeface="Consolas"/>
                <a:cs typeface="Consolas"/>
                <a:sym typeface="Consolas"/>
              </a:rPr>
              <a:t>  title</a:t>
            </a:r>
            <a:r>
              <a:rPr lang="en-GB">
                <a:solidFill>
                  <a:srgbClr val="666600"/>
                </a:solidFill>
                <a:latin typeface="Consolas"/>
                <a:ea typeface="Consolas"/>
                <a:cs typeface="Consolas"/>
                <a:sym typeface="Consolas"/>
              </a:rPr>
              <a:t>[</a:t>
            </a:r>
            <a:r>
              <a:rPr lang="en-GB">
                <a:solidFill>
                  <a:srgbClr val="006666"/>
                </a:solidFill>
                <a:latin typeface="Consolas"/>
                <a:ea typeface="Consolas"/>
                <a:cs typeface="Consolas"/>
                <a:sym typeface="Consolas"/>
              </a:rPr>
              <a:t>50</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313131"/>
                </a:solidFill>
                <a:latin typeface="Consolas"/>
                <a:ea typeface="Consolas"/>
                <a:cs typeface="Consolas"/>
                <a:sym typeface="Consolas"/>
              </a:rPr>
              <a:t>   </a:t>
            </a:r>
            <a:r>
              <a:rPr lang="en-GB">
                <a:solidFill>
                  <a:srgbClr val="000088"/>
                </a:solidFill>
                <a:latin typeface="Consolas"/>
                <a:ea typeface="Consolas"/>
                <a:cs typeface="Consolas"/>
                <a:sym typeface="Consolas"/>
              </a:rPr>
              <a:t>char</a:t>
            </a:r>
            <a:r>
              <a:rPr lang="en-GB">
                <a:solidFill>
                  <a:srgbClr val="313131"/>
                </a:solidFill>
                <a:latin typeface="Consolas"/>
                <a:ea typeface="Consolas"/>
                <a:cs typeface="Consolas"/>
                <a:sym typeface="Consolas"/>
              </a:rPr>
              <a:t>  author</a:t>
            </a:r>
            <a:r>
              <a:rPr lang="en-GB">
                <a:solidFill>
                  <a:srgbClr val="666600"/>
                </a:solidFill>
                <a:latin typeface="Consolas"/>
                <a:ea typeface="Consolas"/>
                <a:cs typeface="Consolas"/>
                <a:sym typeface="Consolas"/>
              </a:rPr>
              <a:t>[</a:t>
            </a:r>
            <a:r>
              <a:rPr lang="en-GB">
                <a:solidFill>
                  <a:srgbClr val="006666"/>
                </a:solidFill>
                <a:latin typeface="Consolas"/>
                <a:ea typeface="Consolas"/>
                <a:cs typeface="Consolas"/>
                <a:sym typeface="Consolas"/>
              </a:rPr>
              <a:t>50</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313131"/>
                </a:solidFill>
                <a:latin typeface="Consolas"/>
                <a:ea typeface="Consolas"/>
                <a:cs typeface="Consolas"/>
                <a:sym typeface="Consolas"/>
              </a:rPr>
              <a:t>   </a:t>
            </a:r>
            <a:r>
              <a:rPr lang="en-GB">
                <a:solidFill>
                  <a:srgbClr val="000088"/>
                </a:solidFill>
                <a:latin typeface="Consolas"/>
                <a:ea typeface="Consolas"/>
                <a:cs typeface="Consolas"/>
                <a:sym typeface="Consolas"/>
              </a:rPr>
              <a:t>char</a:t>
            </a:r>
            <a:r>
              <a:rPr lang="en-GB">
                <a:solidFill>
                  <a:srgbClr val="313131"/>
                </a:solidFill>
                <a:latin typeface="Consolas"/>
                <a:ea typeface="Consolas"/>
                <a:cs typeface="Consolas"/>
                <a:sym typeface="Consolas"/>
              </a:rPr>
              <a:t>  subject</a:t>
            </a:r>
            <a:r>
              <a:rPr lang="en-GB">
                <a:solidFill>
                  <a:srgbClr val="666600"/>
                </a:solidFill>
                <a:latin typeface="Consolas"/>
                <a:ea typeface="Consolas"/>
                <a:cs typeface="Consolas"/>
                <a:sym typeface="Consolas"/>
              </a:rPr>
              <a:t>[</a:t>
            </a:r>
            <a:r>
              <a:rPr lang="en-GB">
                <a:solidFill>
                  <a:srgbClr val="006666"/>
                </a:solidFill>
                <a:latin typeface="Consolas"/>
                <a:ea typeface="Consolas"/>
                <a:cs typeface="Consolas"/>
                <a:sym typeface="Consolas"/>
              </a:rPr>
              <a:t>100</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313131"/>
                </a:solidFill>
                <a:latin typeface="Consolas"/>
                <a:ea typeface="Consolas"/>
                <a:cs typeface="Consolas"/>
                <a:sym typeface="Consolas"/>
              </a:rPr>
              <a:t>   </a:t>
            </a:r>
            <a:r>
              <a:rPr lang="en-GB">
                <a:solidFill>
                  <a:srgbClr val="000088"/>
                </a:solidFill>
                <a:latin typeface="Consolas"/>
                <a:ea typeface="Consolas"/>
                <a:cs typeface="Consolas"/>
                <a:sym typeface="Consolas"/>
              </a:rPr>
              <a:t>int</a:t>
            </a:r>
            <a:r>
              <a:rPr lang="en-GB">
                <a:solidFill>
                  <a:srgbClr val="313131"/>
                </a:solidFill>
                <a:latin typeface="Consolas"/>
                <a:ea typeface="Consolas"/>
                <a:cs typeface="Consolas"/>
                <a:sym typeface="Consolas"/>
              </a:rPr>
              <a:t>   book_id</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666600"/>
                </a:solidFill>
                <a:latin typeface="Consolas"/>
                <a:ea typeface="Consolas"/>
                <a:cs typeface="Consolas"/>
                <a:sym typeface="Consolas"/>
              </a:rPr>
              <a:t>};</a:t>
            </a:r>
            <a:endParaRPr>
              <a:solidFill>
                <a:srgbClr val="666600"/>
              </a:solidFill>
              <a:latin typeface="Consolas"/>
              <a:ea typeface="Consolas"/>
              <a:cs typeface="Consolas"/>
              <a:sym typeface="Consolas"/>
            </a:endParaRPr>
          </a:p>
          <a:p>
            <a:pPr indent="0" lvl="0" marL="0" rtl="0" algn="ctr">
              <a:spcBef>
                <a:spcPts val="8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Allocating memory to a struct</a:t>
            </a:r>
            <a:endParaRPr/>
          </a:p>
        </p:txBody>
      </p:sp>
      <p:sp>
        <p:nvSpPr>
          <p:cNvPr id="185" name="Google Shape;185;p39"/>
          <p:cNvSpPr txBox="1"/>
          <p:nvPr>
            <p:ph idx="1" type="body"/>
          </p:nvPr>
        </p:nvSpPr>
        <p:spPr>
          <a:xfrm>
            <a:off x="311700" y="11881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 order to create a linked list in C, we need to allocate memory for it</a:t>
            </a:r>
            <a:endParaRPr/>
          </a:p>
          <a:p>
            <a:pPr indent="0" lvl="0" marL="0" rtl="0" algn="ctr">
              <a:spcBef>
                <a:spcPts val="1600"/>
              </a:spcBef>
              <a:spcAft>
                <a:spcPts val="0"/>
              </a:spcAft>
              <a:buNone/>
            </a:pPr>
            <a:r>
              <a:rPr lang="en-GB"/>
              <a:t>A memory slot the size of the struct we declared as follows</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GB"/>
              <a:t> </a:t>
            </a:r>
            <a:r>
              <a:rPr lang="en-GB">
                <a:latin typeface="Consolas"/>
                <a:ea typeface="Consolas"/>
                <a:cs typeface="Consolas"/>
                <a:sym typeface="Consolas"/>
              </a:rPr>
              <a:t>head = (node*)malloc(</a:t>
            </a:r>
            <a:r>
              <a:rPr lang="en-GB">
                <a:solidFill>
                  <a:srgbClr val="0000FF"/>
                </a:solidFill>
                <a:latin typeface="Consolas"/>
                <a:ea typeface="Consolas"/>
                <a:cs typeface="Consolas"/>
                <a:sym typeface="Consolas"/>
              </a:rPr>
              <a:t>sizeof</a:t>
            </a:r>
            <a:r>
              <a:rPr lang="en-GB">
                <a:latin typeface="Consolas"/>
                <a:ea typeface="Consolas"/>
                <a:cs typeface="Consolas"/>
                <a:sym typeface="Consolas"/>
              </a:rPr>
              <a:t> (</a:t>
            </a:r>
            <a:r>
              <a:rPr lang="en-GB">
                <a:solidFill>
                  <a:srgbClr val="0000FF"/>
                </a:solidFill>
                <a:latin typeface="Consolas"/>
                <a:ea typeface="Consolas"/>
                <a:cs typeface="Consolas"/>
                <a:sym typeface="Consolas"/>
              </a:rPr>
              <a:t>struct</a:t>
            </a:r>
            <a:r>
              <a:rPr lang="en-GB">
                <a:latin typeface="Consolas"/>
                <a:ea typeface="Consolas"/>
                <a:cs typeface="Consolas"/>
                <a:sym typeface="Consolas"/>
              </a:rPr>
              <a:t> node));</a:t>
            </a:r>
            <a:endParaRPr>
              <a:latin typeface="Consolas"/>
              <a:ea typeface="Consolas"/>
              <a:cs typeface="Consolas"/>
              <a:sym typeface="Consolas"/>
            </a:endParaRPr>
          </a:p>
          <a:p>
            <a:pPr indent="0" lvl="0" marL="0" rtl="0" algn="ctr">
              <a:spcBef>
                <a:spcPts val="1600"/>
              </a:spcBef>
              <a:spcAft>
                <a:spcPts val="1600"/>
              </a:spcAft>
              <a:buNone/>
            </a:pPr>
            <a:r>
              <a:t/>
            </a:r>
            <a:endParaRPr>
              <a:latin typeface="Consolas"/>
              <a:ea typeface="Consolas"/>
              <a:cs typeface="Consolas"/>
              <a:sym typeface="Consolas"/>
            </a:endParaRPr>
          </a:p>
        </p:txBody>
      </p:sp>
      <p:sp>
        <p:nvSpPr>
          <p:cNvPr id="186" name="Google Shape;186;p39"/>
          <p:cNvSpPr txBox="1"/>
          <p:nvPr/>
        </p:nvSpPr>
        <p:spPr>
          <a:xfrm>
            <a:off x="981100" y="2914400"/>
            <a:ext cx="9378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Montserrat"/>
                <a:ea typeface="Montserrat"/>
                <a:cs typeface="Montserrat"/>
                <a:sym typeface="Montserrat"/>
              </a:rPr>
              <a:t>Variable name</a:t>
            </a:r>
            <a:endParaRPr sz="600">
              <a:latin typeface="Montserrat"/>
              <a:ea typeface="Montserrat"/>
              <a:cs typeface="Montserrat"/>
              <a:sym typeface="Montserrat"/>
            </a:endParaRPr>
          </a:p>
        </p:txBody>
      </p:sp>
      <p:cxnSp>
        <p:nvCxnSpPr>
          <p:cNvPr id="187" name="Google Shape;187;p39"/>
          <p:cNvCxnSpPr/>
          <p:nvPr/>
        </p:nvCxnSpPr>
        <p:spPr>
          <a:xfrm flipH="1" rot="10800000">
            <a:off x="1659200" y="2762825"/>
            <a:ext cx="764700" cy="2670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39"/>
          <p:cNvSpPr txBox="1"/>
          <p:nvPr/>
        </p:nvSpPr>
        <p:spPr>
          <a:xfrm>
            <a:off x="3088450" y="3485200"/>
            <a:ext cx="11316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Montserrat"/>
                <a:ea typeface="Montserrat"/>
                <a:cs typeface="Montserrat"/>
                <a:sym typeface="Montserrat"/>
              </a:rPr>
              <a:t>Cast needed due to return malloc return type</a:t>
            </a:r>
            <a:endParaRPr sz="600">
              <a:latin typeface="Montserrat"/>
              <a:ea typeface="Montserrat"/>
              <a:cs typeface="Montserrat"/>
              <a:sym typeface="Montserrat"/>
            </a:endParaRPr>
          </a:p>
        </p:txBody>
      </p:sp>
      <p:cxnSp>
        <p:nvCxnSpPr>
          <p:cNvPr id="189" name="Google Shape;189;p39"/>
          <p:cNvCxnSpPr>
            <a:stCxn id="188" idx="0"/>
          </p:cNvCxnSpPr>
          <p:nvPr/>
        </p:nvCxnSpPr>
        <p:spPr>
          <a:xfrm flipH="1" rot="10800000">
            <a:off x="3654250" y="2827900"/>
            <a:ext cx="6300" cy="6573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39"/>
          <p:cNvSpPr txBox="1"/>
          <p:nvPr/>
        </p:nvSpPr>
        <p:spPr>
          <a:xfrm>
            <a:off x="4806275" y="3450050"/>
            <a:ext cx="9378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Montserrat"/>
                <a:ea typeface="Montserrat"/>
                <a:cs typeface="Montserrat"/>
                <a:sym typeface="Montserrat"/>
              </a:rPr>
              <a:t>Instruction used to allocate memory </a:t>
            </a:r>
            <a:endParaRPr sz="600">
              <a:latin typeface="Montserrat"/>
              <a:ea typeface="Montserrat"/>
              <a:cs typeface="Montserrat"/>
              <a:sym typeface="Montserrat"/>
            </a:endParaRPr>
          </a:p>
        </p:txBody>
      </p:sp>
      <p:cxnSp>
        <p:nvCxnSpPr>
          <p:cNvPr id="191" name="Google Shape;191;p39"/>
          <p:cNvCxnSpPr>
            <a:stCxn id="190" idx="0"/>
          </p:cNvCxnSpPr>
          <p:nvPr/>
        </p:nvCxnSpPr>
        <p:spPr>
          <a:xfrm rot="10800000">
            <a:off x="4234475" y="2827850"/>
            <a:ext cx="1040700" cy="6222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39"/>
          <p:cNvSpPr/>
          <p:nvPr/>
        </p:nvSpPr>
        <p:spPr>
          <a:xfrm rot="-5400000">
            <a:off x="5365500" y="1498825"/>
            <a:ext cx="313500" cy="18540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9"/>
          <p:cNvSpPr txBox="1"/>
          <p:nvPr/>
        </p:nvSpPr>
        <p:spPr>
          <a:xfrm>
            <a:off x="7440225" y="2427450"/>
            <a:ext cx="9378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Montserrat"/>
                <a:ea typeface="Montserrat"/>
                <a:cs typeface="Montserrat"/>
                <a:sym typeface="Montserrat"/>
              </a:rPr>
              <a:t>Size of memory needed to be allocated</a:t>
            </a:r>
            <a:endParaRPr sz="600">
              <a:latin typeface="Montserrat"/>
              <a:ea typeface="Montserrat"/>
              <a:cs typeface="Montserrat"/>
              <a:sym typeface="Montserrat"/>
            </a:endParaRPr>
          </a:p>
        </p:txBody>
      </p:sp>
      <p:cxnSp>
        <p:nvCxnSpPr>
          <p:cNvPr id="194" name="Google Shape;194;p39"/>
          <p:cNvCxnSpPr>
            <a:stCxn id="193" idx="0"/>
            <a:endCxn id="192" idx="1"/>
          </p:cNvCxnSpPr>
          <p:nvPr/>
        </p:nvCxnSpPr>
        <p:spPr>
          <a:xfrm rot="10800000">
            <a:off x="5522325" y="2269050"/>
            <a:ext cx="2386800" cy="15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String s = (String)methodReturnsObject();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happens after malloc?</a:t>
            </a:r>
            <a:endParaRPr/>
          </a:p>
        </p:txBody>
      </p:sp>
      <p:sp>
        <p:nvSpPr>
          <p:cNvPr id="206" name="Google Shape;20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After malloc is called this happens in memory</a:t>
            </a:r>
            <a:endParaRPr/>
          </a:p>
        </p:txBody>
      </p:sp>
      <p:pic>
        <p:nvPicPr>
          <p:cNvPr id="207" name="Google Shape;207;p41"/>
          <p:cNvPicPr preferRelativeResize="0"/>
          <p:nvPr/>
        </p:nvPicPr>
        <p:blipFill rotWithShape="1">
          <a:blip r:embed="rId3">
            <a:alphaModFix/>
          </a:blip>
          <a:srcRect b="6136" l="0" r="0" t="8749"/>
          <a:stretch/>
        </p:blipFill>
        <p:spPr>
          <a:xfrm>
            <a:off x="2063175" y="1947750"/>
            <a:ext cx="5017651" cy="24022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Modelling a List Node</a:t>
            </a:r>
            <a:endParaRPr/>
          </a:p>
        </p:txBody>
      </p:sp>
      <p:sp>
        <p:nvSpPr>
          <p:cNvPr id="213" name="Google Shape;21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GB"/>
              <a:t>A node in a Linked List is the basic building block</a:t>
            </a:r>
            <a:endParaRPr/>
          </a:p>
          <a:p>
            <a:pPr indent="0" lvl="0" marL="0" rtl="0" algn="ctr">
              <a:spcBef>
                <a:spcPts val="1600"/>
              </a:spcBef>
              <a:spcAft>
                <a:spcPts val="0"/>
              </a:spcAft>
              <a:buNone/>
            </a:pPr>
            <a:r>
              <a:rPr lang="en-GB"/>
              <a:t>A node contains information (e.g. Names, Phones, Addresses, etc) plus a reference (pointer) to the next node</a:t>
            </a:r>
            <a:endParaRPr/>
          </a:p>
          <a:p>
            <a:pPr indent="0" lvl="0" marL="0" rtl="0" algn="ctr">
              <a:spcBef>
                <a:spcPts val="1600"/>
              </a:spcBef>
              <a:spcAft>
                <a:spcPts val="0"/>
              </a:spcAft>
              <a:buNone/>
            </a:pPr>
            <a:r>
              <a:rPr lang="en-GB"/>
              <a:t>A Singly Linked has ONE pointer to the next element </a:t>
            </a:r>
            <a:endParaRPr/>
          </a:p>
          <a:p>
            <a:pPr indent="0" lvl="0" marL="0" rtl="0" algn="ctr">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Singly Linked Lists</a:t>
            </a:r>
            <a:endParaRPr/>
          </a:p>
        </p:txBody>
      </p:sp>
      <p:sp>
        <p:nvSpPr>
          <p:cNvPr id="219" name="Google Shape;21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GB"/>
              <a:t>Since Singly Linked Lists have only one pointer, traversing the list is different than traversing an array</a:t>
            </a:r>
            <a:endParaRPr/>
          </a:p>
          <a:p>
            <a:pPr indent="0" lvl="0" marL="0" rtl="0" algn="ctr">
              <a:spcBef>
                <a:spcPts val="1600"/>
              </a:spcBef>
              <a:spcAft>
                <a:spcPts val="0"/>
              </a:spcAft>
              <a:buNone/>
            </a:pPr>
            <a:r>
              <a:rPr lang="en-GB"/>
              <a:t>You can only go through the list in one way</a:t>
            </a:r>
            <a:endParaRPr/>
          </a:p>
          <a:p>
            <a:pPr indent="0" lvl="0" marL="0" rtl="0" algn="ctr">
              <a:spcBef>
                <a:spcPts val="1600"/>
              </a:spcBef>
              <a:spcAft>
                <a:spcPts val="0"/>
              </a:spcAft>
              <a:buNone/>
            </a:pPr>
            <a:r>
              <a:rPr lang="en-GB"/>
              <a:t>The last node of the list, points its “next” reference to NULL</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Basic Real Life Task	</a:t>
            </a:r>
            <a:endParaRPr/>
          </a:p>
        </p:txBody>
      </p:sp>
      <p:sp>
        <p:nvSpPr>
          <p:cNvPr id="107" name="Google Shape;10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n-GB"/>
              <a:t>Write down your home address</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GB"/>
              <a:t>Exercise</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GB"/>
              <a:t>What is the difference between your house and what’s written down in the piece of paper?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Singly Linked Lists</a:t>
            </a:r>
            <a:endParaRPr/>
          </a:p>
        </p:txBody>
      </p:sp>
      <p:pic>
        <p:nvPicPr>
          <p:cNvPr id="225" name="Google Shape;225;p44"/>
          <p:cNvPicPr preferRelativeResize="0"/>
          <p:nvPr/>
        </p:nvPicPr>
        <p:blipFill>
          <a:blip r:embed="rId3">
            <a:alphaModFix/>
          </a:blip>
          <a:stretch>
            <a:fillRect/>
          </a:stretch>
        </p:blipFill>
        <p:spPr>
          <a:xfrm>
            <a:off x="1938338" y="1609725"/>
            <a:ext cx="5267325" cy="19240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to create a SLL</a:t>
            </a:r>
            <a:endParaRPr/>
          </a:p>
        </p:txBody>
      </p:sp>
      <p:sp>
        <p:nvSpPr>
          <p:cNvPr id="231" name="Google Shape;23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p>
          <a:p>
            <a:pPr indent="0" lvl="0" marL="0" rtl="0" algn="ctr">
              <a:spcBef>
                <a:spcPts val="1600"/>
              </a:spcBef>
              <a:spcAft>
                <a:spcPts val="1600"/>
              </a:spcAft>
              <a:buNone/>
            </a:pPr>
            <a:r>
              <a:rPr lang="en-GB" sz="4000"/>
              <a:t>CODE</a:t>
            </a:r>
            <a:endParaRPr sz="4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6000"/>
              <a:t>End of presentation</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Pointers in C/C++</a:t>
            </a:r>
            <a:endParaRPr/>
          </a:p>
        </p:txBody>
      </p:sp>
      <p:sp>
        <p:nvSpPr>
          <p:cNvPr id="113" name="Google Shape;1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71429"/>
              </a:lnSpc>
              <a:spcBef>
                <a:spcPts val="0"/>
              </a:spcBef>
              <a:spcAft>
                <a:spcPts val="0"/>
              </a:spcAft>
              <a:buClr>
                <a:schemeClr val="dk1"/>
              </a:buClr>
              <a:buSzPts val="1100"/>
              <a:buFont typeface="Arial"/>
              <a:buNone/>
            </a:pPr>
            <a:r>
              <a:rPr lang="en-GB"/>
              <a:t>Pointers store address of variables or a memory location.</a:t>
            </a:r>
            <a:endParaRPr/>
          </a:p>
          <a:p>
            <a:pPr indent="0" lvl="0" marL="0" rtl="0" algn="l">
              <a:spcBef>
                <a:spcPts val="800"/>
              </a:spcBef>
              <a:spcAft>
                <a:spcPts val="0"/>
              </a:spcAft>
              <a:buClr>
                <a:schemeClr val="dk1"/>
              </a:buClr>
              <a:buSzPts val="1100"/>
              <a:buFont typeface="Arial"/>
              <a:buNone/>
            </a:pPr>
            <a:r>
              <a:t/>
            </a:r>
            <a:endParaRPr/>
          </a:p>
          <a:p>
            <a:pPr indent="0" lvl="0" marL="101600" marR="101600" rtl="0" algn="ctr">
              <a:lnSpc>
                <a:spcPct val="151429"/>
              </a:lnSpc>
              <a:spcBef>
                <a:spcPts val="0"/>
              </a:spcBef>
              <a:spcAft>
                <a:spcPts val="0"/>
              </a:spcAft>
              <a:buClr>
                <a:schemeClr val="dk1"/>
              </a:buClr>
              <a:buSzPts val="1100"/>
              <a:buFont typeface="Arial"/>
              <a:buNone/>
            </a:pPr>
            <a:r>
              <a:rPr lang="en-GB" sz="900">
                <a:solidFill>
                  <a:schemeClr val="dk1"/>
                </a:solidFill>
                <a:latin typeface="Consolas"/>
                <a:ea typeface="Consolas"/>
                <a:cs typeface="Consolas"/>
                <a:sym typeface="Consolas"/>
              </a:rPr>
              <a:t>General</a:t>
            </a:r>
            <a:r>
              <a:rPr lang="en-GB"/>
              <a:t> </a:t>
            </a:r>
            <a:r>
              <a:rPr lang="en-GB" sz="900">
                <a:solidFill>
                  <a:schemeClr val="dk1"/>
                </a:solidFill>
                <a:latin typeface="Consolas"/>
                <a:ea typeface="Consolas"/>
                <a:cs typeface="Consolas"/>
                <a:sym typeface="Consolas"/>
              </a:rPr>
              <a:t>syntax</a:t>
            </a:r>
            <a:br>
              <a:rPr lang="en-GB" sz="900">
                <a:solidFill>
                  <a:schemeClr val="dk1"/>
                </a:solidFill>
                <a:latin typeface="Consolas"/>
                <a:ea typeface="Consolas"/>
                <a:cs typeface="Consolas"/>
                <a:sym typeface="Consolas"/>
              </a:rPr>
            </a:br>
            <a:r>
              <a:rPr b="1" lang="en-GB" sz="900">
                <a:solidFill>
                  <a:schemeClr val="dk1"/>
                </a:solidFill>
                <a:latin typeface="Consolas"/>
                <a:ea typeface="Consolas"/>
                <a:cs typeface="Consolas"/>
                <a:sym typeface="Consolas"/>
              </a:rPr>
              <a:t>datatype *var_name; </a:t>
            </a:r>
            <a:br>
              <a:rPr lang="en-GB" sz="900">
                <a:solidFill>
                  <a:schemeClr val="dk1"/>
                </a:solidFill>
                <a:latin typeface="Consolas"/>
                <a:ea typeface="Consolas"/>
                <a:cs typeface="Consolas"/>
                <a:sym typeface="Consolas"/>
              </a:rPr>
            </a:b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An example pointer "ptr" that holds</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address of an integer variable or holds</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address of a memory whose value(s) can</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be accessed as integer values through "ptr"</a:t>
            </a:r>
            <a:br>
              <a:rPr lang="en-GB" sz="900">
                <a:solidFill>
                  <a:schemeClr val="dk1"/>
                </a:solidFill>
                <a:latin typeface="Consolas"/>
                <a:ea typeface="Consolas"/>
                <a:cs typeface="Consolas"/>
                <a:sym typeface="Consolas"/>
              </a:rPr>
            </a:br>
            <a:r>
              <a:rPr b="1" lang="en-GB" sz="900">
                <a:solidFill>
                  <a:schemeClr val="dk1"/>
                </a:solidFill>
                <a:latin typeface="Consolas"/>
                <a:ea typeface="Consolas"/>
                <a:cs typeface="Consolas"/>
                <a:sym typeface="Consolas"/>
              </a:rPr>
              <a:t>int *ptr; </a:t>
            </a:r>
            <a:endParaRPr b="1" sz="900">
              <a:solidFill>
                <a:schemeClr val="dk1"/>
              </a:solidFill>
              <a:latin typeface="Consolas"/>
              <a:ea typeface="Consolas"/>
              <a:cs typeface="Consolas"/>
              <a:sym typeface="Consolas"/>
            </a:endParaRPr>
          </a:p>
          <a:p>
            <a:pPr indent="0" lvl="0" marL="0" rtl="0" algn="ctr">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Using pointers in C</a:t>
            </a:r>
            <a:endParaRPr/>
          </a:p>
        </p:txBody>
      </p:sp>
      <p:sp>
        <p:nvSpPr>
          <p:cNvPr id="119" name="Google Shape;11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To access address of a variable to a pointer, we use the unary operator &amp; (ampersand) that returns the address of that variable. For example &amp;x gives us address of variable x.</a:t>
            </a:r>
            <a:endParaRPr/>
          </a:p>
          <a:p>
            <a:pPr indent="0" lvl="0" marL="0" rtl="0" algn="ctr">
              <a:spcBef>
                <a:spcPts val="1600"/>
              </a:spcBef>
              <a:spcAft>
                <a:spcPts val="0"/>
              </a:spcAft>
              <a:buClr>
                <a:schemeClr val="dk1"/>
              </a:buClr>
              <a:buSzPts val="1100"/>
              <a:buFont typeface="Arial"/>
              <a:buNone/>
            </a:pPr>
            <a:r>
              <a:rPr lang="en-GB" sz="900">
                <a:solidFill>
                  <a:schemeClr val="dk1"/>
                </a:solidFill>
                <a:latin typeface="Consolas"/>
                <a:ea typeface="Consolas"/>
                <a:cs typeface="Consolas"/>
                <a:sym typeface="Consolas"/>
              </a:rPr>
              <a:t>// The output of this program can be different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in different runs. Note that the program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prints address of a variable and a variable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can be assigned different address in different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runs. </a:t>
            </a:r>
            <a:endParaRPr sz="900">
              <a:solidFill>
                <a:schemeClr val="dk1"/>
              </a:solidFill>
              <a:latin typeface="Consolas"/>
              <a:ea typeface="Consolas"/>
              <a:cs typeface="Consolas"/>
              <a:sym typeface="Consolas"/>
            </a:endParaRPr>
          </a:p>
          <a:p>
            <a:pPr indent="0" lvl="0" marL="3657600" rtl="0" algn="l">
              <a:spcBef>
                <a:spcPts val="1600"/>
              </a:spcBef>
              <a:spcAft>
                <a:spcPts val="0"/>
              </a:spcAft>
              <a:buClr>
                <a:schemeClr val="dk1"/>
              </a:buClr>
              <a:buSzPts val="1100"/>
              <a:buFont typeface="Arial"/>
              <a:buNone/>
            </a:pPr>
            <a:r>
              <a:rPr lang="en-GB" sz="900">
                <a:solidFill>
                  <a:schemeClr val="dk1"/>
                </a:solidFill>
                <a:latin typeface="Consolas"/>
                <a:ea typeface="Consolas"/>
                <a:cs typeface="Consolas"/>
                <a:sym typeface="Consolas"/>
              </a:rPr>
              <a:t>#include &lt;stdio.h&gt;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int main() { </a:t>
            </a:r>
            <a:endParaRPr sz="900">
              <a:solidFill>
                <a:schemeClr val="dk1"/>
              </a:solidFill>
              <a:latin typeface="Consolas"/>
              <a:ea typeface="Consolas"/>
              <a:cs typeface="Consolas"/>
              <a:sym typeface="Consolas"/>
            </a:endParaRPr>
          </a:p>
          <a:p>
            <a:pPr indent="0" lvl="0" marL="3657600" rtl="0" algn="l">
              <a:spcBef>
                <a:spcPts val="1600"/>
              </a:spcBef>
              <a:spcAft>
                <a:spcPts val="0"/>
              </a:spcAft>
              <a:buClr>
                <a:schemeClr val="dk1"/>
              </a:buClr>
              <a:buSzPts val="1100"/>
              <a:buFont typeface="Arial"/>
              <a:buNone/>
            </a:pPr>
            <a:r>
              <a:rPr lang="en-GB" sz="900">
                <a:solidFill>
                  <a:schemeClr val="dk1"/>
                </a:solidFill>
                <a:latin typeface="Consolas"/>
                <a:ea typeface="Consolas"/>
                <a:cs typeface="Consolas"/>
                <a:sym typeface="Consolas"/>
              </a:rPr>
              <a:t>    int x;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Prints address of x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printf("%p", &amp;x);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return </a:t>
            </a:r>
            <a:r>
              <a:rPr lang="en-GB" sz="900">
                <a:solidFill>
                  <a:schemeClr val="dk1"/>
                </a:solidFill>
                <a:latin typeface="Consolas"/>
                <a:ea typeface="Consolas"/>
                <a:cs typeface="Consolas"/>
                <a:sym typeface="Consolas"/>
              </a:rPr>
              <a:t>0;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ctr">
              <a:spcBef>
                <a:spcPts val="1600"/>
              </a:spcBef>
              <a:spcAft>
                <a:spcPts val="1600"/>
              </a:spcAft>
              <a:buNone/>
            </a:pPr>
            <a:r>
              <a:t/>
            </a:r>
            <a:endParaRPr sz="900">
              <a:solidFill>
                <a:schemeClr val="dk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Memory allocation</a:t>
            </a:r>
            <a:endParaRPr/>
          </a:p>
        </p:txBody>
      </p:sp>
      <p:pic>
        <p:nvPicPr>
          <p:cNvPr id="125" name="Google Shape;125;p29"/>
          <p:cNvPicPr preferRelativeResize="0"/>
          <p:nvPr/>
        </p:nvPicPr>
        <p:blipFill>
          <a:blip r:embed="rId3">
            <a:alphaModFix/>
          </a:blip>
          <a:stretch>
            <a:fillRect/>
          </a:stretch>
        </p:blipFill>
        <p:spPr>
          <a:xfrm>
            <a:off x="1609725" y="1377875"/>
            <a:ext cx="5924550" cy="294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Pointers usage</a:t>
            </a:r>
            <a:endParaRPr/>
          </a:p>
        </p:txBody>
      </p:sp>
      <p:sp>
        <p:nvSpPr>
          <p:cNvPr id="131" name="Google Shape;13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highlight>
                  <a:srgbClr val="FFFFFF"/>
                </a:highlight>
              </a:rPr>
              <a:t>A limited set of arithmetic operations can be performed on pointers. A pointer may be:</a:t>
            </a:r>
            <a:endParaRPr>
              <a:solidFill>
                <a:schemeClr val="dk1"/>
              </a:solidFill>
              <a:highlight>
                <a:srgbClr val="FFFFFF"/>
              </a:highlight>
            </a:endParaRPr>
          </a:p>
          <a:p>
            <a:pPr indent="-317500" lvl="0" marL="800100" rtl="0" algn="ctr">
              <a:lnSpc>
                <a:spcPct val="171429"/>
              </a:lnSpc>
              <a:spcBef>
                <a:spcPts val="1600"/>
              </a:spcBef>
              <a:spcAft>
                <a:spcPts val="0"/>
              </a:spcAft>
              <a:buClr>
                <a:schemeClr val="dk1"/>
              </a:buClr>
              <a:buSzPts val="1400"/>
              <a:buFont typeface="Montserrat"/>
              <a:buChar char="●"/>
            </a:pPr>
            <a:r>
              <a:rPr lang="en-GB">
                <a:solidFill>
                  <a:schemeClr val="dk1"/>
                </a:solidFill>
              </a:rPr>
              <a:t>incremented ( ++ )</a:t>
            </a:r>
            <a:endParaRPr>
              <a:solidFill>
                <a:schemeClr val="dk1"/>
              </a:solidFill>
            </a:endParaRPr>
          </a:p>
          <a:p>
            <a:pPr indent="-317500" lvl="0" marL="800100" rtl="0" algn="ctr">
              <a:lnSpc>
                <a:spcPct val="171429"/>
              </a:lnSpc>
              <a:spcBef>
                <a:spcPts val="0"/>
              </a:spcBef>
              <a:spcAft>
                <a:spcPts val="0"/>
              </a:spcAft>
              <a:buClr>
                <a:schemeClr val="dk1"/>
              </a:buClr>
              <a:buSzPts val="1400"/>
              <a:buFont typeface="Montserrat"/>
              <a:buChar char="●"/>
            </a:pPr>
            <a:r>
              <a:rPr lang="en-GB">
                <a:solidFill>
                  <a:schemeClr val="dk1"/>
                </a:solidFill>
              </a:rPr>
              <a:t>decremented ( — )</a:t>
            </a:r>
            <a:endParaRPr>
              <a:solidFill>
                <a:schemeClr val="dk1"/>
              </a:solidFill>
            </a:endParaRPr>
          </a:p>
          <a:p>
            <a:pPr indent="-317500" lvl="0" marL="800100" rtl="0" algn="ctr">
              <a:lnSpc>
                <a:spcPct val="171429"/>
              </a:lnSpc>
              <a:spcBef>
                <a:spcPts val="0"/>
              </a:spcBef>
              <a:spcAft>
                <a:spcPts val="0"/>
              </a:spcAft>
              <a:buClr>
                <a:schemeClr val="dk1"/>
              </a:buClr>
              <a:buSzPts val="1400"/>
              <a:buFont typeface="Montserrat"/>
              <a:buChar char="●"/>
            </a:pPr>
            <a:r>
              <a:rPr lang="en-GB">
                <a:solidFill>
                  <a:schemeClr val="dk1"/>
                </a:solidFill>
              </a:rPr>
              <a:t>an integer may be added to a pointer ( + or += )</a:t>
            </a:r>
            <a:endParaRPr>
              <a:solidFill>
                <a:schemeClr val="dk1"/>
              </a:solidFill>
            </a:endParaRPr>
          </a:p>
          <a:p>
            <a:pPr indent="-317500" lvl="0" marL="800100" rtl="0" algn="ctr">
              <a:lnSpc>
                <a:spcPct val="171429"/>
              </a:lnSpc>
              <a:spcBef>
                <a:spcPts val="0"/>
              </a:spcBef>
              <a:spcAft>
                <a:spcPts val="0"/>
              </a:spcAft>
              <a:buClr>
                <a:schemeClr val="dk1"/>
              </a:buClr>
              <a:buSzPts val="1400"/>
              <a:buFont typeface="Montserrat"/>
              <a:buChar char="●"/>
            </a:pPr>
            <a:r>
              <a:rPr lang="en-GB">
                <a:solidFill>
                  <a:schemeClr val="dk1"/>
                </a:solidFill>
              </a:rPr>
              <a:t>an integer may be subtracted from a pointer ( – or -= )</a:t>
            </a:r>
            <a:endParaRPr>
              <a:solidFill>
                <a:schemeClr val="dk1"/>
              </a:solidFill>
            </a:endParaRPr>
          </a:p>
          <a:p>
            <a:pPr indent="0" lvl="0" marL="0" rtl="0" algn="ctr">
              <a:spcBef>
                <a:spcPts val="18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Operations on Pointers</a:t>
            </a:r>
            <a:endParaRPr/>
          </a:p>
        </p:txBody>
      </p:sp>
      <p:pic>
        <p:nvPicPr>
          <p:cNvPr id="137" name="Google Shape;137;p31"/>
          <p:cNvPicPr preferRelativeResize="0"/>
          <p:nvPr/>
        </p:nvPicPr>
        <p:blipFill>
          <a:blip r:embed="rId3">
            <a:alphaModFix/>
          </a:blip>
          <a:stretch>
            <a:fillRect/>
          </a:stretch>
        </p:blipFill>
        <p:spPr>
          <a:xfrm>
            <a:off x="871538" y="1614488"/>
            <a:ext cx="7400925" cy="191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Array names as properties</a:t>
            </a:r>
            <a:endParaRPr/>
          </a:p>
        </p:txBody>
      </p:sp>
      <p:sp>
        <p:nvSpPr>
          <p:cNvPr id="143" name="Google Shape;143;p32"/>
          <p:cNvSpPr txBox="1"/>
          <p:nvPr>
            <p:ph idx="1" type="body"/>
          </p:nvPr>
        </p:nvSpPr>
        <p:spPr>
          <a:xfrm>
            <a:off x="311700" y="17620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highlight>
                  <a:srgbClr val="FFFFFF"/>
                </a:highlight>
              </a:rPr>
              <a:t>An array name acts like a pointer constant. The value of this pointer constant is the address of the first element.</a:t>
            </a:r>
            <a:endParaRPr>
              <a:solidFill>
                <a:schemeClr val="dk1"/>
              </a:solidFill>
              <a:highlight>
                <a:srgbClr val="FFFFFF"/>
              </a:highlight>
            </a:endParaRPr>
          </a:p>
          <a:p>
            <a:pPr indent="0" lvl="0" marL="0" rtl="0" algn="ctr">
              <a:spcBef>
                <a:spcPts val="1600"/>
              </a:spcBef>
              <a:spcAft>
                <a:spcPts val="1600"/>
              </a:spcAft>
              <a:buNone/>
            </a:pPr>
            <a:r>
              <a:rPr lang="en-GB">
                <a:solidFill>
                  <a:schemeClr val="dk1"/>
                </a:solidFill>
                <a:highlight>
                  <a:srgbClr val="FFFFFF"/>
                </a:highlight>
              </a:rPr>
              <a:t>For example, if we have an array named val then val and &amp;val[0] can be used interchangeably.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NULL Pointer</a:t>
            </a:r>
            <a:endParaRPr/>
          </a:p>
        </p:txBody>
      </p:sp>
      <p:sp>
        <p:nvSpPr>
          <p:cNvPr id="149" name="Google Shape;14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100"/>
              <a:t>At the very high level, we can think of NULL as null pointer which is used in C for various purposes. Some of the most common use cases for NULL are</a:t>
            </a:r>
            <a:endParaRPr sz="1100"/>
          </a:p>
          <a:p>
            <a:pPr indent="0" lvl="0" marL="0" rtl="0" algn="ctr">
              <a:spcBef>
                <a:spcPts val="1600"/>
              </a:spcBef>
              <a:spcAft>
                <a:spcPts val="0"/>
              </a:spcAft>
              <a:buClr>
                <a:schemeClr val="dk1"/>
              </a:buClr>
              <a:buSzPts val="1100"/>
              <a:buFont typeface="Arial"/>
              <a:buNone/>
            </a:pPr>
            <a:r>
              <a:rPr lang="en-GB" sz="1100"/>
              <a:t>a) To initialize a pointer variable when that pointer variable isn’t assigned any valid memory address yet.</a:t>
            </a:r>
            <a:endParaRPr sz="1100"/>
          </a:p>
          <a:p>
            <a:pPr indent="0" lvl="0" marL="0" rtl="0" algn="ctr">
              <a:spcBef>
                <a:spcPts val="1600"/>
              </a:spcBef>
              <a:spcAft>
                <a:spcPts val="0"/>
              </a:spcAft>
              <a:buClr>
                <a:schemeClr val="dk1"/>
              </a:buClr>
              <a:buSzPts val="1100"/>
              <a:buFont typeface="Arial"/>
              <a:buNone/>
            </a:pPr>
            <a:r>
              <a:rPr lang="en-GB" sz="1100"/>
              <a:t>b) To check for null pointer before accessing any pointer variable. By doing so, we can perform error handling in pointer related code e.g. dereference pointer variable only if it’s not NULL.</a:t>
            </a:r>
            <a:endParaRPr sz="1100"/>
          </a:p>
          <a:p>
            <a:pPr indent="0" lvl="0" marL="0" rtl="0" algn="ctr">
              <a:spcBef>
                <a:spcPts val="1600"/>
              </a:spcBef>
              <a:spcAft>
                <a:spcPts val="0"/>
              </a:spcAft>
              <a:buClr>
                <a:schemeClr val="dk1"/>
              </a:buClr>
              <a:buSzPts val="1100"/>
              <a:buFont typeface="Arial"/>
              <a:buNone/>
            </a:pPr>
            <a:r>
              <a:rPr lang="en-GB" sz="1100"/>
              <a:t>c) To pass a null pointer to a function argument when we don’t want to pass any valid memory address.</a:t>
            </a:r>
            <a:endParaRPr sz="1100"/>
          </a:p>
          <a:p>
            <a:pPr indent="0" lvl="0" marL="0" rtl="0" algn="ctr">
              <a:spcBef>
                <a:spcPts val="1600"/>
              </a:spcBef>
              <a:spcAft>
                <a:spcPts val="16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