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7"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3785846-4841-4395-ACAC-51207BC315FF}">
          <p14:sldIdLst>
            <p14:sldId id="256"/>
          </p14:sldIdLst>
        </p14:section>
        <p14:section name="A1" id="{438BB08D-6C06-4646-BEEA-12FC3C015238}">
          <p14:sldIdLst>
            <p14:sldId id="257"/>
          </p14:sldIdLst>
        </p14:section>
        <p14:section name="A2" id="{DCE66553-A663-41B7-88CA-0B46421422D9}">
          <p14:sldIdLst>
            <p14:sldId id="258"/>
          </p14:sldIdLst>
        </p14:section>
        <p14:section name="A3" id="{5472C75C-9BE6-41DC-9E67-4F008951545D}">
          <p14:sldIdLst>
            <p14:sldId id="259"/>
          </p14:sldIdLst>
        </p14:section>
        <p14:section name="A4" id="{092AFC09-DFAE-4ED4-A332-7D8589581FF5}">
          <p14:sldIdLst>
            <p14:sldId id="260"/>
          </p14:sldIdLst>
        </p14:section>
        <p14:section name="A5" id="{2CBD4728-1AA7-46B3-8BBB-59C979C585D0}">
          <p14:sldIdLst>
            <p14:sldId id="261"/>
            <p14:sldId id="267"/>
          </p14:sldIdLst>
        </p14:section>
        <p14:section name="A6" id="{C9BA01DA-5B3C-4E84-BCB0-B6C699CF19AF}">
          <p14:sldIdLst>
            <p14:sldId id="262"/>
            <p14:sldId id="263"/>
          </p14:sldIdLst>
        </p14:section>
        <p14:section name="B" id="{6A72F89E-8DF0-40D7-BCF5-01C4DEA23D10}">
          <p14:sldIdLst>
            <p14:sldId id="264"/>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152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6CA5BA-9287-4C75-9A49-BE6F6F102E1C}" type="datetimeFigureOut">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40949-F3BC-4E36-8937-572F775C7BDC}" type="slidenum">
              <a:rPr lang="en-US" smtClean="0"/>
              <a:t>‹#›</a:t>
            </a:fld>
            <a:endParaRPr lang="en-US"/>
          </a:p>
        </p:txBody>
      </p:sp>
    </p:spTree>
    <p:extLst>
      <p:ext uri="{BB962C8B-B14F-4D97-AF65-F5344CB8AC3E}">
        <p14:creationId xmlns:p14="http://schemas.microsoft.com/office/powerpoint/2010/main" val="3272806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40949-F3BC-4E36-8937-572F775C7BDC}" type="slidenum">
              <a:rPr lang="en-US" smtClean="0"/>
              <a:t>4</a:t>
            </a:fld>
            <a:endParaRPr lang="en-US"/>
          </a:p>
        </p:txBody>
      </p:sp>
    </p:spTree>
    <p:extLst>
      <p:ext uri="{BB962C8B-B14F-4D97-AF65-F5344CB8AC3E}">
        <p14:creationId xmlns:p14="http://schemas.microsoft.com/office/powerpoint/2010/main" val="306629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Home Page</a:t>
            </a:r>
          </a:p>
        </p:txBody>
      </p:sp>
      <p:sp>
        <p:nvSpPr>
          <p:cNvPr id="4" name="Slide Number Placeholder 3"/>
          <p:cNvSpPr>
            <a:spLocks noGrp="1"/>
          </p:cNvSpPr>
          <p:nvPr>
            <p:ph type="sldNum" sz="quarter" idx="5"/>
          </p:nvPr>
        </p:nvSpPr>
        <p:spPr/>
        <p:txBody>
          <a:bodyPr/>
          <a:lstStyle/>
          <a:p>
            <a:fld id="{7A640949-F3BC-4E36-8937-572F775C7BDC}" type="slidenum">
              <a:rPr lang="en-US" smtClean="0"/>
              <a:t>10</a:t>
            </a:fld>
            <a:endParaRPr lang="en-US"/>
          </a:p>
        </p:txBody>
      </p:sp>
    </p:spTree>
    <p:extLst>
      <p:ext uri="{BB962C8B-B14F-4D97-AF65-F5344CB8AC3E}">
        <p14:creationId xmlns:p14="http://schemas.microsoft.com/office/powerpoint/2010/main" val="301957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62CAD-1BFD-34B9-8A55-B996EB948D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189D95-C99B-2EBE-A744-E203336F55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A1436C-B95E-3347-104A-A9C220079660}"/>
              </a:ext>
            </a:extLst>
          </p:cNvPr>
          <p:cNvSpPr>
            <a:spLocks noGrp="1"/>
          </p:cNvSpPr>
          <p:nvPr>
            <p:ph type="body" idx="1"/>
          </p:nvPr>
        </p:nvSpPr>
        <p:spPr/>
        <p:txBody>
          <a:bodyPr/>
          <a:lstStyle/>
          <a:p>
            <a:r>
              <a:rPr lang="en-US" dirty="0"/>
              <a:t>Pet Page</a:t>
            </a:r>
          </a:p>
        </p:txBody>
      </p:sp>
      <p:sp>
        <p:nvSpPr>
          <p:cNvPr id="4" name="Slide Number Placeholder 3">
            <a:extLst>
              <a:ext uri="{FF2B5EF4-FFF2-40B4-BE49-F238E27FC236}">
                <a16:creationId xmlns:a16="http://schemas.microsoft.com/office/drawing/2014/main" id="{68F99AEE-A521-D260-E27E-7640CEA6B738}"/>
              </a:ext>
            </a:extLst>
          </p:cNvPr>
          <p:cNvSpPr>
            <a:spLocks noGrp="1"/>
          </p:cNvSpPr>
          <p:nvPr>
            <p:ph type="sldNum" sz="quarter" idx="5"/>
          </p:nvPr>
        </p:nvSpPr>
        <p:spPr/>
        <p:txBody>
          <a:bodyPr/>
          <a:lstStyle/>
          <a:p>
            <a:fld id="{7A640949-F3BC-4E36-8937-572F775C7BDC}" type="slidenum">
              <a:rPr lang="en-US" smtClean="0"/>
              <a:t>11</a:t>
            </a:fld>
            <a:endParaRPr lang="en-US"/>
          </a:p>
        </p:txBody>
      </p:sp>
    </p:spTree>
    <p:extLst>
      <p:ext uri="{BB962C8B-B14F-4D97-AF65-F5344CB8AC3E}">
        <p14:creationId xmlns:p14="http://schemas.microsoft.com/office/powerpoint/2010/main" val="40392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EE90E-531E-8F0C-A2A0-07D7E365C0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3111FD-5EDC-D9A4-F54D-102BFE1C69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0B2B57-7C17-60BD-CBC0-7D65D811E7FD}"/>
              </a:ext>
            </a:extLst>
          </p:cNvPr>
          <p:cNvSpPr>
            <a:spLocks noGrp="1"/>
          </p:cNvSpPr>
          <p:nvPr>
            <p:ph type="body" idx="1"/>
          </p:nvPr>
        </p:nvSpPr>
        <p:spPr/>
        <p:txBody>
          <a:bodyPr/>
          <a:lstStyle/>
          <a:p>
            <a:r>
              <a:rPr lang="en-US" dirty="0"/>
              <a:t>Consultation Page</a:t>
            </a:r>
          </a:p>
        </p:txBody>
      </p:sp>
      <p:sp>
        <p:nvSpPr>
          <p:cNvPr id="4" name="Slide Number Placeholder 3">
            <a:extLst>
              <a:ext uri="{FF2B5EF4-FFF2-40B4-BE49-F238E27FC236}">
                <a16:creationId xmlns:a16="http://schemas.microsoft.com/office/drawing/2014/main" id="{F3045513-709F-A8AF-AD53-28483166B91D}"/>
              </a:ext>
            </a:extLst>
          </p:cNvPr>
          <p:cNvSpPr>
            <a:spLocks noGrp="1"/>
          </p:cNvSpPr>
          <p:nvPr>
            <p:ph type="sldNum" sz="quarter" idx="5"/>
          </p:nvPr>
        </p:nvSpPr>
        <p:spPr/>
        <p:txBody>
          <a:bodyPr/>
          <a:lstStyle/>
          <a:p>
            <a:fld id="{7A640949-F3BC-4E36-8937-572F775C7BDC}" type="slidenum">
              <a:rPr lang="en-US" smtClean="0"/>
              <a:t>12</a:t>
            </a:fld>
            <a:endParaRPr lang="en-US"/>
          </a:p>
        </p:txBody>
      </p:sp>
    </p:spTree>
    <p:extLst>
      <p:ext uri="{BB962C8B-B14F-4D97-AF65-F5344CB8AC3E}">
        <p14:creationId xmlns:p14="http://schemas.microsoft.com/office/powerpoint/2010/main" val="1047991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9639C-42E8-9453-CB3C-1464098BF0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6EBCC6-CB55-B1DC-45DB-947B7B2F26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0E7865-9D91-02F4-EBC6-EC8A7A55B811}"/>
              </a:ext>
            </a:extLst>
          </p:cNvPr>
          <p:cNvSpPr>
            <a:spLocks noGrp="1"/>
          </p:cNvSpPr>
          <p:nvPr>
            <p:ph type="dt" sz="half" idx="10"/>
          </p:nvPr>
        </p:nvSpPr>
        <p:spPr/>
        <p:txBody>
          <a:bodyPr/>
          <a:lstStyle/>
          <a:p>
            <a:fld id="{1D104D5F-A56C-4D97-9DA3-D376A63FD10F}" type="datetimeFigureOut">
              <a:rPr lang="en-US" smtClean="0"/>
              <a:t>4/25/2025</a:t>
            </a:fld>
            <a:endParaRPr lang="en-US"/>
          </a:p>
        </p:txBody>
      </p:sp>
      <p:sp>
        <p:nvSpPr>
          <p:cNvPr id="5" name="Footer Placeholder 4">
            <a:extLst>
              <a:ext uri="{FF2B5EF4-FFF2-40B4-BE49-F238E27FC236}">
                <a16:creationId xmlns:a16="http://schemas.microsoft.com/office/drawing/2014/main" id="{DB9BA628-AE76-131A-BB03-6CBDA5E228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219A87-EE43-AFB2-A265-EAC2AF5C4C3A}"/>
              </a:ext>
            </a:extLst>
          </p:cNvPr>
          <p:cNvSpPr>
            <a:spLocks noGrp="1"/>
          </p:cNvSpPr>
          <p:nvPr>
            <p:ph type="sldNum" sz="quarter" idx="12"/>
          </p:nvPr>
        </p:nvSpPr>
        <p:spPr/>
        <p:txBody>
          <a:bodyPr/>
          <a:lstStyle/>
          <a:p>
            <a:fld id="{DFA0ED74-515F-4B0F-A0E0-BC383281B552}" type="slidenum">
              <a:rPr lang="en-US" smtClean="0"/>
              <a:t>‹#›</a:t>
            </a:fld>
            <a:endParaRPr lang="en-US"/>
          </a:p>
        </p:txBody>
      </p:sp>
    </p:spTree>
    <p:extLst>
      <p:ext uri="{BB962C8B-B14F-4D97-AF65-F5344CB8AC3E}">
        <p14:creationId xmlns:p14="http://schemas.microsoft.com/office/powerpoint/2010/main" val="600363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95C3-0549-B467-872B-23EEB72458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A6765C7-0839-7D9B-900F-4D6258AC78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68AE17-6182-8E01-530F-030E116D3B09}"/>
              </a:ext>
            </a:extLst>
          </p:cNvPr>
          <p:cNvSpPr>
            <a:spLocks noGrp="1"/>
          </p:cNvSpPr>
          <p:nvPr>
            <p:ph type="dt" sz="half" idx="10"/>
          </p:nvPr>
        </p:nvSpPr>
        <p:spPr/>
        <p:txBody>
          <a:bodyPr/>
          <a:lstStyle/>
          <a:p>
            <a:fld id="{1D104D5F-A56C-4D97-9DA3-D376A63FD10F}" type="datetimeFigureOut">
              <a:rPr lang="en-US" smtClean="0"/>
              <a:t>4/25/2025</a:t>
            </a:fld>
            <a:endParaRPr lang="en-US"/>
          </a:p>
        </p:txBody>
      </p:sp>
      <p:sp>
        <p:nvSpPr>
          <p:cNvPr id="5" name="Footer Placeholder 4">
            <a:extLst>
              <a:ext uri="{FF2B5EF4-FFF2-40B4-BE49-F238E27FC236}">
                <a16:creationId xmlns:a16="http://schemas.microsoft.com/office/drawing/2014/main" id="{E6E6EBBC-218D-CDC3-404B-3D72781E7B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E750F-F5FF-0503-F2BF-8E4620CD4737}"/>
              </a:ext>
            </a:extLst>
          </p:cNvPr>
          <p:cNvSpPr>
            <a:spLocks noGrp="1"/>
          </p:cNvSpPr>
          <p:nvPr>
            <p:ph type="sldNum" sz="quarter" idx="12"/>
          </p:nvPr>
        </p:nvSpPr>
        <p:spPr/>
        <p:txBody>
          <a:bodyPr/>
          <a:lstStyle/>
          <a:p>
            <a:fld id="{DFA0ED74-515F-4B0F-A0E0-BC383281B552}" type="slidenum">
              <a:rPr lang="en-US" smtClean="0"/>
              <a:t>‹#›</a:t>
            </a:fld>
            <a:endParaRPr lang="en-US"/>
          </a:p>
        </p:txBody>
      </p:sp>
    </p:spTree>
    <p:extLst>
      <p:ext uri="{BB962C8B-B14F-4D97-AF65-F5344CB8AC3E}">
        <p14:creationId xmlns:p14="http://schemas.microsoft.com/office/powerpoint/2010/main" val="24217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513C4-FF9F-621F-D1D3-62D32569A7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B615A5-70B4-4360-FD0B-7BBF806A4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3FD6D6-B111-229A-4364-6A7C2755A031}"/>
              </a:ext>
            </a:extLst>
          </p:cNvPr>
          <p:cNvSpPr>
            <a:spLocks noGrp="1"/>
          </p:cNvSpPr>
          <p:nvPr>
            <p:ph type="dt" sz="half" idx="10"/>
          </p:nvPr>
        </p:nvSpPr>
        <p:spPr/>
        <p:txBody>
          <a:bodyPr/>
          <a:lstStyle/>
          <a:p>
            <a:fld id="{1D104D5F-A56C-4D97-9DA3-D376A63FD10F}" type="datetimeFigureOut">
              <a:rPr lang="en-US" smtClean="0"/>
              <a:t>4/25/2025</a:t>
            </a:fld>
            <a:endParaRPr lang="en-US"/>
          </a:p>
        </p:txBody>
      </p:sp>
      <p:sp>
        <p:nvSpPr>
          <p:cNvPr id="5" name="Footer Placeholder 4">
            <a:extLst>
              <a:ext uri="{FF2B5EF4-FFF2-40B4-BE49-F238E27FC236}">
                <a16:creationId xmlns:a16="http://schemas.microsoft.com/office/drawing/2014/main" id="{EFA1AC5D-4E50-2035-E2BA-18107F658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D1359-EC12-4E42-06C7-2DAA0194451E}"/>
              </a:ext>
            </a:extLst>
          </p:cNvPr>
          <p:cNvSpPr>
            <a:spLocks noGrp="1"/>
          </p:cNvSpPr>
          <p:nvPr>
            <p:ph type="sldNum" sz="quarter" idx="12"/>
          </p:nvPr>
        </p:nvSpPr>
        <p:spPr/>
        <p:txBody>
          <a:bodyPr/>
          <a:lstStyle/>
          <a:p>
            <a:fld id="{DFA0ED74-515F-4B0F-A0E0-BC383281B552}" type="slidenum">
              <a:rPr lang="en-US" smtClean="0"/>
              <a:t>‹#›</a:t>
            </a:fld>
            <a:endParaRPr lang="en-US"/>
          </a:p>
        </p:txBody>
      </p:sp>
    </p:spTree>
    <p:extLst>
      <p:ext uri="{BB962C8B-B14F-4D97-AF65-F5344CB8AC3E}">
        <p14:creationId xmlns:p14="http://schemas.microsoft.com/office/powerpoint/2010/main" val="2159114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E66E8-0EAA-CC43-F56F-D34378D104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B40A7-1C1D-B35D-B647-F45DFE61E2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AEDAE-4300-D7D8-AF36-A08E3684B63E}"/>
              </a:ext>
            </a:extLst>
          </p:cNvPr>
          <p:cNvSpPr>
            <a:spLocks noGrp="1"/>
          </p:cNvSpPr>
          <p:nvPr>
            <p:ph type="dt" sz="half" idx="10"/>
          </p:nvPr>
        </p:nvSpPr>
        <p:spPr/>
        <p:txBody>
          <a:bodyPr/>
          <a:lstStyle/>
          <a:p>
            <a:fld id="{1D104D5F-A56C-4D97-9DA3-D376A63FD10F}" type="datetimeFigureOut">
              <a:rPr lang="en-US" smtClean="0"/>
              <a:t>4/25/2025</a:t>
            </a:fld>
            <a:endParaRPr lang="en-US"/>
          </a:p>
        </p:txBody>
      </p:sp>
      <p:sp>
        <p:nvSpPr>
          <p:cNvPr id="5" name="Footer Placeholder 4">
            <a:extLst>
              <a:ext uri="{FF2B5EF4-FFF2-40B4-BE49-F238E27FC236}">
                <a16:creationId xmlns:a16="http://schemas.microsoft.com/office/drawing/2014/main" id="{C9F48581-3793-9B7B-DFDA-7F94C364E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DD858-A532-1180-D8C0-F5DE8EE2D389}"/>
              </a:ext>
            </a:extLst>
          </p:cNvPr>
          <p:cNvSpPr>
            <a:spLocks noGrp="1"/>
          </p:cNvSpPr>
          <p:nvPr>
            <p:ph type="sldNum" sz="quarter" idx="12"/>
          </p:nvPr>
        </p:nvSpPr>
        <p:spPr/>
        <p:txBody>
          <a:bodyPr/>
          <a:lstStyle/>
          <a:p>
            <a:fld id="{DFA0ED74-515F-4B0F-A0E0-BC383281B552}" type="slidenum">
              <a:rPr lang="en-US" smtClean="0"/>
              <a:t>‹#›</a:t>
            </a:fld>
            <a:endParaRPr lang="en-US"/>
          </a:p>
        </p:txBody>
      </p:sp>
    </p:spTree>
    <p:extLst>
      <p:ext uri="{BB962C8B-B14F-4D97-AF65-F5344CB8AC3E}">
        <p14:creationId xmlns:p14="http://schemas.microsoft.com/office/powerpoint/2010/main" val="1749160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344C6-5259-AA82-5ACD-CA6D8D91C8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8143FF-B93B-6285-E293-5B880B67B0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673137-967F-0011-1094-85747D1E1F9D}"/>
              </a:ext>
            </a:extLst>
          </p:cNvPr>
          <p:cNvSpPr>
            <a:spLocks noGrp="1"/>
          </p:cNvSpPr>
          <p:nvPr>
            <p:ph type="dt" sz="half" idx="10"/>
          </p:nvPr>
        </p:nvSpPr>
        <p:spPr/>
        <p:txBody>
          <a:bodyPr/>
          <a:lstStyle/>
          <a:p>
            <a:fld id="{1D104D5F-A56C-4D97-9DA3-D376A63FD10F}" type="datetimeFigureOut">
              <a:rPr lang="en-US" smtClean="0"/>
              <a:t>4/25/2025</a:t>
            </a:fld>
            <a:endParaRPr lang="en-US"/>
          </a:p>
        </p:txBody>
      </p:sp>
      <p:sp>
        <p:nvSpPr>
          <p:cNvPr id="5" name="Footer Placeholder 4">
            <a:extLst>
              <a:ext uri="{FF2B5EF4-FFF2-40B4-BE49-F238E27FC236}">
                <a16:creationId xmlns:a16="http://schemas.microsoft.com/office/drawing/2014/main" id="{598A3311-C324-DE1A-4344-757CE5F4D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B32E90-30B7-63D4-DA33-10FED1044183}"/>
              </a:ext>
            </a:extLst>
          </p:cNvPr>
          <p:cNvSpPr>
            <a:spLocks noGrp="1"/>
          </p:cNvSpPr>
          <p:nvPr>
            <p:ph type="sldNum" sz="quarter" idx="12"/>
          </p:nvPr>
        </p:nvSpPr>
        <p:spPr/>
        <p:txBody>
          <a:bodyPr/>
          <a:lstStyle/>
          <a:p>
            <a:fld id="{DFA0ED74-515F-4B0F-A0E0-BC383281B552}" type="slidenum">
              <a:rPr lang="en-US" smtClean="0"/>
              <a:t>‹#›</a:t>
            </a:fld>
            <a:endParaRPr lang="en-US"/>
          </a:p>
        </p:txBody>
      </p:sp>
    </p:spTree>
    <p:extLst>
      <p:ext uri="{BB962C8B-B14F-4D97-AF65-F5344CB8AC3E}">
        <p14:creationId xmlns:p14="http://schemas.microsoft.com/office/powerpoint/2010/main" val="3987250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8B481-2223-2F45-B13E-F232258751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E0F3F9-93BA-40D9-C472-69C76E5BE6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2670B9-D077-19D1-A77A-1729255289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33F8330-7D50-61F3-C4ED-D1D189AC37F5}"/>
              </a:ext>
            </a:extLst>
          </p:cNvPr>
          <p:cNvSpPr>
            <a:spLocks noGrp="1"/>
          </p:cNvSpPr>
          <p:nvPr>
            <p:ph type="dt" sz="half" idx="10"/>
          </p:nvPr>
        </p:nvSpPr>
        <p:spPr/>
        <p:txBody>
          <a:bodyPr/>
          <a:lstStyle/>
          <a:p>
            <a:fld id="{1D104D5F-A56C-4D97-9DA3-D376A63FD10F}" type="datetimeFigureOut">
              <a:rPr lang="en-US" smtClean="0"/>
              <a:t>4/25/2025</a:t>
            </a:fld>
            <a:endParaRPr lang="en-US"/>
          </a:p>
        </p:txBody>
      </p:sp>
      <p:sp>
        <p:nvSpPr>
          <p:cNvPr id="6" name="Footer Placeholder 5">
            <a:extLst>
              <a:ext uri="{FF2B5EF4-FFF2-40B4-BE49-F238E27FC236}">
                <a16:creationId xmlns:a16="http://schemas.microsoft.com/office/drawing/2014/main" id="{0B0968CA-65D9-64BF-E827-04CFF9CF32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F37BF8-E027-6C0A-B1BB-0937B621C0DC}"/>
              </a:ext>
            </a:extLst>
          </p:cNvPr>
          <p:cNvSpPr>
            <a:spLocks noGrp="1"/>
          </p:cNvSpPr>
          <p:nvPr>
            <p:ph type="sldNum" sz="quarter" idx="12"/>
          </p:nvPr>
        </p:nvSpPr>
        <p:spPr/>
        <p:txBody>
          <a:bodyPr/>
          <a:lstStyle/>
          <a:p>
            <a:fld id="{DFA0ED74-515F-4B0F-A0E0-BC383281B552}" type="slidenum">
              <a:rPr lang="en-US" smtClean="0"/>
              <a:t>‹#›</a:t>
            </a:fld>
            <a:endParaRPr lang="en-US"/>
          </a:p>
        </p:txBody>
      </p:sp>
    </p:spTree>
    <p:extLst>
      <p:ext uri="{BB962C8B-B14F-4D97-AF65-F5344CB8AC3E}">
        <p14:creationId xmlns:p14="http://schemas.microsoft.com/office/powerpoint/2010/main" val="19542647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FF117-E564-251D-DA60-EA5304F5944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BE9CF3D-3F3F-4D54-A733-EA0D710F77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4A4F7B-71DC-C351-4502-D87BF3BD60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0B52E4-9D36-986B-8A00-6F1AFC994E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AD7ED7-3421-4814-BE5D-249D5C84D6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1AADD0-34CB-3541-9A59-3D6F476EB504}"/>
              </a:ext>
            </a:extLst>
          </p:cNvPr>
          <p:cNvSpPr>
            <a:spLocks noGrp="1"/>
          </p:cNvSpPr>
          <p:nvPr>
            <p:ph type="dt" sz="half" idx="10"/>
          </p:nvPr>
        </p:nvSpPr>
        <p:spPr/>
        <p:txBody>
          <a:bodyPr/>
          <a:lstStyle/>
          <a:p>
            <a:fld id="{1D104D5F-A56C-4D97-9DA3-D376A63FD10F}" type="datetimeFigureOut">
              <a:rPr lang="en-US" smtClean="0"/>
              <a:t>4/25/2025</a:t>
            </a:fld>
            <a:endParaRPr lang="en-US"/>
          </a:p>
        </p:txBody>
      </p:sp>
      <p:sp>
        <p:nvSpPr>
          <p:cNvPr id="8" name="Footer Placeholder 7">
            <a:extLst>
              <a:ext uri="{FF2B5EF4-FFF2-40B4-BE49-F238E27FC236}">
                <a16:creationId xmlns:a16="http://schemas.microsoft.com/office/drawing/2014/main" id="{CE80C949-A021-CC05-C19A-DF8C5CE5BF7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8298043-2786-2A9C-61CC-36D0E71D49D9}"/>
              </a:ext>
            </a:extLst>
          </p:cNvPr>
          <p:cNvSpPr>
            <a:spLocks noGrp="1"/>
          </p:cNvSpPr>
          <p:nvPr>
            <p:ph type="sldNum" sz="quarter" idx="12"/>
          </p:nvPr>
        </p:nvSpPr>
        <p:spPr/>
        <p:txBody>
          <a:bodyPr/>
          <a:lstStyle/>
          <a:p>
            <a:fld id="{DFA0ED74-515F-4B0F-A0E0-BC383281B552}" type="slidenum">
              <a:rPr lang="en-US" smtClean="0"/>
              <a:t>‹#›</a:t>
            </a:fld>
            <a:endParaRPr lang="en-US"/>
          </a:p>
        </p:txBody>
      </p:sp>
    </p:spTree>
    <p:extLst>
      <p:ext uri="{BB962C8B-B14F-4D97-AF65-F5344CB8AC3E}">
        <p14:creationId xmlns:p14="http://schemas.microsoft.com/office/powerpoint/2010/main" val="2753422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FDD6-9353-058A-DAEF-6413420038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4E1833-32DE-59E3-C878-5BE694315475}"/>
              </a:ext>
            </a:extLst>
          </p:cNvPr>
          <p:cNvSpPr>
            <a:spLocks noGrp="1"/>
          </p:cNvSpPr>
          <p:nvPr>
            <p:ph type="dt" sz="half" idx="10"/>
          </p:nvPr>
        </p:nvSpPr>
        <p:spPr/>
        <p:txBody>
          <a:bodyPr/>
          <a:lstStyle/>
          <a:p>
            <a:fld id="{1D104D5F-A56C-4D97-9DA3-D376A63FD10F}" type="datetimeFigureOut">
              <a:rPr lang="en-US" smtClean="0"/>
              <a:t>4/25/2025</a:t>
            </a:fld>
            <a:endParaRPr lang="en-US"/>
          </a:p>
        </p:txBody>
      </p:sp>
      <p:sp>
        <p:nvSpPr>
          <p:cNvPr id="4" name="Footer Placeholder 3">
            <a:extLst>
              <a:ext uri="{FF2B5EF4-FFF2-40B4-BE49-F238E27FC236}">
                <a16:creationId xmlns:a16="http://schemas.microsoft.com/office/drawing/2014/main" id="{DD5DEF2B-95E8-7F6F-B3DF-29A422E5B7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3E5F2B-EA59-7CA7-2776-ED110BAA24FA}"/>
              </a:ext>
            </a:extLst>
          </p:cNvPr>
          <p:cNvSpPr>
            <a:spLocks noGrp="1"/>
          </p:cNvSpPr>
          <p:nvPr>
            <p:ph type="sldNum" sz="quarter" idx="12"/>
          </p:nvPr>
        </p:nvSpPr>
        <p:spPr/>
        <p:txBody>
          <a:bodyPr/>
          <a:lstStyle/>
          <a:p>
            <a:fld id="{DFA0ED74-515F-4B0F-A0E0-BC383281B552}" type="slidenum">
              <a:rPr lang="en-US" smtClean="0"/>
              <a:t>‹#›</a:t>
            </a:fld>
            <a:endParaRPr lang="en-US"/>
          </a:p>
        </p:txBody>
      </p:sp>
    </p:spTree>
    <p:extLst>
      <p:ext uri="{BB962C8B-B14F-4D97-AF65-F5344CB8AC3E}">
        <p14:creationId xmlns:p14="http://schemas.microsoft.com/office/powerpoint/2010/main" val="30853591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7E9570-473F-B1BF-B7F8-9437C7EC8B33}"/>
              </a:ext>
            </a:extLst>
          </p:cNvPr>
          <p:cNvSpPr>
            <a:spLocks noGrp="1"/>
          </p:cNvSpPr>
          <p:nvPr>
            <p:ph type="dt" sz="half" idx="10"/>
          </p:nvPr>
        </p:nvSpPr>
        <p:spPr/>
        <p:txBody>
          <a:bodyPr/>
          <a:lstStyle/>
          <a:p>
            <a:fld id="{1D104D5F-A56C-4D97-9DA3-D376A63FD10F}" type="datetimeFigureOut">
              <a:rPr lang="en-US" smtClean="0"/>
              <a:t>4/25/2025</a:t>
            </a:fld>
            <a:endParaRPr lang="en-US"/>
          </a:p>
        </p:txBody>
      </p:sp>
      <p:sp>
        <p:nvSpPr>
          <p:cNvPr id="3" name="Footer Placeholder 2">
            <a:extLst>
              <a:ext uri="{FF2B5EF4-FFF2-40B4-BE49-F238E27FC236}">
                <a16:creationId xmlns:a16="http://schemas.microsoft.com/office/drawing/2014/main" id="{E2ECDEB5-1FE2-A55B-5E62-2CE54DD3A4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8D432AD-F9FF-EB4B-8423-51E4A8C95D84}"/>
              </a:ext>
            </a:extLst>
          </p:cNvPr>
          <p:cNvSpPr>
            <a:spLocks noGrp="1"/>
          </p:cNvSpPr>
          <p:nvPr>
            <p:ph type="sldNum" sz="quarter" idx="12"/>
          </p:nvPr>
        </p:nvSpPr>
        <p:spPr/>
        <p:txBody>
          <a:bodyPr/>
          <a:lstStyle/>
          <a:p>
            <a:fld id="{DFA0ED74-515F-4B0F-A0E0-BC383281B552}" type="slidenum">
              <a:rPr lang="en-US" smtClean="0"/>
              <a:t>‹#›</a:t>
            </a:fld>
            <a:endParaRPr lang="en-US"/>
          </a:p>
        </p:txBody>
      </p:sp>
    </p:spTree>
    <p:extLst>
      <p:ext uri="{BB962C8B-B14F-4D97-AF65-F5344CB8AC3E}">
        <p14:creationId xmlns:p14="http://schemas.microsoft.com/office/powerpoint/2010/main" val="3022042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558C0-3AD4-C756-55C1-47A896D63F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6E425C-2557-9E4F-8FDB-080A820481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C271A1-C7D5-DA91-8643-BC2D917565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1045E-93F6-DBA0-D27E-A59FA3DCA2EC}"/>
              </a:ext>
            </a:extLst>
          </p:cNvPr>
          <p:cNvSpPr>
            <a:spLocks noGrp="1"/>
          </p:cNvSpPr>
          <p:nvPr>
            <p:ph type="dt" sz="half" idx="10"/>
          </p:nvPr>
        </p:nvSpPr>
        <p:spPr/>
        <p:txBody>
          <a:bodyPr/>
          <a:lstStyle/>
          <a:p>
            <a:fld id="{1D104D5F-A56C-4D97-9DA3-D376A63FD10F}" type="datetimeFigureOut">
              <a:rPr lang="en-US" smtClean="0"/>
              <a:t>4/25/2025</a:t>
            </a:fld>
            <a:endParaRPr lang="en-US"/>
          </a:p>
        </p:txBody>
      </p:sp>
      <p:sp>
        <p:nvSpPr>
          <p:cNvPr id="6" name="Footer Placeholder 5">
            <a:extLst>
              <a:ext uri="{FF2B5EF4-FFF2-40B4-BE49-F238E27FC236}">
                <a16:creationId xmlns:a16="http://schemas.microsoft.com/office/drawing/2014/main" id="{515D8894-86A4-F3D3-74B5-B399D0EBBC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BF4172-3165-62BA-1EFD-E016228BC743}"/>
              </a:ext>
            </a:extLst>
          </p:cNvPr>
          <p:cNvSpPr>
            <a:spLocks noGrp="1"/>
          </p:cNvSpPr>
          <p:nvPr>
            <p:ph type="sldNum" sz="quarter" idx="12"/>
          </p:nvPr>
        </p:nvSpPr>
        <p:spPr/>
        <p:txBody>
          <a:bodyPr/>
          <a:lstStyle/>
          <a:p>
            <a:fld id="{DFA0ED74-515F-4B0F-A0E0-BC383281B552}" type="slidenum">
              <a:rPr lang="en-US" smtClean="0"/>
              <a:t>‹#›</a:t>
            </a:fld>
            <a:endParaRPr lang="en-US"/>
          </a:p>
        </p:txBody>
      </p:sp>
    </p:spTree>
    <p:extLst>
      <p:ext uri="{BB962C8B-B14F-4D97-AF65-F5344CB8AC3E}">
        <p14:creationId xmlns:p14="http://schemas.microsoft.com/office/powerpoint/2010/main" val="1674411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A3FAA-72BA-4046-AA53-1258888CEF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DA7654-A0EC-4B90-8E77-945AB09640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C426BA-40BC-75EC-C156-F55ED5AC60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C432FA-0439-E004-53B4-597829E54786}"/>
              </a:ext>
            </a:extLst>
          </p:cNvPr>
          <p:cNvSpPr>
            <a:spLocks noGrp="1"/>
          </p:cNvSpPr>
          <p:nvPr>
            <p:ph type="dt" sz="half" idx="10"/>
          </p:nvPr>
        </p:nvSpPr>
        <p:spPr/>
        <p:txBody>
          <a:bodyPr/>
          <a:lstStyle/>
          <a:p>
            <a:fld id="{1D104D5F-A56C-4D97-9DA3-D376A63FD10F}" type="datetimeFigureOut">
              <a:rPr lang="en-US" smtClean="0"/>
              <a:t>4/25/2025</a:t>
            </a:fld>
            <a:endParaRPr lang="en-US"/>
          </a:p>
        </p:txBody>
      </p:sp>
      <p:sp>
        <p:nvSpPr>
          <p:cNvPr id="6" name="Footer Placeholder 5">
            <a:extLst>
              <a:ext uri="{FF2B5EF4-FFF2-40B4-BE49-F238E27FC236}">
                <a16:creationId xmlns:a16="http://schemas.microsoft.com/office/drawing/2014/main" id="{48441665-D668-F02D-C4DE-EA7095A569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CB4E40-FA05-63E6-216E-0972C7176EF2}"/>
              </a:ext>
            </a:extLst>
          </p:cNvPr>
          <p:cNvSpPr>
            <a:spLocks noGrp="1"/>
          </p:cNvSpPr>
          <p:nvPr>
            <p:ph type="sldNum" sz="quarter" idx="12"/>
          </p:nvPr>
        </p:nvSpPr>
        <p:spPr/>
        <p:txBody>
          <a:bodyPr/>
          <a:lstStyle/>
          <a:p>
            <a:fld id="{DFA0ED74-515F-4B0F-A0E0-BC383281B552}" type="slidenum">
              <a:rPr lang="en-US" smtClean="0"/>
              <a:t>‹#›</a:t>
            </a:fld>
            <a:endParaRPr lang="en-US"/>
          </a:p>
        </p:txBody>
      </p:sp>
    </p:spTree>
    <p:extLst>
      <p:ext uri="{BB962C8B-B14F-4D97-AF65-F5344CB8AC3E}">
        <p14:creationId xmlns:p14="http://schemas.microsoft.com/office/powerpoint/2010/main" val="2616526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0CC60-3E77-7FBD-F6EE-4BEC9A3E16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3A149D-C282-5A70-E23D-02BD8038E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6BA894-7FA7-A20C-9DB2-73129B28F9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104D5F-A56C-4D97-9DA3-D376A63FD10F}" type="datetimeFigureOut">
              <a:rPr lang="en-US" smtClean="0"/>
              <a:t>4/25/2025</a:t>
            </a:fld>
            <a:endParaRPr lang="en-US"/>
          </a:p>
        </p:txBody>
      </p:sp>
      <p:sp>
        <p:nvSpPr>
          <p:cNvPr id="5" name="Footer Placeholder 4">
            <a:extLst>
              <a:ext uri="{FF2B5EF4-FFF2-40B4-BE49-F238E27FC236}">
                <a16:creationId xmlns:a16="http://schemas.microsoft.com/office/drawing/2014/main" id="{60A6043E-7A59-6BEE-356B-BFB7D4C30C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FA560F-1C97-B9F0-D125-06D3A041C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A0ED74-515F-4B0F-A0E0-BC383281B552}" type="slidenum">
              <a:rPr lang="en-US" smtClean="0"/>
              <a:t>‹#›</a:t>
            </a:fld>
            <a:endParaRPr lang="en-US"/>
          </a:p>
        </p:txBody>
      </p:sp>
    </p:spTree>
    <p:extLst>
      <p:ext uri="{BB962C8B-B14F-4D97-AF65-F5344CB8AC3E}">
        <p14:creationId xmlns:p14="http://schemas.microsoft.com/office/powerpoint/2010/main" val="182025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22DCE-E085-122D-95C8-0A395FCE9745}"/>
              </a:ext>
            </a:extLst>
          </p:cNvPr>
          <p:cNvSpPr>
            <a:spLocks noGrp="1"/>
          </p:cNvSpPr>
          <p:nvPr>
            <p:ph type="ctrTitle"/>
          </p:nvPr>
        </p:nvSpPr>
        <p:spPr/>
        <p:txBody>
          <a:bodyPr/>
          <a:lstStyle/>
          <a:p>
            <a:r>
              <a:rPr lang="en-US" dirty="0"/>
              <a:t>UI design</a:t>
            </a:r>
          </a:p>
        </p:txBody>
      </p:sp>
      <p:sp>
        <p:nvSpPr>
          <p:cNvPr id="3" name="Subtitle 2">
            <a:extLst>
              <a:ext uri="{FF2B5EF4-FFF2-40B4-BE49-F238E27FC236}">
                <a16:creationId xmlns:a16="http://schemas.microsoft.com/office/drawing/2014/main" id="{C9F53A75-5AC4-51F5-0D05-346D0D506079}"/>
              </a:ext>
            </a:extLst>
          </p:cNvPr>
          <p:cNvSpPr>
            <a:spLocks noGrp="1"/>
          </p:cNvSpPr>
          <p:nvPr>
            <p:ph type="subTitle" idx="1"/>
          </p:nvPr>
        </p:nvSpPr>
        <p:spPr/>
        <p:txBody>
          <a:bodyPr/>
          <a:lstStyle/>
          <a:p>
            <a:r>
              <a:rPr lang="en-US" dirty="0"/>
              <a:t>Nick Fisher</a:t>
            </a:r>
          </a:p>
        </p:txBody>
      </p:sp>
    </p:spTree>
    <p:extLst>
      <p:ext uri="{BB962C8B-B14F-4D97-AF65-F5344CB8AC3E}">
        <p14:creationId xmlns:p14="http://schemas.microsoft.com/office/powerpoint/2010/main" val="751755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25349D9-24A8-378A-19A1-FB37F93A1B67}"/>
              </a:ext>
            </a:extLst>
          </p:cNvPr>
          <p:cNvSpPr/>
          <p:nvPr/>
        </p:nvSpPr>
        <p:spPr>
          <a:xfrm>
            <a:off x="140043" y="1476631"/>
            <a:ext cx="11821298" cy="39356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content</a:t>
            </a:r>
          </a:p>
        </p:txBody>
      </p:sp>
      <p:sp>
        <p:nvSpPr>
          <p:cNvPr id="6" name="Rectangle 5">
            <a:extLst>
              <a:ext uri="{FF2B5EF4-FFF2-40B4-BE49-F238E27FC236}">
                <a16:creationId xmlns:a16="http://schemas.microsoft.com/office/drawing/2014/main" id="{99610756-272B-2512-10F4-E2DBE3181D30}"/>
              </a:ext>
            </a:extLst>
          </p:cNvPr>
          <p:cNvSpPr/>
          <p:nvPr/>
        </p:nvSpPr>
        <p:spPr>
          <a:xfrm>
            <a:off x="140043" y="5616143"/>
            <a:ext cx="11821298" cy="1241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Footer</a:t>
            </a:r>
          </a:p>
          <a:p>
            <a:pPr algn="ctr"/>
            <a:r>
              <a:rPr lang="en-US" dirty="0"/>
              <a:t>FAQ		Privacy Policy		Consultation</a:t>
            </a:r>
          </a:p>
        </p:txBody>
      </p:sp>
      <p:sp>
        <p:nvSpPr>
          <p:cNvPr id="8" name="Rectangle 7">
            <a:extLst>
              <a:ext uri="{FF2B5EF4-FFF2-40B4-BE49-F238E27FC236}">
                <a16:creationId xmlns:a16="http://schemas.microsoft.com/office/drawing/2014/main" id="{7F9F9B98-4CBC-F368-7F90-0D16DD5FF919}"/>
              </a:ext>
            </a:extLst>
          </p:cNvPr>
          <p:cNvSpPr/>
          <p:nvPr/>
        </p:nvSpPr>
        <p:spPr>
          <a:xfrm>
            <a:off x="140043" y="0"/>
            <a:ext cx="11821298" cy="1272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Home	Dog owners	Cat owners	Bird owners	Consultation	search</a:t>
            </a:r>
          </a:p>
        </p:txBody>
      </p:sp>
      <p:pic>
        <p:nvPicPr>
          <p:cNvPr id="3" name="Picture 2" descr="A yellow dog in a blue circle&#10;&#10;AI-generated content may be incorrect.">
            <a:extLst>
              <a:ext uri="{FF2B5EF4-FFF2-40B4-BE49-F238E27FC236}">
                <a16:creationId xmlns:a16="http://schemas.microsoft.com/office/drawing/2014/main" id="{088640D4-F762-4CC4-A10C-9074A9D9E8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43" y="30889"/>
            <a:ext cx="1227352" cy="1241857"/>
          </a:xfrm>
          <a:prstGeom prst="rect">
            <a:avLst/>
          </a:prstGeom>
        </p:spPr>
      </p:pic>
      <p:sp>
        <p:nvSpPr>
          <p:cNvPr id="4" name="TextBox 3">
            <a:extLst>
              <a:ext uri="{FF2B5EF4-FFF2-40B4-BE49-F238E27FC236}">
                <a16:creationId xmlns:a16="http://schemas.microsoft.com/office/drawing/2014/main" id="{1865D314-ACE1-8FD3-2396-B3773B24E620}"/>
              </a:ext>
            </a:extLst>
          </p:cNvPr>
          <p:cNvSpPr txBox="1"/>
          <p:nvPr/>
        </p:nvSpPr>
        <p:spPr>
          <a:xfrm>
            <a:off x="4794422" y="247135"/>
            <a:ext cx="2174789" cy="369332"/>
          </a:xfrm>
          <a:prstGeom prst="rect">
            <a:avLst/>
          </a:prstGeom>
          <a:noFill/>
        </p:spPr>
        <p:txBody>
          <a:bodyPr wrap="square" rtlCol="0">
            <a:spAutoFit/>
          </a:bodyPr>
          <a:lstStyle/>
          <a:p>
            <a:r>
              <a:rPr lang="en-US" dirty="0"/>
              <a:t>COLOR = #003B6D</a:t>
            </a:r>
          </a:p>
        </p:txBody>
      </p:sp>
      <p:sp>
        <p:nvSpPr>
          <p:cNvPr id="7" name="TextBox 6">
            <a:extLst>
              <a:ext uri="{FF2B5EF4-FFF2-40B4-BE49-F238E27FC236}">
                <a16:creationId xmlns:a16="http://schemas.microsoft.com/office/drawing/2014/main" id="{A1C28852-84FF-1882-9E92-3A09C33A1F64}"/>
              </a:ext>
            </a:extLst>
          </p:cNvPr>
          <p:cNvSpPr txBox="1"/>
          <p:nvPr/>
        </p:nvSpPr>
        <p:spPr>
          <a:xfrm>
            <a:off x="4794422" y="2150076"/>
            <a:ext cx="2174789" cy="369332"/>
          </a:xfrm>
          <a:prstGeom prst="rect">
            <a:avLst/>
          </a:prstGeom>
          <a:noFill/>
        </p:spPr>
        <p:txBody>
          <a:bodyPr wrap="square" rtlCol="0">
            <a:spAutoFit/>
          </a:bodyPr>
          <a:lstStyle/>
          <a:p>
            <a:r>
              <a:rPr lang="en-US" dirty="0"/>
              <a:t>COLOR = #6699CC</a:t>
            </a:r>
          </a:p>
        </p:txBody>
      </p:sp>
      <p:sp>
        <p:nvSpPr>
          <p:cNvPr id="9" name="TextBox 8">
            <a:extLst>
              <a:ext uri="{FF2B5EF4-FFF2-40B4-BE49-F238E27FC236}">
                <a16:creationId xmlns:a16="http://schemas.microsoft.com/office/drawing/2014/main" id="{01B7BDAC-DF07-2338-0062-503DB4850EE5}"/>
              </a:ext>
            </a:extLst>
          </p:cNvPr>
          <p:cNvSpPr txBox="1"/>
          <p:nvPr/>
        </p:nvSpPr>
        <p:spPr>
          <a:xfrm>
            <a:off x="667265" y="5955957"/>
            <a:ext cx="1186249" cy="646331"/>
          </a:xfrm>
          <a:prstGeom prst="rect">
            <a:avLst/>
          </a:prstGeom>
          <a:noFill/>
        </p:spPr>
        <p:txBody>
          <a:bodyPr wrap="square" rtlCol="0">
            <a:spAutoFit/>
          </a:bodyPr>
          <a:lstStyle/>
          <a:p>
            <a:r>
              <a:rPr lang="en-US" dirty="0"/>
              <a:t>COLOR = #676767</a:t>
            </a:r>
          </a:p>
        </p:txBody>
      </p:sp>
      <p:sp>
        <p:nvSpPr>
          <p:cNvPr id="10" name="TextBox 9">
            <a:extLst>
              <a:ext uri="{FF2B5EF4-FFF2-40B4-BE49-F238E27FC236}">
                <a16:creationId xmlns:a16="http://schemas.microsoft.com/office/drawing/2014/main" id="{CF8C8343-C58D-91EE-38A0-486277F1A317}"/>
              </a:ext>
            </a:extLst>
          </p:cNvPr>
          <p:cNvSpPr txBox="1"/>
          <p:nvPr/>
        </p:nvSpPr>
        <p:spPr>
          <a:xfrm>
            <a:off x="4053016" y="4139512"/>
            <a:ext cx="2042984" cy="646331"/>
          </a:xfrm>
          <a:prstGeom prst="rect">
            <a:avLst/>
          </a:prstGeom>
          <a:noFill/>
        </p:spPr>
        <p:txBody>
          <a:bodyPr wrap="square" rtlCol="0">
            <a:spAutoFit/>
          </a:bodyPr>
          <a:lstStyle/>
          <a:p>
            <a:r>
              <a:rPr lang="en-US" dirty="0"/>
              <a:t>TEXT COLOR = #BDBDBD</a:t>
            </a:r>
          </a:p>
        </p:txBody>
      </p:sp>
    </p:spTree>
    <p:extLst>
      <p:ext uri="{BB962C8B-B14F-4D97-AF65-F5344CB8AC3E}">
        <p14:creationId xmlns:p14="http://schemas.microsoft.com/office/powerpoint/2010/main" val="4031447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57130-3D3B-08F7-54DF-58E2CF052AC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F3B8BAB-CEC5-3CE0-4E6B-73961E891E40}"/>
              </a:ext>
            </a:extLst>
          </p:cNvPr>
          <p:cNvSpPr/>
          <p:nvPr/>
        </p:nvSpPr>
        <p:spPr>
          <a:xfrm>
            <a:off x="140043" y="1476631"/>
            <a:ext cx="11821298" cy="43125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535769E1-0B48-518B-4C7F-616465F98092}"/>
              </a:ext>
            </a:extLst>
          </p:cNvPr>
          <p:cNvSpPr/>
          <p:nvPr/>
        </p:nvSpPr>
        <p:spPr>
          <a:xfrm>
            <a:off x="642549" y="3002688"/>
            <a:ext cx="10626811" cy="124803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Photo							Text about the animal</a:t>
            </a:r>
          </a:p>
        </p:txBody>
      </p:sp>
      <p:sp>
        <p:nvSpPr>
          <p:cNvPr id="7" name="Rectangle 6">
            <a:extLst>
              <a:ext uri="{FF2B5EF4-FFF2-40B4-BE49-F238E27FC236}">
                <a16:creationId xmlns:a16="http://schemas.microsoft.com/office/drawing/2014/main" id="{3B1CEAF1-0F85-88A1-9F16-62E9B840BB38}"/>
              </a:ext>
            </a:extLst>
          </p:cNvPr>
          <p:cNvSpPr/>
          <p:nvPr/>
        </p:nvSpPr>
        <p:spPr>
          <a:xfrm>
            <a:off x="140043" y="0"/>
            <a:ext cx="11821298" cy="1272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Home	Dog owners	Cat owners	Bird owners	Consultation	search</a:t>
            </a:r>
          </a:p>
        </p:txBody>
      </p:sp>
      <p:sp>
        <p:nvSpPr>
          <p:cNvPr id="8" name="Rectangle 7">
            <a:extLst>
              <a:ext uri="{FF2B5EF4-FFF2-40B4-BE49-F238E27FC236}">
                <a16:creationId xmlns:a16="http://schemas.microsoft.com/office/drawing/2014/main" id="{CD753825-EC25-4CF3-505E-A60AA93F9997}"/>
              </a:ext>
            </a:extLst>
          </p:cNvPr>
          <p:cNvSpPr/>
          <p:nvPr/>
        </p:nvSpPr>
        <p:spPr>
          <a:xfrm>
            <a:off x="140043" y="5993024"/>
            <a:ext cx="11821298" cy="8649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Footer</a:t>
            </a:r>
          </a:p>
          <a:p>
            <a:pPr algn="ctr"/>
            <a:r>
              <a:rPr lang="en-US" dirty="0"/>
              <a:t>FAQ		Privacy Policy		Consultation</a:t>
            </a:r>
          </a:p>
        </p:txBody>
      </p:sp>
      <p:sp>
        <p:nvSpPr>
          <p:cNvPr id="10" name="Rectangle 9">
            <a:extLst>
              <a:ext uri="{FF2B5EF4-FFF2-40B4-BE49-F238E27FC236}">
                <a16:creationId xmlns:a16="http://schemas.microsoft.com/office/drawing/2014/main" id="{157EA5AA-BD81-B715-2AF0-E627B32EE5C8}"/>
              </a:ext>
            </a:extLst>
          </p:cNvPr>
          <p:cNvSpPr/>
          <p:nvPr/>
        </p:nvSpPr>
        <p:spPr>
          <a:xfrm>
            <a:off x="642550" y="4368109"/>
            <a:ext cx="10626811" cy="124803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Photo							Text about the animal</a:t>
            </a:r>
          </a:p>
        </p:txBody>
      </p:sp>
      <p:sp>
        <p:nvSpPr>
          <p:cNvPr id="11" name="Rectangle 10">
            <a:extLst>
              <a:ext uri="{FF2B5EF4-FFF2-40B4-BE49-F238E27FC236}">
                <a16:creationId xmlns:a16="http://schemas.microsoft.com/office/drawing/2014/main" id="{4C02801E-2171-2586-71BE-A63D450FC152}"/>
              </a:ext>
            </a:extLst>
          </p:cNvPr>
          <p:cNvSpPr/>
          <p:nvPr/>
        </p:nvSpPr>
        <p:spPr>
          <a:xfrm>
            <a:off x="642550" y="1637267"/>
            <a:ext cx="10626811" cy="124803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Photo							Text about the animal</a:t>
            </a:r>
          </a:p>
        </p:txBody>
      </p:sp>
      <p:pic>
        <p:nvPicPr>
          <p:cNvPr id="2" name="Picture 1" descr="A yellow dog in a blue circle&#10;&#10;AI-generated content may be incorrect.">
            <a:extLst>
              <a:ext uri="{FF2B5EF4-FFF2-40B4-BE49-F238E27FC236}">
                <a16:creationId xmlns:a16="http://schemas.microsoft.com/office/drawing/2014/main" id="{7258A1C4-B048-A8B5-7F6F-8257577AAF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43" y="30889"/>
            <a:ext cx="1227352" cy="1241857"/>
          </a:xfrm>
          <a:prstGeom prst="rect">
            <a:avLst/>
          </a:prstGeom>
        </p:spPr>
      </p:pic>
      <p:sp>
        <p:nvSpPr>
          <p:cNvPr id="4" name="TextBox 3">
            <a:extLst>
              <a:ext uri="{FF2B5EF4-FFF2-40B4-BE49-F238E27FC236}">
                <a16:creationId xmlns:a16="http://schemas.microsoft.com/office/drawing/2014/main" id="{4E631591-3BBB-C212-6251-EB2340D5F3BD}"/>
              </a:ext>
            </a:extLst>
          </p:cNvPr>
          <p:cNvSpPr txBox="1"/>
          <p:nvPr/>
        </p:nvSpPr>
        <p:spPr>
          <a:xfrm>
            <a:off x="4794422" y="247135"/>
            <a:ext cx="2174789" cy="369332"/>
          </a:xfrm>
          <a:prstGeom prst="rect">
            <a:avLst/>
          </a:prstGeom>
          <a:noFill/>
        </p:spPr>
        <p:txBody>
          <a:bodyPr wrap="square" rtlCol="0">
            <a:spAutoFit/>
          </a:bodyPr>
          <a:lstStyle/>
          <a:p>
            <a:r>
              <a:rPr lang="en-US" dirty="0"/>
              <a:t>COLOR = #003B6D</a:t>
            </a:r>
          </a:p>
        </p:txBody>
      </p:sp>
      <p:sp>
        <p:nvSpPr>
          <p:cNvPr id="6" name="TextBox 5">
            <a:extLst>
              <a:ext uri="{FF2B5EF4-FFF2-40B4-BE49-F238E27FC236}">
                <a16:creationId xmlns:a16="http://schemas.microsoft.com/office/drawing/2014/main" id="{FD7D191E-D51D-0154-689C-4A5BD15AF184}"/>
              </a:ext>
            </a:extLst>
          </p:cNvPr>
          <p:cNvSpPr txBox="1"/>
          <p:nvPr/>
        </p:nvSpPr>
        <p:spPr>
          <a:xfrm>
            <a:off x="4794422" y="2150076"/>
            <a:ext cx="2174789" cy="369332"/>
          </a:xfrm>
          <a:prstGeom prst="rect">
            <a:avLst/>
          </a:prstGeom>
          <a:noFill/>
        </p:spPr>
        <p:txBody>
          <a:bodyPr wrap="square" rtlCol="0">
            <a:spAutoFit/>
          </a:bodyPr>
          <a:lstStyle/>
          <a:p>
            <a:r>
              <a:rPr lang="en-US" dirty="0"/>
              <a:t>COLOR = #6699CC</a:t>
            </a:r>
          </a:p>
        </p:txBody>
      </p:sp>
      <p:sp>
        <p:nvSpPr>
          <p:cNvPr id="9" name="TextBox 8">
            <a:extLst>
              <a:ext uri="{FF2B5EF4-FFF2-40B4-BE49-F238E27FC236}">
                <a16:creationId xmlns:a16="http://schemas.microsoft.com/office/drawing/2014/main" id="{384167A1-D018-8B77-48BB-FE6230887C13}"/>
              </a:ext>
            </a:extLst>
          </p:cNvPr>
          <p:cNvSpPr txBox="1"/>
          <p:nvPr/>
        </p:nvSpPr>
        <p:spPr>
          <a:xfrm>
            <a:off x="4794421" y="3398110"/>
            <a:ext cx="2174789" cy="369332"/>
          </a:xfrm>
          <a:prstGeom prst="rect">
            <a:avLst/>
          </a:prstGeom>
          <a:noFill/>
        </p:spPr>
        <p:txBody>
          <a:bodyPr wrap="square" rtlCol="0">
            <a:spAutoFit/>
          </a:bodyPr>
          <a:lstStyle/>
          <a:p>
            <a:r>
              <a:rPr lang="en-US" dirty="0"/>
              <a:t>COLOR = #6699CC</a:t>
            </a:r>
          </a:p>
        </p:txBody>
      </p:sp>
      <p:sp>
        <p:nvSpPr>
          <p:cNvPr id="12" name="TextBox 11">
            <a:extLst>
              <a:ext uri="{FF2B5EF4-FFF2-40B4-BE49-F238E27FC236}">
                <a16:creationId xmlns:a16="http://schemas.microsoft.com/office/drawing/2014/main" id="{34930BDB-5A55-2591-C8E1-B38A422FF2EC}"/>
              </a:ext>
            </a:extLst>
          </p:cNvPr>
          <p:cNvSpPr txBox="1"/>
          <p:nvPr/>
        </p:nvSpPr>
        <p:spPr>
          <a:xfrm>
            <a:off x="4794421" y="4896020"/>
            <a:ext cx="2174789" cy="369332"/>
          </a:xfrm>
          <a:prstGeom prst="rect">
            <a:avLst/>
          </a:prstGeom>
          <a:noFill/>
        </p:spPr>
        <p:txBody>
          <a:bodyPr wrap="square" rtlCol="0">
            <a:spAutoFit/>
          </a:bodyPr>
          <a:lstStyle/>
          <a:p>
            <a:r>
              <a:rPr lang="en-US" dirty="0"/>
              <a:t>COLOR = #6699CC</a:t>
            </a:r>
          </a:p>
        </p:txBody>
      </p:sp>
      <p:sp>
        <p:nvSpPr>
          <p:cNvPr id="13" name="TextBox 12">
            <a:extLst>
              <a:ext uri="{FF2B5EF4-FFF2-40B4-BE49-F238E27FC236}">
                <a16:creationId xmlns:a16="http://schemas.microsoft.com/office/drawing/2014/main" id="{A9F86B08-ACC1-53D4-927D-B6352C3A650D}"/>
              </a:ext>
            </a:extLst>
          </p:cNvPr>
          <p:cNvSpPr txBox="1"/>
          <p:nvPr/>
        </p:nvSpPr>
        <p:spPr>
          <a:xfrm>
            <a:off x="667265" y="5955957"/>
            <a:ext cx="1186249" cy="646331"/>
          </a:xfrm>
          <a:prstGeom prst="rect">
            <a:avLst/>
          </a:prstGeom>
          <a:noFill/>
        </p:spPr>
        <p:txBody>
          <a:bodyPr wrap="square" rtlCol="0">
            <a:spAutoFit/>
          </a:bodyPr>
          <a:lstStyle/>
          <a:p>
            <a:r>
              <a:rPr lang="en-US" dirty="0"/>
              <a:t>COLOR = #676767</a:t>
            </a:r>
          </a:p>
        </p:txBody>
      </p:sp>
      <p:sp>
        <p:nvSpPr>
          <p:cNvPr id="14" name="TextBox 13">
            <a:extLst>
              <a:ext uri="{FF2B5EF4-FFF2-40B4-BE49-F238E27FC236}">
                <a16:creationId xmlns:a16="http://schemas.microsoft.com/office/drawing/2014/main" id="{E393A9A6-9F8C-CD9C-6446-B95C7C130A3D}"/>
              </a:ext>
            </a:extLst>
          </p:cNvPr>
          <p:cNvSpPr txBox="1"/>
          <p:nvPr/>
        </p:nvSpPr>
        <p:spPr>
          <a:xfrm>
            <a:off x="2500184" y="3380079"/>
            <a:ext cx="2042984" cy="646331"/>
          </a:xfrm>
          <a:prstGeom prst="rect">
            <a:avLst/>
          </a:prstGeom>
          <a:noFill/>
        </p:spPr>
        <p:txBody>
          <a:bodyPr wrap="square" rtlCol="0">
            <a:spAutoFit/>
          </a:bodyPr>
          <a:lstStyle/>
          <a:p>
            <a:r>
              <a:rPr lang="en-US" dirty="0"/>
              <a:t>TEXT COLOR = #BDBDBD</a:t>
            </a:r>
          </a:p>
        </p:txBody>
      </p:sp>
    </p:spTree>
    <p:extLst>
      <p:ext uri="{BB962C8B-B14F-4D97-AF65-F5344CB8AC3E}">
        <p14:creationId xmlns:p14="http://schemas.microsoft.com/office/powerpoint/2010/main" val="2292177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97928-ED41-009A-AE97-BCB65B71A4B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DF30AF6-44F8-FF78-E5E5-5F7679120EB8}"/>
              </a:ext>
            </a:extLst>
          </p:cNvPr>
          <p:cNvSpPr/>
          <p:nvPr/>
        </p:nvSpPr>
        <p:spPr>
          <a:xfrm>
            <a:off x="3105665" y="2227304"/>
            <a:ext cx="5890053" cy="24033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Consultation Form</a:t>
            </a:r>
          </a:p>
        </p:txBody>
      </p:sp>
      <p:sp>
        <p:nvSpPr>
          <p:cNvPr id="2" name="Rectangle 1">
            <a:extLst>
              <a:ext uri="{FF2B5EF4-FFF2-40B4-BE49-F238E27FC236}">
                <a16:creationId xmlns:a16="http://schemas.microsoft.com/office/drawing/2014/main" id="{EDD006AA-6EC7-64E7-B534-ACB0F4E9A8F3}"/>
              </a:ext>
            </a:extLst>
          </p:cNvPr>
          <p:cNvSpPr/>
          <p:nvPr/>
        </p:nvSpPr>
        <p:spPr>
          <a:xfrm>
            <a:off x="185351" y="-12357"/>
            <a:ext cx="11821298" cy="1272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Home	Dog </a:t>
            </a:r>
            <a:r>
              <a:rPr lang="en-US" dirty="0" err="1"/>
              <a:t>ownes</a:t>
            </a:r>
            <a:r>
              <a:rPr lang="en-US" dirty="0"/>
              <a:t>	Cat owners	Bird owners	Consultation	search</a:t>
            </a:r>
          </a:p>
        </p:txBody>
      </p:sp>
      <p:sp>
        <p:nvSpPr>
          <p:cNvPr id="3" name="Rectangle 2">
            <a:extLst>
              <a:ext uri="{FF2B5EF4-FFF2-40B4-BE49-F238E27FC236}">
                <a16:creationId xmlns:a16="http://schemas.microsoft.com/office/drawing/2014/main" id="{FA0CCC53-9B8A-E369-50C8-6D043C45CAC3}"/>
              </a:ext>
            </a:extLst>
          </p:cNvPr>
          <p:cNvSpPr/>
          <p:nvPr/>
        </p:nvSpPr>
        <p:spPr>
          <a:xfrm>
            <a:off x="140043" y="0"/>
            <a:ext cx="11821298" cy="12727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Home	Dog owners	Cat owners	Bird owners	Consultation	search</a:t>
            </a:r>
          </a:p>
        </p:txBody>
      </p:sp>
      <p:sp>
        <p:nvSpPr>
          <p:cNvPr id="7" name="Rectangle 6">
            <a:extLst>
              <a:ext uri="{FF2B5EF4-FFF2-40B4-BE49-F238E27FC236}">
                <a16:creationId xmlns:a16="http://schemas.microsoft.com/office/drawing/2014/main" id="{1A824F1F-6A0A-766B-A5AF-94A1032A22ED}"/>
              </a:ext>
            </a:extLst>
          </p:cNvPr>
          <p:cNvSpPr/>
          <p:nvPr/>
        </p:nvSpPr>
        <p:spPr>
          <a:xfrm>
            <a:off x="140043" y="5616143"/>
            <a:ext cx="11821298" cy="12418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Footer</a:t>
            </a:r>
          </a:p>
          <a:p>
            <a:pPr algn="ctr"/>
            <a:r>
              <a:rPr lang="en-US" dirty="0"/>
              <a:t>FAQ		Privacy Policy		Consultation</a:t>
            </a:r>
          </a:p>
        </p:txBody>
      </p:sp>
      <p:pic>
        <p:nvPicPr>
          <p:cNvPr id="4" name="Picture 3" descr="A yellow dog in a blue circle&#10;&#10;AI-generated content may be incorrect.">
            <a:extLst>
              <a:ext uri="{FF2B5EF4-FFF2-40B4-BE49-F238E27FC236}">
                <a16:creationId xmlns:a16="http://schemas.microsoft.com/office/drawing/2014/main" id="{86CDF14C-182F-9B28-1C22-B398BAC498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43" y="30889"/>
            <a:ext cx="1227352" cy="1241857"/>
          </a:xfrm>
          <a:prstGeom prst="rect">
            <a:avLst/>
          </a:prstGeom>
        </p:spPr>
      </p:pic>
      <p:sp>
        <p:nvSpPr>
          <p:cNvPr id="6" name="TextBox 5">
            <a:extLst>
              <a:ext uri="{FF2B5EF4-FFF2-40B4-BE49-F238E27FC236}">
                <a16:creationId xmlns:a16="http://schemas.microsoft.com/office/drawing/2014/main" id="{AA5B3187-0D80-1FC6-F5F8-0106C61AD768}"/>
              </a:ext>
            </a:extLst>
          </p:cNvPr>
          <p:cNvSpPr txBox="1"/>
          <p:nvPr/>
        </p:nvSpPr>
        <p:spPr>
          <a:xfrm>
            <a:off x="4794422" y="247135"/>
            <a:ext cx="2174789" cy="369332"/>
          </a:xfrm>
          <a:prstGeom prst="rect">
            <a:avLst/>
          </a:prstGeom>
          <a:noFill/>
        </p:spPr>
        <p:txBody>
          <a:bodyPr wrap="square" rtlCol="0">
            <a:spAutoFit/>
          </a:bodyPr>
          <a:lstStyle/>
          <a:p>
            <a:r>
              <a:rPr lang="en-US" dirty="0"/>
              <a:t>COLOR = #003B6D</a:t>
            </a:r>
          </a:p>
        </p:txBody>
      </p:sp>
      <p:sp>
        <p:nvSpPr>
          <p:cNvPr id="8" name="TextBox 7">
            <a:extLst>
              <a:ext uri="{FF2B5EF4-FFF2-40B4-BE49-F238E27FC236}">
                <a16:creationId xmlns:a16="http://schemas.microsoft.com/office/drawing/2014/main" id="{0A9EB1EA-37A2-078A-5B16-12FD1BAD6BD5}"/>
              </a:ext>
            </a:extLst>
          </p:cNvPr>
          <p:cNvSpPr txBox="1"/>
          <p:nvPr/>
        </p:nvSpPr>
        <p:spPr>
          <a:xfrm>
            <a:off x="4794421" y="1549914"/>
            <a:ext cx="2174789" cy="369332"/>
          </a:xfrm>
          <a:prstGeom prst="rect">
            <a:avLst/>
          </a:prstGeom>
          <a:noFill/>
        </p:spPr>
        <p:txBody>
          <a:bodyPr wrap="square" rtlCol="0">
            <a:spAutoFit/>
          </a:bodyPr>
          <a:lstStyle/>
          <a:p>
            <a:r>
              <a:rPr lang="en-US" dirty="0"/>
              <a:t>COLOR = #6699CC</a:t>
            </a:r>
          </a:p>
        </p:txBody>
      </p:sp>
      <p:sp>
        <p:nvSpPr>
          <p:cNvPr id="9" name="TextBox 8">
            <a:extLst>
              <a:ext uri="{FF2B5EF4-FFF2-40B4-BE49-F238E27FC236}">
                <a16:creationId xmlns:a16="http://schemas.microsoft.com/office/drawing/2014/main" id="{DE76817D-4D08-FC52-D9E8-198510E96DBB}"/>
              </a:ext>
            </a:extLst>
          </p:cNvPr>
          <p:cNvSpPr txBox="1"/>
          <p:nvPr/>
        </p:nvSpPr>
        <p:spPr>
          <a:xfrm>
            <a:off x="667265" y="5955957"/>
            <a:ext cx="1186249" cy="646331"/>
          </a:xfrm>
          <a:prstGeom prst="rect">
            <a:avLst/>
          </a:prstGeom>
          <a:noFill/>
        </p:spPr>
        <p:txBody>
          <a:bodyPr wrap="square" rtlCol="0">
            <a:spAutoFit/>
          </a:bodyPr>
          <a:lstStyle/>
          <a:p>
            <a:r>
              <a:rPr lang="en-US" dirty="0"/>
              <a:t>COLOR = #676767</a:t>
            </a:r>
          </a:p>
        </p:txBody>
      </p:sp>
      <p:sp>
        <p:nvSpPr>
          <p:cNvPr id="10" name="TextBox 9">
            <a:extLst>
              <a:ext uri="{FF2B5EF4-FFF2-40B4-BE49-F238E27FC236}">
                <a16:creationId xmlns:a16="http://schemas.microsoft.com/office/drawing/2014/main" id="{1745B853-09B3-935F-7C8E-0CBD0CFBDD7B}"/>
              </a:ext>
            </a:extLst>
          </p:cNvPr>
          <p:cNvSpPr txBox="1"/>
          <p:nvPr/>
        </p:nvSpPr>
        <p:spPr>
          <a:xfrm>
            <a:off x="345903" y="2853726"/>
            <a:ext cx="2042984" cy="646331"/>
          </a:xfrm>
          <a:prstGeom prst="rect">
            <a:avLst/>
          </a:prstGeom>
          <a:noFill/>
        </p:spPr>
        <p:txBody>
          <a:bodyPr wrap="square" rtlCol="0">
            <a:spAutoFit/>
          </a:bodyPr>
          <a:lstStyle/>
          <a:p>
            <a:r>
              <a:rPr lang="en-US" dirty="0"/>
              <a:t>TEXT COLOR = #BDBDBD</a:t>
            </a:r>
          </a:p>
        </p:txBody>
      </p:sp>
      <p:sp>
        <p:nvSpPr>
          <p:cNvPr id="11" name="TextBox 10">
            <a:extLst>
              <a:ext uri="{FF2B5EF4-FFF2-40B4-BE49-F238E27FC236}">
                <a16:creationId xmlns:a16="http://schemas.microsoft.com/office/drawing/2014/main" id="{75503407-450F-3A57-00C8-DF46F198AD08}"/>
              </a:ext>
            </a:extLst>
          </p:cNvPr>
          <p:cNvSpPr txBox="1"/>
          <p:nvPr/>
        </p:nvSpPr>
        <p:spPr>
          <a:xfrm>
            <a:off x="4794420" y="2793488"/>
            <a:ext cx="2174789" cy="369332"/>
          </a:xfrm>
          <a:prstGeom prst="rect">
            <a:avLst/>
          </a:prstGeom>
          <a:noFill/>
        </p:spPr>
        <p:txBody>
          <a:bodyPr wrap="square" rtlCol="0">
            <a:spAutoFit/>
          </a:bodyPr>
          <a:lstStyle/>
          <a:p>
            <a:r>
              <a:rPr lang="en-US" dirty="0"/>
              <a:t>COLOR = #003B6D</a:t>
            </a:r>
          </a:p>
        </p:txBody>
      </p:sp>
    </p:spTree>
    <p:extLst>
      <p:ext uri="{BB962C8B-B14F-4D97-AF65-F5344CB8AC3E}">
        <p14:creationId xmlns:p14="http://schemas.microsoft.com/office/powerpoint/2010/main" val="667766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51D97-2B90-06FC-FEA1-28ED70D9B82D}"/>
              </a:ext>
            </a:extLst>
          </p:cNvPr>
          <p:cNvSpPr>
            <a:spLocks noGrp="1"/>
          </p:cNvSpPr>
          <p:nvPr>
            <p:ph type="title"/>
          </p:nvPr>
        </p:nvSpPr>
        <p:spPr/>
        <p:txBody>
          <a:bodyPr/>
          <a:lstStyle/>
          <a:p>
            <a:r>
              <a:rPr lang="en-US" dirty="0"/>
              <a:t>Website Functionality &amp; Micro Interactions</a:t>
            </a:r>
          </a:p>
        </p:txBody>
      </p:sp>
      <p:sp>
        <p:nvSpPr>
          <p:cNvPr id="3" name="Content Placeholder 2">
            <a:extLst>
              <a:ext uri="{FF2B5EF4-FFF2-40B4-BE49-F238E27FC236}">
                <a16:creationId xmlns:a16="http://schemas.microsoft.com/office/drawing/2014/main" id="{10284C2E-0D8B-154F-3F04-5FC4F0EE2F7C}"/>
              </a:ext>
            </a:extLst>
          </p:cNvPr>
          <p:cNvSpPr>
            <a:spLocks noGrp="1"/>
          </p:cNvSpPr>
          <p:nvPr>
            <p:ph idx="1"/>
          </p:nvPr>
        </p:nvSpPr>
        <p:spPr/>
        <p:txBody>
          <a:bodyPr>
            <a:normAutofit fontScale="92500"/>
          </a:bodyPr>
          <a:lstStyle/>
          <a:p>
            <a:r>
              <a:rPr lang="en-US" dirty="0"/>
              <a:t>Search functionality</a:t>
            </a:r>
          </a:p>
          <a:p>
            <a:r>
              <a:rPr lang="en-US" dirty="0"/>
              <a:t>Contact form</a:t>
            </a:r>
          </a:p>
          <a:p>
            <a:r>
              <a:rPr lang="en-US" dirty="0"/>
              <a:t>Navigation hover effects</a:t>
            </a:r>
          </a:p>
          <a:p>
            <a:r>
              <a:rPr lang="en-US" dirty="0"/>
              <a:t>Form validation</a:t>
            </a:r>
          </a:p>
          <a:p>
            <a:r>
              <a:rPr lang="en-US" dirty="0"/>
              <a:t>Button feedback</a:t>
            </a:r>
          </a:p>
          <a:p>
            <a:endParaRPr lang="en-US" dirty="0"/>
          </a:p>
          <a:p>
            <a:endParaRPr lang="en-US" dirty="0"/>
          </a:p>
          <a:p>
            <a:r>
              <a:rPr lang="en-US" dirty="0"/>
              <a:t>This meets the needs of users and stakeholders by creating ease of use at every turn and visual cues that what the user is doing has an effect</a:t>
            </a:r>
          </a:p>
        </p:txBody>
      </p:sp>
    </p:spTree>
    <p:extLst>
      <p:ext uri="{BB962C8B-B14F-4D97-AF65-F5344CB8AC3E}">
        <p14:creationId xmlns:p14="http://schemas.microsoft.com/office/powerpoint/2010/main" val="4011994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9323D-330B-D17E-EEA3-77511E3A017C}"/>
              </a:ext>
            </a:extLst>
          </p:cNvPr>
          <p:cNvSpPr>
            <a:spLocks noGrp="1"/>
          </p:cNvSpPr>
          <p:nvPr>
            <p:ph type="title"/>
          </p:nvPr>
        </p:nvSpPr>
        <p:spPr/>
        <p:txBody>
          <a:bodyPr/>
          <a:lstStyle/>
          <a:p>
            <a:r>
              <a:rPr lang="en-US" dirty="0"/>
              <a:t>New page (Bird Owner Persona)</a:t>
            </a:r>
          </a:p>
        </p:txBody>
      </p:sp>
      <p:sp>
        <p:nvSpPr>
          <p:cNvPr id="3" name="Content Placeholder 2">
            <a:extLst>
              <a:ext uri="{FF2B5EF4-FFF2-40B4-BE49-F238E27FC236}">
                <a16:creationId xmlns:a16="http://schemas.microsoft.com/office/drawing/2014/main" id="{0F94B26B-9D0A-4AF1-5712-8BB2A96FA217}"/>
              </a:ext>
            </a:extLst>
          </p:cNvPr>
          <p:cNvSpPr>
            <a:spLocks noGrp="1"/>
          </p:cNvSpPr>
          <p:nvPr>
            <p:ph idx="1"/>
          </p:nvPr>
        </p:nvSpPr>
        <p:spPr>
          <a:xfrm>
            <a:off x="838200" y="1825625"/>
            <a:ext cx="10515600" cy="1603375"/>
          </a:xfrm>
        </p:spPr>
        <p:txBody>
          <a:bodyPr>
            <a:normAutofit fontScale="92500" lnSpcReduction="20000"/>
          </a:bodyPr>
          <a:lstStyle/>
          <a:p>
            <a:r>
              <a:rPr lang="en-US" dirty="0"/>
              <a:t>Intro to bird emotional health </a:t>
            </a:r>
          </a:p>
          <a:p>
            <a:r>
              <a:rPr lang="en-US" dirty="0"/>
              <a:t>Signs of depression in birds</a:t>
            </a:r>
          </a:p>
          <a:p>
            <a:r>
              <a:rPr lang="en-US" dirty="0"/>
              <a:t>Tips for making the birds environment enriching </a:t>
            </a:r>
          </a:p>
          <a:p>
            <a:r>
              <a:rPr lang="en-US" dirty="0"/>
              <a:t>Encouragement to schedule a consultation with an expert</a:t>
            </a:r>
          </a:p>
          <a:p>
            <a:endParaRPr lang="en-US" dirty="0"/>
          </a:p>
          <a:p>
            <a:endParaRPr lang="en-US" dirty="0"/>
          </a:p>
        </p:txBody>
      </p:sp>
      <p:sp>
        <p:nvSpPr>
          <p:cNvPr id="4" name="Title 1">
            <a:extLst>
              <a:ext uri="{FF2B5EF4-FFF2-40B4-BE49-F238E27FC236}">
                <a16:creationId xmlns:a16="http://schemas.microsoft.com/office/drawing/2014/main" id="{69295A3E-D8A0-26DA-30D8-28CF9175206E}"/>
              </a:ext>
            </a:extLst>
          </p:cNvPr>
          <p:cNvSpPr txBox="1">
            <a:spLocks/>
          </p:cNvSpPr>
          <p:nvPr/>
        </p:nvSpPr>
        <p:spPr>
          <a:xfrm>
            <a:off x="838200" y="330397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Persona Alignment</a:t>
            </a:r>
          </a:p>
        </p:txBody>
      </p:sp>
      <p:sp>
        <p:nvSpPr>
          <p:cNvPr id="6" name="Content Placeholder 2">
            <a:extLst>
              <a:ext uri="{FF2B5EF4-FFF2-40B4-BE49-F238E27FC236}">
                <a16:creationId xmlns:a16="http://schemas.microsoft.com/office/drawing/2014/main" id="{9D81DCFC-DDEA-4EC0-F6A4-9749B5345F25}"/>
              </a:ext>
            </a:extLst>
          </p:cNvPr>
          <p:cNvSpPr txBox="1">
            <a:spLocks/>
          </p:cNvSpPr>
          <p:nvPr/>
        </p:nvSpPr>
        <p:spPr>
          <a:xfrm>
            <a:off x="838200" y="4476622"/>
            <a:ext cx="10515600" cy="1603375"/>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Device - Desktop focused layout </a:t>
            </a:r>
          </a:p>
          <a:p>
            <a:r>
              <a:rPr lang="en-US" dirty="0"/>
              <a:t>Concern – birds emotional and physical well being</a:t>
            </a:r>
          </a:p>
          <a:p>
            <a:r>
              <a:rPr lang="en-US" dirty="0"/>
              <a:t>Tone – reassuring and informative</a:t>
            </a:r>
          </a:p>
          <a:p>
            <a:r>
              <a:rPr lang="en-US" dirty="0"/>
              <a:t>Call to action – “request a consultation with an expert”</a:t>
            </a:r>
          </a:p>
        </p:txBody>
      </p:sp>
    </p:spTree>
    <p:extLst>
      <p:ext uri="{BB962C8B-B14F-4D97-AF65-F5344CB8AC3E}">
        <p14:creationId xmlns:p14="http://schemas.microsoft.com/office/powerpoint/2010/main" val="2447420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10E0-BB54-0789-D697-9779CAD2A005}"/>
              </a:ext>
            </a:extLst>
          </p:cNvPr>
          <p:cNvSpPr>
            <a:spLocks noGrp="1"/>
          </p:cNvSpPr>
          <p:nvPr>
            <p:ph type="title"/>
          </p:nvPr>
        </p:nvSpPr>
        <p:spPr/>
        <p:txBody>
          <a:bodyPr/>
          <a:lstStyle/>
          <a:p>
            <a:r>
              <a:rPr lang="en-US" dirty="0"/>
              <a:t>Content to Remove or Redevelop</a:t>
            </a:r>
          </a:p>
        </p:txBody>
      </p:sp>
      <p:sp>
        <p:nvSpPr>
          <p:cNvPr id="3" name="Content Placeholder 2">
            <a:extLst>
              <a:ext uri="{FF2B5EF4-FFF2-40B4-BE49-F238E27FC236}">
                <a16:creationId xmlns:a16="http://schemas.microsoft.com/office/drawing/2014/main" id="{729C3733-3EE7-D185-C7C9-7638AF361F9A}"/>
              </a:ext>
            </a:extLst>
          </p:cNvPr>
          <p:cNvSpPr>
            <a:spLocks noGrp="1"/>
          </p:cNvSpPr>
          <p:nvPr>
            <p:ph idx="1"/>
          </p:nvPr>
        </p:nvSpPr>
        <p:spPr>
          <a:xfrm>
            <a:off x="838200" y="1527862"/>
            <a:ext cx="10515600" cy="2326245"/>
          </a:xfrm>
        </p:spPr>
        <p:txBody>
          <a:bodyPr>
            <a:normAutofit fontScale="85000" lnSpcReduction="10000"/>
          </a:bodyPr>
          <a:lstStyle/>
          <a:p>
            <a:r>
              <a:rPr lang="en-US" dirty="0"/>
              <a:t>The nav bar is unintuitive when on the cats page none of the nav is blue when on the dogs page the cats is blue when on home, home is blue and when on FAQs home is blue and you are unable to click the home button on the nav</a:t>
            </a:r>
          </a:p>
          <a:p>
            <a:r>
              <a:rPr lang="en-US" dirty="0"/>
              <a:t> One thing I will likely change is the pictures of snakes for the FAQ, it makes the user think it will be another page like the dogs and cats pages</a:t>
            </a:r>
          </a:p>
          <a:p>
            <a:r>
              <a:rPr lang="en-US" dirty="0"/>
              <a:t>I will also make the logo take the user home when clicked</a:t>
            </a:r>
          </a:p>
        </p:txBody>
      </p:sp>
      <p:sp>
        <p:nvSpPr>
          <p:cNvPr id="4" name="Content Placeholder 2">
            <a:extLst>
              <a:ext uri="{FF2B5EF4-FFF2-40B4-BE49-F238E27FC236}">
                <a16:creationId xmlns:a16="http://schemas.microsoft.com/office/drawing/2014/main" id="{8CE8813A-AD45-4670-C4B6-D6AA94860AA0}"/>
              </a:ext>
            </a:extLst>
          </p:cNvPr>
          <p:cNvSpPr txBox="1">
            <a:spLocks/>
          </p:cNvSpPr>
          <p:nvPr/>
        </p:nvSpPr>
        <p:spPr>
          <a:xfrm>
            <a:off x="838200" y="4431700"/>
            <a:ext cx="10515600" cy="2326245"/>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the nav bar does not work users will have trouble navigating which will lower traffic on the site</a:t>
            </a:r>
          </a:p>
          <a:p>
            <a:r>
              <a:rPr lang="en-US" dirty="0"/>
              <a:t>The pictures of snakes causes the misinterpretation that the FAQ page will be all about snakes so people who are not interested in snakes will avoid that page</a:t>
            </a:r>
          </a:p>
          <a:p>
            <a:r>
              <a:rPr lang="en-US" dirty="0"/>
              <a:t>The ability to click the logo and be sent to the home page is nice for ease of use</a:t>
            </a:r>
          </a:p>
        </p:txBody>
      </p:sp>
      <p:sp>
        <p:nvSpPr>
          <p:cNvPr id="6" name="Title 1">
            <a:extLst>
              <a:ext uri="{FF2B5EF4-FFF2-40B4-BE49-F238E27FC236}">
                <a16:creationId xmlns:a16="http://schemas.microsoft.com/office/drawing/2014/main" id="{C6D88ECF-7B70-0913-F4FF-9BC7A07092D8}"/>
              </a:ext>
            </a:extLst>
          </p:cNvPr>
          <p:cNvSpPr txBox="1">
            <a:spLocks/>
          </p:cNvSpPr>
          <p:nvPr/>
        </p:nvSpPr>
        <p:spPr>
          <a:xfrm>
            <a:off x="838200" y="350384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Why this is bad for users and stakeholders</a:t>
            </a:r>
          </a:p>
        </p:txBody>
      </p:sp>
    </p:spTree>
    <p:extLst>
      <p:ext uri="{BB962C8B-B14F-4D97-AF65-F5344CB8AC3E}">
        <p14:creationId xmlns:p14="http://schemas.microsoft.com/office/powerpoint/2010/main" val="3487672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6210CC5-9710-0D44-D029-747DD55C4907}"/>
              </a:ext>
            </a:extLst>
          </p:cNvPr>
          <p:cNvSpPr/>
          <p:nvPr/>
        </p:nvSpPr>
        <p:spPr>
          <a:xfrm>
            <a:off x="832021" y="469556"/>
            <a:ext cx="10527958"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Home</a:t>
            </a:r>
          </a:p>
        </p:txBody>
      </p:sp>
      <p:sp>
        <p:nvSpPr>
          <p:cNvPr id="5" name="Rectangle: Rounded Corners 4">
            <a:extLst>
              <a:ext uri="{FF2B5EF4-FFF2-40B4-BE49-F238E27FC236}">
                <a16:creationId xmlns:a16="http://schemas.microsoft.com/office/drawing/2014/main" id="{799A3B61-6D5B-D3E7-EE40-2D9AD36B3F50}"/>
              </a:ext>
            </a:extLst>
          </p:cNvPr>
          <p:cNvSpPr/>
          <p:nvPr/>
        </p:nvSpPr>
        <p:spPr>
          <a:xfrm>
            <a:off x="0" y="2387940"/>
            <a:ext cx="2619632" cy="14580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Dogs</a:t>
            </a:r>
          </a:p>
        </p:txBody>
      </p:sp>
      <p:sp>
        <p:nvSpPr>
          <p:cNvPr id="6" name="Rectangle: Rounded Corners 5">
            <a:extLst>
              <a:ext uri="{FF2B5EF4-FFF2-40B4-BE49-F238E27FC236}">
                <a16:creationId xmlns:a16="http://schemas.microsoft.com/office/drawing/2014/main" id="{4A516A6F-B070-F8B4-59BA-52795A6080F3}"/>
              </a:ext>
            </a:extLst>
          </p:cNvPr>
          <p:cNvSpPr/>
          <p:nvPr/>
        </p:nvSpPr>
        <p:spPr>
          <a:xfrm>
            <a:off x="2817342" y="2699949"/>
            <a:ext cx="2619632" cy="14580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Cats</a:t>
            </a:r>
          </a:p>
        </p:txBody>
      </p:sp>
      <p:sp>
        <p:nvSpPr>
          <p:cNvPr id="7" name="Rectangle: Rounded Corners 6">
            <a:extLst>
              <a:ext uri="{FF2B5EF4-FFF2-40B4-BE49-F238E27FC236}">
                <a16:creationId xmlns:a16="http://schemas.microsoft.com/office/drawing/2014/main" id="{CEEB20C0-ADE0-50AE-D292-0912DD613882}"/>
              </a:ext>
            </a:extLst>
          </p:cNvPr>
          <p:cNvSpPr/>
          <p:nvPr/>
        </p:nvSpPr>
        <p:spPr>
          <a:xfrm>
            <a:off x="6738552" y="2699950"/>
            <a:ext cx="2619632" cy="14580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Birds</a:t>
            </a:r>
          </a:p>
        </p:txBody>
      </p:sp>
      <p:sp>
        <p:nvSpPr>
          <p:cNvPr id="8" name="Rectangle: Rounded Corners 7">
            <a:extLst>
              <a:ext uri="{FF2B5EF4-FFF2-40B4-BE49-F238E27FC236}">
                <a16:creationId xmlns:a16="http://schemas.microsoft.com/office/drawing/2014/main" id="{72E08604-08F4-01EA-6446-DF21AFC78642}"/>
              </a:ext>
            </a:extLst>
          </p:cNvPr>
          <p:cNvSpPr/>
          <p:nvPr/>
        </p:nvSpPr>
        <p:spPr>
          <a:xfrm>
            <a:off x="9572368" y="2391032"/>
            <a:ext cx="2619632" cy="14580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FAQs</a:t>
            </a:r>
          </a:p>
        </p:txBody>
      </p:sp>
      <p:cxnSp>
        <p:nvCxnSpPr>
          <p:cNvPr id="10" name="Straight Arrow Connector 9">
            <a:extLst>
              <a:ext uri="{FF2B5EF4-FFF2-40B4-BE49-F238E27FC236}">
                <a16:creationId xmlns:a16="http://schemas.microsoft.com/office/drawing/2014/main" id="{C12D75D9-CC1D-57D2-3A64-AA7F8305C22B}"/>
              </a:ext>
            </a:extLst>
          </p:cNvPr>
          <p:cNvCxnSpPr>
            <a:cxnSpLocks/>
          </p:cNvCxnSpPr>
          <p:nvPr/>
        </p:nvCxnSpPr>
        <p:spPr>
          <a:xfrm>
            <a:off x="1309816" y="1544594"/>
            <a:ext cx="0" cy="685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0FE38FA-DCFA-BAAC-8E43-7B5DF1B613F2}"/>
              </a:ext>
            </a:extLst>
          </p:cNvPr>
          <p:cNvCxnSpPr>
            <a:cxnSpLocks/>
          </p:cNvCxnSpPr>
          <p:nvPr/>
        </p:nvCxnSpPr>
        <p:spPr>
          <a:xfrm>
            <a:off x="4127158" y="1705232"/>
            <a:ext cx="0" cy="729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459D9B1-E0C9-1C0C-FC26-56B39A7B0EAA}"/>
              </a:ext>
            </a:extLst>
          </p:cNvPr>
          <p:cNvCxnSpPr>
            <a:cxnSpLocks/>
          </p:cNvCxnSpPr>
          <p:nvPr/>
        </p:nvCxnSpPr>
        <p:spPr>
          <a:xfrm>
            <a:off x="8048368" y="1658891"/>
            <a:ext cx="0" cy="7290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31D6383D-60E7-A9D2-5CC7-80EC1A3A5693}"/>
              </a:ext>
            </a:extLst>
          </p:cNvPr>
          <p:cNvCxnSpPr>
            <a:cxnSpLocks/>
          </p:cNvCxnSpPr>
          <p:nvPr/>
        </p:nvCxnSpPr>
        <p:spPr>
          <a:xfrm>
            <a:off x="10919254" y="1544594"/>
            <a:ext cx="0" cy="685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4A5A477-DB4B-E667-C5D6-865D3F67C1F1}"/>
              </a:ext>
            </a:extLst>
          </p:cNvPr>
          <p:cNvCxnSpPr>
            <a:cxnSpLocks/>
          </p:cNvCxnSpPr>
          <p:nvPr/>
        </p:nvCxnSpPr>
        <p:spPr>
          <a:xfrm>
            <a:off x="6096000" y="1705232"/>
            <a:ext cx="0" cy="296562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Rectangle: Rounded Corners 21">
            <a:extLst>
              <a:ext uri="{FF2B5EF4-FFF2-40B4-BE49-F238E27FC236}">
                <a16:creationId xmlns:a16="http://schemas.microsoft.com/office/drawing/2014/main" id="{7F772DA4-4928-D5F6-1B1A-FA4711685D55}"/>
              </a:ext>
            </a:extLst>
          </p:cNvPr>
          <p:cNvSpPr/>
          <p:nvPr/>
        </p:nvSpPr>
        <p:spPr>
          <a:xfrm>
            <a:off x="4279556" y="4850022"/>
            <a:ext cx="3632887" cy="12480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Consultation</a:t>
            </a:r>
          </a:p>
        </p:txBody>
      </p:sp>
    </p:spTree>
    <p:extLst>
      <p:ext uri="{BB962C8B-B14F-4D97-AF65-F5344CB8AC3E}">
        <p14:creationId xmlns:p14="http://schemas.microsoft.com/office/powerpoint/2010/main" val="210262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2042-9F35-2746-6E0E-3ECDA930C085}"/>
              </a:ext>
            </a:extLst>
          </p:cNvPr>
          <p:cNvSpPr>
            <a:spLocks noGrp="1"/>
          </p:cNvSpPr>
          <p:nvPr>
            <p:ph type="title"/>
          </p:nvPr>
        </p:nvSpPr>
        <p:spPr/>
        <p:txBody>
          <a:bodyPr/>
          <a:lstStyle/>
          <a:p>
            <a:r>
              <a:rPr lang="en-US" dirty="0"/>
              <a:t>How the design meets needs</a:t>
            </a:r>
          </a:p>
        </p:txBody>
      </p:sp>
      <p:sp>
        <p:nvSpPr>
          <p:cNvPr id="3" name="Content Placeholder 2">
            <a:extLst>
              <a:ext uri="{FF2B5EF4-FFF2-40B4-BE49-F238E27FC236}">
                <a16:creationId xmlns:a16="http://schemas.microsoft.com/office/drawing/2014/main" id="{848DCC25-9D3D-D9CB-E9D9-32D71A398A91}"/>
              </a:ext>
            </a:extLst>
          </p:cNvPr>
          <p:cNvSpPr>
            <a:spLocks noGrp="1"/>
          </p:cNvSpPr>
          <p:nvPr>
            <p:ph idx="1"/>
          </p:nvPr>
        </p:nvSpPr>
        <p:spPr/>
        <p:txBody>
          <a:bodyPr/>
          <a:lstStyle/>
          <a:p>
            <a:r>
              <a:rPr lang="en-US" dirty="0"/>
              <a:t>Clear and separate pages for each pet</a:t>
            </a:r>
          </a:p>
          <a:p>
            <a:r>
              <a:rPr lang="en-US" dirty="0"/>
              <a:t>Visual hierarchy – easier to search for what information is needed</a:t>
            </a:r>
          </a:p>
          <a:p>
            <a:r>
              <a:rPr lang="en-US" dirty="0"/>
              <a:t>Responsive to device size</a:t>
            </a:r>
          </a:p>
          <a:p>
            <a:r>
              <a:rPr lang="en-US" dirty="0"/>
              <a:t>Consultation form captures info</a:t>
            </a:r>
          </a:p>
          <a:p>
            <a:r>
              <a:rPr lang="en-US" dirty="0"/>
              <a:t>Clear call to action drives traffic</a:t>
            </a:r>
          </a:p>
          <a:p>
            <a:r>
              <a:rPr lang="en-US" dirty="0"/>
              <a:t>Consistent branding</a:t>
            </a:r>
          </a:p>
        </p:txBody>
      </p:sp>
    </p:spTree>
    <p:extLst>
      <p:ext uri="{BB962C8B-B14F-4D97-AF65-F5344CB8AC3E}">
        <p14:creationId xmlns:p14="http://schemas.microsoft.com/office/powerpoint/2010/main" val="21339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2D73B-5931-8261-227F-56814AA718C2}"/>
              </a:ext>
            </a:extLst>
          </p:cNvPr>
          <p:cNvSpPr>
            <a:spLocks noGrp="1"/>
          </p:cNvSpPr>
          <p:nvPr>
            <p:ph type="title"/>
          </p:nvPr>
        </p:nvSpPr>
        <p:spPr/>
        <p:txBody>
          <a:bodyPr/>
          <a:lstStyle/>
          <a:p>
            <a:r>
              <a:rPr lang="en-US" dirty="0"/>
              <a:t>How the Information Architecture Meets Audience and Stakeholder Needs</a:t>
            </a:r>
          </a:p>
        </p:txBody>
      </p:sp>
      <p:sp>
        <p:nvSpPr>
          <p:cNvPr id="3" name="Content Placeholder 2">
            <a:extLst>
              <a:ext uri="{FF2B5EF4-FFF2-40B4-BE49-F238E27FC236}">
                <a16:creationId xmlns:a16="http://schemas.microsoft.com/office/drawing/2014/main" id="{E1BF7B17-0D51-2E72-BE15-FCA557F336A2}"/>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b="1" dirty="0"/>
              <a:t>Audience Needs:</a:t>
            </a:r>
            <a:endParaRPr lang="en-US" dirty="0"/>
          </a:p>
          <a:p>
            <a:pPr marL="742950" lvl="1" indent="-285750">
              <a:buFont typeface="Arial" panose="020B0604020202020204" pitchFamily="34" charset="0"/>
              <a:buChar char="•"/>
            </a:pPr>
            <a:r>
              <a:rPr lang="en-US" dirty="0"/>
              <a:t>Clear primary navigation links (Home, Dog Owners, Cat Owners, Bird Owners, Contact) allow users to quickly find pet-specific information.</a:t>
            </a:r>
          </a:p>
          <a:p>
            <a:pPr marL="742950" lvl="1" indent="-285750">
              <a:buFont typeface="Arial" panose="020B0604020202020204" pitchFamily="34" charset="0"/>
              <a:buChar char="•"/>
            </a:pPr>
            <a:r>
              <a:rPr lang="en-US" dirty="0"/>
              <a:t>Separate pages for each pet type (dog, cat, bird) ensure users access content that matches their immediate interests and questions.</a:t>
            </a:r>
          </a:p>
          <a:p>
            <a:pPr marL="742950" lvl="1" indent="-285750">
              <a:buFont typeface="Arial" panose="020B0604020202020204" pitchFamily="34" charset="0"/>
              <a:buChar char="•"/>
            </a:pPr>
            <a:r>
              <a:rPr lang="en-US" dirty="0"/>
              <a:t>Responsive design ensures easy access from both desktop and mobile devices.</a:t>
            </a:r>
          </a:p>
          <a:p>
            <a:pPr marL="742950" lvl="1" indent="-285750">
              <a:buFont typeface="Arial" panose="020B0604020202020204" pitchFamily="34" charset="0"/>
              <a:buChar char="•"/>
            </a:pPr>
            <a:r>
              <a:rPr lang="en-US" dirty="0"/>
              <a:t>A visible and easy-to-use contact form enables users to easily request personalized consultations.</a:t>
            </a:r>
          </a:p>
          <a:p>
            <a:pPr>
              <a:buFont typeface="Arial" panose="020B0604020202020204" pitchFamily="34" charset="0"/>
              <a:buChar char="•"/>
            </a:pPr>
            <a:r>
              <a:rPr lang="en-US" b="1" dirty="0"/>
              <a:t>Stakeholder Needs:</a:t>
            </a:r>
            <a:endParaRPr lang="en-US" dirty="0"/>
          </a:p>
          <a:p>
            <a:pPr marL="742950" lvl="1" indent="-285750">
              <a:buFont typeface="Arial" panose="020B0604020202020204" pitchFamily="34" charset="0"/>
              <a:buChar char="•"/>
            </a:pPr>
            <a:r>
              <a:rPr lang="en-US" dirty="0"/>
              <a:t>Increased visibility of consultation scheduling links encourages users to request services, helping achieve the goal of 150 new consults within a year.</a:t>
            </a:r>
          </a:p>
          <a:p>
            <a:pPr marL="742950" lvl="1" indent="-285750">
              <a:buFont typeface="Arial" panose="020B0604020202020204" pitchFamily="34" charset="0"/>
              <a:buChar char="•"/>
            </a:pPr>
            <a:r>
              <a:rPr lang="en-US" dirty="0"/>
              <a:t>The site’s layout improves user retention and engagement by making content easier to find.</a:t>
            </a:r>
          </a:p>
          <a:p>
            <a:pPr marL="742950" lvl="1" indent="-285750">
              <a:buFont typeface="Arial" panose="020B0604020202020204" pitchFamily="34" charset="0"/>
              <a:buChar char="•"/>
            </a:pPr>
            <a:r>
              <a:rPr lang="en-US" dirty="0"/>
              <a:t>Consistent branding across pages builds trust and reinforces the company's professional image.</a:t>
            </a:r>
          </a:p>
          <a:p>
            <a:endParaRPr lang="en-US" dirty="0"/>
          </a:p>
        </p:txBody>
      </p:sp>
    </p:spTree>
    <p:extLst>
      <p:ext uri="{BB962C8B-B14F-4D97-AF65-F5344CB8AC3E}">
        <p14:creationId xmlns:p14="http://schemas.microsoft.com/office/powerpoint/2010/main" val="1794078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C5EBE-867D-3AF9-CAB5-39B9205D93B1}"/>
              </a:ext>
            </a:extLst>
          </p:cNvPr>
          <p:cNvSpPr>
            <a:spLocks noGrp="1"/>
          </p:cNvSpPr>
          <p:nvPr>
            <p:ph type="title"/>
          </p:nvPr>
        </p:nvSpPr>
        <p:spPr>
          <a:xfrm>
            <a:off x="294502" y="365125"/>
            <a:ext cx="10515600" cy="662781"/>
          </a:xfrm>
        </p:spPr>
        <p:txBody>
          <a:bodyPr>
            <a:normAutofit fontScale="90000"/>
          </a:bodyPr>
          <a:lstStyle/>
          <a:p>
            <a:r>
              <a:rPr lang="en-US" dirty="0"/>
              <a:t>Primary and secondary nav</a:t>
            </a:r>
          </a:p>
        </p:txBody>
      </p:sp>
      <p:sp>
        <p:nvSpPr>
          <p:cNvPr id="4" name="Rectangle 1">
            <a:extLst>
              <a:ext uri="{FF2B5EF4-FFF2-40B4-BE49-F238E27FC236}">
                <a16:creationId xmlns:a16="http://schemas.microsoft.com/office/drawing/2014/main" id="{F95D1389-3A87-94EC-D89A-A407E3C417B2}"/>
              </a:ext>
            </a:extLst>
          </p:cNvPr>
          <p:cNvSpPr>
            <a:spLocks noGrp="1" noChangeArrowheads="1"/>
          </p:cNvSpPr>
          <p:nvPr>
            <p:ph idx="1"/>
          </p:nvPr>
        </p:nvSpPr>
        <p:spPr bwMode="auto">
          <a:xfrm>
            <a:off x="0" y="1542513"/>
            <a:ext cx="1201076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Primary Navigation Elements: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Top Navigation Bar (Header Menu):</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Includes links to:</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Home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Dog Owners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Cat Owners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Bird Owners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Search Bar: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Located in the header next to the navigation menu.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Secondary Navigation Elements: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Footer Menu:</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Includes links to:</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Privacy Policy</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FAQs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Consultation Scheduling (Contact Page)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37032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5751-F9E8-B356-0E03-ED835E2DAB58}"/>
              </a:ext>
            </a:extLst>
          </p:cNvPr>
          <p:cNvSpPr>
            <a:spLocks noGrp="1"/>
          </p:cNvSpPr>
          <p:nvPr>
            <p:ph type="title"/>
          </p:nvPr>
        </p:nvSpPr>
        <p:spPr/>
        <p:txBody>
          <a:bodyPr/>
          <a:lstStyle/>
          <a:p>
            <a:r>
              <a:rPr lang="en-US" dirty="0"/>
              <a:t>How the navigation supports needs</a:t>
            </a:r>
          </a:p>
        </p:txBody>
      </p:sp>
      <p:sp>
        <p:nvSpPr>
          <p:cNvPr id="3" name="Content Placeholder 2">
            <a:extLst>
              <a:ext uri="{FF2B5EF4-FFF2-40B4-BE49-F238E27FC236}">
                <a16:creationId xmlns:a16="http://schemas.microsoft.com/office/drawing/2014/main" id="{D36FB739-0B78-67F1-4F1A-A8ABBAF5C8A0}"/>
              </a:ext>
            </a:extLst>
          </p:cNvPr>
          <p:cNvSpPr>
            <a:spLocks noGrp="1"/>
          </p:cNvSpPr>
          <p:nvPr>
            <p:ph idx="1"/>
          </p:nvPr>
        </p:nvSpPr>
        <p:spPr/>
        <p:txBody>
          <a:bodyPr>
            <a:normAutofit lnSpcReduction="10000"/>
          </a:bodyPr>
          <a:lstStyle/>
          <a:p>
            <a:r>
              <a:rPr lang="en-US" dirty="0"/>
              <a:t>User needs</a:t>
            </a:r>
          </a:p>
          <a:p>
            <a:pPr lvl="1"/>
            <a:r>
              <a:rPr lang="en-US" dirty="0"/>
              <a:t>Easy path to needed advice</a:t>
            </a:r>
          </a:p>
          <a:p>
            <a:pPr lvl="1"/>
            <a:r>
              <a:rPr lang="en-US" dirty="0"/>
              <a:t>Allows users to quickly find major content areas based on their needs</a:t>
            </a:r>
          </a:p>
          <a:p>
            <a:pPr lvl="1"/>
            <a:r>
              <a:rPr lang="en-US" dirty="0"/>
              <a:t>Stays consistent across all pages to improve usability and orientation.</a:t>
            </a:r>
          </a:p>
          <a:p>
            <a:pPr marL="0" indent="0">
              <a:buNone/>
            </a:pPr>
            <a:endParaRPr lang="en-US" dirty="0"/>
          </a:p>
          <a:p>
            <a:r>
              <a:rPr lang="en-US" dirty="0"/>
              <a:t>Shareholder needs</a:t>
            </a:r>
          </a:p>
          <a:p>
            <a:pPr lvl="1"/>
            <a:r>
              <a:rPr lang="en-US" dirty="0"/>
              <a:t>Consistent brand navigation structure</a:t>
            </a:r>
          </a:p>
          <a:p>
            <a:pPr lvl="1"/>
            <a:r>
              <a:rPr lang="en-US" dirty="0"/>
              <a:t>Direct route to Schedule Consultation form</a:t>
            </a:r>
          </a:p>
          <a:p>
            <a:pPr lvl="1"/>
            <a:r>
              <a:rPr lang="en-US" dirty="0"/>
              <a:t>Clean logical page structure</a:t>
            </a:r>
          </a:p>
          <a:p>
            <a:pPr lvl="1"/>
            <a:r>
              <a:rPr lang="en-US" dirty="0"/>
              <a:t>Reinforces calls-to-action like requesting a consultation, supporting stakeholder goals for engagement and conversions.</a:t>
            </a:r>
          </a:p>
        </p:txBody>
      </p:sp>
    </p:spTree>
    <p:extLst>
      <p:ext uri="{BB962C8B-B14F-4D97-AF65-F5344CB8AC3E}">
        <p14:creationId xmlns:p14="http://schemas.microsoft.com/office/powerpoint/2010/main" val="2198372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363</TotalTime>
  <Words>797</Words>
  <Application>Microsoft Office PowerPoint</Application>
  <PresentationFormat>Widescreen</PresentationFormat>
  <Paragraphs>117</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UI design</vt:lpstr>
      <vt:lpstr>Website Functionality &amp; Micro Interactions</vt:lpstr>
      <vt:lpstr>New page (Bird Owner Persona)</vt:lpstr>
      <vt:lpstr>Content to Remove or Redevelop</vt:lpstr>
      <vt:lpstr>PowerPoint Presentation</vt:lpstr>
      <vt:lpstr>How the design meets needs</vt:lpstr>
      <vt:lpstr>How the Information Architecture Meets Audience and Stakeholder Needs</vt:lpstr>
      <vt:lpstr>Primary and secondary nav</vt:lpstr>
      <vt:lpstr>How the navigation supports needs</vt:lpstr>
      <vt:lpstr>PowerPoint Presentation</vt:lpstr>
      <vt:lpstr>PowerPoint Presentation</vt:lpstr>
      <vt:lpstr>PowerPoint Presentation</vt:lpstr>
    </vt:vector>
  </TitlesOfParts>
  <Company>American Metalcraft,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Nick Fisher</dc:creator>
  <cp:lastModifiedBy>Nick Fisher</cp:lastModifiedBy>
  <cp:revision>6</cp:revision>
  <dcterms:created xsi:type="dcterms:W3CDTF">2025-04-23T13:45:18Z</dcterms:created>
  <dcterms:modified xsi:type="dcterms:W3CDTF">2025-04-25T17:11:23Z</dcterms:modified>
</cp:coreProperties>
</file>