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24.jpeg" ContentType="image/jpeg"/>
  <Override PartName="/ppt/media/image23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5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.jpeg" ContentType="image/jpeg"/>
  <Override PartName="/ppt/media/image10.png" ContentType="image/png"/>
  <Override PartName="/ppt/media/image11.png" ContentType="image/png"/>
  <Override PartName="/ppt/media/image19.jpeg" ContentType="image/jpeg"/>
  <Override PartName="/ppt/media/image18.jpeg" ContentType="image/jpeg"/>
  <Override PartName="/ppt/media/image17.jpeg" ContentType="image/jpeg"/>
  <Override PartName="/ppt/media/image14.jpeg" ContentType="image/jpeg"/>
  <Override PartName="/ppt/media/image15.jpeg" ContentType="image/jpeg"/>
  <Override PartName="/ppt/media/image13.jpeg" ContentType="image/jpeg"/>
  <Override PartName="/ppt/media/image12.jpeg" ContentType="image/jpeg"/>
  <Override PartName="/ppt/media/image1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75AB7B0-2B6A-4A28-AB50-D7E92B3FFB6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Seriously. Don’t lose sight of this image. At first it may feel intimidating. Knowing how little you know. But relish the opportunity and take the privileges it comes with.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You have permission to struggle. To fail. To not “get” everything immediately.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6C92093-102B-4D2D-87B8-6AE660C8BAF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12D49DE0-23CE-4D50-A6A1-54895D5968E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EC54EB78-4D45-468D-9B89-1F8371A1313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17DDC31-4C3A-4C20-8792-959855A4533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59AAE14-0EFE-4F2F-A643-A64C4A45DC4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893A009-81F1-47A8-AD3E-3451239DF4E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A772091-4C38-4921-9927-23F7D3172BD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43D386F-7555-4BB0-8890-5A89F2D3250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482096F9-3FB9-4099-84BE-FD927A45FA9C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966D19D7-FD99-4632-9630-95E0CBEE78A3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C6865E48-F652-488F-B8CE-086AF4AFD666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7CEA56E5-DFE5-41A7-AF21-585AEE9665E7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D0AE262F-B810-4559-B71A-A27CA9DAB91E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0CEC874-0417-4042-B372-3CEF3684FDD5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8378A427-8F04-4218-A71C-4D909E3320F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3F83CB5B-9DE5-44CC-907F-7F2DBE3AC81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FF0BB891-D00E-4C7D-8A5B-AABDAB789CAF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54D351BD-C68B-48B9-B5A0-C287AF2AA1F4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132AC4A-0B8B-42CC-8D0C-7789209220E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D96531D-6621-4E3E-9A6B-CC94F5E7D65A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26274742-8448-41D6-9417-14E20035665B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257480" y="719280"/>
            <a:ext cx="4800240" cy="360000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</p:spPr>
        <p:txBody>
          <a:bodyPr lIns="95760" rIns="95760" tIns="47880" bIns="478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>
            <a:noFill/>
          </a:ln>
        </p:spPr>
        <p:txBody>
          <a:bodyPr lIns="95760" rIns="95760" tIns="47880" bIns="47880" anchor="b"/>
          <a:p>
            <a:pPr algn="r">
              <a:lnSpc>
                <a:spcPct val="100000"/>
              </a:lnSpc>
            </a:pPr>
            <a:fld id="{642212F5-256B-4217-AFA8-0BB7B4322E4D}" type="slidenum">
              <a:rPr b="0" lang="en-US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90600" y="2953440"/>
            <a:ext cx="8229240" cy="404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426960" y="3736800"/>
            <a:ext cx="6335280" cy="345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6960" y="3962520"/>
            <a:ext cx="353484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 Coding Bootcamp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1d1a36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426960" y="3736800"/>
            <a:ext cx="6335280" cy="345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1425600" y="3851280"/>
            <a:ext cx="6457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90600" y="2953440"/>
            <a:ext cx="8229240" cy="87156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6418440"/>
            <a:ext cx="9154800" cy="458280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2"/>
          <p:cNvSpPr/>
          <p:nvPr/>
        </p:nvSpPr>
        <p:spPr>
          <a:xfrm>
            <a:off x="0" y="653760"/>
            <a:ext cx="9144000" cy="360"/>
          </a:xfrm>
          <a:prstGeom prst="line">
            <a:avLst/>
          </a:prstGeom>
          <a:ln w="41400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3"/>
          <p:cNvSpPr>
            <a:spLocks noGrp="1"/>
          </p:cNvSpPr>
          <p:nvPr>
            <p:ph type="title"/>
          </p:nvPr>
        </p:nvSpPr>
        <p:spPr>
          <a:xfrm>
            <a:off x="304920" y="0"/>
            <a:ext cx="5470200" cy="65340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7" Type="http://schemas.openxmlformats.org/officeDocument/2006/relationships/image" Target="../media/image17.jpeg"/><Relationship Id="rId8" Type="http://schemas.openxmlformats.org/officeDocument/2006/relationships/image" Target="../media/image18.jpeg"/><Relationship Id="rId9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pluralsight.com/courses/code-school-building-blocks-of-express-js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100" spc="-1" strike="noStrike">
                <a:solidFill>
                  <a:srgbClr val="ffffff"/>
                </a:solidFill>
                <a:latin typeface="Arial"/>
              </a:rPr>
              <a:t>Server-Side!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05920" y="6400800"/>
            <a:ext cx="926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You.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 flipH="1" flipV="1">
            <a:off x="8001000" y="6172200"/>
            <a:ext cx="304560" cy="2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So Let’s Begin…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Remind me again…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43520" y="297180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server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 Definition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Picture 5" descr=""/>
          <p:cNvPicPr/>
          <p:nvPr/>
        </p:nvPicPr>
        <p:blipFill>
          <a:blip r:embed="rId1"/>
          <a:srcRect l="0" t="47531" r="15755" b="0"/>
          <a:stretch/>
        </p:blipFill>
        <p:spPr>
          <a:xfrm>
            <a:off x="786240" y="1005120"/>
            <a:ext cx="7543440" cy="4533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7" name="CustomShape 2"/>
          <p:cNvSpPr/>
          <p:nvPr/>
        </p:nvSpPr>
        <p:spPr>
          <a:xfrm>
            <a:off x="443520" y="563868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Server: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Machine and Code that handles requests and respond to them.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419720" y="1981080"/>
            <a:ext cx="3504960" cy="2285640"/>
          </a:xfrm>
          <a:prstGeom prst="rect">
            <a:avLst/>
          </a:prstGeom>
          <a:noFill/>
          <a:ln w="633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Remind me again…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43520" y="297180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What are examples of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server-side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functions?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04920" y="0"/>
            <a:ext cx="655272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Server-Side Code in Action!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04920" y="914400"/>
            <a:ext cx="86101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Visiting a URL and then being given an HTML page.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Visiting an API end-point that parse URL parameters to provide selective JSONs.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Clicking an invoice that provides a PDF report.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Image processing software that takes an image applies a filter, then saves the new version.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 providing “results” relevant to your searches on other sites. 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04920" y="0"/>
            <a:ext cx="655272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Server-Side Code in Action!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04920" y="914400"/>
            <a:ext cx="86101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Visiting a URL and then being given an HTML page.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Visiting an API end-point that parse URL parameters to provide selective JSONs.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Clicking an invoice that provides a PDF report.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Image processing software that takes an image applies a filter, then saves the new version.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 providing “results” relevant to your searches on other sites.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304920" y="838080"/>
            <a:ext cx="8457840" cy="1752120"/>
          </a:xfrm>
          <a:prstGeom prst="rect">
            <a:avLst/>
          </a:prstGeom>
          <a:noFill/>
          <a:ln w="633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Remind me again…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43520" y="297180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client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Client Definition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5" descr=""/>
          <p:cNvPicPr/>
          <p:nvPr/>
        </p:nvPicPr>
        <p:blipFill>
          <a:blip r:embed="rId1"/>
          <a:srcRect l="0" t="47531" r="15755" b="0"/>
          <a:stretch/>
        </p:blipFill>
        <p:spPr>
          <a:xfrm>
            <a:off x="786240" y="1005120"/>
            <a:ext cx="7543440" cy="4533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2" name="CustomShape 2"/>
          <p:cNvSpPr/>
          <p:nvPr/>
        </p:nvSpPr>
        <p:spPr>
          <a:xfrm>
            <a:off x="443520" y="563868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Client: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users’ personal machines that make “requests” of the server.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914400" y="2003400"/>
            <a:ext cx="2285640" cy="2285640"/>
          </a:xfrm>
          <a:prstGeom prst="rect">
            <a:avLst/>
          </a:prstGeom>
          <a:noFill/>
          <a:ln w="633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Bonus Question: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443520" y="249624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How do the client and server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communicate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with one another?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A Moment of Caution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HTTP Definition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Picture 5" descr=""/>
          <p:cNvPicPr/>
          <p:nvPr/>
        </p:nvPicPr>
        <p:blipFill>
          <a:blip r:embed="rId1"/>
          <a:srcRect l="0" t="47531" r="15755" b="0"/>
          <a:stretch/>
        </p:blipFill>
        <p:spPr>
          <a:xfrm>
            <a:off x="786240" y="1005120"/>
            <a:ext cx="7543440" cy="4533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9" name="CustomShape 2"/>
          <p:cNvSpPr/>
          <p:nvPr/>
        </p:nvSpPr>
        <p:spPr>
          <a:xfrm>
            <a:off x="443520" y="5638680"/>
            <a:ext cx="822924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Clients and Servers communicate back and forth using a series of understood communications defined by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HTTP / HTTPs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2743200" y="1005120"/>
            <a:ext cx="2285640" cy="4328280"/>
          </a:xfrm>
          <a:prstGeom prst="rect">
            <a:avLst/>
          </a:prstGeom>
          <a:noFill/>
          <a:ln w="6336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Full-Stack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Picture 2" descr=""/>
          <p:cNvPicPr/>
          <p:nvPr/>
        </p:nvPicPr>
        <p:blipFill>
          <a:blip r:embed="rId1"/>
          <a:srcRect l="2425" t="13635" r="3151" b="5245"/>
          <a:stretch/>
        </p:blipFill>
        <p:spPr>
          <a:xfrm>
            <a:off x="57240" y="740520"/>
            <a:ext cx="8948520" cy="421164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0" y="4908600"/>
            <a:ext cx="9155520" cy="14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Full-Stack 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rcRect l="2425" t="13635" r="3151" b="5245"/>
          <a:stretch/>
        </p:blipFill>
        <p:spPr>
          <a:xfrm>
            <a:off x="57240" y="740520"/>
            <a:ext cx="8948520" cy="421164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0" y="4908600"/>
            <a:ext cx="9155520" cy="149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173880" y="5091840"/>
            <a:ext cx="87958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Roboto"/>
              </a:rPr>
              <a:t>In a way think of this as being </a:t>
            </a:r>
            <a:r>
              <a:rPr b="1" lang="en-US" sz="2400" spc="-1" strike="noStrike" u="sng">
                <a:solidFill>
                  <a:srgbClr val="ffffff"/>
                </a:solidFill>
                <a:uFillTx/>
                <a:latin typeface="Arial"/>
                <a:ea typeface="Roboto"/>
              </a:rPr>
              <a:t>two distinct machines.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Roboto"/>
              </a:rPr>
              <a:t>A server  is one machine and the client is a second machine.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Digging Deep into Server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Visualizing Servers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1"/>
          <a:stretch/>
        </p:blipFill>
        <p:spPr>
          <a:xfrm>
            <a:off x="1828800" y="762120"/>
            <a:ext cx="5638320" cy="478476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304920" y="5486400"/>
            <a:ext cx="83678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 Hardware look like large, ruggedized versions of desktop computers. 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Visualizing Servers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4" name="Picture 2" descr=""/>
          <p:cNvPicPr/>
          <p:nvPr/>
        </p:nvPicPr>
        <p:blipFill>
          <a:blip r:embed="rId1"/>
          <a:stretch/>
        </p:blipFill>
        <p:spPr>
          <a:xfrm>
            <a:off x="3429000" y="2209680"/>
            <a:ext cx="2405880" cy="204156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304920" y="5486400"/>
            <a:ext cx="8367840" cy="8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machines (and their respective code) handle all of the requests coming in from browsers accessing a website.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2"/>
          <a:stretch/>
        </p:blipFill>
        <p:spPr>
          <a:xfrm>
            <a:off x="609480" y="117864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37" name="Picture 2" descr=""/>
          <p:cNvPicPr/>
          <p:nvPr/>
        </p:nvPicPr>
        <p:blipFill>
          <a:blip r:embed="rId3"/>
          <a:stretch/>
        </p:blipFill>
        <p:spPr>
          <a:xfrm>
            <a:off x="638640" y="284148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38" name="Picture 2" descr=""/>
          <p:cNvPicPr/>
          <p:nvPr/>
        </p:nvPicPr>
        <p:blipFill>
          <a:blip r:embed="rId4"/>
          <a:stretch/>
        </p:blipFill>
        <p:spPr>
          <a:xfrm>
            <a:off x="1857240" y="437148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39" name="Picture 2" descr=""/>
          <p:cNvPicPr/>
          <p:nvPr/>
        </p:nvPicPr>
        <p:blipFill>
          <a:blip r:embed="rId5"/>
          <a:stretch/>
        </p:blipFill>
        <p:spPr>
          <a:xfrm>
            <a:off x="6019920" y="99072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40" name="Picture 2" descr=""/>
          <p:cNvPicPr/>
          <p:nvPr/>
        </p:nvPicPr>
        <p:blipFill>
          <a:blip r:embed="rId6"/>
          <a:stretch/>
        </p:blipFill>
        <p:spPr>
          <a:xfrm>
            <a:off x="3047040" y="85464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41" name="Picture 2" descr=""/>
          <p:cNvPicPr/>
          <p:nvPr/>
        </p:nvPicPr>
        <p:blipFill>
          <a:blip r:embed="rId7"/>
          <a:stretch/>
        </p:blipFill>
        <p:spPr>
          <a:xfrm>
            <a:off x="7209360" y="2841480"/>
            <a:ext cx="1189440" cy="994680"/>
          </a:xfrm>
          <a:prstGeom prst="rect">
            <a:avLst/>
          </a:prstGeom>
          <a:ln>
            <a:noFill/>
          </a:ln>
        </p:spPr>
      </p:pic>
      <p:pic>
        <p:nvPicPr>
          <p:cNvPr id="242" name="Picture 2" descr=""/>
          <p:cNvPicPr/>
          <p:nvPr/>
        </p:nvPicPr>
        <p:blipFill>
          <a:blip r:embed="rId8"/>
          <a:stretch/>
        </p:blipFill>
        <p:spPr>
          <a:xfrm>
            <a:off x="5856840" y="4431600"/>
            <a:ext cx="1189440" cy="99468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2209680" y="3339000"/>
            <a:ext cx="1066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2209680" y="2173680"/>
            <a:ext cx="1066320" cy="41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4247640" y="1662840"/>
            <a:ext cx="250560" cy="46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6"/>
          <p:cNvSpPr/>
          <p:nvPr/>
        </p:nvSpPr>
        <p:spPr>
          <a:xfrm flipH="1">
            <a:off x="5788080" y="1985400"/>
            <a:ext cx="44640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7"/>
          <p:cNvSpPr/>
          <p:nvPr/>
        </p:nvSpPr>
        <p:spPr>
          <a:xfrm flipH="1" flipV="1">
            <a:off x="6005160" y="3289320"/>
            <a:ext cx="1041120" cy="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8"/>
          <p:cNvSpPr/>
          <p:nvPr/>
        </p:nvSpPr>
        <p:spPr>
          <a:xfrm flipH="1" flipV="1">
            <a:off x="5364720" y="4273920"/>
            <a:ext cx="520200" cy="40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9"/>
          <p:cNvSpPr/>
          <p:nvPr/>
        </p:nvSpPr>
        <p:spPr>
          <a:xfrm flipV="1">
            <a:off x="3229920" y="3883680"/>
            <a:ext cx="457200" cy="26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Visualizing Servers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73880" y="5091840"/>
            <a:ext cx="879588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In modern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web applications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there is a constant back-and-forth communication between the visuals displayed on the user’s browser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frontend)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and the data and logic stored on the server (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Roboto"/>
              </a:rPr>
              <a:t>backend).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304920" y="1066680"/>
            <a:ext cx="4723920" cy="472392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5257800" y="2781360"/>
            <a:ext cx="34149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Where does the server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</a:rPr>
              <a:t>live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04920" y="0"/>
            <a:ext cx="6552720" cy="6534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Where Do Servers Live?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04920" y="914400"/>
            <a:ext cx="861012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Servers live in dedicated hardware intended to handle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requests and responses of many clients.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Servers most often live on cloud platforms like AWS, Heroku, Google Cloud, etc.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1"/>
          <a:stretch/>
        </p:blipFill>
        <p:spPr>
          <a:xfrm>
            <a:off x="287280" y="3505320"/>
            <a:ext cx="3273120" cy="1308960"/>
          </a:xfrm>
          <a:prstGeom prst="rect">
            <a:avLst/>
          </a:prstGeom>
          <a:ln>
            <a:noFill/>
          </a:ln>
        </p:spPr>
      </p:pic>
      <p:pic>
        <p:nvPicPr>
          <p:cNvPr id="257" name="Picture 4" descr=""/>
          <p:cNvPicPr/>
          <p:nvPr/>
        </p:nvPicPr>
        <p:blipFill>
          <a:blip r:embed="rId2"/>
          <a:stretch/>
        </p:blipFill>
        <p:spPr>
          <a:xfrm>
            <a:off x="2865600" y="3465000"/>
            <a:ext cx="3489120" cy="2442600"/>
          </a:xfrm>
          <a:prstGeom prst="rect">
            <a:avLst/>
          </a:prstGeom>
          <a:ln>
            <a:noFill/>
          </a:ln>
        </p:spPr>
      </p:pic>
      <p:pic>
        <p:nvPicPr>
          <p:cNvPr id="258" name="Picture 6" descr=""/>
          <p:cNvPicPr/>
          <p:nvPr/>
        </p:nvPicPr>
        <p:blipFill>
          <a:blip r:embed="rId3"/>
          <a:stretch/>
        </p:blipFill>
        <p:spPr>
          <a:xfrm>
            <a:off x="5791320" y="3776760"/>
            <a:ext cx="3123720" cy="115596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5334120" y="1371600"/>
            <a:ext cx="3580920" cy="4266720"/>
          </a:xfrm>
          <a:prstGeom prst="rect">
            <a:avLst/>
          </a:prstGeom>
          <a:noFill/>
          <a:ln w="633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2"/>
          <p:cNvSpPr/>
          <p:nvPr/>
        </p:nvSpPr>
        <p:spPr>
          <a:xfrm>
            <a:off x="304920" y="97920"/>
            <a:ext cx="62481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Servers During Development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1" name="Picture 2" descr=""/>
          <p:cNvPicPr/>
          <p:nvPr/>
        </p:nvPicPr>
        <p:blipFill>
          <a:blip r:embed="rId1"/>
          <a:stretch/>
        </p:blipFill>
        <p:spPr>
          <a:xfrm>
            <a:off x="3245400" y="2700360"/>
            <a:ext cx="1924560" cy="1609200"/>
          </a:xfrm>
          <a:prstGeom prst="rect">
            <a:avLst/>
          </a:prstGeom>
          <a:ln>
            <a:noFill/>
          </a:ln>
        </p:spPr>
      </p:pic>
      <p:pic>
        <p:nvPicPr>
          <p:cNvPr id="262" name="Picture 2" descr=""/>
          <p:cNvPicPr/>
          <p:nvPr/>
        </p:nvPicPr>
        <p:blipFill>
          <a:blip r:embed="rId2"/>
          <a:stretch/>
        </p:blipFill>
        <p:spPr>
          <a:xfrm>
            <a:off x="6143040" y="3931560"/>
            <a:ext cx="1821960" cy="1523520"/>
          </a:xfrm>
          <a:prstGeom prst="rect">
            <a:avLst/>
          </a:prstGeom>
          <a:ln>
            <a:noFill/>
          </a:ln>
        </p:spPr>
      </p:pic>
      <p:pic>
        <p:nvPicPr>
          <p:cNvPr id="263" name="Picture 5" descr=""/>
          <p:cNvPicPr/>
          <p:nvPr/>
        </p:nvPicPr>
        <p:blipFill>
          <a:blip r:embed="rId3"/>
          <a:stretch/>
        </p:blipFill>
        <p:spPr>
          <a:xfrm>
            <a:off x="6145920" y="1600200"/>
            <a:ext cx="1956960" cy="1660680"/>
          </a:xfrm>
          <a:prstGeom prst="rect">
            <a:avLst/>
          </a:prstGeom>
          <a:ln>
            <a:noFill/>
          </a:ln>
        </p:spPr>
      </p:pic>
      <p:sp>
        <p:nvSpPr>
          <p:cNvPr id="264" name="CustomShape 3"/>
          <p:cNvSpPr/>
          <p:nvPr/>
        </p:nvSpPr>
        <p:spPr>
          <a:xfrm>
            <a:off x="5406120" y="3505320"/>
            <a:ext cx="3497760" cy="45360"/>
          </a:xfrm>
          <a:prstGeom prst="rect">
            <a:avLst/>
          </a:prstGeom>
          <a:noFill/>
          <a:ln w="6336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5406120" y="938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localhost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5479200" y="5683680"/>
            <a:ext cx="341496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browser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 flipH="1" flipV="1" rot="5400000">
            <a:off x="4527360" y="1780200"/>
            <a:ext cx="599400" cy="1238400"/>
          </a:xfrm>
          <a:prstGeom prst="curvedConnector2">
            <a:avLst/>
          </a:prstGeom>
          <a:noFill/>
          <a:ln w="442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 flipH="1" rot="16200000">
            <a:off x="4269960" y="4248000"/>
            <a:ext cx="1114560" cy="1238400"/>
          </a:xfrm>
          <a:prstGeom prst="curvedConnector2">
            <a:avLst/>
          </a:prstGeom>
          <a:noFill/>
          <a:ln w="44280"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8"/>
          <p:cNvSpPr/>
          <p:nvPr/>
        </p:nvSpPr>
        <p:spPr>
          <a:xfrm>
            <a:off x="136080" y="1143000"/>
            <a:ext cx="3121560" cy="45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spcBef>
                <a:spcPts val="439"/>
              </a:spcBef>
            </a:pPr>
            <a:r>
              <a:rPr b="1" lang="en-US" sz="2200" spc="-1" strike="noStrike" u="sng">
                <a:solidFill>
                  <a:srgbClr val="000000"/>
                </a:solidFill>
                <a:uFillTx/>
                <a:latin typeface="Arial"/>
              </a:rPr>
              <a:t>Important Note:</a:t>
            </a: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During development our personal computers will be able to simulate both.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We will create a “local server”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US" sz="22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And then use our browser to interact with it.</a:t>
            </a: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Building a “Server”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859840" y="5886360"/>
            <a:ext cx="3500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Seriously… Try to learn this now.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85040" y="820800"/>
            <a:ext cx="8849880" cy="22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Node + Express Servers and Routing are two of the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39"/>
              </a:spcBef>
            </a:pPr>
            <a:r>
              <a:rPr b="1" lang="en-US" sz="4200" spc="-1" strike="noStrike">
                <a:solidFill>
                  <a:srgbClr val="000000"/>
                </a:solidFill>
                <a:latin typeface="Arial"/>
              </a:rPr>
              <a:t>MOST IMPORTANT CONCEPTS</a:t>
            </a:r>
            <a:endParaRPr b="0" lang="en-US" sz="4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in the </a:t>
            </a: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</a:rPr>
              <a:t>ENTIRE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 program.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3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Focus!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1838160" y="3076200"/>
            <a:ext cx="5543280" cy="257148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Creating a 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04920" y="914400"/>
            <a:ext cx="8610120" cy="525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our purposes, “creating a server” equates to writing the code that handles what the server will </a:t>
            </a: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It’s important to note that even though you pay for server-side hardware, you still need to create the code that goes inside.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This code you create handles things like:</a:t>
            </a:r>
            <a:endParaRPr b="0" lang="en-US" sz="2400" spc="-1" strike="noStrike"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Connections to the database</a:t>
            </a:r>
            <a:endParaRPr b="0" lang="en-US" sz="2100" spc="-1" strike="noStrike"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Handling client-side URL requests</a:t>
            </a:r>
            <a:endParaRPr b="0" lang="en-US" sz="2100" spc="-1" strike="noStrike"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Performing server-side processes</a:t>
            </a:r>
            <a:endParaRPr b="0" lang="en-US" sz="2100" spc="-1" strike="noStrike"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Authenticating user requests</a:t>
            </a:r>
            <a:endParaRPr b="0" lang="en-US" sz="2100" spc="-1" strike="noStrike"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Logging client requests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b="0" lang="en-US" sz="21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 Big 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5791320" y="1234800"/>
            <a:ext cx="312156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Throughout this week… imagine your server to be a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big, empty box.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be adding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snippets and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modules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to give our big, empty box the powers to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</a:rPr>
              <a:t>do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stuff in response to all the requests that come in.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Connections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5791320" y="1234800"/>
            <a:ext cx="312156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We’ll add listener such that the server can “begin” listening for requests.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Parsing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CustomShape 8"/>
          <p:cNvSpPr/>
          <p:nvPr/>
        </p:nvSpPr>
        <p:spPr>
          <a:xfrm>
            <a:off x="5791320" y="1234800"/>
            <a:ext cx="3121560" cy="136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We’ll give our server the ability to “parse” URLs that the user requests.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Routing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609480" y="2629800"/>
            <a:ext cx="4365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9"/>
          <p:cNvSpPr/>
          <p:nvPr/>
        </p:nvSpPr>
        <p:spPr>
          <a:xfrm>
            <a:off x="1111680" y="2756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Route Handling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CustomShape 10"/>
          <p:cNvSpPr/>
          <p:nvPr/>
        </p:nvSpPr>
        <p:spPr>
          <a:xfrm>
            <a:off x="5791320" y="1234800"/>
            <a:ext cx="3121560" cy="21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Then based on the URL’s keywords, our server will be able to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route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(or direct the flow of logic to initiate other processes)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Sending Files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8" name="CustomShape 8"/>
          <p:cNvSpPr/>
          <p:nvPr/>
        </p:nvSpPr>
        <p:spPr>
          <a:xfrm>
            <a:off x="609480" y="2629800"/>
            <a:ext cx="4365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9"/>
          <p:cNvSpPr/>
          <p:nvPr/>
        </p:nvSpPr>
        <p:spPr>
          <a:xfrm>
            <a:off x="1111680" y="2756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Route Handling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0" name="CustomShape 10"/>
          <p:cNvSpPr/>
          <p:nvPr/>
        </p:nvSpPr>
        <p:spPr>
          <a:xfrm>
            <a:off x="609480" y="371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1"/>
          <p:cNvSpPr/>
          <p:nvPr/>
        </p:nvSpPr>
        <p:spPr>
          <a:xfrm>
            <a:off x="-107280" y="393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2973960" y="373104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3"/>
          <p:cNvSpPr/>
          <p:nvPr/>
        </p:nvSpPr>
        <p:spPr>
          <a:xfrm>
            <a:off x="2257200" y="3944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JSON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4" name="CustomShape 14"/>
          <p:cNvSpPr/>
          <p:nvPr/>
        </p:nvSpPr>
        <p:spPr>
          <a:xfrm>
            <a:off x="5791320" y="1234800"/>
            <a:ext cx="3121560" cy="21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subsequent process may be to send an HTML file to be rendered or to send a JSON file to be rendered…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Receiving Posts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609480" y="2629800"/>
            <a:ext cx="4365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9"/>
          <p:cNvSpPr/>
          <p:nvPr/>
        </p:nvSpPr>
        <p:spPr>
          <a:xfrm>
            <a:off x="1111680" y="2756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Route Handling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4" name="CustomShape 10"/>
          <p:cNvSpPr/>
          <p:nvPr/>
        </p:nvSpPr>
        <p:spPr>
          <a:xfrm>
            <a:off x="609480" y="371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1"/>
          <p:cNvSpPr/>
          <p:nvPr/>
        </p:nvSpPr>
        <p:spPr>
          <a:xfrm>
            <a:off x="-107280" y="393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6" name="CustomShape 12"/>
          <p:cNvSpPr/>
          <p:nvPr/>
        </p:nvSpPr>
        <p:spPr>
          <a:xfrm>
            <a:off x="2973960" y="373104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13"/>
          <p:cNvSpPr/>
          <p:nvPr/>
        </p:nvSpPr>
        <p:spPr>
          <a:xfrm>
            <a:off x="2257200" y="3944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JSON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CustomShape 14"/>
          <p:cNvSpPr/>
          <p:nvPr/>
        </p:nvSpPr>
        <p:spPr>
          <a:xfrm>
            <a:off x="609480" y="47761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15"/>
          <p:cNvSpPr/>
          <p:nvPr/>
        </p:nvSpPr>
        <p:spPr>
          <a:xfrm>
            <a:off x="-107280" y="49896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Receive POSTs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16"/>
          <p:cNvSpPr/>
          <p:nvPr/>
        </p:nvSpPr>
        <p:spPr>
          <a:xfrm>
            <a:off x="5791320" y="1234800"/>
            <a:ext cx="3121560" cy="21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may also have a new module to handle receiving user’s POST requests (i.e. the data they send the server)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Performing Logic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8"/>
          <p:cNvSpPr/>
          <p:nvPr/>
        </p:nvSpPr>
        <p:spPr>
          <a:xfrm>
            <a:off x="609480" y="2629800"/>
            <a:ext cx="4365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9"/>
          <p:cNvSpPr/>
          <p:nvPr/>
        </p:nvSpPr>
        <p:spPr>
          <a:xfrm>
            <a:off x="1111680" y="2756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Route Handling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10"/>
          <p:cNvSpPr/>
          <p:nvPr/>
        </p:nvSpPr>
        <p:spPr>
          <a:xfrm>
            <a:off x="609480" y="371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11"/>
          <p:cNvSpPr/>
          <p:nvPr/>
        </p:nvSpPr>
        <p:spPr>
          <a:xfrm>
            <a:off x="-107280" y="393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12"/>
          <p:cNvSpPr/>
          <p:nvPr/>
        </p:nvSpPr>
        <p:spPr>
          <a:xfrm>
            <a:off x="2973960" y="373104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3"/>
          <p:cNvSpPr/>
          <p:nvPr/>
        </p:nvSpPr>
        <p:spPr>
          <a:xfrm>
            <a:off x="2257200" y="3944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JSON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4" name="CustomShape 14"/>
          <p:cNvSpPr/>
          <p:nvPr/>
        </p:nvSpPr>
        <p:spPr>
          <a:xfrm>
            <a:off x="609480" y="47761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5"/>
          <p:cNvSpPr/>
          <p:nvPr/>
        </p:nvSpPr>
        <p:spPr>
          <a:xfrm>
            <a:off x="-107280" y="49896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Receive POSTs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16"/>
          <p:cNvSpPr/>
          <p:nvPr/>
        </p:nvSpPr>
        <p:spPr>
          <a:xfrm>
            <a:off x="2978280" y="479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17"/>
          <p:cNvSpPr/>
          <p:nvPr/>
        </p:nvSpPr>
        <p:spPr>
          <a:xfrm>
            <a:off x="2261520" y="501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Server Side Logic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18"/>
          <p:cNvSpPr/>
          <p:nvPr/>
        </p:nvSpPr>
        <p:spPr>
          <a:xfrm>
            <a:off x="5791320" y="1234800"/>
            <a:ext cx="3121560" cy="21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may also have complex server-side logic that we want to initiate in response to user’s visiting a route endpoint or sending us data.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04920" y="97920"/>
            <a:ext cx="5257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Inside the Box: And More!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04920" y="1234800"/>
            <a:ext cx="5028840" cy="4860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CustomShape 3"/>
          <p:cNvSpPr/>
          <p:nvPr/>
        </p:nvSpPr>
        <p:spPr>
          <a:xfrm>
            <a:off x="1035720" y="7254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Server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609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5"/>
          <p:cNvSpPr/>
          <p:nvPr/>
        </p:nvSpPr>
        <p:spPr>
          <a:xfrm>
            <a:off x="-10728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Listen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2994480" y="15289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7"/>
          <p:cNvSpPr/>
          <p:nvPr/>
        </p:nvSpPr>
        <p:spPr>
          <a:xfrm>
            <a:off x="2277360" y="165528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URL Parse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609480" y="2629800"/>
            <a:ext cx="4365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9"/>
          <p:cNvSpPr/>
          <p:nvPr/>
        </p:nvSpPr>
        <p:spPr>
          <a:xfrm>
            <a:off x="1111680" y="2756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Route Handling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10"/>
          <p:cNvSpPr/>
          <p:nvPr/>
        </p:nvSpPr>
        <p:spPr>
          <a:xfrm>
            <a:off x="609480" y="371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1"/>
          <p:cNvSpPr/>
          <p:nvPr/>
        </p:nvSpPr>
        <p:spPr>
          <a:xfrm>
            <a:off x="-107280" y="393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0" name="CustomShape 12"/>
          <p:cNvSpPr/>
          <p:nvPr/>
        </p:nvSpPr>
        <p:spPr>
          <a:xfrm>
            <a:off x="2973960" y="373104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3"/>
          <p:cNvSpPr/>
          <p:nvPr/>
        </p:nvSpPr>
        <p:spPr>
          <a:xfrm>
            <a:off x="2257200" y="394452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Send JSON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CustomShape 14"/>
          <p:cNvSpPr/>
          <p:nvPr/>
        </p:nvSpPr>
        <p:spPr>
          <a:xfrm>
            <a:off x="609480" y="477612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5"/>
          <p:cNvSpPr/>
          <p:nvPr/>
        </p:nvSpPr>
        <p:spPr>
          <a:xfrm>
            <a:off x="-107280" y="498960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Receive POSTs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>
            <a:off x="2978280" y="4799880"/>
            <a:ext cx="1980720" cy="761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7"/>
          <p:cNvSpPr/>
          <p:nvPr/>
        </p:nvSpPr>
        <p:spPr>
          <a:xfrm>
            <a:off x="2261520" y="5013360"/>
            <a:ext cx="3414960" cy="50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Server Side Logic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18"/>
          <p:cNvSpPr/>
          <p:nvPr/>
        </p:nvSpPr>
        <p:spPr>
          <a:xfrm>
            <a:off x="652320" y="5751720"/>
            <a:ext cx="4322880" cy="23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9"/>
          <p:cNvSpPr/>
          <p:nvPr/>
        </p:nvSpPr>
        <p:spPr>
          <a:xfrm>
            <a:off x="-982800" y="5713200"/>
            <a:ext cx="7451640" cy="15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</a:rPr>
              <a:t>And More!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68" name="CustomShape 20"/>
          <p:cNvSpPr/>
          <p:nvPr/>
        </p:nvSpPr>
        <p:spPr>
          <a:xfrm>
            <a:off x="5791320" y="1234800"/>
            <a:ext cx="3121560" cy="48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it doesn’t stop there!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may add in functionality for authentication, logging requests, connecting to databases, and so much more.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always remember… we’re </a:t>
            </a: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coding out these functionalities into our box!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Questions?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04920" y="97920"/>
            <a:ext cx="861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Forewarning: This is the </a:t>
            </a:r>
            <a:r>
              <a:rPr b="1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HARD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Stuff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04920" y="990720"/>
            <a:ext cx="8610120" cy="289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These next three weeks are some of the hardest to grasp.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But are also some of the most important.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This is where you go from humble HTML, CSS hackers to full-stack, employable engineers.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Bring your A-Game!!!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74" name="Picture 2" descr=""/>
          <p:cNvPicPr/>
          <p:nvPr/>
        </p:nvPicPr>
        <p:blipFill>
          <a:blip r:embed="rId1"/>
          <a:stretch/>
        </p:blipFill>
        <p:spPr>
          <a:xfrm>
            <a:off x="5128560" y="3200400"/>
            <a:ext cx="4015080" cy="3147480"/>
          </a:xfrm>
          <a:prstGeom prst="rect">
            <a:avLst/>
          </a:prstGeom>
          <a:ln>
            <a:noFill/>
          </a:ln>
        </p:spPr>
      </p:pic>
      <p:sp>
        <p:nvSpPr>
          <p:cNvPr id="175" name="CustomShape 3"/>
          <p:cNvSpPr/>
          <p:nvPr/>
        </p:nvSpPr>
        <p:spPr>
          <a:xfrm>
            <a:off x="-152280" y="5901840"/>
            <a:ext cx="5105160" cy="44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Don’t let this be you!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flipV="1">
            <a:off x="3733920" y="4952520"/>
            <a:ext cx="13179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390600" y="2953440"/>
            <a:ext cx="8229240" cy="871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i="1" lang="en-US" sz="4100" spc="-1" strike="noStrike">
                <a:solidFill>
                  <a:srgbClr val="ffffff"/>
                </a:solidFill>
                <a:latin typeface="Arial"/>
              </a:rPr>
              <a:t>Let’s Get Coding!</a:t>
            </a:r>
            <a:endParaRPr b="0" lang="en-US" sz="4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4920" y="97920"/>
            <a:ext cx="861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How to Succeed Through the Full-Stack Apocalypse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905760"/>
            <a:ext cx="8610120" cy="527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Form a Study Group Now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Get in the habit of explaining in-class exercises to one another. Work together on homework assignments.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Take notes!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Jot down concepts or key ideas that come out of activities. This class isn’t a lecture, but it may help you keep things straight!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Ask “Conceptual” Questions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Don’t let big picture ideas gloss over you. Be courageous and ask questions in class. (Don’t worry -- if your question isn’t relevant, we’ll let you know. But if it is, you owe it to yourself to understand!)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</a:rPr>
              <a:t>Come to Office Hours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things get trickier, we’ll be available to review any concepts during office hours. Come to these. Ask questions! We want to help.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04920" y="97920"/>
            <a:ext cx="861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How to Succeed Through the Full-Stack Apocalypse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4423680"/>
            <a:ext cx="914364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300" spc="-1" strike="noStrike" u="sng">
                <a:solidFill>
                  <a:srgbClr val="000000"/>
                </a:solidFill>
                <a:uFillTx/>
                <a:latin typeface="Arial"/>
              </a:rPr>
              <a:t>5. Get a PluralSight Trial Account</a:t>
            </a:r>
            <a:br/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Then immediately start completing the Building Blocks of Express.js course. It’s </a:t>
            </a:r>
            <a:r>
              <a:rPr b="0" i="1" lang="en-US" sz="2300" spc="-1" strike="noStrike">
                <a:solidFill>
                  <a:srgbClr val="000000"/>
                </a:solidFill>
                <a:latin typeface="Arial"/>
              </a:rPr>
              <a:t>very</a:t>
            </a:r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 good. </a:t>
            </a:r>
            <a:br/>
            <a:r>
              <a:rPr b="0" lang="en-US" sz="20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https://www.pluralsight.com/courses/code-school-building-blocks-of-express-js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81" name="Picture 2" descr=""/>
          <p:cNvPicPr/>
          <p:nvPr/>
        </p:nvPicPr>
        <p:blipFill>
          <a:blip r:embed="rId2"/>
          <a:stretch/>
        </p:blipFill>
        <p:spPr>
          <a:xfrm>
            <a:off x="0" y="685800"/>
            <a:ext cx="9143640" cy="37375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04920" y="97920"/>
            <a:ext cx="861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How to Succeed Through the Full-Stack Apocalypse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4920" y="762120"/>
            <a:ext cx="8610120" cy="210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</a:rPr>
              <a:t>6. Lastly, be confident !!!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2300" spc="-1" strike="noStrike">
                <a:solidFill>
                  <a:srgbClr val="000000"/>
                </a:solidFill>
                <a:latin typeface="Arial"/>
              </a:rPr>
              <a:t>There is zero reason to get despondent at this point. If you’ve made it this far, you’ve proven that you have what it takes to succeed. </a:t>
            </a:r>
            <a:r>
              <a:rPr b="1" lang="en-US" sz="2300" spc="-1" strike="noStrike">
                <a:solidFill>
                  <a:srgbClr val="000000"/>
                </a:solidFill>
                <a:latin typeface="Arial"/>
              </a:rPr>
              <a:t>Keep going!</a:t>
            </a:r>
            <a:endParaRPr b="0" lang="en-US" sz="23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3581280" y="2924640"/>
            <a:ext cx="5562360" cy="348192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Remember Our Mantra…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04920" y="3048120"/>
            <a:ext cx="86101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When it comes to web development…</a:t>
            </a:r>
            <a:endParaRPr b="0" lang="en-US" sz="32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04920" y="0"/>
            <a:ext cx="5470200" cy="653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Remember Our Mantra…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04920" y="2743200"/>
            <a:ext cx="86101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en-US" sz="8000" spc="-1" strike="noStrike">
                <a:solidFill>
                  <a:srgbClr val="000000"/>
                </a:solidFill>
                <a:latin typeface="Arial"/>
              </a:rPr>
              <a:t>I know </a:t>
            </a:r>
            <a:r>
              <a:rPr b="1" i="1" lang="en-US" sz="8000" spc="-1" strike="noStrike" u="sng">
                <a:solidFill>
                  <a:srgbClr val="000000"/>
                </a:solidFill>
                <a:uFillTx/>
                <a:latin typeface="Arial"/>
              </a:rPr>
              <a:t>nothing.</a:t>
            </a:r>
            <a:endParaRPr b="0" lang="en-US" sz="80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12584</TotalTime>
  <Application>LibreOffice/6.0.3.2$Linux_X86_64 LibreOffice_project/00m0$Build-2</Application>
  <Words>1200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2015-01-20T17:19:00Z</dcterms:created>
  <dc:creator>ahaque89</dc:creator>
  <dc:description/>
  <dc:language>en-US</dc:language>
  <cp:lastModifiedBy/>
  <cp:lastPrinted>2016-01-30T16:23:56Z</cp:lastPrinted>
  <dcterms:modified xsi:type="dcterms:W3CDTF">2018-09-24T20:09:13Z</dcterms:modified>
  <cp:revision>1682</cp:revision>
  <dc:subject/>
  <dc:title>DevChat #1 Introduction to Twitter Bootstrap:  Web Development for Noobs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22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40</vt:i4>
  </property>
</Properties>
</file>