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5" r:id="rId7"/>
  </p:sldMasterIdLst>
  <p:notesMasterIdLst>
    <p:notesMasterId r:id="rId30"/>
  </p:notesMasterIdLst>
  <p:sldIdLst>
    <p:sldId id="259" r:id="rId8"/>
    <p:sldId id="333" r:id="rId9"/>
    <p:sldId id="262" r:id="rId10"/>
    <p:sldId id="335" r:id="rId11"/>
    <p:sldId id="337" r:id="rId12"/>
    <p:sldId id="338" r:id="rId13"/>
    <p:sldId id="336" r:id="rId14"/>
    <p:sldId id="339" r:id="rId15"/>
    <p:sldId id="340" r:id="rId16"/>
    <p:sldId id="341" r:id="rId17"/>
    <p:sldId id="342" r:id="rId18"/>
    <p:sldId id="350" r:id="rId19"/>
    <p:sldId id="344" r:id="rId20"/>
    <p:sldId id="351" r:id="rId21"/>
    <p:sldId id="345" r:id="rId22"/>
    <p:sldId id="352" r:id="rId23"/>
    <p:sldId id="353" r:id="rId24"/>
    <p:sldId id="354" r:id="rId25"/>
    <p:sldId id="355" r:id="rId26"/>
    <p:sldId id="357" r:id="rId27"/>
    <p:sldId id="343" r:id="rId28"/>
    <p:sldId id="258" r:id="rId29"/>
  </p:sldIdLst>
  <p:sldSz cx="12192000" cy="6858000"/>
  <p:notesSz cx="6858000" cy="9144000"/>
  <p:embeddedFontLst>
    <p:embeddedFont>
      <p:font typeface="Architects Daughter" pitchFamily="2" charset="0"/>
      <p:regular r:id="rId31"/>
    </p:embeddedFont>
    <p:embeddedFont>
      <p:font typeface="Cambria Math" panose="02040503050406030204" pitchFamily="18" charset="0"/>
      <p:regular r:id="rId32"/>
    </p:embeddedFont>
    <p:embeddedFont>
      <p:font typeface="DM Mono" panose="020B0509040201040103" pitchFamily="49" charset="77"/>
      <p:regular r:id="rId33"/>
      <p:italic r:id="rId34"/>
    </p:embeddedFont>
    <p:embeddedFont>
      <p:font typeface="DM Sans 14pt" pitchFamily="2" charset="77"/>
      <p:regular r:id="rId35"/>
      <p:bold r:id="rId36"/>
      <p:italic r:id="rId37"/>
      <p:boldItalic r:id="rId38"/>
    </p:embeddedFont>
    <p:embeddedFont>
      <p:font typeface="Domine" panose="02040503040403060204" pitchFamily="18" charset="0"/>
      <p:regular r:id="rId39"/>
      <p:bold r:id="rId40"/>
    </p:embeddedFont>
    <p:embeddedFont>
      <p:font typeface="IBM Plex Mono" panose="020B0509050203000203" pitchFamily="49" charset="77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90000"/>
    <a:srgbClr val="9EC3E1"/>
    <a:srgbClr val="1F538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 autoAdjust="0"/>
    <p:restoredTop sz="94651"/>
  </p:normalViewPr>
  <p:slideViewPr>
    <p:cSldViewPr snapToGrid="0" showGuides="1">
      <p:cViewPr>
        <p:scale>
          <a:sx n="80" d="100"/>
          <a:sy n="80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2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8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09BB-2B55-41A8-DFA9-BAA683B0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AFF7D-32E3-AA73-966A-FC8D20636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912CF-4C48-7B2E-B039-7ADDFB6A3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8F710-DE31-9E4A-F577-317EFF9ED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67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 with Shi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232053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pic>
        <p:nvPicPr>
          <p:cNvPr id="652487764" name="Picture 2" descr="{&quot;templafy&quot;:{&quot;id&quot;:&quot;b866ffdd-1468-452b-b550-2ee77fe87c6d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98" y="705953"/>
            <a:ext cx="5081026" cy="1271019"/>
          </a:xfrm>
          <a:prstGeom prst="rect">
            <a:avLst/>
          </a:prstGeom>
        </p:spPr>
      </p:pic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8" name="Picture 17" descr="{&quot;templafy&quot;:{&quot;id&quot;:&quot;16fa8dfc-28da-4b5c-8123-1d41e9d4c29d&quot;}}">
            <a:extLst>
              <a:ext uri="{FF2B5EF4-FFF2-40B4-BE49-F238E27FC236}">
                <a16:creationId xmlns:a16="http://schemas.microsoft.com/office/drawing/2014/main" id="{F4871A12-966F-AB54-D025-11147D2B69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5482800"/>
            <a:ext cx="2431525" cy="72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8734B6-FF82-51DC-47D5-1C0BF6F1A6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8E6A62F-5EE0-DF6B-07CD-0B354081E7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51DC0FA-582F-179B-E738-1BBB95CD336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574036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515E92D-D3D4-9D54-8555-29BBC3428D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957377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327DC5C-E1C0-B8CB-4B84-DA580F6C81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6252829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tx2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12755876" name="Picture 7" descr="{&quot;templafy&quot;:{&quot;id&quot;:&quot;05d88fd5-cdc3-4e74-a780-c10a05b042f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F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82F1C1D4-A570-C8D4-71E4-37223819B6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966664909" name="Picture 7" descr="{&quot;templafy&quot;:{&quot;id&quot;:&quot;7cdc3578-851f-410c-813b-4d5e30095c5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G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83339149" name="Picture 7" descr="{&quot;templafy&quot;:{&quot;id&quot;:&quot;419f6ace-857e-46ae-95f2-0bfe8c8dca3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H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bg1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39452808" name="Picture 7" descr="{&quot;templafy&quot;:{&quot;id&quot;:&quot;c8d730e4-8175-44e7-afe8-85a9fa94a3a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5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</p:spPr>
        <p:txBody>
          <a:bodyPr/>
          <a:lstStyle>
            <a:lvl1pPr>
              <a:defRPr sz="2400"/>
            </a:lvl1pPr>
            <a:lvl2pPr>
              <a:spcAft>
                <a:spcPts val="850"/>
              </a:spcAft>
              <a:defRPr sz="2400"/>
            </a:lvl2pPr>
            <a:lvl3pPr>
              <a:spcAft>
                <a:spcPts val="850"/>
              </a:spcAft>
              <a:defRPr sz="2000"/>
            </a:lvl3pPr>
            <a:lvl4pPr>
              <a:spcAft>
                <a:spcPts val="850"/>
              </a:spcAft>
              <a:defRPr sz="1800"/>
            </a:lvl4pPr>
            <a:lvl5pPr>
              <a:defRPr sz="2800"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2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0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0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56-797D-76D1-938F-9E4AB58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8826-EFB1-9253-4DD9-529D28A1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65832291-D52E-BC28-A4EE-FF28DF7F69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0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>
            <a:lvl2pPr>
              <a:spcBef>
                <a:spcPts val="200"/>
              </a:spcBef>
              <a:spcAft>
                <a:spcPts val="400"/>
              </a:spcAft>
              <a:defRPr/>
            </a:lvl2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985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583149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1" y="-1"/>
            <a:ext cx="12178055" cy="6857999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789414146" name="Picture 19" descr="{&quot;templafy&quot;:{&quot;id&quot;:&quot;ac1f4880-84af-4b2e-a15b-c714ebdfef38&quot;}}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46800" y="5482800"/>
            <a:ext cx="2430000" cy="720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24B18-9890-6730-F357-90982511A7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364A363-678D-BF9C-8F82-6A24E3BEDC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pic>
        <p:nvPicPr>
          <p:cNvPr id="657909638" name="Picture 5" descr="{&quot;templafy&quot;:{&quot;id&quot;:&quot;9be34feb-4838-4959-aefb-559cd01c108e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98" y="686716"/>
            <a:ext cx="5081026" cy="127101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CCD774-C585-4D47-9DC9-21728775CC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725" y="5508306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D3930DA-CC72-D87A-3C84-D5B0B8E6F1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25323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FFB7AC86-6495-B25D-71A1-EDE3C43FCE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000" y="602077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463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 userDrawn="1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98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75999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911BE-8839-F336-D549-40F51B1053D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53275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56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02800" y="720000"/>
            <a:ext cx="79704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5600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EC81-69D3-F091-6AAB-584372D2CDC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556000"/>
            <a:ext cx="2416175" cy="25812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54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25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047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840120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87261" y="720000"/>
            <a:ext cx="2680837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586550503" name="Picture 6" descr="{&quot;templafy&quot;:{&quot;id&quot;:&quot;20be30df-9f43-4ad8-874a-5022b0728fa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6" name="Footers" descr="{&quot;templafy&quot;:{&quot;id&quot;:&quot;7893f364-70c6-4532-8dc2-9251de7635a0&quot;}}">
            <a:extLst>
              <a:ext uri="{FF2B5EF4-FFF2-40B4-BE49-F238E27FC236}">
                <a16:creationId xmlns:a16="http://schemas.microsoft.com/office/drawing/2014/main" id="{D30753A2-1402-7DB1-6D07-F5631C9A74D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7166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2000857493" name="Picture 6" descr="{&quot;templafy&quot;:{&quot;id&quot;:&quot;4bef0602-95d0-4ac2-a913-b62c15ff58d5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6" name="Footers" descr="{&quot;templafy&quot;:{&quot;id&quot;:&quot;fdf8d0d7-b3c0-4889-afac-522281362358&quot;}}">
            <a:extLst>
              <a:ext uri="{FF2B5EF4-FFF2-40B4-BE49-F238E27FC236}">
                <a16:creationId xmlns:a16="http://schemas.microsoft.com/office/drawing/2014/main" id="{18A60CD6-FFBC-03F7-17C2-03F4F032100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7076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865827812" name="Picture 4" descr="{&quot;templafy&quot;:{&quot;id&quot;:&quot;b09133a7-eec0-47b1-b53f-48b42b10cb8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4" name="Footers" descr="{&quot;templafy&quot;:{&quot;id&quot;:&quot;d10de944-3cdb-494c-b689-739547fd37c0&quot;}}">
            <a:extLst>
              <a:ext uri="{FF2B5EF4-FFF2-40B4-BE49-F238E27FC236}">
                <a16:creationId xmlns:a16="http://schemas.microsoft.com/office/drawing/2014/main" id="{571F91D2-BD5D-4505-6DD0-633D6AD1FFEB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117238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0E66B85-A497-806D-1EDC-07151561F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9275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9275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75" y="720000"/>
            <a:ext cx="6122000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s" descr="{&quot;templafy&quot;:{&quot;id&quot;:&quot;c2169592-79f6-4468-90fe-a70e6381aa80&quot;}}">
            <a:extLst>
              <a:ext uri="{FF2B5EF4-FFF2-40B4-BE49-F238E27FC236}">
                <a16:creationId xmlns:a16="http://schemas.microsoft.com/office/drawing/2014/main" id="{37509789-A5FC-D655-A0D1-083454109387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70300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Footers" descr="{&quot;templafy&quot;:{&quot;id&quot;:&quot;0fd08d51-22f5-4846-9938-1f5c458f3bf6&quot;}}">
            <a:extLst>
              <a:ext uri="{FF2B5EF4-FFF2-40B4-BE49-F238E27FC236}">
                <a16:creationId xmlns:a16="http://schemas.microsoft.com/office/drawing/2014/main" id="{BAEAECA1-823F-9620-77DA-8D91E766BA4C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54439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2047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2273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7762" cy="25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C1FBFE-B73D-7F3E-861B-16D1159B45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3607199"/>
            <a:ext cx="5195025" cy="253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93BC420-F68F-9B1C-F5A8-F0BAD3B826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7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7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086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s" descr="{&quot;templafy&quot;:{&quot;id&quot;:&quot;8a74c689-60a1-43f5-8b16-31bdc0ec4c15&quot;}}">
            <a:extLst>
              <a:ext uri="{FF2B5EF4-FFF2-40B4-BE49-F238E27FC236}">
                <a16:creationId xmlns:a16="http://schemas.microsoft.com/office/drawing/2014/main" id="{23808C62-84AD-EB15-6A56-B4D134B988DC}"/>
              </a:ext>
            </a:extLst>
          </p:cNvPr>
          <p:cNvSpPr/>
          <p:nvPr userDrawn="1"/>
        </p:nvSpPr>
        <p:spPr>
          <a:xfrm>
            <a:off x="493669" y="6439469"/>
            <a:ext cx="245026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535502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C with Confidential Statement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13945" y="127981"/>
            <a:ext cx="12178055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13945" y="5571088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530321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5D6D2-B9F8-BE5F-7103-B740CDF3C8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00" y="4330250"/>
            <a:ext cx="2431525" cy="720000"/>
          </a:xfrm>
          <a:prstGeom prst="rect">
            <a:avLst/>
          </a:prstGeom>
        </p:spPr>
      </p:pic>
      <p:pic>
        <p:nvPicPr>
          <p:cNvPr id="1279374085" name="Picture 9" descr="{&quot;templafy&quot;:{&quot;id&quot;:&quot;0798d6bb-a792-48a3-94d4-4e52b4ba810a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800" y="4338928"/>
            <a:ext cx="2430000" cy="7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7789F2-55FE-D2DA-D3BB-2911129E98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CF0A729-59C1-102A-1A62-ED596D2B8B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1" cap="all" spc="200" baseline="0">
                <a:solidFill>
                  <a:srgbClr val="9EC3E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144A7E-2234-1526-8158-31D213DA5280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will not be shared with external groups.</a:t>
            </a:r>
          </a:p>
        </p:txBody>
      </p:sp>
      <p:pic>
        <p:nvPicPr>
          <p:cNvPr id="1779254554" name="Picture 2" descr="{&quot;templafy&quot;:{&quot;id&quot;:&quot;50f80eb5-9c3a-49a0-beb8-788350790360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8" y="686716"/>
            <a:ext cx="5081026" cy="127101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632A84-95DC-86A2-B086-54BE7F9D71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725" y="4431625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5717D82-8664-2928-A62E-9A179B3D67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4648642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B176976-FAE5-029A-CDCB-335D2D5D0B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4944094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5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92795-53E5-D4AE-7881-39C23A693A20}"/>
              </a:ext>
            </a:extLst>
          </p:cNvPr>
          <p:cNvSpPr/>
          <p:nvPr userDrawn="1"/>
        </p:nvSpPr>
        <p:spPr>
          <a:xfrm>
            <a:off x="9053512" y="0"/>
            <a:ext cx="3138487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2062" y="7200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2062" y="36068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0E8A7-F71B-DA02-9636-65342A5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19999"/>
            <a:ext cx="2416913" cy="252961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39221F-1453-B601-B3A1-2760F20CC7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606800"/>
            <a:ext cx="2416175" cy="25304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  <p:pic>
        <p:nvPicPr>
          <p:cNvPr id="899027539" name="Picture 4" descr="{&quot;templafy&quot;:{&quot;id&quot;:&quot;03e56073-67d3-46cf-a937-9a2ad535dad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dc7a8ad4-fcda-4c68-8b15-f10bc03ce177&quot;}}">
            <a:extLst>
              <a:ext uri="{FF2B5EF4-FFF2-40B4-BE49-F238E27FC236}">
                <a16:creationId xmlns:a16="http://schemas.microsoft.com/office/drawing/2014/main" id="{BA2E874D-A0AF-661A-4735-E805B69A99EF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173065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2047">
          <p15:clr>
            <a:srgbClr val="FF96FF"/>
          </p15:clr>
        </p15:guide>
        <p15:guide id="5" orient="horz" pos="2273">
          <p15:clr>
            <a:srgbClr val="FF96FF"/>
          </p15:clr>
        </p15:guide>
        <p15:guide id="6" orient="horz" pos="3866">
          <p15:clr>
            <a:srgbClr val="FF96FF"/>
          </p15:clr>
        </p15:guide>
        <p15:guide id="7" pos="453">
          <p15:clr>
            <a:srgbClr val="FF96FF"/>
          </p15:clr>
        </p15:guide>
        <p15:guide id="8" pos="810">
          <p15:clr>
            <a:srgbClr val="FF96FF"/>
          </p15:clr>
        </p15:guide>
        <p15:guide id="9" pos="1036">
          <p15:clr>
            <a:srgbClr val="FF96FF"/>
          </p15:clr>
        </p15:guide>
        <p15:guide id="10" pos="1393">
          <p15:clr>
            <a:srgbClr val="FF96FF"/>
          </p15:clr>
        </p15:guide>
        <p15:guide id="11" pos="1620">
          <p15:clr>
            <a:srgbClr val="FF96FF"/>
          </p15:clr>
        </p15:guide>
        <p15:guide id="12" pos="1976">
          <p15:clr>
            <a:srgbClr val="FF96FF"/>
          </p15:clr>
        </p15:guide>
        <p15:guide id="13" pos="2203">
          <p15:clr>
            <a:srgbClr val="FF96FF"/>
          </p15:clr>
        </p15:guide>
        <p15:guide id="14" pos="2560">
          <p15:clr>
            <a:srgbClr val="FF96FF"/>
          </p15:clr>
        </p15:guide>
        <p15:guide id="15" pos="2786">
          <p15:clr>
            <a:srgbClr val="FF96FF"/>
          </p15:clr>
        </p15:guide>
        <p15:guide id="16" pos="3143">
          <p15:clr>
            <a:srgbClr val="FF96FF"/>
          </p15:clr>
        </p15:guide>
        <p15:guide id="17" pos="3370">
          <p15:clr>
            <a:srgbClr val="FF96FF"/>
          </p15:clr>
        </p15:guide>
        <p15:guide id="18" pos="3726">
          <p15:clr>
            <a:srgbClr val="FF96FF"/>
          </p15:clr>
        </p15:guide>
        <p15:guide id="19" pos="3953">
          <p15:clr>
            <a:srgbClr val="FF96FF"/>
          </p15:clr>
        </p15:guide>
        <p15:guide id="20" pos="4309">
          <p15:clr>
            <a:srgbClr val="FF96FF"/>
          </p15:clr>
        </p15:guide>
        <p15:guide id="21" pos="4536">
          <p15:clr>
            <a:srgbClr val="FF96FF"/>
          </p15:clr>
        </p15:guide>
        <p15:guide id="22" pos="4893">
          <p15:clr>
            <a:srgbClr val="FF96FF"/>
          </p15:clr>
        </p15:guide>
        <p15:guide id="23" pos="5120">
          <p15:clr>
            <a:srgbClr val="FF96FF"/>
          </p15:clr>
        </p15:guide>
        <p15:guide id="24" pos="5476">
          <p15:clr>
            <a:srgbClr val="FF96FF"/>
          </p15:clr>
        </p15:guide>
        <p15:guide id="25" pos="5703">
          <p15:clr>
            <a:srgbClr val="FF96FF"/>
          </p15:clr>
        </p15:guide>
        <p15:guide id="26" pos="6059">
          <p15:clr>
            <a:srgbClr val="FF96FF"/>
          </p15:clr>
        </p15:guide>
        <p15:guide id="27" pos="6286">
          <p15:clr>
            <a:srgbClr val="FF96FF"/>
          </p15:clr>
        </p15:guide>
        <p15:guide id="28" pos="6643">
          <p15:clr>
            <a:srgbClr val="FF96FF"/>
          </p15:clr>
        </p15:guide>
        <p15:guide id="29" pos="6869">
          <p15:clr>
            <a:srgbClr val="FF96FF"/>
          </p15:clr>
        </p15:guide>
        <p15:guide id="30" pos="7226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HETORICAL Two tex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6097200" y="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5018400" cy="177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1" y="2854075"/>
            <a:ext cx="5195885" cy="32832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3" y="2854075"/>
            <a:ext cx="5195887" cy="3283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F49F1D1-5694-C367-AC0A-3B106690283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80801" y="719138"/>
            <a:ext cx="5195885" cy="1775662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1" cap="none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1198440428" name="Picture 7" descr="{&quot;templafy&quot;:{&quot;id&quot;:&quot;8d89b173-5208-40c0-b2ed-2384c75f397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3300a2e3-8e96-4153-a9fb-1c5763e00acc&quot;}}">
            <a:extLst>
              <a:ext uri="{FF2B5EF4-FFF2-40B4-BE49-F238E27FC236}">
                <a16:creationId xmlns:a16="http://schemas.microsoft.com/office/drawing/2014/main" id="{9EF44D02-3679-66D2-3F26-4E61DC923005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91194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570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7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  <p15:guide id="29" orient="horz" pos="1797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C7688E-2109-B3A6-BB30-ED06B927D9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4801" y="0"/>
            <a:ext cx="60972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0" y="0"/>
            <a:ext cx="6094800" cy="6858000"/>
          </a:xfrm>
          <a:prstGeom prst="rect">
            <a:avLst/>
          </a:prstGeom>
          <a:gradFill>
            <a:gsLst>
              <a:gs pos="38000">
                <a:srgbClr val="D8E7F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4E4448-A264-7659-B7F9-D4E3F0409CEF}"/>
              </a:ext>
            </a:extLst>
          </p:cNvPr>
          <p:cNvSpPr/>
          <p:nvPr userDrawn="1"/>
        </p:nvSpPr>
        <p:spPr>
          <a:xfrm>
            <a:off x="719138" y="1150830"/>
            <a:ext cx="698644" cy="535303"/>
          </a:xfrm>
          <a:custGeom>
            <a:avLst/>
            <a:gdLst>
              <a:gd name="connsiteX0" fmla="*/ 772947 w 828408"/>
              <a:gd name="connsiteY0" fmla="*/ 0 h 634729"/>
              <a:gd name="connsiteX1" fmla="*/ 772947 w 828408"/>
              <a:gd name="connsiteY1" fmla="*/ 50532 h 634729"/>
              <a:gd name="connsiteX2" fmla="*/ 617654 w 828408"/>
              <a:gd name="connsiteY2" fmla="*/ 168850 h 634729"/>
              <a:gd name="connsiteX3" fmla="*/ 570819 w 828408"/>
              <a:gd name="connsiteY3" fmla="*/ 303191 h 634729"/>
              <a:gd name="connsiteX4" fmla="*/ 583144 w 828408"/>
              <a:gd name="connsiteY4" fmla="*/ 362350 h 634729"/>
              <a:gd name="connsiteX5" fmla="*/ 610259 w 828408"/>
              <a:gd name="connsiteY5" fmla="*/ 379605 h 634729"/>
              <a:gd name="connsiteX6" fmla="*/ 653396 w 828408"/>
              <a:gd name="connsiteY6" fmla="*/ 370361 h 634729"/>
              <a:gd name="connsiteX7" fmla="*/ 702695 w 828408"/>
              <a:gd name="connsiteY7" fmla="*/ 361118 h 634729"/>
              <a:gd name="connsiteX8" fmla="*/ 790818 w 828408"/>
              <a:gd name="connsiteY8" fmla="*/ 398709 h 634729"/>
              <a:gd name="connsiteX9" fmla="*/ 828408 w 828408"/>
              <a:gd name="connsiteY9" fmla="*/ 490529 h 634729"/>
              <a:gd name="connsiteX10" fmla="*/ 782806 w 828408"/>
              <a:gd name="connsiteY10" fmla="*/ 592208 h 634729"/>
              <a:gd name="connsiteX11" fmla="*/ 669418 w 828408"/>
              <a:gd name="connsiteY11" fmla="*/ 634729 h 634729"/>
              <a:gd name="connsiteX12" fmla="*/ 520288 w 828408"/>
              <a:gd name="connsiteY12" fmla="*/ 563245 h 634729"/>
              <a:gd name="connsiteX13" fmla="*/ 453733 w 828408"/>
              <a:gd name="connsiteY13" fmla="*/ 387000 h 634729"/>
              <a:gd name="connsiteX14" fmla="*/ 535694 w 828408"/>
              <a:gd name="connsiteY14" fmla="*/ 157142 h 634729"/>
              <a:gd name="connsiteX15" fmla="*/ 772947 w 828408"/>
              <a:gd name="connsiteY15" fmla="*/ 0 h 634729"/>
              <a:gd name="connsiteX16" fmla="*/ 319214 w 828408"/>
              <a:gd name="connsiteY16" fmla="*/ 0 h 634729"/>
              <a:gd name="connsiteX17" fmla="*/ 319214 w 828408"/>
              <a:gd name="connsiteY17" fmla="*/ 50532 h 634729"/>
              <a:gd name="connsiteX18" fmla="*/ 163921 w 828408"/>
              <a:gd name="connsiteY18" fmla="*/ 168850 h 634729"/>
              <a:gd name="connsiteX19" fmla="*/ 117086 w 828408"/>
              <a:gd name="connsiteY19" fmla="*/ 303191 h 634729"/>
              <a:gd name="connsiteX20" fmla="*/ 129411 w 828408"/>
              <a:gd name="connsiteY20" fmla="*/ 362350 h 634729"/>
              <a:gd name="connsiteX21" fmla="*/ 156526 w 828408"/>
              <a:gd name="connsiteY21" fmla="*/ 379605 h 634729"/>
              <a:gd name="connsiteX22" fmla="*/ 199663 w 828408"/>
              <a:gd name="connsiteY22" fmla="*/ 370361 h 634729"/>
              <a:gd name="connsiteX23" fmla="*/ 248962 w 828408"/>
              <a:gd name="connsiteY23" fmla="*/ 361118 h 634729"/>
              <a:gd name="connsiteX24" fmla="*/ 337085 w 828408"/>
              <a:gd name="connsiteY24" fmla="*/ 398709 h 634729"/>
              <a:gd name="connsiteX25" fmla="*/ 374675 w 828408"/>
              <a:gd name="connsiteY25" fmla="*/ 490529 h 634729"/>
              <a:gd name="connsiteX26" fmla="*/ 329073 w 828408"/>
              <a:gd name="connsiteY26" fmla="*/ 592208 h 634729"/>
              <a:gd name="connsiteX27" fmla="*/ 215685 w 828408"/>
              <a:gd name="connsiteY27" fmla="*/ 634729 h 634729"/>
              <a:gd name="connsiteX28" fmla="*/ 66555 w 828408"/>
              <a:gd name="connsiteY28" fmla="*/ 563245 h 634729"/>
              <a:gd name="connsiteX29" fmla="*/ 0 w 828408"/>
              <a:gd name="connsiteY29" fmla="*/ 387000 h 634729"/>
              <a:gd name="connsiteX30" fmla="*/ 81961 w 828408"/>
              <a:gd name="connsiteY30" fmla="*/ 157142 h 634729"/>
              <a:gd name="connsiteX31" fmla="*/ 319214 w 828408"/>
              <a:gd name="connsiteY31" fmla="*/ 0 h 6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8408" h="634729">
                <a:moveTo>
                  <a:pt x="772947" y="0"/>
                </a:moveTo>
                <a:lnTo>
                  <a:pt x="772947" y="50532"/>
                </a:lnTo>
                <a:cubicBezTo>
                  <a:pt x="700641" y="88328"/>
                  <a:pt x="648877" y="127768"/>
                  <a:pt x="617654" y="168850"/>
                </a:cubicBezTo>
                <a:cubicBezTo>
                  <a:pt x="586431" y="209933"/>
                  <a:pt x="570819" y="254713"/>
                  <a:pt x="570819" y="303191"/>
                </a:cubicBezTo>
                <a:cubicBezTo>
                  <a:pt x="570819" y="331949"/>
                  <a:pt x="574928" y="351669"/>
                  <a:pt x="583144" y="362350"/>
                </a:cubicBezTo>
                <a:cubicBezTo>
                  <a:pt x="590539" y="373854"/>
                  <a:pt x="599577" y="379605"/>
                  <a:pt x="610259" y="379605"/>
                </a:cubicBezTo>
                <a:cubicBezTo>
                  <a:pt x="620940" y="379605"/>
                  <a:pt x="635319" y="376524"/>
                  <a:pt x="653396" y="370361"/>
                </a:cubicBezTo>
                <a:cubicBezTo>
                  <a:pt x="671472" y="364199"/>
                  <a:pt x="687905" y="361118"/>
                  <a:pt x="702695" y="361118"/>
                </a:cubicBezTo>
                <a:cubicBezTo>
                  <a:pt x="736383" y="361118"/>
                  <a:pt x="765757" y="373648"/>
                  <a:pt x="790818" y="398709"/>
                </a:cubicBezTo>
                <a:cubicBezTo>
                  <a:pt x="815878" y="423769"/>
                  <a:pt x="828408" y="454376"/>
                  <a:pt x="828408" y="490529"/>
                </a:cubicBezTo>
                <a:cubicBezTo>
                  <a:pt x="828408" y="529968"/>
                  <a:pt x="813208" y="563861"/>
                  <a:pt x="782806" y="592208"/>
                </a:cubicBezTo>
                <a:cubicBezTo>
                  <a:pt x="752405" y="620555"/>
                  <a:pt x="714609" y="634729"/>
                  <a:pt x="669418" y="634729"/>
                </a:cubicBezTo>
                <a:cubicBezTo>
                  <a:pt x="614367" y="634729"/>
                  <a:pt x="564657" y="610901"/>
                  <a:pt x="520288" y="563245"/>
                </a:cubicBezTo>
                <a:cubicBezTo>
                  <a:pt x="475918" y="515589"/>
                  <a:pt x="453733" y="456841"/>
                  <a:pt x="453733" y="387000"/>
                </a:cubicBezTo>
                <a:cubicBezTo>
                  <a:pt x="453733" y="304834"/>
                  <a:pt x="481053" y="228215"/>
                  <a:pt x="535694" y="157142"/>
                </a:cubicBezTo>
                <a:cubicBezTo>
                  <a:pt x="590334" y="86069"/>
                  <a:pt x="669418" y="33688"/>
                  <a:pt x="772947" y="0"/>
                </a:cubicBezTo>
                <a:close/>
                <a:moveTo>
                  <a:pt x="319214" y="0"/>
                </a:moveTo>
                <a:lnTo>
                  <a:pt x="319214" y="50532"/>
                </a:lnTo>
                <a:cubicBezTo>
                  <a:pt x="246908" y="88328"/>
                  <a:pt x="195144" y="127768"/>
                  <a:pt x="163921" y="168850"/>
                </a:cubicBezTo>
                <a:cubicBezTo>
                  <a:pt x="132698" y="209933"/>
                  <a:pt x="117086" y="254713"/>
                  <a:pt x="117086" y="303191"/>
                </a:cubicBezTo>
                <a:cubicBezTo>
                  <a:pt x="117086" y="331949"/>
                  <a:pt x="121195" y="351669"/>
                  <a:pt x="129411" y="362350"/>
                </a:cubicBezTo>
                <a:cubicBezTo>
                  <a:pt x="136806" y="373854"/>
                  <a:pt x="145844" y="379605"/>
                  <a:pt x="156526" y="379605"/>
                </a:cubicBezTo>
                <a:cubicBezTo>
                  <a:pt x="167207" y="379605"/>
                  <a:pt x="181586" y="376524"/>
                  <a:pt x="199663" y="370361"/>
                </a:cubicBezTo>
                <a:cubicBezTo>
                  <a:pt x="217739" y="364199"/>
                  <a:pt x="234172" y="361118"/>
                  <a:pt x="248962" y="361118"/>
                </a:cubicBezTo>
                <a:cubicBezTo>
                  <a:pt x="282650" y="361118"/>
                  <a:pt x="312024" y="373648"/>
                  <a:pt x="337085" y="398709"/>
                </a:cubicBezTo>
                <a:cubicBezTo>
                  <a:pt x="362145" y="423769"/>
                  <a:pt x="374675" y="454376"/>
                  <a:pt x="374675" y="490529"/>
                </a:cubicBezTo>
                <a:cubicBezTo>
                  <a:pt x="374675" y="529968"/>
                  <a:pt x="359475" y="563861"/>
                  <a:pt x="329073" y="592208"/>
                </a:cubicBezTo>
                <a:cubicBezTo>
                  <a:pt x="298672" y="620555"/>
                  <a:pt x="260876" y="634729"/>
                  <a:pt x="215685" y="634729"/>
                </a:cubicBezTo>
                <a:cubicBezTo>
                  <a:pt x="160634" y="634729"/>
                  <a:pt x="110924" y="610901"/>
                  <a:pt x="66555" y="563245"/>
                </a:cubicBezTo>
                <a:cubicBezTo>
                  <a:pt x="22185" y="515589"/>
                  <a:pt x="0" y="456841"/>
                  <a:pt x="0" y="387000"/>
                </a:cubicBezTo>
                <a:cubicBezTo>
                  <a:pt x="0" y="304834"/>
                  <a:pt x="27320" y="228215"/>
                  <a:pt x="81961" y="157142"/>
                </a:cubicBezTo>
                <a:cubicBezTo>
                  <a:pt x="136601" y="86069"/>
                  <a:pt x="215685" y="33688"/>
                  <a:pt x="319214" y="0"/>
                </a:cubicBezTo>
                <a:close/>
              </a:path>
            </a:pathLst>
          </a:custGeom>
          <a:solidFill>
            <a:schemeClr val="bg1">
              <a:alpha val="92631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sz="19900" cap="all" spc="200">
              <a:solidFill>
                <a:schemeClr val="accent3">
                  <a:lumMod val="60000"/>
                  <a:lumOff val="40000"/>
                  <a:alpha val="51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43D0F9-D9A7-1DFC-34B6-C81535D1FE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1713599"/>
            <a:ext cx="5018400" cy="44243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E71275-5CC0-6348-59EF-6E51946B9E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800" y="4618075"/>
            <a:ext cx="6097199" cy="1519200"/>
          </a:xfrm>
          <a:solidFill>
            <a:schemeClr val="bg1"/>
          </a:solidFill>
        </p:spPr>
        <p:txBody>
          <a:bodyPr lIns="360000" tIns="180000" rIns="360000" bIns="180000"/>
          <a:lstStyle>
            <a:lvl5pPr>
              <a:defRPr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</p:txBody>
      </p:sp>
      <p:pic>
        <p:nvPicPr>
          <p:cNvPr id="1124543243" name="Picture 5" descr="{&quot;templafy&quot;:{&quot;id&quot;:&quot;51f51eb1-aa79-45fa-9bc3-395f90df247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5c3f7b1a-e172-41f9-bd75-ae086f9c70fe&quot;}}">
            <a:extLst>
              <a:ext uri="{FF2B5EF4-FFF2-40B4-BE49-F238E27FC236}">
                <a16:creationId xmlns:a16="http://schemas.microsoft.com/office/drawing/2014/main" id="{A80C66D1-BF62-1820-E781-B9E90AE42474}"/>
              </a:ext>
            </a:extLst>
          </p:cNvPr>
          <p:cNvSpPr/>
          <p:nvPr userDrawn="1"/>
        </p:nvSpPr>
        <p:spPr>
          <a:xfrm>
            <a:off x="493669" y="6439469"/>
            <a:ext cx="52447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tx2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989578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6F6AE-16AC-0583-7B95-974948C8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519416"/>
            <a:ext cx="2534277" cy="491378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0E6DDC2-540A-5800-73D7-E95E8BC5A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Social Media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DE5B-1F2D-F372-3892-57D934C69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101138"/>
            <a:ext cx="2534277" cy="4913784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5ECB4D-3B90-B975-5CC9-1D11DD4EF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74AAC9F-FD31-5ADB-B824-244A19237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061497667" name="Picture 2" descr="{&quot;templafy&quot;:{&quot;id&quot;:&quot;f1f49327-5f0d-4aa4-82e9-6e365de172ae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0" name="Footers" descr="{&quot;templafy&quot;:{&quot;id&quot;:&quot;9134239d-9582-4638-80b8-1c3473a064d2&quot;}}">
            <a:extLst>
              <a:ext uri="{FF2B5EF4-FFF2-40B4-BE49-F238E27FC236}">
                <a16:creationId xmlns:a16="http://schemas.microsoft.com/office/drawing/2014/main" id="{265503E0-3FF2-ED24-34A7-D5D7C348D4A6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78813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cial Media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8151" y="3463200"/>
            <a:ext cx="2667600" cy="26676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15F2C-F25B-7919-7155-CF3E6B955963}"/>
              </a:ext>
            </a:extLst>
          </p:cNvPr>
          <p:cNvSpPr/>
          <p:nvPr userDrawn="1"/>
        </p:nvSpPr>
        <p:spPr>
          <a:xfrm>
            <a:off x="3875404" y="2742753"/>
            <a:ext cx="241299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462A8-BA13-5816-CC98-AE8BB418785C}"/>
              </a:ext>
            </a:extLst>
          </p:cNvPr>
          <p:cNvSpPr/>
          <p:nvPr userDrawn="1"/>
        </p:nvSpPr>
        <p:spPr>
          <a:xfrm>
            <a:off x="6455926" y="2742753"/>
            <a:ext cx="241299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1D1A5-EF12-E62C-AC4E-BE6CA3AB39B5}"/>
              </a:ext>
            </a:extLst>
          </p:cNvPr>
          <p:cNvSpPr/>
          <p:nvPr userDrawn="1"/>
        </p:nvSpPr>
        <p:spPr>
          <a:xfrm>
            <a:off x="9053513" y="2742753"/>
            <a:ext cx="2437413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309FF903-CC38-4C37-5750-8228E5B698D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75903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AFC5333-4349-556A-AA4C-8264633D88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56425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6FE539F-EA02-11A6-24A3-64094D6D44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66219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812D6A1-9301-DA4C-0FE8-A2FA9AC56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875903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A5EDA48-C466-DD48-83BE-B58C6F8C2F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56425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7BD399E-3BDD-357D-3173-CEF24905CB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66219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3E4F2-A49E-1CAC-AD88-6A5278BE8C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0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5F6F11-90AC-E501-9C5A-58F94185AE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7225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049E31-3DE3-F475-AAC8-ED15887EDC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7019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6854C-0F3F-4897-A932-6F2600946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 b="24590"/>
          <a:stretch/>
        </p:blipFill>
        <p:spPr>
          <a:xfrm>
            <a:off x="339903" y="1412777"/>
            <a:ext cx="3724097" cy="54452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90884136" name="Picture 2" descr="{&quot;templafy&quot;:{&quot;id&quot;:&quot;f1230608-e9a1-4999-aa09-33e9a7ba37e7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4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805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1D87860-7BDA-6ACF-8AD2-853F44125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3733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BB32CB-B29F-4116-9105-192016E06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4218695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498695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E0956-AB5F-AC03-EAB3-36441D885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125433" y="1492098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7DACB36-D4E1-F498-4226-F130DA4F5B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364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CA00-36D2-E3AA-8BE8-1E472C3C4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6672064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6424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s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7874-D641-36E1-03C9-5414641E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210176" y="2034000"/>
            <a:ext cx="5608678" cy="3341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1D222DE-C8E6-D25C-E6F2-0624A2B9EC69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0220325" y="3143249"/>
            <a:ext cx="1355726" cy="29368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84BED-AAA1-1FE1-26B0-C3711E7D6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980535" y="2869499"/>
            <a:ext cx="1876105" cy="3367813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pic>
        <p:nvPicPr>
          <p:cNvPr id="498246361" name="Picture 2" descr="{&quot;templafy&quot;:{&quot;id&quot;:&quot;a25682f3-7f2a-4afb-8794-81ba99d24da5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2" name="Footers" descr="{&quot;templafy&quot;:{&quot;id&quot;:&quot;d29b1644-418d-4647-978b-61158c3a43ef&quot;}}">
            <a:extLst>
              <a:ext uri="{FF2B5EF4-FFF2-40B4-BE49-F238E27FC236}">
                <a16:creationId xmlns:a16="http://schemas.microsoft.com/office/drawing/2014/main" id="{659BA62A-A8BE-FA03-5F36-97B41E501250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245357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2041524"/>
            <a:ext cx="5591175" cy="3343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344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7C6D-AFB7-4703-6ED0-E0A861DE5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625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aptop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3345689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33486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8D819A63-FF9D-A3D7-5D19-99428A5AB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938" y="2034000"/>
            <a:ext cx="5572125" cy="334762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E2188-EF07-418A-877E-B5F25E893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pic>
        <p:nvPicPr>
          <p:cNvPr id="1662344547" name="Picture 9" descr="{&quot;templafy&quot;:{&quot;id&quot;:&quot;04308776-517a-4fab-bc8d-642367b9d305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c228c63b-d8d3-4c85-9c07-6e5e5cb0c2b0&quot;}}">
            <a:extLst>
              <a:ext uri="{FF2B5EF4-FFF2-40B4-BE49-F238E27FC236}">
                <a16:creationId xmlns:a16="http://schemas.microsoft.com/office/drawing/2014/main" id="{A8E3D4F8-4824-4C0A-18D2-867C9C52094C}"/>
              </a:ext>
            </a:extLst>
          </p:cNvPr>
          <p:cNvSpPr/>
          <p:nvPr userDrawn="1"/>
        </p:nvSpPr>
        <p:spPr>
          <a:xfrm>
            <a:off x="493669" y="6439469"/>
            <a:ext cx="54175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931208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783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Billboard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1E9437-E9FE-CAAE-4F68-755791724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2597949" y="4554"/>
            <a:ext cx="9594051" cy="6848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8F3588-281E-71E0-698D-DE2EFA5D7E6E}"/>
              </a:ext>
            </a:extLst>
          </p:cNvPr>
          <p:cNvSpPr/>
          <p:nvPr userDrawn="1"/>
        </p:nvSpPr>
        <p:spPr>
          <a:xfrm>
            <a:off x="0" y="1"/>
            <a:ext cx="3503778" cy="6858000"/>
          </a:xfrm>
          <a:prstGeom prst="rect">
            <a:avLst/>
          </a:prstGeom>
          <a:gradFill flip="none" rotWithShape="1">
            <a:gsLst>
              <a:gs pos="86000">
                <a:srgbClr val="1F538F"/>
              </a:gs>
              <a:gs pos="60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20000"/>
            <a:ext cx="2417761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24215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DD438D-2CD1-72E2-C5C5-E3BE4E4532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7500" y="2048399"/>
            <a:ext cx="7082900" cy="2622025"/>
          </a:xfrm>
          <a:solidFill>
            <a:schemeClr val="bg1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pic>
        <p:nvPicPr>
          <p:cNvPr id="1759385612" name="Picture 5" descr="{&quot;templafy&quot;:{&quot;id&quot;:&quot;2a5de407-1d75-458a-91ab-dfaf0e59ea26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5" name="Footers" descr="{&quot;templafy&quot;:{&quot;id&quot;:&quot;cce1983f-fdc4-407e-be5d-e3b2d03f324d&quot;}}">
            <a:extLst>
              <a:ext uri="{FF2B5EF4-FFF2-40B4-BE49-F238E27FC236}">
                <a16:creationId xmlns:a16="http://schemas.microsoft.com/office/drawing/2014/main" id="{5FF96054-72DE-8601-1E1E-8784184272B8}"/>
              </a:ext>
            </a:extLst>
          </p:cNvPr>
          <p:cNvSpPr/>
          <p:nvPr userDrawn="1"/>
        </p:nvSpPr>
        <p:spPr>
          <a:xfrm>
            <a:off x="493669" y="6439469"/>
            <a:ext cx="2643231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95995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az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6122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67BA-8F05-446D-84E4-1D4A251D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1822" y="1628880"/>
            <a:ext cx="3751231" cy="4509120"/>
          </a:xfrm>
          <a:prstGeom prst="rect">
            <a:avLst/>
          </a:prstGeom>
          <a:effectLst>
            <a:outerShdw blurRad="193495" dist="146531" dir="3540000" sx="99000" sy="99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18A61B-6F4F-B694-869D-DF3F3E7B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8248" y="1627430"/>
            <a:ext cx="3074765" cy="4509225"/>
          </a:xfrm>
          <a:solidFill>
            <a:schemeClr val="bg1"/>
          </a:solidFill>
        </p:spPr>
        <p:txBody>
          <a:bodyPr tIns="648000"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2E313-28CB-8D27-CE72-0374CF6A9254}"/>
              </a:ext>
            </a:extLst>
          </p:cNvPr>
          <p:cNvSpPr/>
          <p:nvPr userDrawn="1"/>
        </p:nvSpPr>
        <p:spPr>
          <a:xfrm>
            <a:off x="8328248" y="1628155"/>
            <a:ext cx="725265" cy="45091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63000">
                <a:schemeClr val="accent4">
                  <a:lumMod val="45000"/>
                  <a:lumOff val="55000"/>
                  <a:alpha val="66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4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Guides" hidden="1">
            <a:extLst>
              <a:ext uri="{FF2B5EF4-FFF2-40B4-BE49-F238E27FC236}">
                <a16:creationId xmlns:a16="http://schemas.microsoft.com/office/drawing/2014/main" id="{701F89E3-1860-5814-889C-8F8203A4F6D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716889244" name="Picture 2" descr="{&quot;templafy&quot;:{&quot;id&quot;:&quot;ab5a1a56-d5aa-4bfa-8731-74b06d5b54f5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2" name="Footers" descr="{&quot;templafy&quot;:{&quot;id&quot;:&quot;624ea2b0-a909-4c4a-ab39-35d70c7bf9a9&quot;}}">
            <a:extLst>
              <a:ext uri="{FF2B5EF4-FFF2-40B4-BE49-F238E27FC236}">
                <a16:creationId xmlns:a16="http://schemas.microsoft.com/office/drawing/2014/main" id="{671FF6C4-2E7B-8812-247C-481E08287004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419314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ue BKG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DA99DF-29E6-9194-487B-0815EC833FA2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1F538F"/>
              </a:gs>
              <a:gs pos="39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530265232" name="Picture 5" descr="{&quot;templafy&quot;:{&quot;id&quot;:&quot;79e2dd3b-4830-4e00-a332-1eac574a427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3" name="Footers" descr="{&quot;templafy&quot;:{&quot;id&quot;:&quot;d889bcb3-146e-487e-9c2c-8f11c21609f6&quot;}}">
            <a:extLst>
              <a:ext uri="{FF2B5EF4-FFF2-40B4-BE49-F238E27FC236}">
                <a16:creationId xmlns:a16="http://schemas.microsoft.com/office/drawing/2014/main" id="{882B42BA-3646-F146-CA01-0321063D76A1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34992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uides" hidden="1">
            <a:extLst>
              <a:ext uri="{FF2B5EF4-FFF2-40B4-BE49-F238E27FC236}">
                <a16:creationId xmlns:a16="http://schemas.microsoft.com/office/drawing/2014/main" id="{8CBDB7B0-4561-2F0F-FCA3-EB062B6585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9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">
    <p:bg>
      <p:bgPr>
        <a:gradFill>
          <a:gsLst>
            <a:gs pos="22000">
              <a:schemeClr val="bg1"/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38615178-D3EF-0351-B14B-847E20DE72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300332198" name="Picture 2" descr="{&quot;templafy&quot;:{&quot;id&quot;:&quot;f2756545-5b02-40a2-8ecb-a2bcd413322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794000"/>
            <a:ext cx="5081026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7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48" userDrawn="1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B">
    <p:bg>
      <p:bgPr>
        <a:gradFill>
          <a:gsLst>
            <a:gs pos="87000">
              <a:srgbClr val="1F538F"/>
            </a:gs>
            <a:gs pos="52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pic>
        <p:nvPicPr>
          <p:cNvPr id="106142462" name="Picture 2" descr="{&quot;templafy&quot;:{&quot;id&quot;:&quot;f2feb5bc-8bfc-4745-aebd-1b4daaa2b6c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0" y="2794000"/>
            <a:ext cx="5081026" cy="12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uides" hidden="1">
            <a:extLst>
              <a:ext uri="{FF2B5EF4-FFF2-40B4-BE49-F238E27FC236}">
                <a16:creationId xmlns:a16="http://schemas.microsoft.com/office/drawing/2014/main" id="{34F4D84D-8B38-E9C5-1868-7F61784FF0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FCFE-6765-0832-0840-9CF39F36BB4B}"/>
              </a:ext>
            </a:extLst>
          </p:cNvPr>
          <p:cNvSpPr txBox="1"/>
          <p:nvPr userDrawn="1"/>
        </p:nvSpPr>
        <p:spPr>
          <a:xfrm>
            <a:off x="719138" y="719138"/>
            <a:ext cx="1075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If you see any </a:t>
            </a:r>
            <a:r>
              <a:rPr lang="en-GB" sz="4400" b="1" i="1" dirty="0">
                <a:solidFill>
                  <a:schemeClr val="bg1"/>
                </a:solidFill>
              </a:rPr>
              <a:t>layouts after this </a:t>
            </a:r>
            <a:r>
              <a:rPr lang="en-GB" sz="4400" dirty="0">
                <a:solidFill>
                  <a:schemeClr val="bg1"/>
                </a:solidFill>
              </a:rPr>
              <a:t>one,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do not use them. These layouts are not part of our corporate template.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78E-CC82-DDC4-E285-44F5186FA8EF}"/>
              </a:ext>
            </a:extLst>
          </p:cNvPr>
          <p:cNvSpPr txBox="1"/>
          <p:nvPr userDrawn="1"/>
        </p:nvSpPr>
        <p:spPr>
          <a:xfrm>
            <a:off x="719138" y="2552651"/>
            <a:ext cx="982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0" b="1" i="1" dirty="0">
                <a:solidFill>
                  <a:schemeClr val="bg1"/>
                </a:solidFill>
              </a:rPr>
              <a:t>Do not use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99491-12E6-F691-C3B6-1E56D3E5BEA5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8E280-940A-9CA6-05EF-30988A74A821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B93E5-EC9B-1CC2-0E61-75FEB63B4820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1A1C46-3C4F-8189-EA0E-23635248B2F4}"/>
              </a:ext>
            </a:extLst>
          </p:cNvPr>
          <p:cNvSpPr txBox="1"/>
          <p:nvPr userDrawn="1"/>
        </p:nvSpPr>
        <p:spPr>
          <a:xfrm>
            <a:off x="719138" y="5142277"/>
            <a:ext cx="10752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Also notice: Layouts after this might contain potential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7739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F71C5786-03E4-BADA-2C63-BC735E4C49C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2090953625" name="Picture 2" descr="{&quot;templafy&quot;:{&quot;id&quot;:&quot;56a6420a-dc80-4e1c-b747-e80c04b693e1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10" name="Footers" descr="{&quot;templafy&quot;:{&quot;id&quot;:&quot;756ef90b-4594-465a-8b5f-38a3c8ca7f62&quot;}}">
            <a:extLst>
              <a:ext uri="{FF2B5EF4-FFF2-40B4-BE49-F238E27FC236}">
                <a16:creationId xmlns:a16="http://schemas.microsoft.com/office/drawing/2014/main" id="{EEF98E8D-99B9-1350-CE5D-F9AA9BE7E2C5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82979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Line top Placeholder 20">
            <a:extLst>
              <a:ext uri="{FF2B5EF4-FFF2-40B4-BE49-F238E27FC236}">
                <a16:creationId xmlns:a16="http://schemas.microsoft.com/office/drawing/2014/main" id="{A191D59F-2E4F-9DFD-FEAC-7FF6480D86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F47F8-2FA5-B3C4-62D6-146B019264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7C09ABE0-4AC7-DE98-E246-798BA09114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35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4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B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7AE78B8-0EB3-C024-37F4-F509882235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783036314" name="Picture 7" descr="{&quot;templafy&quot;:{&quot;id&quot;:&quot;80479175-33cb-4154-8a9d-565502c9c40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  <p:sp>
        <p:nvSpPr>
          <p:cNvPr id="4" name="Footers" descr="{&quot;templafy&quot;:{&quot;id&quot;:&quot;1b227357-0113-441e-b07e-a29b2c4f81c4&quot;}}">
            <a:extLst>
              <a:ext uri="{FF2B5EF4-FFF2-40B4-BE49-F238E27FC236}">
                <a16:creationId xmlns:a16="http://schemas.microsoft.com/office/drawing/2014/main" id="{EF2D8E63-A6AE-C7A6-2735-88585060CB06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bg1"/>
                </a:solidFill>
              </a:rPr>
              <a:t>Department of Biostatistics, Epidemiology and Informatics  |  Perelman School of Medicine</a:t>
            </a:r>
          </a:p>
        </p:txBody>
      </p:sp>
    </p:spTree>
    <p:extLst>
      <p:ext uri="{BB962C8B-B14F-4D97-AF65-F5344CB8AC3E}">
        <p14:creationId xmlns:p14="http://schemas.microsoft.com/office/powerpoint/2010/main" val="335824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59999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accent3"/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18E4D93D-2A45-24EA-FE18-43B286D00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59769393" name="Picture 7" descr="{&quot;templafy&quot;:{&quot;id&quot;:&quot;18dd2866-c000-4bc4-a4fe-b4281ed1519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59998"/>
            <a:ext cx="10749600" cy="457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cap="all" spc="2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DM Sans 14p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EEFCB10F-81AA-2405-D116-45EC588771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86171578" name="Picture 7" descr="{&quot;templafy&quot;:{&quot;id&quot;:&quot;e6d7b454-1dab-40cd-999e-ecc8089d79d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79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50"/>
            </p:custDataLst>
          </p:nvPr>
        </p:nvSpPr>
        <p:spPr>
          <a:xfrm>
            <a:off x="719138" y="720000"/>
            <a:ext cx="1075372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B6BD-6FE3-BE4B-16AE-1D8275ECAA77}"/>
              </a:ext>
            </a:extLst>
          </p:cNvPr>
          <p:cNvSpPr>
            <a:spLocks noGrp="1"/>
          </p:cNvSpPr>
          <p:nvPr>
            <p:ph type="body" idx="1"/>
            <p:custDataLst>
              <p:tags r:id="rId51"/>
            </p:custDataLst>
          </p:nvPr>
        </p:nvSpPr>
        <p:spPr>
          <a:xfrm>
            <a:off x="720000" y="1713599"/>
            <a:ext cx="10752000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Nineth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2417" y="6441068"/>
            <a:ext cx="2612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25</a:t>
            </a:r>
          </a:p>
        </p:txBody>
      </p:sp>
      <p:sp>
        <p:nvSpPr>
          <p:cNvPr id="14" name="Footers" descr="{&quot;templafy&quot;:{&quot;id&quot;:&quot;60b31f76-2dd6-492d-96cb-e7a80eee9d30&quot;}}">
            <a:extLst>
              <a:ext uri="{FF2B5EF4-FFF2-40B4-BE49-F238E27FC236}">
                <a16:creationId xmlns:a16="http://schemas.microsoft.com/office/drawing/2014/main" id="{C9D8BBB8-64ED-CEAF-3B7D-CCE7CC4C4579}"/>
              </a:ext>
            </a:extLst>
          </p:cNvPr>
          <p:cNvSpPr/>
          <p:nvPr userDrawn="1"/>
        </p:nvSpPr>
        <p:spPr>
          <a:xfrm>
            <a:off x="493669" y="6439469"/>
            <a:ext cx="7429599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l"/>
            <a:r>
              <a:rPr lang="en-GB" sz="800" noProof="0" dirty="0">
                <a:solidFill>
                  <a:schemeClr val="accent1"/>
                </a:solidFill>
              </a:rPr>
              <a:t>Department of Biostatistics, Epidemiology and Informatics  |  Perelman School of Medicine</a:t>
            </a:r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15419959" name="Picture 3" descr="{&quot;templafy&quot;:{&quot;id&quot;:&quot;698def7e-c117-4c75-82d5-7e8e01db22be&quot;}}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64600" y="6142849"/>
            <a:ext cx="3337567" cy="7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43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  <p:sldLayoutId id="2147483737" r:id="rId43"/>
    <p:sldLayoutId id="2147483738" r:id="rId44"/>
    <p:sldLayoutId id="2147483739" r:id="rId45"/>
    <p:sldLayoutId id="2147483740" r:id="rId46"/>
    <p:sldLayoutId id="2147483741" r:id="rId47"/>
    <p:sldLayoutId id="2147483742" r:id="rId4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Domine" panose="02040503040403060204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2pPr>
      <a:lvl3pPr marL="422550" indent="-28575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3pPr>
      <a:lvl4pPr marL="606150" indent="-28575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2400" b="1" kern="1200" cap="all" spc="200" baseline="0">
          <a:solidFill>
            <a:schemeClr val="accent2"/>
          </a:solidFill>
          <a:latin typeface="DM Sans 14pt" pitchFamily="2" charset="77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b="1" kern="1200">
          <a:solidFill>
            <a:schemeClr val="accent3"/>
          </a:solidFill>
          <a:latin typeface="DM Sans 14pt" pitchFamily="2" charset="77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b="1" kern="1200" cap="all" spc="180" baseline="0">
          <a:solidFill>
            <a:schemeClr val="accent1"/>
          </a:solidFill>
          <a:latin typeface="DM Sans 14pt" pitchFamily="2" charset="77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rgbClr val="990000"/>
          </a:solidFill>
          <a:latin typeface="DM Sans 14pt" pitchFamily="2" charset="77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i="1" kern="1200">
          <a:solidFill>
            <a:schemeClr val="accent1"/>
          </a:solidFill>
          <a:latin typeface="DM Sans 14pt" pitchFamily="2" charset="77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FF94B-6EC6-1AE5-2EA6-2DD12DE20F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1D047-19B8-7AD1-7088-87D7B9B26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Ecological regression in health policy evaluation: A guilt-free dessert?</a:t>
            </a:r>
            <a:endParaRPr lang="en-US" sz="4000" dirty="0">
              <a:latin typeface="Domine" panose="020405030404030602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6CC385-AE54-DE4C-DC87-5D20E5E27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M Sans 14pt" pitchFamily="2" charset="77"/>
              </a:rPr>
              <a:t>Society for epidemiologic research annual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2BC8D-92AF-9784-8DFD-8E255CF4D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0000" y="5292762"/>
            <a:ext cx="5194300" cy="317109"/>
          </a:xfrm>
        </p:spPr>
        <p:txBody>
          <a:bodyPr/>
          <a:lstStyle/>
          <a:p>
            <a:r>
              <a:rPr lang="en-US" sz="2400" dirty="0">
                <a:latin typeface="DM Sans 14pt" pitchFamily="2" charset="77"/>
              </a:rPr>
              <a:t>Nicholas J. Seewald, Ph.D.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8BDF13-250B-5A70-4CD4-62324E4E97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000" y="5600571"/>
            <a:ext cx="5194300" cy="317109"/>
          </a:xfrm>
        </p:spPr>
        <p:txBody>
          <a:bodyPr/>
          <a:lstStyle/>
          <a:p>
            <a:r>
              <a:rPr lang="en-US" sz="1800" dirty="0">
                <a:latin typeface="DM Sans 14pt" pitchFamily="2" charset="77"/>
              </a:rPr>
              <a:t>Assistant Professor of Biostatistics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58761E-67B4-92E5-C091-00579ABF6F0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0000" y="5905323"/>
            <a:ext cx="5194300" cy="295452"/>
          </a:xfrm>
        </p:spPr>
        <p:txBody>
          <a:bodyPr/>
          <a:lstStyle/>
          <a:p>
            <a:r>
              <a:rPr lang="en-US" sz="1600" dirty="0">
                <a:latin typeface="DM Sans 14pt" pitchFamily="2" charset="77"/>
              </a:rPr>
              <a:t>June 13, 2025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3643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BC31-6319-0685-48FE-E8D88F63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E74C-ECEB-4858-89DF-AC07103D8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Idea:</a:t>
                </a:r>
                <a:r>
                  <a:rPr lang="en-US" dirty="0"/>
                  <a:t> Simulate data from a simple but flexible generative model and analyze it using various approaches.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endParaRPr lang="en-US" sz="2300" dirty="0"/>
              </a:p>
              <a:p>
                <a:r>
                  <a:rPr lang="en-US" sz="2300" dirty="0"/>
                  <a:t>This allows for: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treatment effects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covariate effects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Time-varying effect modification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Complex dependency structures across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1BE74C-ECEB-4858-89DF-AC07103D8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9" t="-2000" r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6EA64-221F-77DE-4DFD-5AA82A348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E91E682-1E1C-A85D-3F15-1812E4C1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F921-4932-3D4C-2A94-FECA8537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Study: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7306-044C-CFB0-6092-D96A2708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Limited, but common settings: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Continuously-enrolled sample (i.e., closed cohorts)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Balanced panels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Simultaneous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number of treated and control states (CITE)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Analytic approaches are </a:t>
            </a:r>
            <a:r>
              <a:rPr lang="en-US" b="1" u="sng" dirty="0"/>
              <a:t>extremely</a:t>
            </a:r>
            <a:r>
              <a:rPr lang="en-US" b="1" dirty="0"/>
              <a:t> mechanical: </a:t>
            </a:r>
            <a:br>
              <a:rPr lang="en-US" b="1" dirty="0"/>
            </a:br>
            <a:r>
              <a:rPr lang="en-US" b="1" dirty="0"/>
              <a:t>fit two-way fixed effects model and cluster 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8D61-C444-71E1-7B50-65EB37019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2C95D1C8-E2AA-0BC0-6C92-3410405B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9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0DF-A5F4-83E3-2D14-54D71C77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C0FF0-1A16-EE10-45F6-8586A35BC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consider three types of dependency in the data: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Within-individual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Within-period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Between-period 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C0FF0-1A16-EE10-45F6-8586A35BC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A064-0A14-4914-BA25-3C6B3957D1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1E08715-B22E-D8FF-0CB2-3319A795D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A2C6-86B0-326D-EF93-DDA2320B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“Block Exchangeable” Correlation, No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5975A-B8D7-B0A3-3724-69920748D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5975A-B8D7-B0A3-3724-69920748D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D8AED-66CF-63F9-C62F-C31C83135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13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B6A5D0-8A3D-D61E-8440-408AF1975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38022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2E26A0-22A0-D673-629A-11ECE0E39D5E}"/>
              </a:ext>
            </a:extLst>
          </p:cNvPr>
          <p:cNvSpPr/>
          <p:nvPr/>
        </p:nvSpPr>
        <p:spPr>
          <a:xfrm>
            <a:off x="2853441" y="5835265"/>
            <a:ext cx="5475014" cy="583904"/>
          </a:xfrm>
          <a:custGeom>
            <a:avLst/>
            <a:gdLst>
              <a:gd name="connsiteX0" fmla="*/ 0 w 5475014"/>
              <a:gd name="connsiteY0" fmla="*/ 97319 h 583904"/>
              <a:gd name="connsiteX1" fmla="*/ 97319 w 5475014"/>
              <a:gd name="connsiteY1" fmla="*/ 0 h 583904"/>
              <a:gd name="connsiteX2" fmla="*/ 651758 w 5475014"/>
              <a:gd name="connsiteY2" fmla="*/ 0 h 583904"/>
              <a:gd name="connsiteX3" fmla="*/ 1364609 w 5475014"/>
              <a:gd name="connsiteY3" fmla="*/ 0 h 583904"/>
              <a:gd name="connsiteX4" fmla="*/ 2130264 w 5475014"/>
              <a:gd name="connsiteY4" fmla="*/ 0 h 583904"/>
              <a:gd name="connsiteX5" fmla="*/ 2790311 w 5475014"/>
              <a:gd name="connsiteY5" fmla="*/ 0 h 583904"/>
              <a:gd name="connsiteX6" fmla="*/ 3555965 w 5475014"/>
              <a:gd name="connsiteY6" fmla="*/ 0 h 583904"/>
              <a:gd name="connsiteX7" fmla="*/ 4321620 w 5475014"/>
              <a:gd name="connsiteY7" fmla="*/ 0 h 583904"/>
              <a:gd name="connsiteX8" fmla="*/ 5377695 w 5475014"/>
              <a:gd name="connsiteY8" fmla="*/ 0 h 583904"/>
              <a:gd name="connsiteX9" fmla="*/ 5475014 w 5475014"/>
              <a:gd name="connsiteY9" fmla="*/ 97319 h 583904"/>
              <a:gd name="connsiteX10" fmla="*/ 5475014 w 5475014"/>
              <a:gd name="connsiteY10" fmla="*/ 486585 h 583904"/>
              <a:gd name="connsiteX11" fmla="*/ 5377695 w 5475014"/>
              <a:gd name="connsiteY11" fmla="*/ 583904 h 583904"/>
              <a:gd name="connsiteX12" fmla="*/ 4823256 w 5475014"/>
              <a:gd name="connsiteY12" fmla="*/ 583904 h 583904"/>
              <a:gd name="connsiteX13" fmla="*/ 4057601 w 5475014"/>
              <a:gd name="connsiteY13" fmla="*/ 583904 h 583904"/>
              <a:gd name="connsiteX14" fmla="*/ 3291946 w 5475014"/>
              <a:gd name="connsiteY14" fmla="*/ 583904 h 583904"/>
              <a:gd name="connsiteX15" fmla="*/ 2526292 w 5475014"/>
              <a:gd name="connsiteY15" fmla="*/ 583904 h 583904"/>
              <a:gd name="connsiteX16" fmla="*/ 2024656 w 5475014"/>
              <a:gd name="connsiteY16" fmla="*/ 583904 h 583904"/>
              <a:gd name="connsiteX17" fmla="*/ 1259002 w 5475014"/>
              <a:gd name="connsiteY17" fmla="*/ 583904 h 583904"/>
              <a:gd name="connsiteX18" fmla="*/ 97319 w 5475014"/>
              <a:gd name="connsiteY18" fmla="*/ 583904 h 583904"/>
              <a:gd name="connsiteX19" fmla="*/ 0 w 5475014"/>
              <a:gd name="connsiteY19" fmla="*/ 486585 h 583904"/>
              <a:gd name="connsiteX20" fmla="*/ 0 w 5475014"/>
              <a:gd name="connsiteY20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75014" h="583904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226111" y="23977"/>
                  <a:pt x="441381" y="15220"/>
                  <a:pt x="651758" y="0"/>
                </a:cubicBezTo>
                <a:cubicBezTo>
                  <a:pt x="862135" y="-15220"/>
                  <a:pt x="1157388" y="-2896"/>
                  <a:pt x="1364609" y="0"/>
                </a:cubicBezTo>
                <a:cubicBezTo>
                  <a:pt x="1571830" y="2896"/>
                  <a:pt x="1792446" y="-23551"/>
                  <a:pt x="2130264" y="0"/>
                </a:cubicBezTo>
                <a:cubicBezTo>
                  <a:pt x="2468082" y="23551"/>
                  <a:pt x="2640427" y="29147"/>
                  <a:pt x="2790311" y="0"/>
                </a:cubicBezTo>
                <a:cubicBezTo>
                  <a:pt x="2940195" y="-29147"/>
                  <a:pt x="3376866" y="-2630"/>
                  <a:pt x="3555965" y="0"/>
                </a:cubicBezTo>
                <a:cubicBezTo>
                  <a:pt x="3735064" y="2630"/>
                  <a:pt x="4075699" y="12562"/>
                  <a:pt x="4321620" y="0"/>
                </a:cubicBezTo>
                <a:cubicBezTo>
                  <a:pt x="4567542" y="-12562"/>
                  <a:pt x="5066489" y="26186"/>
                  <a:pt x="5377695" y="0"/>
                </a:cubicBezTo>
                <a:cubicBezTo>
                  <a:pt x="5436166" y="8012"/>
                  <a:pt x="5472878" y="53868"/>
                  <a:pt x="5475014" y="97319"/>
                </a:cubicBezTo>
                <a:cubicBezTo>
                  <a:pt x="5470067" y="193115"/>
                  <a:pt x="5489819" y="397572"/>
                  <a:pt x="5475014" y="486585"/>
                </a:cubicBezTo>
                <a:cubicBezTo>
                  <a:pt x="5474600" y="538460"/>
                  <a:pt x="5426798" y="578506"/>
                  <a:pt x="5377695" y="583904"/>
                </a:cubicBezTo>
                <a:cubicBezTo>
                  <a:pt x="5200565" y="607657"/>
                  <a:pt x="5052455" y="563495"/>
                  <a:pt x="4823256" y="583904"/>
                </a:cubicBezTo>
                <a:cubicBezTo>
                  <a:pt x="4594057" y="604313"/>
                  <a:pt x="4227276" y="618199"/>
                  <a:pt x="4057601" y="583904"/>
                </a:cubicBezTo>
                <a:cubicBezTo>
                  <a:pt x="3887927" y="549609"/>
                  <a:pt x="3451047" y="594224"/>
                  <a:pt x="3291946" y="583904"/>
                </a:cubicBezTo>
                <a:cubicBezTo>
                  <a:pt x="3132846" y="573584"/>
                  <a:pt x="2878958" y="607082"/>
                  <a:pt x="2526292" y="583904"/>
                </a:cubicBezTo>
                <a:cubicBezTo>
                  <a:pt x="2173626" y="560726"/>
                  <a:pt x="2197201" y="592043"/>
                  <a:pt x="2024656" y="583904"/>
                </a:cubicBezTo>
                <a:cubicBezTo>
                  <a:pt x="1852111" y="575765"/>
                  <a:pt x="1512663" y="576328"/>
                  <a:pt x="1259002" y="583904"/>
                </a:cubicBezTo>
                <a:cubicBezTo>
                  <a:pt x="1005341" y="591480"/>
                  <a:pt x="669536" y="616384"/>
                  <a:pt x="97319" y="583904"/>
                </a:cubicBezTo>
                <a:cubicBezTo>
                  <a:pt x="45262" y="585082"/>
                  <a:pt x="-6255" y="543159"/>
                  <a:pt x="0" y="486585"/>
                </a:cubicBezTo>
                <a:cubicBezTo>
                  <a:pt x="-15525" y="376953"/>
                  <a:pt x="-447" y="288297"/>
                  <a:pt x="0" y="97319"/>
                </a:cubicBezTo>
                <a:close/>
              </a:path>
            </a:pathLst>
          </a:custGeom>
          <a:noFill/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Just use the aggregated data!</a:t>
            </a:r>
          </a:p>
        </p:txBody>
      </p:sp>
    </p:spTree>
    <p:extLst>
      <p:ext uri="{BB962C8B-B14F-4D97-AF65-F5344CB8AC3E}">
        <p14:creationId xmlns:p14="http://schemas.microsoft.com/office/powerpoint/2010/main" val="139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3174-7E54-D7D5-8D3D-544D5B0B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DFF9-4F12-DE59-DA08-FF15F47F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“Nested Exchangeable” Correlation, No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10B-23CD-BFB6-77F6-50AE136FA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2910B-23CD-BFB6-77F6-50AE136FA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DE93-4DDF-4ABF-6C79-9C061BC96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14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A913B6-8FC0-A56B-0A78-B2BD64450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19253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DM Sans 14pt" pitchFamily="2" charset="77"/>
                        </a:rPr>
                        <a:t>0.916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2B0C3F-7BDA-71EF-1E07-27A1BFE49E6A}"/>
              </a:ext>
            </a:extLst>
          </p:cNvPr>
          <p:cNvSpPr/>
          <p:nvPr/>
        </p:nvSpPr>
        <p:spPr>
          <a:xfrm>
            <a:off x="2332882" y="5835265"/>
            <a:ext cx="7526235" cy="583904"/>
          </a:xfrm>
          <a:custGeom>
            <a:avLst/>
            <a:gdLst>
              <a:gd name="connsiteX0" fmla="*/ 0 w 7526235"/>
              <a:gd name="connsiteY0" fmla="*/ 97319 h 583904"/>
              <a:gd name="connsiteX1" fmla="*/ 97319 w 7526235"/>
              <a:gd name="connsiteY1" fmla="*/ 0 h 583904"/>
              <a:gd name="connsiteX2" fmla="*/ 617196 w 7526235"/>
              <a:gd name="connsiteY2" fmla="*/ 0 h 583904"/>
              <a:gd name="connsiteX3" fmla="*/ 1357021 w 7526235"/>
              <a:gd name="connsiteY3" fmla="*/ 0 h 583904"/>
              <a:gd name="connsiteX4" fmla="*/ 2170161 w 7526235"/>
              <a:gd name="connsiteY4" fmla="*/ 0 h 583904"/>
              <a:gd name="connsiteX5" fmla="*/ 2836670 w 7526235"/>
              <a:gd name="connsiteY5" fmla="*/ 0 h 583904"/>
              <a:gd name="connsiteX6" fmla="*/ 3649811 w 7526235"/>
              <a:gd name="connsiteY6" fmla="*/ 0 h 583904"/>
              <a:gd name="connsiteX7" fmla="*/ 4462952 w 7526235"/>
              <a:gd name="connsiteY7" fmla="*/ 0 h 583904"/>
              <a:gd name="connsiteX8" fmla="*/ 5276093 w 7526235"/>
              <a:gd name="connsiteY8" fmla="*/ 0 h 583904"/>
              <a:gd name="connsiteX9" fmla="*/ 6089233 w 7526235"/>
              <a:gd name="connsiteY9" fmla="*/ 0 h 583904"/>
              <a:gd name="connsiteX10" fmla="*/ 7428916 w 7526235"/>
              <a:gd name="connsiteY10" fmla="*/ 0 h 583904"/>
              <a:gd name="connsiteX11" fmla="*/ 7526235 w 7526235"/>
              <a:gd name="connsiteY11" fmla="*/ 97319 h 583904"/>
              <a:gd name="connsiteX12" fmla="*/ 7526235 w 7526235"/>
              <a:gd name="connsiteY12" fmla="*/ 486585 h 583904"/>
              <a:gd name="connsiteX13" fmla="*/ 7428916 w 7526235"/>
              <a:gd name="connsiteY13" fmla="*/ 583904 h 583904"/>
              <a:gd name="connsiteX14" fmla="*/ 6615775 w 7526235"/>
              <a:gd name="connsiteY14" fmla="*/ 583904 h 583904"/>
              <a:gd name="connsiteX15" fmla="*/ 5802634 w 7526235"/>
              <a:gd name="connsiteY15" fmla="*/ 583904 h 583904"/>
              <a:gd name="connsiteX16" fmla="*/ 5356074 w 7526235"/>
              <a:gd name="connsiteY16" fmla="*/ 583904 h 583904"/>
              <a:gd name="connsiteX17" fmla="*/ 4542933 w 7526235"/>
              <a:gd name="connsiteY17" fmla="*/ 583904 h 583904"/>
              <a:gd name="connsiteX18" fmla="*/ 3729792 w 7526235"/>
              <a:gd name="connsiteY18" fmla="*/ 583904 h 583904"/>
              <a:gd name="connsiteX19" fmla="*/ 3283231 w 7526235"/>
              <a:gd name="connsiteY19" fmla="*/ 583904 h 583904"/>
              <a:gd name="connsiteX20" fmla="*/ 2616722 w 7526235"/>
              <a:gd name="connsiteY20" fmla="*/ 583904 h 583904"/>
              <a:gd name="connsiteX21" fmla="*/ 2023529 w 7526235"/>
              <a:gd name="connsiteY21" fmla="*/ 583904 h 583904"/>
              <a:gd name="connsiteX22" fmla="*/ 1503653 w 7526235"/>
              <a:gd name="connsiteY22" fmla="*/ 583904 h 583904"/>
              <a:gd name="connsiteX23" fmla="*/ 910460 w 7526235"/>
              <a:gd name="connsiteY23" fmla="*/ 583904 h 583904"/>
              <a:gd name="connsiteX24" fmla="*/ 97319 w 7526235"/>
              <a:gd name="connsiteY24" fmla="*/ 583904 h 583904"/>
              <a:gd name="connsiteX25" fmla="*/ 0 w 7526235"/>
              <a:gd name="connsiteY25" fmla="*/ 486585 h 583904"/>
              <a:gd name="connsiteX26" fmla="*/ 0 w 7526235"/>
              <a:gd name="connsiteY26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526235" h="583904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339255" y="-6989"/>
                  <a:pt x="418102" y="3582"/>
                  <a:pt x="617196" y="0"/>
                </a:cubicBezTo>
                <a:cubicBezTo>
                  <a:pt x="816290" y="-3582"/>
                  <a:pt x="1005831" y="-2509"/>
                  <a:pt x="1357021" y="0"/>
                </a:cubicBezTo>
                <a:cubicBezTo>
                  <a:pt x="1708211" y="2509"/>
                  <a:pt x="1927047" y="-2566"/>
                  <a:pt x="2170161" y="0"/>
                </a:cubicBezTo>
                <a:cubicBezTo>
                  <a:pt x="2413275" y="2566"/>
                  <a:pt x="2637373" y="-20201"/>
                  <a:pt x="2836670" y="0"/>
                </a:cubicBezTo>
                <a:cubicBezTo>
                  <a:pt x="3035967" y="20201"/>
                  <a:pt x="3324971" y="-7798"/>
                  <a:pt x="3649811" y="0"/>
                </a:cubicBezTo>
                <a:cubicBezTo>
                  <a:pt x="3974651" y="7798"/>
                  <a:pt x="4091818" y="-26035"/>
                  <a:pt x="4462952" y="0"/>
                </a:cubicBezTo>
                <a:cubicBezTo>
                  <a:pt x="4834086" y="26035"/>
                  <a:pt x="5080008" y="6460"/>
                  <a:pt x="5276093" y="0"/>
                </a:cubicBezTo>
                <a:cubicBezTo>
                  <a:pt x="5472178" y="-6460"/>
                  <a:pt x="5779050" y="31768"/>
                  <a:pt x="6089233" y="0"/>
                </a:cubicBezTo>
                <a:cubicBezTo>
                  <a:pt x="6399416" y="-31768"/>
                  <a:pt x="6917640" y="64120"/>
                  <a:pt x="7428916" y="0"/>
                </a:cubicBezTo>
                <a:cubicBezTo>
                  <a:pt x="7483012" y="3993"/>
                  <a:pt x="7524726" y="45856"/>
                  <a:pt x="7526235" y="97319"/>
                </a:cubicBezTo>
                <a:cubicBezTo>
                  <a:pt x="7523273" y="264258"/>
                  <a:pt x="7531544" y="302905"/>
                  <a:pt x="7526235" y="486585"/>
                </a:cubicBezTo>
                <a:cubicBezTo>
                  <a:pt x="7526322" y="539058"/>
                  <a:pt x="7483551" y="576879"/>
                  <a:pt x="7428916" y="583904"/>
                </a:cubicBezTo>
                <a:cubicBezTo>
                  <a:pt x="7051269" y="611769"/>
                  <a:pt x="6855368" y="570280"/>
                  <a:pt x="6615775" y="583904"/>
                </a:cubicBezTo>
                <a:cubicBezTo>
                  <a:pt x="6376182" y="597528"/>
                  <a:pt x="5972124" y="553482"/>
                  <a:pt x="5802634" y="583904"/>
                </a:cubicBezTo>
                <a:cubicBezTo>
                  <a:pt x="5633144" y="614326"/>
                  <a:pt x="5485652" y="604965"/>
                  <a:pt x="5356074" y="583904"/>
                </a:cubicBezTo>
                <a:cubicBezTo>
                  <a:pt x="5226496" y="562843"/>
                  <a:pt x="4832558" y="609420"/>
                  <a:pt x="4542933" y="583904"/>
                </a:cubicBezTo>
                <a:cubicBezTo>
                  <a:pt x="4253308" y="558388"/>
                  <a:pt x="3997617" y="552820"/>
                  <a:pt x="3729792" y="583904"/>
                </a:cubicBezTo>
                <a:cubicBezTo>
                  <a:pt x="3461967" y="614988"/>
                  <a:pt x="3444464" y="604326"/>
                  <a:pt x="3283231" y="583904"/>
                </a:cubicBezTo>
                <a:cubicBezTo>
                  <a:pt x="3121998" y="563482"/>
                  <a:pt x="2841287" y="597088"/>
                  <a:pt x="2616722" y="583904"/>
                </a:cubicBezTo>
                <a:cubicBezTo>
                  <a:pt x="2392157" y="570720"/>
                  <a:pt x="2163324" y="563570"/>
                  <a:pt x="2023529" y="583904"/>
                </a:cubicBezTo>
                <a:cubicBezTo>
                  <a:pt x="1883734" y="604238"/>
                  <a:pt x="1721677" y="604673"/>
                  <a:pt x="1503653" y="583904"/>
                </a:cubicBezTo>
                <a:cubicBezTo>
                  <a:pt x="1285629" y="563135"/>
                  <a:pt x="1123258" y="577795"/>
                  <a:pt x="910460" y="583904"/>
                </a:cubicBezTo>
                <a:cubicBezTo>
                  <a:pt x="697662" y="590013"/>
                  <a:pt x="405954" y="577962"/>
                  <a:pt x="97319" y="583904"/>
                </a:cubicBezTo>
                <a:cubicBezTo>
                  <a:pt x="39198" y="574455"/>
                  <a:pt x="-654" y="541826"/>
                  <a:pt x="0" y="486585"/>
                </a:cubicBezTo>
                <a:cubicBezTo>
                  <a:pt x="-18423" y="320146"/>
                  <a:pt x="-2650" y="254209"/>
                  <a:pt x="0" y="97319"/>
                </a:cubicBezTo>
                <a:close/>
              </a:path>
            </a:pathLst>
          </a:custGeom>
          <a:noFill/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Individual-level analysis </a:t>
            </a:r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must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correctly cluster SEs.</a:t>
            </a:r>
          </a:p>
        </p:txBody>
      </p:sp>
    </p:spTree>
    <p:extLst>
      <p:ext uri="{BB962C8B-B14F-4D97-AF65-F5344CB8AC3E}">
        <p14:creationId xmlns:p14="http://schemas.microsoft.com/office/powerpoint/2010/main" val="37535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7B1B-0BD0-31EE-FC7A-E9754D7F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in Diff-in-Diff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154-7D27-038F-1B6A-52C230C6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3598"/>
            <a:ext cx="10752000" cy="3380916"/>
          </a:xfrm>
        </p:spPr>
        <p:txBody>
          <a:bodyPr/>
          <a:lstStyle/>
          <a:p>
            <a:r>
              <a:rPr lang="en-US" dirty="0"/>
              <a:t>“Only covariates that differ by treatment group and are associated with outcome </a:t>
            </a:r>
            <a:r>
              <a:rPr lang="en-US" i="1" dirty="0"/>
              <a:t>trends </a:t>
            </a:r>
            <a:r>
              <a:rPr lang="en-US" dirty="0"/>
              <a:t>are confounders in diff‑in‑diff.”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Time‑invariant covariates are confounders if they have time‑varying effects on the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Time‑varying covariates are confounders if they have time‑varying effects on the outcome or evolve differently in treated and control groups.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B088-5903-F221-C887-45706EC7F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87DB-D101-8125-BE61-022BF117BC97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effectLst/>
                <a:latin typeface="DM Sans 14pt" pitchFamily="2" charset="77"/>
              </a:rPr>
              <a:t>Zeldow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B, Hatfield LA. Confounding and regression adjustment in difference-in-differences studies.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Health Services Research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. 2021;56(5):932-941.</a:t>
            </a:r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2B2AAF78-E0C2-9763-D3D6-C04D0AA0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8E79-EFA4-5732-7A77-0CF1F7B1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01E8-C364-9D88-FD41-9DF957C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Block Exchangeable Correlation, Unconfounded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37328-6274-B945-15C2-40F578579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37328-6274-B945-15C2-40F578579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4348" b="-26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0049-4541-8D44-551B-EC13B9057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16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D775C2-B0E1-CFE5-361B-A82B5EA09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35832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2AA9DA-4088-4DC3-0438-0A8130DEEA69}"/>
              </a:ext>
            </a:extLst>
          </p:cNvPr>
          <p:cNvSpPr/>
          <p:nvPr/>
        </p:nvSpPr>
        <p:spPr>
          <a:xfrm>
            <a:off x="4767301" y="5846048"/>
            <a:ext cx="5475014" cy="583904"/>
          </a:xfrm>
          <a:custGeom>
            <a:avLst/>
            <a:gdLst>
              <a:gd name="connsiteX0" fmla="*/ 0 w 5475014"/>
              <a:gd name="connsiteY0" fmla="*/ 97319 h 583904"/>
              <a:gd name="connsiteX1" fmla="*/ 97319 w 5475014"/>
              <a:gd name="connsiteY1" fmla="*/ 0 h 583904"/>
              <a:gd name="connsiteX2" fmla="*/ 757366 w 5475014"/>
              <a:gd name="connsiteY2" fmla="*/ 0 h 583904"/>
              <a:gd name="connsiteX3" fmla="*/ 1417413 w 5475014"/>
              <a:gd name="connsiteY3" fmla="*/ 0 h 583904"/>
              <a:gd name="connsiteX4" fmla="*/ 2183068 w 5475014"/>
              <a:gd name="connsiteY4" fmla="*/ 0 h 583904"/>
              <a:gd name="connsiteX5" fmla="*/ 2737507 w 5475014"/>
              <a:gd name="connsiteY5" fmla="*/ 0 h 583904"/>
              <a:gd name="connsiteX6" fmla="*/ 3450358 w 5475014"/>
              <a:gd name="connsiteY6" fmla="*/ 0 h 583904"/>
              <a:gd name="connsiteX7" fmla="*/ 4110405 w 5475014"/>
              <a:gd name="connsiteY7" fmla="*/ 0 h 583904"/>
              <a:gd name="connsiteX8" fmla="*/ 5377695 w 5475014"/>
              <a:gd name="connsiteY8" fmla="*/ 0 h 583904"/>
              <a:gd name="connsiteX9" fmla="*/ 5475014 w 5475014"/>
              <a:gd name="connsiteY9" fmla="*/ 97319 h 583904"/>
              <a:gd name="connsiteX10" fmla="*/ 5475014 w 5475014"/>
              <a:gd name="connsiteY10" fmla="*/ 486585 h 583904"/>
              <a:gd name="connsiteX11" fmla="*/ 5377695 w 5475014"/>
              <a:gd name="connsiteY11" fmla="*/ 583904 h 583904"/>
              <a:gd name="connsiteX12" fmla="*/ 4876059 w 5475014"/>
              <a:gd name="connsiteY12" fmla="*/ 583904 h 583904"/>
              <a:gd name="connsiteX13" fmla="*/ 4321620 w 5475014"/>
              <a:gd name="connsiteY13" fmla="*/ 583904 h 583904"/>
              <a:gd name="connsiteX14" fmla="*/ 3555965 w 5475014"/>
              <a:gd name="connsiteY14" fmla="*/ 583904 h 583904"/>
              <a:gd name="connsiteX15" fmla="*/ 2895918 w 5475014"/>
              <a:gd name="connsiteY15" fmla="*/ 583904 h 583904"/>
              <a:gd name="connsiteX16" fmla="*/ 2235871 w 5475014"/>
              <a:gd name="connsiteY16" fmla="*/ 583904 h 583904"/>
              <a:gd name="connsiteX17" fmla="*/ 1734236 w 5475014"/>
              <a:gd name="connsiteY17" fmla="*/ 583904 h 583904"/>
              <a:gd name="connsiteX18" fmla="*/ 968581 w 5475014"/>
              <a:gd name="connsiteY18" fmla="*/ 583904 h 583904"/>
              <a:gd name="connsiteX19" fmla="*/ 97319 w 5475014"/>
              <a:gd name="connsiteY19" fmla="*/ 583904 h 583904"/>
              <a:gd name="connsiteX20" fmla="*/ 0 w 5475014"/>
              <a:gd name="connsiteY20" fmla="*/ 486585 h 583904"/>
              <a:gd name="connsiteX21" fmla="*/ 0 w 5475014"/>
              <a:gd name="connsiteY21" fmla="*/ 97319 h 5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75014" h="583904" fill="none" extrusionOk="0">
                <a:moveTo>
                  <a:pt x="0" y="97319"/>
                </a:moveTo>
                <a:cubicBezTo>
                  <a:pt x="-2862" y="49216"/>
                  <a:pt x="42685" y="2217"/>
                  <a:pt x="97319" y="0"/>
                </a:cubicBezTo>
                <a:cubicBezTo>
                  <a:pt x="342425" y="25727"/>
                  <a:pt x="515605" y="-4913"/>
                  <a:pt x="757366" y="0"/>
                </a:cubicBezTo>
                <a:cubicBezTo>
                  <a:pt x="999127" y="4913"/>
                  <a:pt x="1271190" y="2160"/>
                  <a:pt x="1417413" y="0"/>
                </a:cubicBezTo>
                <a:cubicBezTo>
                  <a:pt x="1563636" y="-2160"/>
                  <a:pt x="1962800" y="-35051"/>
                  <a:pt x="2183068" y="0"/>
                </a:cubicBezTo>
                <a:cubicBezTo>
                  <a:pt x="2403337" y="35051"/>
                  <a:pt x="2475491" y="11503"/>
                  <a:pt x="2737507" y="0"/>
                </a:cubicBezTo>
                <a:cubicBezTo>
                  <a:pt x="2999523" y="-11503"/>
                  <a:pt x="3175501" y="4562"/>
                  <a:pt x="3450358" y="0"/>
                </a:cubicBezTo>
                <a:cubicBezTo>
                  <a:pt x="3725215" y="-4562"/>
                  <a:pt x="3943268" y="6819"/>
                  <a:pt x="4110405" y="0"/>
                </a:cubicBezTo>
                <a:cubicBezTo>
                  <a:pt x="4277542" y="-6819"/>
                  <a:pt x="4787955" y="1748"/>
                  <a:pt x="5377695" y="0"/>
                </a:cubicBezTo>
                <a:cubicBezTo>
                  <a:pt x="5429996" y="-9211"/>
                  <a:pt x="5483890" y="52369"/>
                  <a:pt x="5475014" y="97319"/>
                </a:cubicBezTo>
                <a:cubicBezTo>
                  <a:pt x="5466417" y="221312"/>
                  <a:pt x="5455866" y="361365"/>
                  <a:pt x="5475014" y="486585"/>
                </a:cubicBezTo>
                <a:cubicBezTo>
                  <a:pt x="5478664" y="545157"/>
                  <a:pt x="5430572" y="579981"/>
                  <a:pt x="5377695" y="583904"/>
                </a:cubicBezTo>
                <a:cubicBezTo>
                  <a:pt x="5236050" y="587563"/>
                  <a:pt x="5073747" y="582055"/>
                  <a:pt x="4876059" y="583904"/>
                </a:cubicBezTo>
                <a:cubicBezTo>
                  <a:pt x="4678371" y="585753"/>
                  <a:pt x="4579075" y="610313"/>
                  <a:pt x="4321620" y="583904"/>
                </a:cubicBezTo>
                <a:cubicBezTo>
                  <a:pt x="4064165" y="557495"/>
                  <a:pt x="3909240" y="551541"/>
                  <a:pt x="3555965" y="583904"/>
                </a:cubicBezTo>
                <a:cubicBezTo>
                  <a:pt x="3202691" y="616267"/>
                  <a:pt x="3178483" y="587055"/>
                  <a:pt x="2895918" y="583904"/>
                </a:cubicBezTo>
                <a:cubicBezTo>
                  <a:pt x="2613353" y="580753"/>
                  <a:pt x="2513375" y="615129"/>
                  <a:pt x="2235871" y="583904"/>
                </a:cubicBezTo>
                <a:cubicBezTo>
                  <a:pt x="1958367" y="552679"/>
                  <a:pt x="1859865" y="570558"/>
                  <a:pt x="1734236" y="583904"/>
                </a:cubicBezTo>
                <a:cubicBezTo>
                  <a:pt x="1608607" y="597250"/>
                  <a:pt x="1135998" y="566893"/>
                  <a:pt x="968581" y="583904"/>
                </a:cubicBezTo>
                <a:cubicBezTo>
                  <a:pt x="801165" y="600915"/>
                  <a:pt x="435262" y="585489"/>
                  <a:pt x="97319" y="583904"/>
                </a:cubicBezTo>
                <a:cubicBezTo>
                  <a:pt x="46717" y="591754"/>
                  <a:pt x="1742" y="549860"/>
                  <a:pt x="0" y="486585"/>
                </a:cubicBezTo>
                <a:cubicBezTo>
                  <a:pt x="12070" y="394176"/>
                  <a:pt x="667" y="276067"/>
                  <a:pt x="0" y="97319"/>
                </a:cubicBezTo>
                <a:close/>
              </a:path>
              <a:path w="5475014" h="583904" stroke="0" extrusionOk="0">
                <a:moveTo>
                  <a:pt x="0" y="97319"/>
                </a:moveTo>
                <a:cubicBezTo>
                  <a:pt x="3593" y="42539"/>
                  <a:pt x="38710" y="6884"/>
                  <a:pt x="97319" y="0"/>
                </a:cubicBezTo>
                <a:cubicBezTo>
                  <a:pt x="226111" y="23977"/>
                  <a:pt x="441381" y="15220"/>
                  <a:pt x="651758" y="0"/>
                </a:cubicBezTo>
                <a:cubicBezTo>
                  <a:pt x="862135" y="-15220"/>
                  <a:pt x="1157388" y="-2896"/>
                  <a:pt x="1364609" y="0"/>
                </a:cubicBezTo>
                <a:cubicBezTo>
                  <a:pt x="1571830" y="2896"/>
                  <a:pt x="1792446" y="-23551"/>
                  <a:pt x="2130264" y="0"/>
                </a:cubicBezTo>
                <a:cubicBezTo>
                  <a:pt x="2468082" y="23551"/>
                  <a:pt x="2640427" y="29147"/>
                  <a:pt x="2790311" y="0"/>
                </a:cubicBezTo>
                <a:cubicBezTo>
                  <a:pt x="2940195" y="-29147"/>
                  <a:pt x="3376866" y="-2630"/>
                  <a:pt x="3555965" y="0"/>
                </a:cubicBezTo>
                <a:cubicBezTo>
                  <a:pt x="3735064" y="2630"/>
                  <a:pt x="4075699" y="12562"/>
                  <a:pt x="4321620" y="0"/>
                </a:cubicBezTo>
                <a:cubicBezTo>
                  <a:pt x="4567542" y="-12562"/>
                  <a:pt x="5066489" y="26186"/>
                  <a:pt x="5377695" y="0"/>
                </a:cubicBezTo>
                <a:cubicBezTo>
                  <a:pt x="5436166" y="8012"/>
                  <a:pt x="5472878" y="53868"/>
                  <a:pt x="5475014" y="97319"/>
                </a:cubicBezTo>
                <a:cubicBezTo>
                  <a:pt x="5470067" y="193115"/>
                  <a:pt x="5489819" y="397572"/>
                  <a:pt x="5475014" y="486585"/>
                </a:cubicBezTo>
                <a:cubicBezTo>
                  <a:pt x="5474600" y="538460"/>
                  <a:pt x="5426798" y="578506"/>
                  <a:pt x="5377695" y="583904"/>
                </a:cubicBezTo>
                <a:cubicBezTo>
                  <a:pt x="5200565" y="607657"/>
                  <a:pt x="5052455" y="563495"/>
                  <a:pt x="4823256" y="583904"/>
                </a:cubicBezTo>
                <a:cubicBezTo>
                  <a:pt x="4594057" y="604313"/>
                  <a:pt x="4227276" y="618199"/>
                  <a:pt x="4057601" y="583904"/>
                </a:cubicBezTo>
                <a:cubicBezTo>
                  <a:pt x="3887927" y="549609"/>
                  <a:pt x="3451047" y="594224"/>
                  <a:pt x="3291946" y="583904"/>
                </a:cubicBezTo>
                <a:cubicBezTo>
                  <a:pt x="3132846" y="573584"/>
                  <a:pt x="2878958" y="607082"/>
                  <a:pt x="2526292" y="583904"/>
                </a:cubicBezTo>
                <a:cubicBezTo>
                  <a:pt x="2173626" y="560726"/>
                  <a:pt x="2197201" y="592043"/>
                  <a:pt x="2024656" y="583904"/>
                </a:cubicBezTo>
                <a:cubicBezTo>
                  <a:pt x="1852111" y="575765"/>
                  <a:pt x="1512663" y="576328"/>
                  <a:pt x="1259002" y="583904"/>
                </a:cubicBezTo>
                <a:cubicBezTo>
                  <a:pt x="1005341" y="591480"/>
                  <a:pt x="669536" y="616384"/>
                  <a:pt x="97319" y="583904"/>
                </a:cubicBezTo>
                <a:cubicBezTo>
                  <a:pt x="45262" y="585082"/>
                  <a:pt x="-6255" y="543159"/>
                  <a:pt x="0" y="486585"/>
                </a:cubicBezTo>
                <a:cubicBezTo>
                  <a:pt x="-15525" y="376953"/>
                  <a:pt x="-447" y="288297"/>
                  <a:pt x="0" y="97319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Just use the aggregated data!</a:t>
            </a:r>
          </a:p>
        </p:txBody>
      </p:sp>
    </p:spTree>
    <p:extLst>
      <p:ext uri="{BB962C8B-B14F-4D97-AF65-F5344CB8AC3E}">
        <p14:creationId xmlns:p14="http://schemas.microsoft.com/office/powerpoint/2010/main" val="242096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0BF27-A7C5-1731-C9D3-6346F17E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93A-337F-01F8-7AEB-B9570B84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Unconfounded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FF07B-EF22-843B-5AA4-82160188F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1800" dirty="0"/>
                  <a:t>Within-person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Within-period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Between-period correlation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FF07B-EF22-843B-5AA4-82160188F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95044-3C41-37E7-4702-4B7CA6466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17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E84A56-5223-BF88-56CE-AC74CFE3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72801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20CE18F-D806-23D8-C79C-DB0067EDE1DA}"/>
              </a:ext>
            </a:extLst>
          </p:cNvPr>
          <p:cNvSpPr/>
          <p:nvPr/>
        </p:nvSpPr>
        <p:spPr>
          <a:xfrm>
            <a:off x="2332882" y="5835264"/>
            <a:ext cx="7526235" cy="785803"/>
          </a:xfrm>
          <a:custGeom>
            <a:avLst/>
            <a:gdLst>
              <a:gd name="connsiteX0" fmla="*/ 0 w 7526235"/>
              <a:gd name="connsiteY0" fmla="*/ 130970 h 785803"/>
              <a:gd name="connsiteX1" fmla="*/ 130970 w 7526235"/>
              <a:gd name="connsiteY1" fmla="*/ 0 h 785803"/>
              <a:gd name="connsiteX2" fmla="*/ 864003 w 7526235"/>
              <a:gd name="connsiteY2" fmla="*/ 0 h 785803"/>
              <a:gd name="connsiteX3" fmla="*/ 1669680 w 7526235"/>
              <a:gd name="connsiteY3" fmla="*/ 0 h 785803"/>
              <a:gd name="connsiteX4" fmla="*/ 2402713 w 7526235"/>
              <a:gd name="connsiteY4" fmla="*/ 0 h 785803"/>
              <a:gd name="connsiteX5" fmla="*/ 3063104 w 7526235"/>
              <a:gd name="connsiteY5" fmla="*/ 0 h 785803"/>
              <a:gd name="connsiteX6" fmla="*/ 3505565 w 7526235"/>
              <a:gd name="connsiteY6" fmla="*/ 0 h 785803"/>
              <a:gd name="connsiteX7" fmla="*/ 4020670 w 7526235"/>
              <a:gd name="connsiteY7" fmla="*/ 0 h 785803"/>
              <a:gd name="connsiteX8" fmla="*/ 4753703 w 7526235"/>
              <a:gd name="connsiteY8" fmla="*/ 0 h 785803"/>
              <a:gd name="connsiteX9" fmla="*/ 5268808 w 7526235"/>
              <a:gd name="connsiteY9" fmla="*/ 0 h 785803"/>
              <a:gd name="connsiteX10" fmla="*/ 6074484 w 7526235"/>
              <a:gd name="connsiteY10" fmla="*/ 0 h 785803"/>
              <a:gd name="connsiteX11" fmla="*/ 6734875 w 7526235"/>
              <a:gd name="connsiteY11" fmla="*/ 0 h 785803"/>
              <a:gd name="connsiteX12" fmla="*/ 7395265 w 7526235"/>
              <a:gd name="connsiteY12" fmla="*/ 0 h 785803"/>
              <a:gd name="connsiteX13" fmla="*/ 7526235 w 7526235"/>
              <a:gd name="connsiteY13" fmla="*/ 130970 h 785803"/>
              <a:gd name="connsiteX14" fmla="*/ 7526235 w 7526235"/>
              <a:gd name="connsiteY14" fmla="*/ 654833 h 785803"/>
              <a:gd name="connsiteX15" fmla="*/ 7395265 w 7526235"/>
              <a:gd name="connsiteY15" fmla="*/ 785803 h 785803"/>
              <a:gd name="connsiteX16" fmla="*/ 6952803 w 7526235"/>
              <a:gd name="connsiteY16" fmla="*/ 785803 h 785803"/>
              <a:gd name="connsiteX17" fmla="*/ 6147127 w 7526235"/>
              <a:gd name="connsiteY17" fmla="*/ 785803 h 785803"/>
              <a:gd name="connsiteX18" fmla="*/ 5341451 w 7526235"/>
              <a:gd name="connsiteY18" fmla="*/ 785803 h 785803"/>
              <a:gd name="connsiteX19" fmla="*/ 4608417 w 7526235"/>
              <a:gd name="connsiteY19" fmla="*/ 785803 h 785803"/>
              <a:gd name="connsiteX20" fmla="*/ 3948027 w 7526235"/>
              <a:gd name="connsiteY20" fmla="*/ 785803 h 785803"/>
              <a:gd name="connsiteX21" fmla="*/ 3360279 w 7526235"/>
              <a:gd name="connsiteY21" fmla="*/ 785803 h 785803"/>
              <a:gd name="connsiteX22" fmla="*/ 2554603 w 7526235"/>
              <a:gd name="connsiteY22" fmla="*/ 785803 h 785803"/>
              <a:gd name="connsiteX23" fmla="*/ 1748927 w 7526235"/>
              <a:gd name="connsiteY23" fmla="*/ 785803 h 785803"/>
              <a:gd name="connsiteX24" fmla="*/ 1233822 w 7526235"/>
              <a:gd name="connsiteY24" fmla="*/ 785803 h 785803"/>
              <a:gd name="connsiteX25" fmla="*/ 130970 w 7526235"/>
              <a:gd name="connsiteY25" fmla="*/ 785803 h 785803"/>
              <a:gd name="connsiteX26" fmla="*/ 0 w 7526235"/>
              <a:gd name="connsiteY26" fmla="*/ 654833 h 785803"/>
              <a:gd name="connsiteX27" fmla="*/ 0 w 7526235"/>
              <a:gd name="connsiteY27" fmla="*/ 130970 h 78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26235" h="785803" fill="none" extrusionOk="0">
                <a:moveTo>
                  <a:pt x="0" y="130970"/>
                </a:moveTo>
                <a:cubicBezTo>
                  <a:pt x="13573" y="51211"/>
                  <a:pt x="46162" y="10984"/>
                  <a:pt x="130970" y="0"/>
                </a:cubicBezTo>
                <a:cubicBezTo>
                  <a:pt x="310898" y="15912"/>
                  <a:pt x="666582" y="35656"/>
                  <a:pt x="864003" y="0"/>
                </a:cubicBezTo>
                <a:cubicBezTo>
                  <a:pt x="1061424" y="-35656"/>
                  <a:pt x="1361275" y="1055"/>
                  <a:pt x="1669680" y="0"/>
                </a:cubicBezTo>
                <a:cubicBezTo>
                  <a:pt x="1978085" y="-1055"/>
                  <a:pt x="2178380" y="-21052"/>
                  <a:pt x="2402713" y="0"/>
                </a:cubicBezTo>
                <a:cubicBezTo>
                  <a:pt x="2627046" y="21052"/>
                  <a:pt x="2882802" y="27092"/>
                  <a:pt x="3063104" y="0"/>
                </a:cubicBezTo>
                <a:cubicBezTo>
                  <a:pt x="3243406" y="-27092"/>
                  <a:pt x="3410885" y="8033"/>
                  <a:pt x="3505565" y="0"/>
                </a:cubicBezTo>
                <a:cubicBezTo>
                  <a:pt x="3600245" y="-8033"/>
                  <a:pt x="3909590" y="7899"/>
                  <a:pt x="4020670" y="0"/>
                </a:cubicBezTo>
                <a:cubicBezTo>
                  <a:pt x="4131751" y="-7899"/>
                  <a:pt x="4426423" y="26304"/>
                  <a:pt x="4753703" y="0"/>
                </a:cubicBezTo>
                <a:cubicBezTo>
                  <a:pt x="5080983" y="-26304"/>
                  <a:pt x="5157011" y="6912"/>
                  <a:pt x="5268808" y="0"/>
                </a:cubicBezTo>
                <a:cubicBezTo>
                  <a:pt x="5380606" y="-6912"/>
                  <a:pt x="5860602" y="-29721"/>
                  <a:pt x="6074484" y="0"/>
                </a:cubicBezTo>
                <a:cubicBezTo>
                  <a:pt x="6288366" y="29721"/>
                  <a:pt x="6561840" y="19526"/>
                  <a:pt x="6734875" y="0"/>
                </a:cubicBezTo>
                <a:cubicBezTo>
                  <a:pt x="6907910" y="-19526"/>
                  <a:pt x="7253112" y="1881"/>
                  <a:pt x="7395265" y="0"/>
                </a:cubicBezTo>
                <a:cubicBezTo>
                  <a:pt x="7473460" y="-9500"/>
                  <a:pt x="7530269" y="65345"/>
                  <a:pt x="7526235" y="130970"/>
                </a:cubicBezTo>
                <a:cubicBezTo>
                  <a:pt x="7519317" y="315981"/>
                  <a:pt x="7531650" y="543616"/>
                  <a:pt x="7526235" y="654833"/>
                </a:cubicBezTo>
                <a:cubicBezTo>
                  <a:pt x="7528116" y="731860"/>
                  <a:pt x="7468101" y="788554"/>
                  <a:pt x="7395265" y="785803"/>
                </a:cubicBezTo>
                <a:cubicBezTo>
                  <a:pt x="7243913" y="783304"/>
                  <a:pt x="7049081" y="802299"/>
                  <a:pt x="6952803" y="785803"/>
                </a:cubicBezTo>
                <a:cubicBezTo>
                  <a:pt x="6856525" y="769307"/>
                  <a:pt x="6466873" y="812357"/>
                  <a:pt x="6147127" y="785803"/>
                </a:cubicBezTo>
                <a:cubicBezTo>
                  <a:pt x="5827381" y="759249"/>
                  <a:pt x="5726908" y="817407"/>
                  <a:pt x="5341451" y="785803"/>
                </a:cubicBezTo>
                <a:cubicBezTo>
                  <a:pt x="4955994" y="754199"/>
                  <a:pt x="4972015" y="754852"/>
                  <a:pt x="4608417" y="785803"/>
                </a:cubicBezTo>
                <a:cubicBezTo>
                  <a:pt x="4244819" y="816754"/>
                  <a:pt x="4211044" y="785569"/>
                  <a:pt x="3948027" y="785803"/>
                </a:cubicBezTo>
                <a:cubicBezTo>
                  <a:pt x="3685010" y="786038"/>
                  <a:pt x="3531913" y="795680"/>
                  <a:pt x="3360279" y="785803"/>
                </a:cubicBezTo>
                <a:cubicBezTo>
                  <a:pt x="3188645" y="775926"/>
                  <a:pt x="2857989" y="760981"/>
                  <a:pt x="2554603" y="785803"/>
                </a:cubicBezTo>
                <a:cubicBezTo>
                  <a:pt x="2251217" y="810625"/>
                  <a:pt x="2092576" y="786107"/>
                  <a:pt x="1748927" y="785803"/>
                </a:cubicBezTo>
                <a:cubicBezTo>
                  <a:pt x="1405278" y="785499"/>
                  <a:pt x="1490139" y="795389"/>
                  <a:pt x="1233822" y="785803"/>
                </a:cubicBezTo>
                <a:cubicBezTo>
                  <a:pt x="977505" y="776217"/>
                  <a:pt x="489573" y="782628"/>
                  <a:pt x="130970" y="785803"/>
                </a:cubicBezTo>
                <a:cubicBezTo>
                  <a:pt x="70083" y="780989"/>
                  <a:pt x="-9099" y="724137"/>
                  <a:pt x="0" y="654833"/>
                </a:cubicBezTo>
                <a:cubicBezTo>
                  <a:pt x="-1519" y="522383"/>
                  <a:pt x="14447" y="347264"/>
                  <a:pt x="0" y="130970"/>
                </a:cubicBezTo>
                <a:close/>
              </a:path>
              <a:path w="7526235" h="785803" stroke="0" extrusionOk="0">
                <a:moveTo>
                  <a:pt x="0" y="130970"/>
                </a:moveTo>
                <a:cubicBezTo>
                  <a:pt x="2550" y="57904"/>
                  <a:pt x="54637" y="5665"/>
                  <a:pt x="130970" y="0"/>
                </a:cubicBezTo>
                <a:cubicBezTo>
                  <a:pt x="386938" y="12149"/>
                  <a:pt x="403667" y="21844"/>
                  <a:pt x="646075" y="0"/>
                </a:cubicBezTo>
                <a:cubicBezTo>
                  <a:pt x="888484" y="-21844"/>
                  <a:pt x="1051639" y="18554"/>
                  <a:pt x="1379108" y="0"/>
                </a:cubicBezTo>
                <a:cubicBezTo>
                  <a:pt x="1706577" y="-18554"/>
                  <a:pt x="1988011" y="17366"/>
                  <a:pt x="2184784" y="0"/>
                </a:cubicBezTo>
                <a:cubicBezTo>
                  <a:pt x="2381557" y="-17366"/>
                  <a:pt x="2531263" y="-13799"/>
                  <a:pt x="2845175" y="0"/>
                </a:cubicBezTo>
                <a:cubicBezTo>
                  <a:pt x="3159087" y="13799"/>
                  <a:pt x="3340380" y="-39047"/>
                  <a:pt x="3650851" y="0"/>
                </a:cubicBezTo>
                <a:cubicBezTo>
                  <a:pt x="3961322" y="39047"/>
                  <a:pt x="4229229" y="3932"/>
                  <a:pt x="4456527" y="0"/>
                </a:cubicBezTo>
                <a:cubicBezTo>
                  <a:pt x="4683825" y="-3932"/>
                  <a:pt x="5083729" y="-37743"/>
                  <a:pt x="5262204" y="0"/>
                </a:cubicBezTo>
                <a:cubicBezTo>
                  <a:pt x="5440679" y="37743"/>
                  <a:pt x="5868715" y="-7009"/>
                  <a:pt x="6067880" y="0"/>
                </a:cubicBezTo>
                <a:cubicBezTo>
                  <a:pt x="6267045" y="7009"/>
                  <a:pt x="6741281" y="39447"/>
                  <a:pt x="7395265" y="0"/>
                </a:cubicBezTo>
                <a:cubicBezTo>
                  <a:pt x="7468876" y="14663"/>
                  <a:pt x="7520942" y="66650"/>
                  <a:pt x="7526235" y="130970"/>
                </a:cubicBezTo>
                <a:cubicBezTo>
                  <a:pt x="7502471" y="265194"/>
                  <a:pt x="7516313" y="502391"/>
                  <a:pt x="7526235" y="654833"/>
                </a:cubicBezTo>
                <a:cubicBezTo>
                  <a:pt x="7527101" y="714511"/>
                  <a:pt x="7468653" y="777444"/>
                  <a:pt x="7395265" y="785803"/>
                </a:cubicBezTo>
                <a:cubicBezTo>
                  <a:pt x="7200391" y="823894"/>
                  <a:pt x="6859340" y="788573"/>
                  <a:pt x="6589589" y="785803"/>
                </a:cubicBezTo>
                <a:cubicBezTo>
                  <a:pt x="6319838" y="783033"/>
                  <a:pt x="6030783" y="811045"/>
                  <a:pt x="5783912" y="785803"/>
                </a:cubicBezTo>
                <a:cubicBezTo>
                  <a:pt x="5537041" y="760561"/>
                  <a:pt x="5555471" y="800812"/>
                  <a:pt x="5341451" y="785803"/>
                </a:cubicBezTo>
                <a:cubicBezTo>
                  <a:pt x="5127431" y="770794"/>
                  <a:pt x="4929520" y="805558"/>
                  <a:pt x="4535774" y="785803"/>
                </a:cubicBezTo>
                <a:cubicBezTo>
                  <a:pt x="4142028" y="766048"/>
                  <a:pt x="4024214" y="807740"/>
                  <a:pt x="3730098" y="785803"/>
                </a:cubicBezTo>
                <a:cubicBezTo>
                  <a:pt x="3435982" y="763866"/>
                  <a:pt x="3485683" y="798190"/>
                  <a:pt x="3287636" y="785803"/>
                </a:cubicBezTo>
                <a:cubicBezTo>
                  <a:pt x="3089589" y="773416"/>
                  <a:pt x="2805254" y="815297"/>
                  <a:pt x="2627246" y="785803"/>
                </a:cubicBezTo>
                <a:cubicBezTo>
                  <a:pt x="2449238" y="756310"/>
                  <a:pt x="2193036" y="774490"/>
                  <a:pt x="2039498" y="785803"/>
                </a:cubicBezTo>
                <a:cubicBezTo>
                  <a:pt x="1885960" y="797116"/>
                  <a:pt x="1711672" y="766230"/>
                  <a:pt x="1524394" y="785803"/>
                </a:cubicBezTo>
                <a:cubicBezTo>
                  <a:pt x="1337116" y="805376"/>
                  <a:pt x="1090872" y="765067"/>
                  <a:pt x="936646" y="785803"/>
                </a:cubicBezTo>
                <a:cubicBezTo>
                  <a:pt x="782420" y="806539"/>
                  <a:pt x="330454" y="784408"/>
                  <a:pt x="130970" y="785803"/>
                </a:cubicBezTo>
                <a:cubicBezTo>
                  <a:pt x="52301" y="772112"/>
                  <a:pt x="-1935" y="731585"/>
                  <a:pt x="0" y="654833"/>
                </a:cubicBezTo>
                <a:cubicBezTo>
                  <a:pt x="14213" y="405839"/>
                  <a:pt x="22223" y="236290"/>
                  <a:pt x="0" y="130970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Individual-level analysis </a:t>
            </a:r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must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correctly cluster SEs and is still slightly inefficient. </a:t>
            </a:r>
            <a:r>
              <a:rPr lang="en-US" sz="2400" b="1" dirty="0">
                <a:solidFill>
                  <a:srgbClr val="990000"/>
                </a:solidFill>
                <a:latin typeface="Architects Daughter" pitchFamily="2" charset="0"/>
              </a:rPr>
              <a:t>Weird!</a:t>
            </a:r>
            <a:endParaRPr lang="en-US" sz="2400" dirty="0">
              <a:solidFill>
                <a:srgbClr val="99000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7BA2-C57E-B333-61F8-FF79D2F6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36E9-A73F-CF97-C497-9331009C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68" y="720000"/>
            <a:ext cx="11204664" cy="907200"/>
          </a:xfrm>
        </p:spPr>
        <p:txBody>
          <a:bodyPr/>
          <a:lstStyle/>
          <a:p>
            <a:r>
              <a:rPr lang="en-US" sz="3600" dirty="0"/>
              <a:t>Block Exchangeable Correlation, 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F224A-5D81-75CB-C87E-780455E1E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1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F224A-5D81-75CB-C87E-780455E1E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2"/>
                <a:stretch>
                  <a:fillRect l="-4783"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E4D2-2FCB-34D7-C31E-98DE64A4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18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89A2AC-8A17-11CA-2499-62B92E649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98379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69BA456-6A7F-A0CC-2D7F-BD1BA7C5FED7}"/>
              </a:ext>
            </a:extLst>
          </p:cNvPr>
          <p:cNvSpPr/>
          <p:nvPr/>
        </p:nvSpPr>
        <p:spPr>
          <a:xfrm>
            <a:off x="2763403" y="5106864"/>
            <a:ext cx="5475014" cy="1199152"/>
          </a:xfrm>
          <a:custGeom>
            <a:avLst/>
            <a:gdLst>
              <a:gd name="connsiteX0" fmla="*/ 0 w 5475014"/>
              <a:gd name="connsiteY0" fmla="*/ 199863 h 1199152"/>
              <a:gd name="connsiteX1" fmla="*/ 199863 w 5475014"/>
              <a:gd name="connsiteY1" fmla="*/ 0 h 1199152"/>
              <a:gd name="connsiteX2" fmla="*/ 783521 w 5475014"/>
              <a:gd name="connsiteY2" fmla="*/ 0 h 1199152"/>
              <a:gd name="connsiteX3" fmla="*/ 1316426 w 5475014"/>
              <a:gd name="connsiteY3" fmla="*/ 0 h 1199152"/>
              <a:gd name="connsiteX4" fmla="*/ 2001590 w 5475014"/>
              <a:gd name="connsiteY4" fmla="*/ 0 h 1199152"/>
              <a:gd name="connsiteX5" fmla="*/ 2636001 w 5475014"/>
              <a:gd name="connsiteY5" fmla="*/ 0 h 1199152"/>
              <a:gd name="connsiteX6" fmla="*/ 3321165 w 5475014"/>
              <a:gd name="connsiteY6" fmla="*/ 0 h 1199152"/>
              <a:gd name="connsiteX7" fmla="*/ 4057082 w 5475014"/>
              <a:gd name="connsiteY7" fmla="*/ 0 h 1199152"/>
              <a:gd name="connsiteX8" fmla="*/ 5275151 w 5475014"/>
              <a:gd name="connsiteY8" fmla="*/ 0 h 1199152"/>
              <a:gd name="connsiteX9" fmla="*/ 5475014 w 5475014"/>
              <a:gd name="connsiteY9" fmla="*/ 199863 h 1199152"/>
              <a:gd name="connsiteX10" fmla="*/ 5475014 w 5475014"/>
              <a:gd name="connsiteY10" fmla="*/ 599576 h 1199152"/>
              <a:gd name="connsiteX11" fmla="*/ 5475014 w 5475014"/>
              <a:gd name="connsiteY11" fmla="*/ 999289 h 1199152"/>
              <a:gd name="connsiteX12" fmla="*/ 5275151 w 5475014"/>
              <a:gd name="connsiteY12" fmla="*/ 1199152 h 1199152"/>
              <a:gd name="connsiteX13" fmla="*/ 4691493 w 5475014"/>
              <a:gd name="connsiteY13" fmla="*/ 1199152 h 1199152"/>
              <a:gd name="connsiteX14" fmla="*/ 4057082 w 5475014"/>
              <a:gd name="connsiteY14" fmla="*/ 1199152 h 1199152"/>
              <a:gd name="connsiteX15" fmla="*/ 3574930 w 5475014"/>
              <a:gd name="connsiteY15" fmla="*/ 1199152 h 1199152"/>
              <a:gd name="connsiteX16" fmla="*/ 2839013 w 5475014"/>
              <a:gd name="connsiteY16" fmla="*/ 1199152 h 1199152"/>
              <a:gd name="connsiteX17" fmla="*/ 2356860 w 5475014"/>
              <a:gd name="connsiteY17" fmla="*/ 1199152 h 1199152"/>
              <a:gd name="connsiteX18" fmla="*/ 1874708 w 5475014"/>
              <a:gd name="connsiteY18" fmla="*/ 1199152 h 1199152"/>
              <a:gd name="connsiteX19" fmla="*/ 1392556 w 5475014"/>
              <a:gd name="connsiteY19" fmla="*/ 1199152 h 1199152"/>
              <a:gd name="connsiteX20" fmla="*/ 758145 w 5475014"/>
              <a:gd name="connsiteY20" fmla="*/ 1199152 h 1199152"/>
              <a:gd name="connsiteX21" fmla="*/ 199863 w 5475014"/>
              <a:gd name="connsiteY21" fmla="*/ 1199152 h 1199152"/>
              <a:gd name="connsiteX22" fmla="*/ 0 w 5475014"/>
              <a:gd name="connsiteY22" fmla="*/ 999289 h 1199152"/>
              <a:gd name="connsiteX23" fmla="*/ 0 w 5475014"/>
              <a:gd name="connsiteY23" fmla="*/ 615565 h 1199152"/>
              <a:gd name="connsiteX24" fmla="*/ 0 w 5475014"/>
              <a:gd name="connsiteY24" fmla="*/ 199863 h 11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5014" h="1199152" fill="none" extrusionOk="0">
                <a:moveTo>
                  <a:pt x="0" y="199863"/>
                </a:moveTo>
                <a:cubicBezTo>
                  <a:pt x="17951" y="109447"/>
                  <a:pt x="100763" y="4635"/>
                  <a:pt x="199863" y="0"/>
                </a:cubicBezTo>
                <a:cubicBezTo>
                  <a:pt x="483612" y="9672"/>
                  <a:pt x="523776" y="25159"/>
                  <a:pt x="783521" y="0"/>
                </a:cubicBezTo>
                <a:cubicBezTo>
                  <a:pt x="1043266" y="-25159"/>
                  <a:pt x="1106637" y="2799"/>
                  <a:pt x="1316426" y="0"/>
                </a:cubicBezTo>
                <a:cubicBezTo>
                  <a:pt x="1526215" y="-2799"/>
                  <a:pt x="1809217" y="26827"/>
                  <a:pt x="2001590" y="0"/>
                </a:cubicBezTo>
                <a:cubicBezTo>
                  <a:pt x="2193963" y="-26827"/>
                  <a:pt x="2409545" y="-19861"/>
                  <a:pt x="2636001" y="0"/>
                </a:cubicBezTo>
                <a:cubicBezTo>
                  <a:pt x="2862457" y="19861"/>
                  <a:pt x="3057719" y="-11977"/>
                  <a:pt x="3321165" y="0"/>
                </a:cubicBezTo>
                <a:cubicBezTo>
                  <a:pt x="3584611" y="11977"/>
                  <a:pt x="3721730" y="-5156"/>
                  <a:pt x="4057082" y="0"/>
                </a:cubicBezTo>
                <a:cubicBezTo>
                  <a:pt x="4392434" y="5156"/>
                  <a:pt x="4938275" y="-48534"/>
                  <a:pt x="5275151" y="0"/>
                </a:cubicBezTo>
                <a:cubicBezTo>
                  <a:pt x="5381497" y="-2360"/>
                  <a:pt x="5495208" y="79624"/>
                  <a:pt x="5475014" y="199863"/>
                </a:cubicBezTo>
                <a:cubicBezTo>
                  <a:pt x="5471469" y="287268"/>
                  <a:pt x="5458255" y="450182"/>
                  <a:pt x="5475014" y="599576"/>
                </a:cubicBezTo>
                <a:cubicBezTo>
                  <a:pt x="5491773" y="748970"/>
                  <a:pt x="5457375" y="816808"/>
                  <a:pt x="5475014" y="999289"/>
                </a:cubicBezTo>
                <a:cubicBezTo>
                  <a:pt x="5478680" y="1108000"/>
                  <a:pt x="5369352" y="1197733"/>
                  <a:pt x="5275151" y="1199152"/>
                </a:cubicBezTo>
                <a:cubicBezTo>
                  <a:pt x="5026108" y="1178833"/>
                  <a:pt x="4954191" y="1202342"/>
                  <a:pt x="4691493" y="1199152"/>
                </a:cubicBezTo>
                <a:cubicBezTo>
                  <a:pt x="4428795" y="1195962"/>
                  <a:pt x="4286865" y="1204564"/>
                  <a:pt x="4057082" y="1199152"/>
                </a:cubicBezTo>
                <a:cubicBezTo>
                  <a:pt x="3827299" y="1193740"/>
                  <a:pt x="3680570" y="1207438"/>
                  <a:pt x="3574930" y="1199152"/>
                </a:cubicBezTo>
                <a:cubicBezTo>
                  <a:pt x="3469290" y="1190866"/>
                  <a:pt x="3153633" y="1230929"/>
                  <a:pt x="2839013" y="1199152"/>
                </a:cubicBezTo>
                <a:cubicBezTo>
                  <a:pt x="2524393" y="1167375"/>
                  <a:pt x="2497538" y="1199460"/>
                  <a:pt x="2356860" y="1199152"/>
                </a:cubicBezTo>
                <a:cubicBezTo>
                  <a:pt x="2216182" y="1198844"/>
                  <a:pt x="2105499" y="1210278"/>
                  <a:pt x="1874708" y="1199152"/>
                </a:cubicBezTo>
                <a:cubicBezTo>
                  <a:pt x="1643917" y="1188026"/>
                  <a:pt x="1536349" y="1200055"/>
                  <a:pt x="1392556" y="1199152"/>
                </a:cubicBezTo>
                <a:cubicBezTo>
                  <a:pt x="1248763" y="1198249"/>
                  <a:pt x="885979" y="1225790"/>
                  <a:pt x="758145" y="1199152"/>
                </a:cubicBezTo>
                <a:cubicBezTo>
                  <a:pt x="630311" y="1172514"/>
                  <a:pt x="324881" y="1211343"/>
                  <a:pt x="199863" y="1199152"/>
                </a:cubicBezTo>
                <a:cubicBezTo>
                  <a:pt x="91322" y="1205902"/>
                  <a:pt x="-23109" y="1098077"/>
                  <a:pt x="0" y="999289"/>
                </a:cubicBezTo>
                <a:cubicBezTo>
                  <a:pt x="-746" y="895329"/>
                  <a:pt x="13971" y="696981"/>
                  <a:pt x="0" y="615565"/>
                </a:cubicBezTo>
                <a:cubicBezTo>
                  <a:pt x="-13971" y="534149"/>
                  <a:pt x="5780" y="283714"/>
                  <a:pt x="0" y="199863"/>
                </a:cubicBezTo>
                <a:close/>
              </a:path>
              <a:path w="5475014" h="1199152" stroke="0" extrusionOk="0">
                <a:moveTo>
                  <a:pt x="0" y="199863"/>
                </a:moveTo>
                <a:cubicBezTo>
                  <a:pt x="23920" y="82609"/>
                  <a:pt x="76368" y="18570"/>
                  <a:pt x="199863" y="0"/>
                </a:cubicBezTo>
                <a:cubicBezTo>
                  <a:pt x="385631" y="-9127"/>
                  <a:pt x="491737" y="-15536"/>
                  <a:pt x="732768" y="0"/>
                </a:cubicBezTo>
                <a:cubicBezTo>
                  <a:pt x="973799" y="15536"/>
                  <a:pt x="1141211" y="19000"/>
                  <a:pt x="1417932" y="0"/>
                </a:cubicBezTo>
                <a:cubicBezTo>
                  <a:pt x="1694653" y="-19000"/>
                  <a:pt x="1824402" y="28702"/>
                  <a:pt x="2153849" y="0"/>
                </a:cubicBezTo>
                <a:cubicBezTo>
                  <a:pt x="2483296" y="-28702"/>
                  <a:pt x="2629184" y="-10566"/>
                  <a:pt x="2788260" y="0"/>
                </a:cubicBezTo>
                <a:cubicBezTo>
                  <a:pt x="2947336" y="10566"/>
                  <a:pt x="3307977" y="28620"/>
                  <a:pt x="3524177" y="0"/>
                </a:cubicBezTo>
                <a:cubicBezTo>
                  <a:pt x="3740377" y="-28620"/>
                  <a:pt x="4046853" y="-32768"/>
                  <a:pt x="4260093" y="0"/>
                </a:cubicBezTo>
                <a:cubicBezTo>
                  <a:pt x="4473333" y="32768"/>
                  <a:pt x="4927130" y="22112"/>
                  <a:pt x="5275151" y="0"/>
                </a:cubicBezTo>
                <a:cubicBezTo>
                  <a:pt x="5388473" y="4989"/>
                  <a:pt x="5470158" y="112884"/>
                  <a:pt x="5475014" y="199863"/>
                </a:cubicBezTo>
                <a:cubicBezTo>
                  <a:pt x="5485423" y="307155"/>
                  <a:pt x="5492922" y="433088"/>
                  <a:pt x="5475014" y="583587"/>
                </a:cubicBezTo>
                <a:cubicBezTo>
                  <a:pt x="5457106" y="734086"/>
                  <a:pt x="5481351" y="889131"/>
                  <a:pt x="5475014" y="999289"/>
                </a:cubicBezTo>
                <a:cubicBezTo>
                  <a:pt x="5460780" y="1114089"/>
                  <a:pt x="5379096" y="1193195"/>
                  <a:pt x="5275151" y="1199152"/>
                </a:cubicBezTo>
                <a:cubicBezTo>
                  <a:pt x="5043603" y="1181343"/>
                  <a:pt x="4953945" y="1203404"/>
                  <a:pt x="4640740" y="1199152"/>
                </a:cubicBezTo>
                <a:cubicBezTo>
                  <a:pt x="4327535" y="1194900"/>
                  <a:pt x="4156557" y="1199951"/>
                  <a:pt x="3904823" y="1199152"/>
                </a:cubicBezTo>
                <a:cubicBezTo>
                  <a:pt x="3653089" y="1198353"/>
                  <a:pt x="3323634" y="1171422"/>
                  <a:pt x="3168906" y="1199152"/>
                </a:cubicBezTo>
                <a:cubicBezTo>
                  <a:pt x="3014178" y="1226882"/>
                  <a:pt x="2814312" y="1199164"/>
                  <a:pt x="2686754" y="1199152"/>
                </a:cubicBezTo>
                <a:cubicBezTo>
                  <a:pt x="2559196" y="1199140"/>
                  <a:pt x="2209410" y="1231358"/>
                  <a:pt x="1950837" y="1199152"/>
                </a:cubicBezTo>
                <a:cubicBezTo>
                  <a:pt x="1692264" y="1166946"/>
                  <a:pt x="1498064" y="1220415"/>
                  <a:pt x="1214921" y="1199152"/>
                </a:cubicBezTo>
                <a:cubicBezTo>
                  <a:pt x="931778" y="1177889"/>
                  <a:pt x="636406" y="1215028"/>
                  <a:pt x="199863" y="1199152"/>
                </a:cubicBezTo>
                <a:cubicBezTo>
                  <a:pt x="97144" y="1198684"/>
                  <a:pt x="-1111" y="1114681"/>
                  <a:pt x="0" y="999289"/>
                </a:cubicBezTo>
                <a:cubicBezTo>
                  <a:pt x="8878" y="888736"/>
                  <a:pt x="-15711" y="693493"/>
                  <a:pt x="0" y="615565"/>
                </a:cubicBezTo>
                <a:cubicBezTo>
                  <a:pt x="15711" y="537637"/>
                  <a:pt x="6556" y="393381"/>
                  <a:pt x="0" y="199863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When time-invariant confounder is imbalanced at baseline, aggregation leads to efficiency loss</a:t>
            </a:r>
          </a:p>
        </p:txBody>
      </p:sp>
    </p:spTree>
    <p:extLst>
      <p:ext uri="{BB962C8B-B14F-4D97-AF65-F5344CB8AC3E}">
        <p14:creationId xmlns:p14="http://schemas.microsoft.com/office/powerpoint/2010/main" val="193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39B2-628D-0CD3-1D4B-CA8B1000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8780-21E3-4A15-700E-371C0CD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Confounded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BF42-581A-CA54-2777-1C6578B74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br>
                  <a:rPr lang="en-US" sz="1800" dirty="0"/>
                </a:br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Results shown for correctly adjusted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3BF42-581A-CA54-2777-1C6578B74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8" y="1627200"/>
                <a:ext cx="2905377" cy="3884769"/>
              </a:xfrm>
              <a:blipFill>
                <a:blip r:embed="rId3"/>
                <a:stretch>
                  <a:fillRect l="-4783" r="-6522" b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B720A-E0DA-D1EA-93FA-E17EAE9BB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19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15C00A-F86B-5F92-A712-E0587E18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44114"/>
              </p:ext>
            </p:extLst>
          </p:nvPr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5.124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4.766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1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0C0-3A60-817F-5E43-D84921BB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Example: Medical Cannabis Laws and Opioid Prescribing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0301-7F8B-BDE7-B82C-4D418A88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Cannabis is a potentially effective treatment for chronic non-cancer pain, but evidence is limited and mixed.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Patients with chronic non-cancer pain are eligible to use medical cannabis under all existing U.S. state medical cannabis laws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some evidence of substitution among adults with chronic non-cancer pain.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Question:</a:t>
            </a:r>
            <a:r>
              <a:rPr lang="en-US" dirty="0"/>
              <a:t> What are the effects of state medical cannabis laws on receipt of opioid pain treatment among patients with chronic non-cancer pain?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84FA-059E-A955-B94A-A14D69812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79B4D51-77B3-831F-8716-264128896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3B31E-C510-00A2-2FB5-B645F034AA4B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EE77DB78-1B95-72FE-593F-6D64862A761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529B47-53B1-DD2A-D5CE-80BB4F166674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McGinty EE, Tormohlen KN, Seewald NJ, et al. Effects of U.S. State Medical Cannabis Laws on Treatment of Chronic Noncancer Pain.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Ann Intern Med.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2023;176(7):904-912.</a:t>
            </a:r>
          </a:p>
        </p:txBody>
      </p:sp>
    </p:spTree>
    <p:extLst>
      <p:ext uri="{BB962C8B-B14F-4D97-AF65-F5344CB8AC3E}">
        <p14:creationId xmlns:p14="http://schemas.microsoft.com/office/powerpoint/2010/main" val="262822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1772-1687-4417-1417-4D476FCB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4514-8809-F20D-D27D-6DC32EFE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2" y="720000"/>
            <a:ext cx="11562196" cy="907200"/>
          </a:xfrm>
        </p:spPr>
        <p:txBody>
          <a:bodyPr/>
          <a:lstStyle/>
          <a:p>
            <a:r>
              <a:rPr lang="en-US" sz="3600" dirty="0"/>
              <a:t>Nested Exchangeable Correlation, Confounded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2961-DCE2-8A3F-7B46-53C3C1D1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627200"/>
            <a:ext cx="2905377" cy="3884769"/>
          </a:xfrm>
        </p:spPr>
        <p:txBody>
          <a:bodyPr/>
          <a:lstStyle/>
          <a:p>
            <a:pPr/>
            <a:r>
              <a:rPr lang="en-US" sz="2000" dirty="0"/>
              <a:t>Individual-level CIs slightly under-cover, but are orders of magnitude more efficient </a:t>
            </a:r>
            <a:r>
              <a:rPr lang="en-US" sz="2000" u="sng" dirty="0"/>
              <a:t>unless</a:t>
            </a:r>
            <a:r>
              <a:rPr lang="en-US" sz="2000" dirty="0"/>
              <a:t> you also adjust for state-level covariate means</a:t>
            </a:r>
          </a:p>
          <a:p>
            <a:pPr/>
            <a:endParaRPr lang="en-US" sz="1800" dirty="0"/>
          </a:p>
          <a:p>
            <a:pPr/>
            <a:endParaRPr lang="en-US" sz="1800" dirty="0"/>
          </a:p>
          <a:p>
            <a:pPr/>
            <a:endParaRPr lang="en-US" sz="1800" dirty="0"/>
          </a:p>
          <a:p>
            <a:pPr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8030F-D3C5-86AA-0139-3662BF0EC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20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E711B8-190C-E21C-CFF5-402A67C4F095}"/>
              </a:ext>
            </a:extLst>
          </p:cNvPr>
          <p:cNvGraphicFramePr>
            <a:graphicFrameLocks noGrp="1"/>
          </p:cNvGraphicFramePr>
          <p:nvPr/>
        </p:nvGraphicFramePr>
        <p:xfrm>
          <a:off x="4028751" y="1627200"/>
          <a:ext cx="7848347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35743">
                  <a:extLst>
                    <a:ext uri="{9D8B030D-6E8A-4147-A177-3AD203B41FA5}">
                      <a16:colId xmlns:a16="http://schemas.microsoft.com/office/drawing/2014/main" val="2410628446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4096826624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4134113197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19981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DM Sans 14p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%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Std. Err.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95% CI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Covg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668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Aggregated Data (ecological models)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5.124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-3.7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4.766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5568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Individual-Level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6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OLS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</a:rPr>
                        <a:t>0.516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/>
                          </a:solidFill>
                          <a:highlight>
                            <a:srgbClr val="990000"/>
                          </a:highlight>
                          <a:latin typeface="DM Sans 14pt" pitchFamily="2" charset="77"/>
                          <a:ea typeface="+mn-ea"/>
                          <a:cs typeface="+mn-cs"/>
                        </a:rPr>
                        <a:t>0.448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individual and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90000"/>
                          </a:solidFill>
                          <a:latin typeface="DM Sans 14pt" pitchFamily="2" charset="77"/>
                        </a:rPr>
                        <a:t>0.936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SE clustered by state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990000"/>
                          </a:solidFill>
                          <a:latin typeface="DM Sans 14pt" pitchFamily="2" charset="77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True mixed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DM Sans 14pt" pitchFamily="2" charset="77"/>
                        </a:rPr>
                        <a:t>0.201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076"/>
                          </a:solidFill>
                          <a:latin typeface="DM Sans 14pt" pitchFamily="2" charset="77"/>
                        </a:rPr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07543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708367-B019-F5D3-8D69-D7193284C72E}"/>
              </a:ext>
            </a:extLst>
          </p:cNvPr>
          <p:cNvSpPr/>
          <p:nvPr/>
        </p:nvSpPr>
        <p:spPr>
          <a:xfrm>
            <a:off x="363042" y="4054768"/>
            <a:ext cx="4286879" cy="2352063"/>
          </a:xfrm>
          <a:custGeom>
            <a:avLst/>
            <a:gdLst>
              <a:gd name="connsiteX0" fmla="*/ 0 w 4286879"/>
              <a:gd name="connsiteY0" fmla="*/ 392018 h 2352063"/>
              <a:gd name="connsiteX1" fmla="*/ 392018 w 4286879"/>
              <a:gd name="connsiteY1" fmla="*/ 0 h 2352063"/>
              <a:gd name="connsiteX2" fmla="*/ 905768 w 4286879"/>
              <a:gd name="connsiteY2" fmla="*/ 0 h 2352063"/>
              <a:gd name="connsiteX3" fmla="*/ 1559632 w 4286879"/>
              <a:gd name="connsiteY3" fmla="*/ 0 h 2352063"/>
              <a:gd name="connsiteX4" fmla="*/ 2073383 w 4286879"/>
              <a:gd name="connsiteY4" fmla="*/ 0 h 2352063"/>
              <a:gd name="connsiteX5" fmla="*/ 2692218 w 4286879"/>
              <a:gd name="connsiteY5" fmla="*/ 0 h 2352063"/>
              <a:gd name="connsiteX6" fmla="*/ 3276025 w 4286879"/>
              <a:gd name="connsiteY6" fmla="*/ 0 h 2352063"/>
              <a:gd name="connsiteX7" fmla="*/ 3894861 w 4286879"/>
              <a:gd name="connsiteY7" fmla="*/ 0 h 2352063"/>
              <a:gd name="connsiteX8" fmla="*/ 4286879 w 4286879"/>
              <a:gd name="connsiteY8" fmla="*/ 392018 h 2352063"/>
              <a:gd name="connsiteX9" fmla="*/ 4286879 w 4286879"/>
              <a:gd name="connsiteY9" fmla="*/ 867653 h 2352063"/>
              <a:gd name="connsiteX10" fmla="*/ 4286879 w 4286879"/>
              <a:gd name="connsiteY10" fmla="*/ 1343288 h 2352063"/>
              <a:gd name="connsiteX11" fmla="*/ 4286879 w 4286879"/>
              <a:gd name="connsiteY11" fmla="*/ 1960045 h 2352063"/>
              <a:gd name="connsiteX12" fmla="*/ 3894861 w 4286879"/>
              <a:gd name="connsiteY12" fmla="*/ 2352063 h 2352063"/>
              <a:gd name="connsiteX13" fmla="*/ 3240997 w 4286879"/>
              <a:gd name="connsiteY13" fmla="*/ 2352063 h 2352063"/>
              <a:gd name="connsiteX14" fmla="*/ 2657190 w 4286879"/>
              <a:gd name="connsiteY14" fmla="*/ 2352063 h 2352063"/>
              <a:gd name="connsiteX15" fmla="*/ 2073383 w 4286879"/>
              <a:gd name="connsiteY15" fmla="*/ 2352063 h 2352063"/>
              <a:gd name="connsiteX16" fmla="*/ 1594661 w 4286879"/>
              <a:gd name="connsiteY16" fmla="*/ 2352063 h 2352063"/>
              <a:gd name="connsiteX17" fmla="*/ 940797 w 4286879"/>
              <a:gd name="connsiteY17" fmla="*/ 2352063 h 2352063"/>
              <a:gd name="connsiteX18" fmla="*/ 392018 w 4286879"/>
              <a:gd name="connsiteY18" fmla="*/ 2352063 h 2352063"/>
              <a:gd name="connsiteX19" fmla="*/ 0 w 4286879"/>
              <a:gd name="connsiteY19" fmla="*/ 1960045 h 2352063"/>
              <a:gd name="connsiteX20" fmla="*/ 0 w 4286879"/>
              <a:gd name="connsiteY20" fmla="*/ 1484410 h 2352063"/>
              <a:gd name="connsiteX21" fmla="*/ 0 w 4286879"/>
              <a:gd name="connsiteY21" fmla="*/ 930374 h 2352063"/>
              <a:gd name="connsiteX22" fmla="*/ 0 w 4286879"/>
              <a:gd name="connsiteY22" fmla="*/ 392018 h 235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879" h="2352063" fill="none" extrusionOk="0">
                <a:moveTo>
                  <a:pt x="0" y="392018"/>
                </a:moveTo>
                <a:cubicBezTo>
                  <a:pt x="-8072" y="147407"/>
                  <a:pt x="197454" y="18794"/>
                  <a:pt x="392018" y="0"/>
                </a:cubicBezTo>
                <a:cubicBezTo>
                  <a:pt x="516370" y="22235"/>
                  <a:pt x="765917" y="-4327"/>
                  <a:pt x="905768" y="0"/>
                </a:cubicBezTo>
                <a:cubicBezTo>
                  <a:pt x="1045619" y="4327"/>
                  <a:pt x="1254202" y="-19010"/>
                  <a:pt x="1559632" y="0"/>
                </a:cubicBezTo>
                <a:cubicBezTo>
                  <a:pt x="1865062" y="19010"/>
                  <a:pt x="1839794" y="-13727"/>
                  <a:pt x="2073383" y="0"/>
                </a:cubicBezTo>
                <a:cubicBezTo>
                  <a:pt x="2306972" y="13727"/>
                  <a:pt x="2511989" y="-5329"/>
                  <a:pt x="2692218" y="0"/>
                </a:cubicBezTo>
                <a:cubicBezTo>
                  <a:pt x="2872448" y="5329"/>
                  <a:pt x="3007918" y="-12554"/>
                  <a:pt x="3276025" y="0"/>
                </a:cubicBezTo>
                <a:cubicBezTo>
                  <a:pt x="3544132" y="12554"/>
                  <a:pt x="3687302" y="-1168"/>
                  <a:pt x="3894861" y="0"/>
                </a:cubicBezTo>
                <a:cubicBezTo>
                  <a:pt x="4109010" y="-15007"/>
                  <a:pt x="4309458" y="197891"/>
                  <a:pt x="4286879" y="392018"/>
                </a:cubicBezTo>
                <a:cubicBezTo>
                  <a:pt x="4275496" y="584401"/>
                  <a:pt x="4306629" y="653687"/>
                  <a:pt x="4286879" y="867653"/>
                </a:cubicBezTo>
                <a:cubicBezTo>
                  <a:pt x="4267129" y="1081619"/>
                  <a:pt x="4306062" y="1132297"/>
                  <a:pt x="4286879" y="1343288"/>
                </a:cubicBezTo>
                <a:cubicBezTo>
                  <a:pt x="4267696" y="1554279"/>
                  <a:pt x="4307146" y="1665836"/>
                  <a:pt x="4286879" y="1960045"/>
                </a:cubicBezTo>
                <a:cubicBezTo>
                  <a:pt x="4278681" y="2192302"/>
                  <a:pt x="4107907" y="2371153"/>
                  <a:pt x="3894861" y="2352063"/>
                </a:cubicBezTo>
                <a:cubicBezTo>
                  <a:pt x="3744443" y="2377101"/>
                  <a:pt x="3560040" y="2370891"/>
                  <a:pt x="3240997" y="2352063"/>
                </a:cubicBezTo>
                <a:cubicBezTo>
                  <a:pt x="2921954" y="2333235"/>
                  <a:pt x="2904121" y="2330743"/>
                  <a:pt x="2657190" y="2352063"/>
                </a:cubicBezTo>
                <a:cubicBezTo>
                  <a:pt x="2410259" y="2373383"/>
                  <a:pt x="2259804" y="2359408"/>
                  <a:pt x="2073383" y="2352063"/>
                </a:cubicBezTo>
                <a:cubicBezTo>
                  <a:pt x="1886962" y="2344718"/>
                  <a:pt x="1707737" y="2349670"/>
                  <a:pt x="1594661" y="2352063"/>
                </a:cubicBezTo>
                <a:cubicBezTo>
                  <a:pt x="1481585" y="2354456"/>
                  <a:pt x="1202957" y="2359088"/>
                  <a:pt x="940797" y="2352063"/>
                </a:cubicBezTo>
                <a:cubicBezTo>
                  <a:pt x="678637" y="2345038"/>
                  <a:pt x="553934" y="2374076"/>
                  <a:pt x="392018" y="2352063"/>
                </a:cubicBezTo>
                <a:cubicBezTo>
                  <a:pt x="189649" y="2387338"/>
                  <a:pt x="5887" y="2208749"/>
                  <a:pt x="0" y="1960045"/>
                </a:cubicBezTo>
                <a:cubicBezTo>
                  <a:pt x="11842" y="1748714"/>
                  <a:pt x="23090" y="1644973"/>
                  <a:pt x="0" y="1484410"/>
                </a:cubicBezTo>
                <a:cubicBezTo>
                  <a:pt x="-23090" y="1323848"/>
                  <a:pt x="-560" y="1099222"/>
                  <a:pt x="0" y="930374"/>
                </a:cubicBezTo>
                <a:cubicBezTo>
                  <a:pt x="560" y="761526"/>
                  <a:pt x="16975" y="505411"/>
                  <a:pt x="0" y="392018"/>
                </a:cubicBezTo>
                <a:close/>
              </a:path>
              <a:path w="4286879" h="2352063" stroke="0" extrusionOk="0">
                <a:moveTo>
                  <a:pt x="0" y="392018"/>
                </a:moveTo>
                <a:cubicBezTo>
                  <a:pt x="5258" y="174001"/>
                  <a:pt x="162077" y="19023"/>
                  <a:pt x="392018" y="0"/>
                </a:cubicBezTo>
                <a:cubicBezTo>
                  <a:pt x="596903" y="21368"/>
                  <a:pt x="709035" y="1678"/>
                  <a:pt x="905768" y="0"/>
                </a:cubicBezTo>
                <a:cubicBezTo>
                  <a:pt x="1102501" y="-1678"/>
                  <a:pt x="1276488" y="13301"/>
                  <a:pt x="1524604" y="0"/>
                </a:cubicBezTo>
                <a:cubicBezTo>
                  <a:pt x="1772720" y="-13301"/>
                  <a:pt x="1998099" y="5160"/>
                  <a:pt x="2178468" y="0"/>
                </a:cubicBezTo>
                <a:cubicBezTo>
                  <a:pt x="2358837" y="-5160"/>
                  <a:pt x="2553719" y="-8598"/>
                  <a:pt x="2762275" y="0"/>
                </a:cubicBezTo>
                <a:cubicBezTo>
                  <a:pt x="2970831" y="8598"/>
                  <a:pt x="3578464" y="-54541"/>
                  <a:pt x="3894861" y="0"/>
                </a:cubicBezTo>
                <a:cubicBezTo>
                  <a:pt x="4148177" y="-21025"/>
                  <a:pt x="4317670" y="182166"/>
                  <a:pt x="4286879" y="392018"/>
                </a:cubicBezTo>
                <a:cubicBezTo>
                  <a:pt x="4299343" y="578711"/>
                  <a:pt x="4281271" y="665109"/>
                  <a:pt x="4286879" y="867653"/>
                </a:cubicBezTo>
                <a:cubicBezTo>
                  <a:pt x="4292487" y="1070197"/>
                  <a:pt x="4286214" y="1150681"/>
                  <a:pt x="4286879" y="1421689"/>
                </a:cubicBezTo>
                <a:cubicBezTo>
                  <a:pt x="4287544" y="1692697"/>
                  <a:pt x="4307398" y="1817928"/>
                  <a:pt x="4286879" y="1960045"/>
                </a:cubicBezTo>
                <a:cubicBezTo>
                  <a:pt x="4285140" y="2168678"/>
                  <a:pt x="4107744" y="2347852"/>
                  <a:pt x="3894861" y="2352063"/>
                </a:cubicBezTo>
                <a:cubicBezTo>
                  <a:pt x="3659856" y="2351794"/>
                  <a:pt x="3568707" y="2349923"/>
                  <a:pt x="3381111" y="2352063"/>
                </a:cubicBezTo>
                <a:cubicBezTo>
                  <a:pt x="3193515" y="2354204"/>
                  <a:pt x="2896398" y="2367835"/>
                  <a:pt x="2727247" y="2352063"/>
                </a:cubicBezTo>
                <a:cubicBezTo>
                  <a:pt x="2558096" y="2336291"/>
                  <a:pt x="2266809" y="2375639"/>
                  <a:pt x="2073383" y="2352063"/>
                </a:cubicBezTo>
                <a:cubicBezTo>
                  <a:pt x="1879957" y="2328487"/>
                  <a:pt x="1650212" y="2352227"/>
                  <a:pt x="1419519" y="2352063"/>
                </a:cubicBezTo>
                <a:cubicBezTo>
                  <a:pt x="1188826" y="2351899"/>
                  <a:pt x="1170412" y="2329465"/>
                  <a:pt x="940797" y="2352063"/>
                </a:cubicBezTo>
                <a:cubicBezTo>
                  <a:pt x="711182" y="2374661"/>
                  <a:pt x="595707" y="2349740"/>
                  <a:pt x="392018" y="2352063"/>
                </a:cubicBezTo>
                <a:cubicBezTo>
                  <a:pt x="164436" y="2356872"/>
                  <a:pt x="-20306" y="2133978"/>
                  <a:pt x="0" y="1960045"/>
                </a:cubicBezTo>
                <a:cubicBezTo>
                  <a:pt x="11478" y="1720732"/>
                  <a:pt x="24976" y="1699354"/>
                  <a:pt x="0" y="1453050"/>
                </a:cubicBezTo>
                <a:cubicBezTo>
                  <a:pt x="-24976" y="1206747"/>
                  <a:pt x="-23410" y="1063301"/>
                  <a:pt x="0" y="946054"/>
                </a:cubicBezTo>
                <a:cubicBezTo>
                  <a:pt x="23410" y="828807"/>
                  <a:pt x="850" y="636990"/>
                  <a:pt x="0" y="392018"/>
                </a:cubicBezTo>
                <a:close/>
              </a:path>
            </a:pathLst>
          </a:custGeom>
          <a:solidFill>
            <a:srgbClr val="F7F7F7"/>
          </a:solidFill>
          <a:ln w="38100">
            <a:solidFill>
              <a:srgbClr val="99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400" u="sng" dirty="0">
                <a:solidFill>
                  <a:srgbClr val="990000"/>
                </a:solidFill>
                <a:latin typeface="Architects Daughter" pitchFamily="2" charset="0"/>
              </a:rPr>
              <a:t>NOTE:</a:t>
            </a:r>
            <a:r>
              <a:rPr lang="en-US" sz="2400" dirty="0">
                <a:solidFill>
                  <a:srgbClr val="990000"/>
                </a:solidFill>
                <a:latin typeface="Architects Daughter" pitchFamily="2" charset="0"/>
              </a:rPr>
              <a:t> Without adjusting for cluster-level means, individual-level analysis answers an individual-level question. (not what we want!)</a:t>
            </a:r>
          </a:p>
        </p:txBody>
      </p:sp>
    </p:spTree>
    <p:extLst>
      <p:ext uri="{BB962C8B-B14F-4D97-AF65-F5344CB8AC3E}">
        <p14:creationId xmlns:p14="http://schemas.microsoft.com/office/powerpoint/2010/main" val="1925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2773-E3D4-B8AC-9506-0162B590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1003-6EC7-92B0-800C-9B61AEBA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21853"/>
            <a:ext cx="10752000" cy="4424400"/>
          </a:xfrm>
        </p:spPr>
        <p:txBody>
          <a:bodyPr/>
          <a:lstStyle/>
          <a:p>
            <a:r>
              <a:rPr lang="en-US" dirty="0"/>
              <a:t>This is a question of </a:t>
            </a:r>
            <a:r>
              <a:rPr lang="en-US" b="1" dirty="0"/>
              <a:t>design vs.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Individual-level data is very useful in the </a:t>
            </a:r>
            <a:r>
              <a:rPr lang="en-US" i="1" dirty="0"/>
              <a:t>design stage</a:t>
            </a:r>
            <a:r>
              <a:rPr lang="en-US" dirty="0"/>
              <a:t> of policy evaluation</a:t>
            </a:r>
          </a:p>
          <a:p>
            <a:pPr marL="628650" lvl="1" indent="-342900"/>
            <a:r>
              <a:rPr lang="en-US" dirty="0"/>
              <a:t>Better sample identification, feature construction, outcome construction,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analysis stage (with </a:t>
            </a:r>
            <a:r>
              <a:rPr lang="en-US" dirty="0" err="1"/>
              <a:t>DiD</a:t>
            </a:r>
            <a:r>
              <a:rPr lang="en-US" dirty="0"/>
              <a:t>), aggregate-level data is more </a:t>
            </a:r>
            <a:r>
              <a:rPr lang="en-US" i="1" dirty="0"/>
              <a:t>ergonomic</a:t>
            </a:r>
            <a:r>
              <a:rPr lang="en-US" dirty="0"/>
              <a:t> and usually yields CIs with nominal coverage.</a:t>
            </a:r>
          </a:p>
          <a:p>
            <a:pPr marL="628650" lvl="1" indent="-342900"/>
            <a:r>
              <a:rPr lang="en-US" b="1" dirty="0"/>
              <a:t>Analyses using individual-level might struggle to achieve nominal coverage and can suffer when complex correlations are modeled wrong.</a:t>
            </a:r>
          </a:p>
          <a:p>
            <a:r>
              <a:rPr lang="en-US" dirty="0"/>
              <a:t>It’s hard to distinguish what’s an issue with aggregation and what’s an issue with model misspecification.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35E9-3CC9-5143-DFA0-13F5F436B8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AF2FB07F-EDEE-161F-29F9-F7568C48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C4C9-C848-26F2-FEDC-9609F932ED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44491-2107-66E7-CD39-AE84CA1787F2}"/>
              </a:ext>
            </a:extLst>
          </p:cNvPr>
          <p:cNvSpPr txBox="1"/>
          <p:nvPr/>
        </p:nvSpPr>
        <p:spPr>
          <a:xfrm>
            <a:off x="2928730" y="4585252"/>
            <a:ext cx="646706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DM Mono" panose="020B0509040201040103" pitchFamily="49" charset="77"/>
              </a:rPr>
              <a:t>seewaldn@pennmedicine.upenn.edu</a:t>
            </a:r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DM Mono" panose="020B0509040201040103" pitchFamily="49" charset="77"/>
              </a:rPr>
              <a:t>www.nickseewald.com</a:t>
            </a:r>
            <a:endParaRPr lang="en-US" sz="2000" dirty="0">
              <a:solidFill>
                <a:schemeClr val="bg1"/>
              </a:solidFill>
              <a:latin typeface="DM Mono" panose="020B0509040201040103" pitchFamily="49" charset="77"/>
            </a:endParaRP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E1E697B-8EED-ADFD-85FD-815F98EAF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2509" y="-3609"/>
            <a:ext cx="1106488" cy="110648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57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49C4-66A1-61D4-3E39-FB230DAA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Health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E53E-EB6A-14D2-3D17-C221849F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health policy evaluations start with “disaggregated” individual-level data (e.g., insurance claims, EHR, etc.)</a:t>
            </a:r>
          </a:p>
          <a:p>
            <a:r>
              <a:rPr lang="en-US" dirty="0"/>
              <a:t>Intuitively, we like this!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more choices about the population of interest</a:t>
            </a:r>
          </a:p>
          <a:p>
            <a:pPr marL="628650" lvl="1" indent="-342900"/>
            <a:r>
              <a:rPr lang="en-US" dirty="0"/>
              <a:t>Continuous enrollment, samples with certain diagnoses,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outcome / covariate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BUT!</a:t>
            </a:r>
            <a:r>
              <a:rPr lang="en-US" dirty="0"/>
              <a:t> Data becomes large, computational constraints kick in, and aren’t policies inherently cluster-level interventions?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1E89-D4D0-92EF-BD55-5AB308003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041B2C3-7473-A87C-38C1-DC7F8BAF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16CD9-14D8-D86F-E313-BA066F8C7592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D27D5D50-7538-8ABD-2865-0C713862A7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3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ACD4-939C-104C-4BD8-5C7C89B4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Example: Medical Cannabis Laws and Opioid Prescribing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4BD-B282-39AB-FF3C-64AE0E4C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individual-level commercial health insurance claims.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Individuals included if they have a chronic non-cancer pain diagnosis pre-law and are continuously present in data for full study 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Monthly data on diagnoses, opioid Rx, non-opioid Rx, pain procedures,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7-year study periods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84 measurement occasions per person</a:t>
            </a:r>
          </a:p>
          <a:p>
            <a:endParaRPr lang="en-US" dirty="0"/>
          </a:p>
          <a:p>
            <a:r>
              <a:rPr lang="en-US" dirty="0"/>
              <a:t>Computation is </a:t>
            </a:r>
            <a:r>
              <a:rPr lang="en-US" i="1" dirty="0"/>
              <a:t>extremely</a:t>
            </a:r>
            <a:r>
              <a:rPr lang="en-US" dirty="0"/>
              <a:t> expensive. </a:t>
            </a:r>
            <a:r>
              <a:rPr lang="en-US" b="1" dirty="0"/>
              <a:t>Can we aggregate to state-month without losing information?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F2633-3318-BFC2-B182-097D7DFCC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653EBD50-96AE-7F38-C5CE-40EE9CFF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0D388-EC73-5E9C-60AD-572FAF1C59DF}"/>
              </a:ext>
            </a:extLst>
          </p:cNvPr>
          <p:cNvSpPr txBox="1"/>
          <p:nvPr/>
        </p:nvSpPr>
        <p:spPr>
          <a:xfrm>
            <a:off x="9577704" y="127913"/>
            <a:ext cx="9258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chitects Daughter" pitchFamily="2" charset="0"/>
              </a:rPr>
              <a:t>Scan for slides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DFEC4A1-8176-8B85-7EF0-CD6983B302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3534" y="374135"/>
            <a:ext cx="556891" cy="2075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A356B7-AF25-A945-36D4-FAB8DAD7F863}"/>
              </a:ext>
            </a:extLst>
          </p:cNvPr>
          <p:cNvSpPr txBox="1"/>
          <p:nvPr/>
        </p:nvSpPr>
        <p:spPr>
          <a:xfrm>
            <a:off x="493667" y="5845612"/>
            <a:ext cx="96122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McGinty EE, Tormohlen KN, Seewald NJ, et al. Effects of U.S. State Medical Cannabis Laws on Treatment of Chronic Noncancer Pain. </a:t>
            </a:r>
            <a:r>
              <a:rPr lang="en-US" sz="1600" i="1" dirty="0">
                <a:solidFill>
                  <a:schemeClr val="accent4"/>
                </a:solidFill>
                <a:effectLst/>
                <a:latin typeface="DM Sans 14pt" pitchFamily="2" charset="77"/>
              </a:rPr>
              <a:t>Ann Intern Med.</a:t>
            </a:r>
            <a:r>
              <a:rPr lang="en-US" sz="1600" dirty="0">
                <a:solidFill>
                  <a:schemeClr val="accent4"/>
                </a:solidFill>
                <a:effectLst/>
                <a:latin typeface="DM Sans 14pt" pitchFamily="2" charset="77"/>
              </a:rPr>
              <a:t> 2023;176(7):904-912.</a:t>
            </a:r>
          </a:p>
        </p:txBody>
      </p:sp>
    </p:spTree>
    <p:extLst>
      <p:ext uri="{BB962C8B-B14F-4D97-AF65-F5344CB8AC3E}">
        <p14:creationId xmlns:p14="http://schemas.microsoft.com/office/powerpoint/2010/main" val="240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1A64-11C2-76FF-68D8-5775118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Unit-Time Aggregation</a:t>
            </a:r>
          </a:p>
        </p:txBody>
      </p:sp>
      <p:pic>
        <p:nvPicPr>
          <p:cNvPr id="6" name="Content Placeholder 5" descr="A diagram of a diagram of a map and people&#10;&#10;AI-generated content may be incorrect.">
            <a:extLst>
              <a:ext uri="{FF2B5EF4-FFF2-40B4-BE49-F238E27FC236}">
                <a16:creationId xmlns:a16="http://schemas.microsoft.com/office/drawing/2014/main" id="{AE0969C6-70AA-8A7D-EF62-8F1DF6BAF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37" y="1343371"/>
            <a:ext cx="8095726" cy="45538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A702-267F-3AA1-440F-E8A39BCB8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6AE3B-283E-E884-1417-8350E04C6A2E}"/>
              </a:ext>
            </a:extLst>
          </p:cNvPr>
          <p:cNvSpPr txBox="1"/>
          <p:nvPr/>
        </p:nvSpPr>
        <p:spPr>
          <a:xfrm>
            <a:off x="2643809" y="5953334"/>
            <a:ext cx="6904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A1A1A"/>
                </a:solidFill>
                <a:effectLst/>
                <a:latin typeface="IBM Plex Mono" panose="020B0509050203000203" pitchFamily="49" charset="77"/>
              </a:rPr>
              <a:t>stats::aggregate(Y ∼ state + time, data, mean)</a:t>
            </a:r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074B2CC6-D455-8C0D-E6F1-F7A2DE15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7982-0639-5873-729B-86F03B46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Ecological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4F39-6561-3B33-7740-8D3740A0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aggregation might introduce worries about ecological bias.</a:t>
            </a:r>
          </a:p>
          <a:p>
            <a:r>
              <a:rPr lang="en-US" dirty="0"/>
              <a:t>I argue it should not: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Policies are inherently cluster-level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Policy </a:t>
            </a:r>
            <a:r>
              <a:rPr lang="en-US" i="1" dirty="0"/>
              <a:t>scholars</a:t>
            </a:r>
            <a:r>
              <a:rPr lang="en-US" dirty="0"/>
              <a:t> think about cluster-level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  <a:r>
              <a:rPr lang="en-US" i="1" dirty="0"/>
              <a:t>makers</a:t>
            </a:r>
            <a:r>
              <a:rPr lang="en-US" dirty="0"/>
              <a:t> think about cluster-level effects</a:t>
            </a:r>
          </a:p>
          <a:p>
            <a:endParaRPr lang="en-US" dirty="0"/>
          </a:p>
          <a:p>
            <a:r>
              <a:rPr lang="en-US" dirty="0"/>
              <a:t>So, can we just do ecological regression and be done with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9448-683B-844C-FE90-C73809D62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685B03A-CCB1-56DF-8CDD-E4E4FE37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712" y="28475"/>
            <a:ext cx="1093914" cy="1106488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4D953A7-D518-F85C-011C-84D08E9D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EC35-92A8-40AA-7310-38544D8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1DE-0461-671D-B8C8-C2A3582B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Are difference-in-difference analyses using individual-level data </a:t>
            </a:r>
            <a:r>
              <a:rPr lang="en-US" b="1" dirty="0"/>
              <a:t>more statistically efficient</a:t>
            </a:r>
            <a:r>
              <a:rPr lang="en-US" dirty="0"/>
              <a:t> than those using aggregate-level data?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individual-level data allow for </a:t>
            </a:r>
            <a:r>
              <a:rPr lang="en-US" b="1" dirty="0"/>
              <a:t>better control of confounding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DB6CA-B360-E6F5-6EA7-918C4586A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5C0DB7F9-9DB9-F3F7-A869-53A00F91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312B-203D-E837-85D2-B3F07EC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00236-DBC4-D560-9689-B3F63113B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a continuous outcome with all exposed units exposed simultaneously.</a:t>
                </a:r>
              </a:p>
              <a:p>
                <a:r>
                  <a:rPr lang="en-US" sz="2000" dirty="0"/>
                  <a:t>If exposure effect is constant, we can fit the </a:t>
                </a:r>
                <a:r>
                  <a:rPr lang="en-US" sz="2000" b="1" dirty="0"/>
                  <a:t>two-way fixed effects model: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indexes cluster (exposure units)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indexes individuals inside clusters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indexes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unit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 is first exposed at or before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appears only in the error! With balanced clusters &amp; no covariates, estimation &amp; inference is identical for individual- and aggregate-level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00236-DBC4-D560-9689-B3F63113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17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425D7-EC7D-89FE-3EC3-655E99B9A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4937503C-480F-F0CE-9368-73B6283B0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DCE-7250-AF78-A98B-8F433A26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Ecological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95DBA-F83D-1707-E8DD-8770D369D8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vs.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Differences in these models might arise from: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Covariate adjustment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Clustering standard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195DBA-F83D-1707-E8DD-8770D369D8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D0FD-FFCE-D1EF-94AB-BDC61C446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4040A49A-15B4-5134-1F32-0EF53968D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425" y="28475"/>
            <a:ext cx="1106488" cy="11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74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heme/theme1.xml><?xml version="1.0" encoding="utf-8"?>
<a:theme xmlns:a="http://schemas.openxmlformats.org/drawingml/2006/main" name="1_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C3F3886-E19E-5F4D-9885-955143A3A995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],"formDataEntries":[]}]]></TemplafySlideFormConfiguration>
</file>

<file path=customXml/item2.xml><?xml version="1.0" encoding="utf-8"?>
<TemplafySlideTemplateConfiguration><![CDATA[{"slideVersion":1,"isValidatorEnabled":false,"isLocked":false,"elementsMetadata":[{"type":"shape","elementConfiguration":{"inheritDimensions":"{{InheritDimensions.InheritNone}}","width":"6.75 cm","height":"2 cm","image":"{{Form.Motif.Logo_white}}","visibility":"","type":"image","disableUpdates":false}},{"type":"shape","elementConfiguration":{"inheritDimensions":"{{InheritDimensions.InheritNone}}","width":"","height":"","image":"{{Form.SelectLogo.Logo_white}}","visibility":"","type":"image","disableUpdates":false}}],"slideId":"1034288040387018752","enableDocumentContentUpdater":false,"version":"2.0"}]]></TemplafySlideTemplateConfiguration>
</file>

<file path=customXml/item3.xml><?xml version="1.0" encoding="utf-8"?>
<TemplafyTemplateConfiguration><![CDATA[{"elementsMetadata":[{"type":"shape","id":"60b31f76-2dd6-492d-96cb-e7a80eee9d30","elementConfiguration":{"binding":"{{Form.SelectOrTypeFooter}}","visibility":"","type":"text","disableUpdates":false}},{"type":"shape","id":"698def7e-c117-4c75-82d5-7e8e01db22be","elementConfiguration":{"inheritDimensions":"{{InheritDimensions.InheritNone}}","width":"","height":"","image":"{{Form.SelectLogo.Logo_Footer_blue}}","visibility":"","type":"image","disableUpdates":false}},{"type":"shape","id":"c8d730e4-8175-44e7-afe8-85a9fa94a3a2","elementConfiguration":{"inheritDimensions":"{{InheritDimensions.InheritNone}}","width":"","height":"","image":"{{Form.SelectLogo.Logo_Footer_white}}","visibility":"","type":"image","disableUpdates":false}},{"type":"shape","id":"904463a6-5b2b-4bf9-b7a7-305b5d3c40a0","elementConfiguration":{"binding":"{{Form.SelectOrTypeFooter}}","visibility":"","type":"text","disableUpdates":false}},{"type":"shape","id":"c2169592-79f6-4468-90fe-a70e6381aa80","elementConfiguration":{"binding":"{{Form.SelectOrTypeFooter}}","visibility":"","type":"text","disableUpdates":false}},{"type":"shape","id":"04308776-517a-4fab-bc8d-642367b9d305","elementConfiguration":{"inheritDimensions":"{{InheritDimensions.InheritNone}}","width":"","height":"","image":"{{Form.SelectLogo.Logo_Footer_blue}}","visibility":"","type":"image","disableUpdates":false}},{"type":"shape","id":"c228c63b-d8d3-4c85-9c07-6e5e5cb0c2b0","elementConfiguration":{"binding":"{{Form.SelectOrTypeFooter}}","visibility":"","type":"text","disableUpdates":false}},{"type":"shape","id":"f1f49327-5f0d-4aa4-82e9-6e365de172ae","elementConfiguration":{"inheritDimensions":"{{InheritDimensions.InheritNone}}","width":"","height":"","image":"{{Form.SelectLogo.Logo_Footer_blue}}","visibility":"","type":"image","disableUpdates":false}},{"type":"shape","id":"9134239d-9582-4638-80b8-1c3473a064d2","elementConfiguration":{"binding":"{{Form.SelectOrTypeFooter}}","visibility":"","type":"text","disableUpdates":false}},{"type":"shape","id":"f2feb5bc-8bfc-4745-aebd-1b4daaa2b6cc","elementConfiguration":{"inheritDimensions":"{{InheritDimensions.InheritNone}}","width":"","height":"","image":"{{Form.SelectLogo.Logo_Back_white}}","visibility":"","type":"image","disableUpdates":false}},{"type":"shape","id":"80479175-33cb-4154-8a9d-565502c9c400","elementConfiguration":{"inheritDimensions":"{{InheritDimensions.InheritNone}}","width":"","height":"","image":"{{Form.SelectLogo.Logo_Footer_white}}","visibility":"","type":"image","disableUpdates":false}},{"type":"shape","id":"1b227357-0113-441e-b07e-a29b2c4f81c4","elementConfiguration":{"binding":"{{Form.SelectOrTypeFooter}}","visibility":"","type":"text","disableUpdates":false}},{"type":"shape","id":"ac1f4880-84af-4b2e-a15b-c714ebdfef38","elementConfiguration":{"inheritDimensions":"{{InheritDimensions.InheritNone}}","width":"6.75 cm","height":"2 cm","image":"{{Form.Motif.Logo_white}}","visibility":"","type":"image","disableUpdates":false}},{"type":"shape","id":"9be34feb-4838-4959-aefb-559cd01c108e","elementConfiguration":{"inheritDimensions":"{{InheritDimensions.InheritNone}}","width":"","height":"","image":"{{Form.SelectLogo.Logo_white}}","visibility":"","type":"image","disableUpdates":false}},{"type":"shape","id":"8a74c689-60a1-43f5-8b16-31bdc0ec4c15","elementConfiguration":{"binding":"{{Form.SelectOrTypeFooter}}","visibility":"","type":"text","disableUpdates":false}},{"type":"shape","id":"7cdc3578-851f-410c-813b-4d5e30095c5c","elementConfiguration":{"inheritDimensions":"{{InheritDimensions.InheritNone}}","width":"","height":"","image":"{{Form.SelectLogo.Logo_Footer_white}}","visibility":"","type":"image","disableUpdates":false}},{"type":"shape","id":"a2810f39-9080-4146-ad41-7070186a25db","elementConfiguration":{"binding":"{{Form.SelectOrTypeFooter}}","visibility":"","type":"text","disableUpdates":false}},{"type":"shape","id":"4bef0602-95d0-4ac2-a913-b62c15ff58d5","elementConfiguration":{"inheritDimensions":"{{InheritDimensions.InheritNone}}","width":"","height":"","image":"{{Form.SelectLogo.Logo_Footer_blue}}","visibility":"","type":"image","disableUpdates":false}},{"type":"shape","id":"fdf8d0d7-b3c0-4889-afac-522281362358","elementConfiguration":{"binding":"{{Form.SelectOrTypeFooter}}","visibility":"","type":"text","disableUpdates":false}},{"type":"shape","id":"51f51eb1-aa79-45fa-9bc3-395f90df2476","elementConfiguration":{"inheritDimensions":"{{InheritDimensions.InheritNone}}","width":"","height":"","image":"{{Form.SelectLogo.Logo_Footer_white}}","visibility":"","type":"image","disableUpdates":false}},{"type":"shape","id":"5c3f7b1a-e172-41f9-bd75-ae086f9c70fe","elementConfiguration":{"binding":"{{Form.SelectOrTypeFooter}}","visibility":"","type":"text","disableUpdates":false}},{"type":"shape","id":"a25682f3-7f2a-4afb-8794-81ba99d24da5","elementConfiguration":{"inheritDimensions":"{{InheritDimensions.InheritNone}}","width":"","height":"","image":"{{Form.SelectLogo.Logo_Footer_blue}}","visibility":"","type":"image","disableUpdates":false}},{"type":"shape","id":"d29b1644-418d-4647-978b-61158c3a43ef","elementConfiguration":{"binding":"{{Form.SelectOrTypeFooter}}","visibility":"","type":"text","disableUpdates":false}},{"type":"shape","id":"2a5de407-1d75-458a-91ab-dfaf0e59ea26","elementConfiguration":{"inheritDimensions":"{{InheritDimensions.InheritNone}}","width":"","height":"","image":"{{Form.SelectLogo.Logo_Footer_white}}","visibility":"","type":"image","disableUpdates":false}},{"type":"shape","id":"cce1983f-fdc4-407e-be5d-e3b2d03f324d","elementConfiguration":{"binding":"{{Form.SelectOrTypeFooter}}","visibility":"","type":"text","disableUpdates":false}},{"type":"shape","id":"56a6420a-dc80-4e1c-b747-e80c04b693e1","elementConfiguration":{"inheritDimensions":"{{InheritDimensions.InheritNone}}","width":"","height":"","image":"{{Form.SelectLogo.Logo_Footer_white}}","visibility":"","type":"image","disableUpdates":false}},{"type":"shape","id":"756ef90b-4594-465a-8b5f-38a3c8ca7f62","elementConfiguration":{"binding":"{{Form.SelectOrTypeFooter}}","visibility":"","type":"text","disableUpdates":false}},{"type":"shape","id":"05d88fd5-cdc3-4e74-a780-c10a05b042ff","elementConfiguration":{"inheritDimensions":"{{InheritDimensions.InheritNone}}","width":"","height":"","image":"{{Form.SelectLogo.Logo_Footer_white}}","visibility":"","type":"image","disableUpdates":false}},{"type":"shape","id":"764e6aa8-1254-4db0-8176-5cf3407dec31","elementConfiguration":{"binding":"{{Form.SelectOrTypeFooter}}","visibility":"","type":"text","disableUpdates":false}},{"type":"shape","id":"8d89b173-5208-40c0-b2ed-2384c75f3976","elementConfiguration":{"inheritDimensions":"{{InheritDimensions.InheritNone}}","width":"","height":"","image":"{{Form.SelectLogo.Logo_Footer_blue}}","visibility":"","type":"image","disableUpdates":false}},{"type":"shape","id":"3300a2e3-8e96-4153-a9fb-1c5763e00acc","elementConfiguration":{"binding":"{{Form.SelectOrTypeFooter}}","visibility":"","type":"text","disableUpdates":false}},{"type":"shape","id":"79e2dd3b-4830-4e00-a332-1eac574a4277","elementConfiguration":{"inheritDimensions":"{{InheritDimensions.InheritNone}}","width":"","height":"","image":"{{Form.SelectLogo.Logo_Footer_white}}","visibility":"","type":"image","disableUpdates":false}},{"type":"shape","id":"d889bcb3-146e-487e-9c2c-8f11c21609f6","elementConfiguration":{"binding":"{{Form.SelectOrTypeFooter}}","visibility":"","type":"text","disableUpdates":false}},{"type":"shape","id":"e6d7b454-1dab-40cd-999e-ecc8089d79d0","elementConfiguration":{"inheritDimensions":"{{InheritDimensions.InheritNone}}","width":"","height":"","image":"{{Form.SelectLogo.Logo_Footer_white}}","visibility":"","type":"image","disableUpdates":false}},{"type":"shape","id":"84137b76-e50c-4528-bd39-32786b937b55","elementConfiguration":{"binding":"{{Form.SelectOrTypeFooter}}","visibility":"","type":"text","disableUpdates":false}},{"type":"shape","id":"0fd08d51-22f5-4846-9938-1f5c458f3bf6","elementConfiguration":{"binding":"{{Form.SelectOrTypeFooter}}","visibility":"","type":"text","disableUpdates":false}},{"type":"shape","id":"03e56073-67d3-46cf-a937-9a2ad535dade","elementConfiguration":{"inheritDimensions":"{{InheritDimensions.InheritNone}}","width":"","height":"","image":"{{Form.SelectLogo.Logo_Footer_blue}}","visibility":"","type":"image","disableUpdates":false}},{"type":"shape","id":"dc7a8ad4-fcda-4c68-8b15-f10bc03ce177","elementConfiguration":{"binding":"{{Form.SelectOrTypeFooter}}","visibility":"","type":"text","disableUpdates":false}},{"type":"shape","id":"f1230608-e9a1-4999-aa09-33e9a7ba37e7","elementConfiguration":{"inheritDimensions":"{{InheritDimensions.InheritNone}}","width":"","height":"","image":"{{Form.SelectLogo.Logo_Footer_blue}}","visibility":"","type":"image","disableUpdates":false}},{"type":"shape","id":"ab5a1a56-d5aa-4bfa-8731-74b06d5b54f5","elementConfiguration":{"inheritDimensions":"{{InheritDimensions.InheritNone}}","width":"","height":"","image":"{{Form.SelectLogo.Logo_Footer_white}}","visibility":"","type":"image","disableUpdates":false}},{"type":"shape","id":"624ea2b0-a909-4c4a-ab39-35d70c7bf9a9","elementConfiguration":{"binding":"{{Form.SelectOrTypeFooter}}","visibility":"","type":"text","disableUpdates":false}},{"type":"shape","id":"18dd2866-c000-4bc4-a4fe-b4281ed1519e","elementConfiguration":{"inheritDimensions":"{{InheritDimensions.InheritNone}}","width":"","height":"","image":"{{Form.SelectLogo.Logo_Footer_white}}","visibility":"","type":"image","disableUpdates":false}},{"type":"shape","id":"3dc454f9-0812-4870-85ef-468e6d4182bc","elementConfiguration":{"binding":"{{Form.SelectOrTypeFooter}}","visibility":"","type":"text","disableUpdates":false}},{"type":"shape","id":"0798d6bb-a792-48a3-94d4-4e52b4ba810a","elementConfiguration":{"inheritDimensions":"{{InheritDimensions.InheritNone}}","width":"6.75 cm","height":"2 cm","image":"{{Form.Motif.Logo_white}}","visibility":"","type":"image","disableUpdates":false}},{"type":"shape","id":"50f80eb5-9c3a-49a0-beb8-788350790360","elementConfiguration":{"inheritDimensions":"{{InheritDimensions.InheritNone}}","width":"","height":"","image":"{{Form.SelectLogo.Logo_white}}","visibility":"","type":"image","disableUpdates":false}},{"type":"shape","id":"419f6ace-857e-46ae-95f2-0bfe8c8dca36","elementConfiguration":{"inheritDimensions":"{{InheritDimensions.InheritNone}}","width":"","height":"","image":"{{Form.SelectLogo.Logo_Footer_white}}","visibility":"","type":"image","disableUpdates":false}},{"type":"shape","id":"09552da2-8ed7-46f6-bc34-be88ec9b3966","elementConfiguration":{"binding":"{{Form.SelectOrTypeFooter}}","visibility":"","type":"text","disableUpdates":false}},{"type":"shape","id":"b09133a7-eec0-47b1-b53f-48b42b10cb8c","elementConfiguration":{"inheritDimensions":"{{InheritDimensions.InheritNone}}","width":"","height":"","image":"{{Form.SelectLogo.Logo_Footer_white}}","visibility":"","type":"image","disableUpdates":false}},{"type":"shape","id":"d10de944-3cdb-494c-b689-739547fd37c0","elementConfiguration":{"binding":"{{Form.SelectOrTypeFooter}}","visibility":"","type":"text","disableUpdates":false}},{"type":"shape","id":"f2756545-5b02-40a2-8ecb-a2bcd4133224","elementConfiguration":{"inheritDimensions":"{{InheritDimensions.InheritNone}}","width":"","height":"","image":"{{Form.SelectLogo.Logo_Back_blue}}","visibility":"","type":"image","disableUpdates":false}},{"type":"shape","id":"b866ffdd-1468-452b-b550-2ee77fe87c6d","elementConfiguration":{"inheritDimensions":"{{InheritDimensions.InheritNone}}","width":"","height":"","image":"{{Form.SelectLogo.Logo_blue}}","visibility":"","type":"image","disableUpdates":false}},{"type":"shape","id":"16fa8dfc-28da-4b5c-8123-1d41e9d4c29d","elementConfiguration":{"inheritDimensions":"{{InheritDimensions.InheritNone}}","width":"6.75 cm","height":"2 cm","image":"{{Form.Motif.Logo_blue}}","visibility":"","type":"image","disableUpdates":false}},{"type":"shape","id":"20be30df-9f43-4ad8-874a-5022b0728fa7","elementConfiguration":{"inheritDimensions":"{{InheritDimensions.InheritNone}}","width":"","height":"","image":"{{Form.SelectLogo.Logo_Footer_blue}}","visibility":"","type":"image","disableUpdates":false}},{"type":"shape","id":"7893f364-70c6-4532-8dc2-9251de7635a0","elementConfiguration":{"binding":"{{Form.SelectOrTypeFooter}}","visibility":"","type":"text","disableUpdates":false}}],"transformationConfigurations":[],"templateName":"Penn Medicine Blank Template","templateDescription":"","enableDocumentContentUpdater":true,"version":"2.0"}]]></TemplafyTemplateConfiguration>
</file>

<file path=customXml/item4.xml><?xml version="1.0" encoding="utf-8"?>
<TemplafySlide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],"formDataEntries":[]}]]></TemplafySlideFormConfiguration>
</file>

<file path=customXml/item5.xml><?xml version="1.0" encoding="utf-8"?>
<TemplafyFormConfiguration><![CDATA[{"formFields":[{"distinct":false,"hideIfNoUserInteractionRequired":false,"required":false,"autoSelectFirstOption":false,"helpTexts":{},"spacing":{},"shareValue":false,"type":"dropDown","dataSourceName":"PPT_Logos","dataSourceFieldName":"Name","name":"SelectLogo","label":"Select a primary logo:"},{"distinct":false,"hideIfNoUserInteractionRequired":false,"required":false,"autoSelectFirstOption":false,"helpTexts":{},"spacing":{},"shareValue":false,"type":"dropDown","dataSourceName":"Motifs","dataSourceFieldName":"Name","name":"Motif","label":"If applicable, select a secondary graphic motif:"},{"required":false,"autoSelectFirstOption":false,"helpTexts":{},"spacing":{},"shareValue":false,"type":"comboBox","dataSourceName":"Footers","dataSourceFieldName":"Name","name":"SelectOrTypeFooter","label":"Select or type a customized footer:"}],"formDataEntries":[{"name":"SelectLogo","value":"Rx8mn01Zskq0JahcsgXYcdra9TNRuxL0jXHqU2gib/o="},{"name":"Motif","value":"8QDs/Y5iDIYUDKjpp/s4Da+KV/Agszp+em9lMLa+eQ0="},{"name":"SelectOrTypeFooter","value":"YP+y30Ez5P0VwvrwWrmAiUIVpgJ/pnFXECPUC0v+8IBhLt/sNE+WgKyW39kwpl1fLFegoBVEH36aeOSBOjtBDnIS4p0V4HkBIVXnbRBSUxz09LEZA/U5/qF6ZfsaGrpS"}]}]]></TemplafyFormConfiguration>
</file>

<file path=customXml/item6.xml><?xml version="1.0" encoding="utf-8"?>
<TemplafySlideTemplateConfiguration><![CDATA[{"slideVersion":1,"isValidatorEnabled":false,"isLocked":false,"elementsMetadata":[{"type":"shape","elementConfiguration":{"inheritDimensions":"{{InheritDimensions.InheritNone}}","width":"","height":"","image":"{{Form.SelectLogo.Logo_Back_white}}","visibility":"","type":"image","disableUpdates":false}}],"slideId":"1034288040387018754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E76246EA-97C2-408C-A7F6-2CE6D89F41BF}">
  <ds:schemaRefs/>
</ds:datastoreItem>
</file>

<file path=customXml/itemProps2.xml><?xml version="1.0" encoding="utf-8"?>
<ds:datastoreItem xmlns:ds="http://schemas.openxmlformats.org/officeDocument/2006/customXml" ds:itemID="{DBCEC20D-1E04-4A9A-9196-231907B1BC88}">
  <ds:schemaRefs/>
</ds:datastoreItem>
</file>

<file path=customXml/itemProps3.xml><?xml version="1.0" encoding="utf-8"?>
<ds:datastoreItem xmlns:ds="http://schemas.openxmlformats.org/officeDocument/2006/customXml" ds:itemID="{8B390A47-7C58-4096-A2CD-BDC3C0704E56}">
  <ds:schemaRefs/>
</ds:datastoreItem>
</file>

<file path=customXml/itemProps4.xml><?xml version="1.0" encoding="utf-8"?>
<ds:datastoreItem xmlns:ds="http://schemas.openxmlformats.org/officeDocument/2006/customXml" ds:itemID="{2B39C04E-444A-41EE-A7B2-9E3CA35FD6AA}">
  <ds:schemaRefs/>
</ds:datastoreItem>
</file>

<file path=customXml/itemProps5.xml><?xml version="1.0" encoding="utf-8"?>
<ds:datastoreItem xmlns:ds="http://schemas.openxmlformats.org/officeDocument/2006/customXml" ds:itemID="{3AE8D32F-AC01-42AC-92C6-DAF95DE03028}">
  <ds:schemaRefs/>
</ds:datastoreItem>
</file>

<file path=customXml/itemProps6.xml><?xml version="1.0" encoding="utf-8"?>
<ds:datastoreItem xmlns:ds="http://schemas.openxmlformats.org/officeDocument/2006/customXml" ds:itemID="{065B7073-882A-47A2-9356-25DB4F8B99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11377</TotalTime>
  <Words>1846</Words>
  <Application>Microsoft Macintosh PowerPoint</Application>
  <PresentationFormat>Widescreen</PresentationFormat>
  <Paragraphs>435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Architects Daughter</vt:lpstr>
      <vt:lpstr>Calibri</vt:lpstr>
      <vt:lpstr>Cambria Math</vt:lpstr>
      <vt:lpstr>DM Sans 14pt</vt:lpstr>
      <vt:lpstr>Wingdings</vt:lpstr>
      <vt:lpstr>DM Mono</vt:lpstr>
      <vt:lpstr>Calibri Light</vt:lpstr>
      <vt:lpstr>Arial</vt:lpstr>
      <vt:lpstr>IBM Plex Mono</vt:lpstr>
      <vt:lpstr>Domine</vt:lpstr>
      <vt:lpstr>1_Office Theme</vt:lpstr>
      <vt:lpstr>Ecological regression in health policy evaluation: A guilt-free dessert?</vt:lpstr>
      <vt:lpstr>Motivating Example: Medical Cannabis Laws and Opioid Prescribing in the U.S.</vt:lpstr>
      <vt:lpstr>Data for Health Policy Evaluation</vt:lpstr>
      <vt:lpstr>Motivating Example: Medical Cannabis Laws and Opioid Prescribing in the U.S.</vt:lpstr>
      <vt:lpstr>Unit-Time Aggregation</vt:lpstr>
      <vt:lpstr>The Ecological Fallacy</vt:lpstr>
      <vt:lpstr>Two Big Questions</vt:lpstr>
      <vt:lpstr>Difference-in-Differences</vt:lpstr>
      <vt:lpstr>Ecological Regression?</vt:lpstr>
      <vt:lpstr>Simulation Study: Generative Model</vt:lpstr>
      <vt:lpstr>Simulation Study: Setting</vt:lpstr>
      <vt:lpstr>Correlation Structures</vt:lpstr>
      <vt:lpstr>“Block Exchangeable” Correlation, No Covariates</vt:lpstr>
      <vt:lpstr>“Nested Exchangeable” Correlation, No Covariates</vt:lpstr>
      <vt:lpstr>Confounding in Diff-in-Diff</vt:lpstr>
      <vt:lpstr>Block Exchangeable Correlation, Unconfounded</vt:lpstr>
      <vt:lpstr>Nested Exchangeable Correlation, Unconfounded</vt:lpstr>
      <vt:lpstr>Block Exchangeable Correlation, Confounded</vt:lpstr>
      <vt:lpstr>Nested Exchangeable Correlation, Confounded</vt:lpstr>
      <vt:lpstr>Nested Exchangeable Correlation, Confounded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Peters</dc:creator>
  <cp:lastModifiedBy>Seewald, Nicholas J</cp:lastModifiedBy>
  <cp:revision>156</cp:revision>
  <cp:lastPrinted>2025-06-13T12:19:56Z</cp:lastPrinted>
  <dcterms:created xsi:type="dcterms:W3CDTF">2025-03-13T14:36:55Z</dcterms:created>
  <dcterms:modified xsi:type="dcterms:W3CDTF">2025-06-13T12:20:29Z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2024-10-25T14:22:55</vt:lpwstr>
  </property>
  <property fmtid="{D5CDD505-2E9C-101B-9397-08002B2CF9AE}" pid="3" name="TemplafyTenantId">
    <vt:lpwstr>pennmedicine</vt:lpwstr>
  </property>
  <property fmtid="{D5CDD505-2E9C-101B-9397-08002B2CF9AE}" pid="4" name="TemplafyTemplateId">
    <vt:lpwstr>1034288031134646878</vt:lpwstr>
  </property>
  <property fmtid="{D5CDD505-2E9C-101B-9397-08002B2CF9AE}" pid="5" name="TemplafyUserProfileId">
    <vt:lpwstr>1108691613579739141</vt:lpwstr>
  </property>
  <property fmtid="{D5CDD505-2E9C-101B-9397-08002B2CF9AE}" pid="6" name="TemplafyFromBlank">
    <vt:bool>true</vt:bool>
  </property>
</Properties>
</file>