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e99ad98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fe99ad98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Royden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fe99ad98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e99ad98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Royden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ac81b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ac81b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ac81b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ac81b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ac81b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ac81b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4ac81b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4ac81b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4ac81b7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ac81b7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fe99ad9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fe99ad9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3a3a56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3a3a56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Royden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fe99ad9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fe99ad9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e99ad9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e99ad9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fe99ad9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fe99ad9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fe99ad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e99ad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fe99ad9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fe99ad9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fe99ad9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fe99ad9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fe99ad98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fe99ad98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9.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879000"/>
            <a:ext cx="8520600" cy="8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Smash Database</a:t>
            </a:r>
            <a:endParaRPr sz="4800">
              <a:solidFill>
                <a:srgbClr val="FFFFFF"/>
              </a:solidFill>
            </a:endParaRPr>
          </a:p>
        </p:txBody>
      </p:sp>
      <p:sp>
        <p:nvSpPr>
          <p:cNvPr id="55" name="Google Shape;55;p13"/>
          <p:cNvSpPr txBox="1"/>
          <p:nvPr>
            <p:ph idx="1" type="subTitle"/>
          </p:nvPr>
        </p:nvSpPr>
        <p:spPr>
          <a:xfrm>
            <a:off x="311700" y="3456325"/>
            <a:ext cx="8520600" cy="16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Group 5</a:t>
            </a:r>
            <a:endParaRPr>
              <a:solidFill>
                <a:srgbClr val="FFFFFF"/>
              </a:solidFill>
            </a:endParaRPr>
          </a:p>
          <a:p>
            <a:pPr indent="0" lvl="0" marL="0" rtl="0" algn="ctr">
              <a:spcBef>
                <a:spcPts val="0"/>
              </a:spcBef>
              <a:spcAft>
                <a:spcPts val="0"/>
              </a:spcAft>
              <a:buNone/>
            </a:pPr>
            <a:r>
              <a:rPr lang="en" sz="1800">
                <a:solidFill>
                  <a:srgbClr val="FFFFFF"/>
                </a:solidFill>
              </a:rPr>
              <a:t>Nick Settoon</a:t>
            </a:r>
            <a:endParaRPr sz="1800">
              <a:solidFill>
                <a:srgbClr val="FFFFFF"/>
              </a:solidFill>
            </a:endParaRPr>
          </a:p>
          <a:p>
            <a:pPr indent="0" lvl="0" marL="0" rtl="0" algn="ctr">
              <a:spcBef>
                <a:spcPts val="0"/>
              </a:spcBef>
              <a:spcAft>
                <a:spcPts val="0"/>
              </a:spcAft>
              <a:buNone/>
            </a:pPr>
            <a:r>
              <a:rPr lang="en" sz="1800">
                <a:solidFill>
                  <a:srgbClr val="FFFFFF"/>
                </a:solidFill>
              </a:rPr>
              <a:t>Royden Lynch</a:t>
            </a:r>
            <a:endParaRPr sz="1800">
              <a:solidFill>
                <a:srgbClr val="FFFFFF"/>
              </a:solidFill>
            </a:endParaRPr>
          </a:p>
          <a:p>
            <a:pPr indent="0" lvl="0" marL="0" rtl="0" algn="ctr">
              <a:spcBef>
                <a:spcPts val="0"/>
              </a:spcBef>
              <a:spcAft>
                <a:spcPts val="0"/>
              </a:spcAft>
              <a:buNone/>
            </a:pPr>
            <a:r>
              <a:rPr lang="en" sz="1800">
                <a:solidFill>
                  <a:srgbClr val="FFFFFF"/>
                </a:solidFill>
              </a:rPr>
              <a:t>Gerald Mouton</a:t>
            </a:r>
            <a:endParaRPr sz="1800">
              <a:solidFill>
                <a:srgbClr val="FFFFFF"/>
              </a:solidFill>
            </a:endParaRPr>
          </a:p>
          <a:p>
            <a:pPr indent="0" lvl="0" marL="0" rtl="0" algn="ctr">
              <a:spcBef>
                <a:spcPts val="0"/>
              </a:spcBef>
              <a:spcAft>
                <a:spcPts val="0"/>
              </a:spcAft>
              <a:buNone/>
            </a:pPr>
            <a:r>
              <a:rPr lang="en" sz="1800">
                <a:solidFill>
                  <a:srgbClr val="FFFFFF"/>
                </a:solidFill>
              </a:rPr>
              <a:t>Seth Richard</a:t>
            </a:r>
            <a:endParaRPr sz="1800">
              <a:solidFill>
                <a:srgbClr val="FFFFFF"/>
              </a:solidFill>
            </a:endParaRPr>
          </a:p>
          <a:p>
            <a:pPr indent="0" lvl="0" marL="0" rtl="0" algn="ctr">
              <a:spcBef>
                <a:spcPts val="0"/>
              </a:spcBef>
              <a:spcAft>
                <a:spcPts val="0"/>
              </a:spcAft>
              <a:buNone/>
            </a:pPr>
            <a:r>
              <a:t/>
            </a:r>
            <a:endParaRPr>
              <a:solidFill>
                <a:srgbClr val="FFFFFF"/>
              </a:solidFill>
            </a:endParaRPr>
          </a:p>
        </p:txBody>
      </p:sp>
      <p:pic>
        <p:nvPicPr>
          <p:cNvPr id="56" name="Google Shape;56;p13"/>
          <p:cNvPicPr preferRelativeResize="0"/>
          <p:nvPr/>
        </p:nvPicPr>
        <p:blipFill>
          <a:blip r:embed="rId4">
            <a:alphaModFix/>
          </a:blip>
          <a:stretch>
            <a:fillRect/>
          </a:stretch>
        </p:blipFill>
        <p:spPr>
          <a:xfrm>
            <a:off x="1562888" y="114800"/>
            <a:ext cx="6018225" cy="28691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2"/>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36" name="Google Shape;136;p22"/>
          <p:cNvSpPr txBox="1"/>
          <p:nvPr/>
        </p:nvSpPr>
        <p:spPr>
          <a:xfrm>
            <a:off x="892350" y="237050"/>
            <a:ext cx="7359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Querying and Data Statistics(4)</a:t>
            </a:r>
            <a:endParaRPr sz="3600">
              <a:solidFill>
                <a:srgbClr val="FFFFFF"/>
              </a:solidFill>
            </a:endParaRPr>
          </a:p>
        </p:txBody>
      </p:sp>
      <p:sp>
        <p:nvSpPr>
          <p:cNvPr id="137" name="Google Shape;137;p22"/>
          <p:cNvSpPr txBox="1"/>
          <p:nvPr>
            <p:ph idx="1" type="body"/>
          </p:nvPr>
        </p:nvSpPr>
        <p:spPr>
          <a:xfrm>
            <a:off x="77975" y="1150900"/>
            <a:ext cx="25140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This query ranks the regions in our data set by the number of players that are based in that region.</a:t>
            </a:r>
            <a:endParaRPr>
              <a:solidFill>
                <a:srgbClr val="000000"/>
              </a:solidFill>
              <a:latin typeface="Times New Roman"/>
              <a:ea typeface="Times New Roman"/>
              <a:cs typeface="Times New Roman"/>
              <a:sym typeface="Times New Roman"/>
            </a:endParaRPr>
          </a:p>
        </p:txBody>
      </p:sp>
      <p:sp>
        <p:nvSpPr>
          <p:cNvPr id="138" name="Google Shape;138;p22"/>
          <p:cNvSpPr txBox="1"/>
          <p:nvPr>
            <p:ph idx="1" type="body"/>
          </p:nvPr>
        </p:nvSpPr>
        <p:spPr>
          <a:xfrm>
            <a:off x="2625600" y="1150900"/>
            <a:ext cx="47787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SELECT pregion AS region, COUNT(pname) AS num_players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FROM Player</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GROUP BY pregion</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ORDER BY num_players DESC;</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endParaRPr>
          </a:p>
        </p:txBody>
      </p:sp>
      <p:pic>
        <p:nvPicPr>
          <p:cNvPr id="139" name="Google Shape;139;p22"/>
          <p:cNvPicPr preferRelativeResize="0"/>
          <p:nvPr/>
        </p:nvPicPr>
        <p:blipFill>
          <a:blip r:embed="rId4">
            <a:alphaModFix/>
          </a:blip>
          <a:stretch>
            <a:fillRect/>
          </a:stretch>
        </p:blipFill>
        <p:spPr>
          <a:xfrm>
            <a:off x="7404325" y="1150900"/>
            <a:ext cx="1514975" cy="3770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46" name="Google Shape;146;p23"/>
          <p:cNvSpPr txBox="1"/>
          <p:nvPr/>
        </p:nvSpPr>
        <p:spPr>
          <a:xfrm>
            <a:off x="940075" y="223625"/>
            <a:ext cx="766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Querying and Data Statistics(5)</a:t>
            </a:r>
            <a:endParaRPr sz="3600">
              <a:solidFill>
                <a:srgbClr val="FFFFFF"/>
              </a:solidFill>
            </a:endParaRPr>
          </a:p>
        </p:txBody>
      </p:sp>
      <p:sp>
        <p:nvSpPr>
          <p:cNvPr id="147" name="Google Shape;147;p23"/>
          <p:cNvSpPr txBox="1"/>
          <p:nvPr>
            <p:ph idx="1" type="body"/>
          </p:nvPr>
        </p:nvSpPr>
        <p:spPr>
          <a:xfrm>
            <a:off x="77971" y="1150900"/>
            <a:ext cx="20574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This query ranks regions by the number of tournaments that were held there.</a:t>
            </a:r>
            <a:r>
              <a:rPr lang="en" sz="1400">
                <a:solidFill>
                  <a:srgbClr val="000000"/>
                </a:solidFill>
              </a:rPr>
              <a:t> </a:t>
            </a:r>
            <a:endParaRPr sz="1400">
              <a:solidFill>
                <a:srgbClr val="000000"/>
              </a:solidFill>
            </a:endParaRPr>
          </a:p>
        </p:txBody>
      </p:sp>
      <p:sp>
        <p:nvSpPr>
          <p:cNvPr id="148" name="Google Shape;148;p23"/>
          <p:cNvSpPr txBox="1"/>
          <p:nvPr>
            <p:ph idx="1" type="body"/>
          </p:nvPr>
        </p:nvSpPr>
        <p:spPr>
          <a:xfrm>
            <a:off x="2245113" y="1150900"/>
            <a:ext cx="47586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SELECT tregion AS region, COUNT(tname) AS  Num_Tournaments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    FROM Tournament</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    GROUP BY tregion</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    ORDER BY Num_Tournaments DESC;</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endParaRPr>
          </a:p>
        </p:txBody>
      </p:sp>
      <p:pic>
        <p:nvPicPr>
          <p:cNvPr id="149" name="Google Shape;149;p23"/>
          <p:cNvPicPr preferRelativeResize="0"/>
          <p:nvPr/>
        </p:nvPicPr>
        <p:blipFill>
          <a:blip r:embed="rId4">
            <a:alphaModFix/>
          </a:blip>
          <a:stretch>
            <a:fillRect/>
          </a:stretch>
        </p:blipFill>
        <p:spPr>
          <a:xfrm>
            <a:off x="6383680" y="1150900"/>
            <a:ext cx="2541125" cy="209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4"/>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56" name="Google Shape;156;p24"/>
          <p:cNvSpPr txBox="1"/>
          <p:nvPr/>
        </p:nvSpPr>
        <p:spPr>
          <a:xfrm>
            <a:off x="311700" y="163375"/>
            <a:ext cx="75876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lt1"/>
                </a:solidFill>
              </a:rPr>
              <a:t>Querying and Data Statistics(6)</a:t>
            </a:r>
            <a:endParaRPr/>
          </a:p>
        </p:txBody>
      </p:sp>
      <p:sp>
        <p:nvSpPr>
          <p:cNvPr id="157" name="Google Shape;157;p24"/>
          <p:cNvSpPr txBox="1"/>
          <p:nvPr>
            <p:ph idx="1" type="body"/>
          </p:nvPr>
        </p:nvSpPr>
        <p:spPr>
          <a:xfrm>
            <a:off x="77975" y="1150900"/>
            <a:ext cx="19095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This query ranks which characters are most popularly used in Super Smash Bros. Ultimate.</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900">
              <a:solidFill>
                <a:srgbClr val="6A737D"/>
              </a:solidFill>
              <a:highlight>
                <a:srgbClr val="FFFFFF"/>
              </a:highlight>
              <a:latin typeface="Consolas"/>
              <a:ea typeface="Consolas"/>
              <a:cs typeface="Consolas"/>
              <a:sym typeface="Consolas"/>
            </a:endParaRPr>
          </a:p>
          <a:p>
            <a:pPr indent="0" lvl="0" marL="0" rtl="0" algn="l">
              <a:spcBef>
                <a:spcPts val="1600"/>
              </a:spcBef>
              <a:spcAft>
                <a:spcPts val="1600"/>
              </a:spcAft>
              <a:buNone/>
            </a:pPr>
            <a:r>
              <a:t/>
            </a:r>
            <a:endParaRPr sz="1400">
              <a:solidFill>
                <a:srgbClr val="000000"/>
              </a:solidFill>
            </a:endParaRPr>
          </a:p>
        </p:txBody>
      </p:sp>
      <p:sp>
        <p:nvSpPr>
          <p:cNvPr id="158" name="Google Shape;158;p24"/>
          <p:cNvSpPr txBox="1"/>
          <p:nvPr>
            <p:ph idx="1" type="body"/>
          </p:nvPr>
        </p:nvSpPr>
        <p:spPr>
          <a:xfrm>
            <a:off x="1899450" y="1150900"/>
            <a:ext cx="53451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SELECT cname AS Character, tiername AS Tier, Total_Played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FROM (SELECT Character AS cname, sum(Play_rate) as Total_Played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FROM (SELECT char1 as Character, COUNT() as Play_rate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FROM FightSingles NATURAL JOIN SetSingles NATURAL JOIN Tournament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GROUP BY char1</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UNION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SELECT char2 as Character, COUNT() as Play_rate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FROM FightSingles NATURAL JOIN SetSingles NATURAL JOIN Tournament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GROUP BY char2)</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GROUP BY Character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ORDER BY Total_Played DESC) NATURAL JOIN Character NATURAL JOIN Tier;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159" name="Google Shape;159;p24"/>
          <p:cNvPicPr preferRelativeResize="0"/>
          <p:nvPr/>
        </p:nvPicPr>
        <p:blipFill>
          <a:blip r:embed="rId4">
            <a:alphaModFix/>
          </a:blip>
          <a:stretch>
            <a:fillRect/>
          </a:stretch>
        </p:blipFill>
        <p:spPr>
          <a:xfrm>
            <a:off x="7055258" y="445025"/>
            <a:ext cx="2088742" cy="3961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5"/>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66" name="Google Shape;166;p25"/>
          <p:cNvSpPr txBox="1"/>
          <p:nvPr/>
        </p:nvSpPr>
        <p:spPr>
          <a:xfrm>
            <a:off x="380350" y="261600"/>
            <a:ext cx="73191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lt1"/>
                </a:solidFill>
              </a:rPr>
              <a:t>Querying and Data Statistics(7)</a:t>
            </a:r>
            <a:endParaRPr/>
          </a:p>
        </p:txBody>
      </p:sp>
      <p:sp>
        <p:nvSpPr>
          <p:cNvPr id="167" name="Google Shape;167;p25"/>
          <p:cNvSpPr txBox="1"/>
          <p:nvPr>
            <p:ph idx="1" type="body"/>
          </p:nvPr>
        </p:nvSpPr>
        <p:spPr>
          <a:xfrm>
            <a:off x="311700" y="1150900"/>
            <a:ext cx="21111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This query ranks players by the number of sets they have won in all of the tournaments in our data set.</a:t>
            </a:r>
            <a:endParaRPr>
              <a:solidFill>
                <a:srgbClr val="000000"/>
              </a:solidFill>
              <a:latin typeface="Times New Roman"/>
              <a:ea typeface="Times New Roman"/>
              <a:cs typeface="Times New Roman"/>
              <a:sym typeface="Times New Roman"/>
            </a:endParaRPr>
          </a:p>
        </p:txBody>
      </p:sp>
      <p:sp>
        <p:nvSpPr>
          <p:cNvPr id="168" name="Google Shape;168;p25"/>
          <p:cNvSpPr txBox="1"/>
          <p:nvPr>
            <p:ph idx="1" type="body"/>
          </p:nvPr>
        </p:nvSpPr>
        <p:spPr>
          <a:xfrm>
            <a:off x="2618750" y="1150900"/>
            <a:ext cx="45729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SELECT Plyr, IFNULL(Set_wins,0) as Set_wins</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FROM (SELECT Plyr</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FROM (SELECT plyr1 as Plyr</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FROM SetSingles</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GROUP BY plyr1</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UNION</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SELECT plyr2 as Plyr</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FROM SetSingles</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GROUP BY plyr2))</a:t>
            </a:r>
            <a:endParaRPr sz="1400">
              <a:solidFill>
                <a:srgbClr val="000000"/>
              </a:solidFill>
            </a:endParaRPr>
          </a:p>
          <a:p>
            <a:pPr indent="0" lvl="0" marL="457200" rtl="0" algn="l">
              <a:lnSpc>
                <a:spcPct val="100000"/>
              </a:lnSpc>
              <a:spcBef>
                <a:spcPts val="0"/>
              </a:spcBef>
              <a:spcAft>
                <a:spcPts val="0"/>
              </a:spcAft>
              <a:buClr>
                <a:schemeClr val="dk1"/>
              </a:buClr>
              <a:buSzPts val="1100"/>
              <a:buFont typeface="Arial"/>
              <a:buNone/>
            </a:pPr>
            <a:r>
              <a:rPr lang="en" sz="1400">
                <a:solidFill>
                  <a:srgbClr val="000000"/>
                </a:solidFill>
              </a:rPr>
              <a:t>LEFT JOIN</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(SELECT swinner, COUNT(*) as Set_wins</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FROM SetSingles</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		GROUP BY swinner) on Plyr = swinner</a:t>
            </a:r>
            <a:endParaRPr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rPr>
              <a:t>ORDER BY Set_wins DESC, Plyr ASC;</a:t>
            </a:r>
            <a:endParaRPr sz="14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p:txBody>
      </p:sp>
      <p:pic>
        <p:nvPicPr>
          <p:cNvPr id="169" name="Google Shape;169;p25"/>
          <p:cNvPicPr preferRelativeResize="0"/>
          <p:nvPr/>
        </p:nvPicPr>
        <p:blipFill>
          <a:blip r:embed="rId4">
            <a:alphaModFix/>
          </a:blip>
          <a:stretch>
            <a:fillRect/>
          </a:stretch>
        </p:blipFill>
        <p:spPr>
          <a:xfrm>
            <a:off x="7248250" y="201056"/>
            <a:ext cx="1444700" cy="4741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6"/>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75" name="Google Shape;175;p26"/>
          <p:cNvSpPr txBox="1"/>
          <p:nvPr/>
        </p:nvSpPr>
        <p:spPr>
          <a:xfrm>
            <a:off x="369975" y="163375"/>
            <a:ext cx="77085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lt1"/>
                </a:solidFill>
              </a:rPr>
              <a:t>Querying and Data Statistics(8)</a:t>
            </a:r>
            <a:endParaRPr/>
          </a:p>
        </p:txBody>
      </p:sp>
      <p:sp>
        <p:nvSpPr>
          <p:cNvPr id="176" name="Google Shape;176;p26"/>
          <p:cNvSpPr txBox="1"/>
          <p:nvPr>
            <p:ph idx="1" type="body"/>
          </p:nvPr>
        </p:nvSpPr>
        <p:spPr>
          <a:xfrm>
            <a:off x="77975" y="1017725"/>
            <a:ext cx="2996100" cy="38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000000"/>
                </a:solidFill>
                <a:latin typeface="Times New Roman"/>
                <a:ea typeface="Times New Roman"/>
                <a:cs typeface="Times New Roman"/>
                <a:sym typeface="Times New Roman"/>
              </a:rPr>
              <a:t>Tournaments are structured like trees only horizontal. With this in mind, we gave sets in tournaments different depths. Meaning that as you go from Grand Finals down the depth increases. </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700">
                <a:solidFill>
                  <a:srgbClr val="000000"/>
                </a:solidFill>
                <a:latin typeface="Times New Roman"/>
                <a:ea typeface="Times New Roman"/>
                <a:cs typeface="Times New Roman"/>
                <a:sym typeface="Times New Roman"/>
              </a:rPr>
              <a:t>This query ranks the players by how early they were eliminated from the tournament. With 1 meaning they made it to Grand Finals.</a:t>
            </a:r>
            <a:endParaRPr sz="1700">
              <a:solidFill>
                <a:srgbClr val="000000"/>
              </a:solidFill>
              <a:latin typeface="Times New Roman"/>
              <a:ea typeface="Times New Roman"/>
              <a:cs typeface="Times New Roman"/>
              <a:sym typeface="Times New Roman"/>
            </a:endParaRPr>
          </a:p>
        </p:txBody>
      </p:sp>
      <p:sp>
        <p:nvSpPr>
          <p:cNvPr id="177" name="Google Shape;177;p26"/>
          <p:cNvSpPr txBox="1"/>
          <p:nvPr>
            <p:ph idx="1" type="body"/>
          </p:nvPr>
        </p:nvSpPr>
        <p:spPr>
          <a:xfrm>
            <a:off x="3074075" y="1150900"/>
            <a:ext cx="42585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SELECT plyr1 as Player, MIN(depth) as Round_Eliminated</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FROM SetSingles NATURAL JOIN Tournament</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GROUP BY Player</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UNION</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Select plyr2 as Player, MIN(depth) as Round_Eliminated</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FROM SetSingles NATURAL JOIN Tournament</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GROUP BY Player</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rgbClr val="000000"/>
                </a:solidFill>
                <a:latin typeface="Times New Roman"/>
                <a:ea typeface="Times New Roman"/>
                <a:cs typeface="Times New Roman"/>
                <a:sym typeface="Times New Roman"/>
              </a:rPr>
              <a:t>    ORDER BY Round_Eliminated;</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000000"/>
              </a:solidFill>
            </a:endParaRPr>
          </a:p>
        </p:txBody>
      </p:sp>
      <p:pic>
        <p:nvPicPr>
          <p:cNvPr id="178" name="Google Shape;178;p26"/>
          <p:cNvPicPr preferRelativeResize="0"/>
          <p:nvPr/>
        </p:nvPicPr>
        <p:blipFill>
          <a:blip r:embed="rId4">
            <a:alphaModFix/>
          </a:blip>
          <a:stretch>
            <a:fillRect/>
          </a:stretch>
        </p:blipFill>
        <p:spPr>
          <a:xfrm>
            <a:off x="7195827" y="302250"/>
            <a:ext cx="1774925" cy="453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27"/>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85" name="Google Shape;185;p27"/>
          <p:cNvSpPr txBox="1"/>
          <p:nvPr/>
        </p:nvSpPr>
        <p:spPr>
          <a:xfrm>
            <a:off x="993775" y="163375"/>
            <a:ext cx="78966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lt1"/>
                </a:solidFill>
              </a:rPr>
              <a:t>Querying and Data Statistics(9)</a:t>
            </a:r>
            <a:endParaRPr/>
          </a:p>
        </p:txBody>
      </p:sp>
      <p:sp>
        <p:nvSpPr>
          <p:cNvPr id="186" name="Google Shape;186;p27"/>
          <p:cNvSpPr txBox="1"/>
          <p:nvPr>
            <p:ph idx="1" type="body"/>
          </p:nvPr>
        </p:nvSpPr>
        <p:spPr>
          <a:xfrm>
            <a:off x="77963" y="1150900"/>
            <a:ext cx="29961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In Super Smash Bros, some character are better than others. Therefore, not all fights take the same level of skill.</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This query ranks each player by the number of fights that they have won when the character that they are playing has a lower tier than the opponent's character.</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This essentially means how many fights has a player won when their character was at a disadvantage.</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endParaRPr>
          </a:p>
        </p:txBody>
      </p:sp>
      <p:sp>
        <p:nvSpPr>
          <p:cNvPr id="187" name="Google Shape;187;p27"/>
          <p:cNvSpPr txBox="1"/>
          <p:nvPr>
            <p:ph idx="1" type="body"/>
          </p:nvPr>
        </p:nvSpPr>
        <p:spPr>
          <a:xfrm>
            <a:off x="3073950" y="1150900"/>
            <a:ext cx="40782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SELECT Player,SUM(Wins_At_Disadvantage) as Wins_At_Disadvantage</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 (SELECT plyr1 as Player, COUNT() as Wins_At_Disadvantage</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FROM(SELECT char1,char2,fwinner,plyr1,plyr2</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 FightSingles NATURAL JOIN SetSingles)</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WHERE (SELECT tratio</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 Matchup</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                    	WHERE c1name = char1 AND c2name = char2) &gt; 1 </a:t>
            </a:r>
            <a:endParaRPr sz="1000">
              <a:solidFill>
                <a:srgbClr val="000000"/>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AND char1 = fwinner</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GROUP BY plyr1</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UNION</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SELECT plyr2 as Player, COUNT() as Wins_At_Disadvantage</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FROM(SELECT char1,char2,fwinner,plyr1,plyr2</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 FightSingles NATURAL JOIN SetSingles)</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WHERE (SELECT tratio</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FROM Matchup</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                    	WHERE c1name = char2 AND c2name = char1) &gt; 1 </a:t>
            </a:r>
            <a:endParaRPr sz="1000">
              <a:solidFill>
                <a:srgbClr val="000000"/>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AND char2 = fwinner</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GROUP BY plyr2)</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latin typeface="Times New Roman"/>
                <a:ea typeface="Times New Roman"/>
                <a:cs typeface="Times New Roman"/>
                <a:sym typeface="Times New Roman"/>
              </a:rPr>
              <a:t>   GROUP BY Player</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   ORDER BY Wins_At_Disadvantage DESC;</a:t>
            </a:r>
            <a:endParaRPr sz="1000">
              <a:solidFill>
                <a:srgbClr val="000000"/>
              </a:solidFill>
              <a:latin typeface="Times New Roman"/>
              <a:ea typeface="Times New Roman"/>
              <a:cs typeface="Times New Roman"/>
              <a:sym typeface="Times New Roman"/>
            </a:endParaRPr>
          </a:p>
        </p:txBody>
      </p:sp>
      <p:pic>
        <p:nvPicPr>
          <p:cNvPr id="188" name="Google Shape;188;p27"/>
          <p:cNvPicPr preferRelativeResize="0"/>
          <p:nvPr/>
        </p:nvPicPr>
        <p:blipFill>
          <a:blip r:embed="rId4">
            <a:alphaModFix/>
          </a:blip>
          <a:stretch>
            <a:fillRect/>
          </a:stretch>
        </p:blipFill>
        <p:spPr>
          <a:xfrm>
            <a:off x="7152050" y="1115713"/>
            <a:ext cx="1926325" cy="37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8"/>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95" name="Google Shape;195;p28"/>
          <p:cNvSpPr txBox="1"/>
          <p:nvPr/>
        </p:nvSpPr>
        <p:spPr>
          <a:xfrm>
            <a:off x="922200" y="163375"/>
            <a:ext cx="79101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lt1"/>
                </a:solidFill>
              </a:rPr>
              <a:t>Querying and Data Statistics(10)</a:t>
            </a:r>
            <a:endParaRPr/>
          </a:p>
        </p:txBody>
      </p:sp>
      <p:sp>
        <p:nvSpPr>
          <p:cNvPr id="196" name="Google Shape;196;p28"/>
          <p:cNvSpPr txBox="1"/>
          <p:nvPr>
            <p:ph idx="1" type="body"/>
          </p:nvPr>
        </p:nvSpPr>
        <p:spPr>
          <a:xfrm>
            <a:off x="77973" y="1150900"/>
            <a:ext cx="25812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Ranks each matchup by how favorable it is to the first player based on their tier rating. Includes the tier names of the characters in the matchup next to each character. </a:t>
            </a:r>
            <a:endParaRPr>
              <a:solidFill>
                <a:srgbClr val="000000"/>
              </a:solidFill>
              <a:latin typeface="Times New Roman"/>
              <a:ea typeface="Times New Roman"/>
              <a:cs typeface="Times New Roman"/>
              <a:sym typeface="Times New Roman"/>
            </a:endParaRPr>
          </a:p>
        </p:txBody>
      </p:sp>
      <p:sp>
        <p:nvSpPr>
          <p:cNvPr id="197" name="Google Shape;197;p28"/>
          <p:cNvSpPr txBox="1"/>
          <p:nvPr>
            <p:ph idx="1" type="body"/>
          </p:nvPr>
        </p:nvSpPr>
        <p:spPr>
          <a:xfrm>
            <a:off x="2659175" y="1150900"/>
            <a:ext cx="4146900" cy="240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SELECT c1name, adv_tier as c1_tier, c2name, t2.tiername as c2_tier, tratio</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FROM (SELECT c1name, c2name, tratio, t1.tiername as adv_tier</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		FROM Matchup as mu INNER JOIN Character as char on mu.c1name = char.cname NATURAL JOIN Tier as t1) as view1 INNER JOIN Character as char2 on view1.c2name = char2.cname NATURAL JOIN Tier as t2</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WHERE tratio &lt; 1</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ORDER BY tratio;</a:t>
            </a:r>
            <a:endParaRPr sz="900">
              <a:solidFill>
                <a:srgbClr val="000000"/>
              </a:solidFill>
            </a:endParaRPr>
          </a:p>
        </p:txBody>
      </p:sp>
      <p:pic>
        <p:nvPicPr>
          <p:cNvPr id="198" name="Google Shape;198;p28"/>
          <p:cNvPicPr preferRelativeResize="0"/>
          <p:nvPr/>
        </p:nvPicPr>
        <p:blipFill>
          <a:blip r:embed="rId4">
            <a:alphaModFix/>
          </a:blip>
          <a:stretch>
            <a:fillRect/>
          </a:stretch>
        </p:blipFill>
        <p:spPr>
          <a:xfrm>
            <a:off x="6806075" y="878925"/>
            <a:ext cx="2210426" cy="1840449"/>
          </a:xfrm>
          <a:prstGeom prst="rect">
            <a:avLst/>
          </a:prstGeom>
          <a:noFill/>
          <a:ln>
            <a:noFill/>
          </a:ln>
        </p:spPr>
      </p:pic>
      <p:pic>
        <p:nvPicPr>
          <p:cNvPr id="199" name="Google Shape;199;p28"/>
          <p:cNvPicPr preferRelativeResize="0"/>
          <p:nvPr/>
        </p:nvPicPr>
        <p:blipFill>
          <a:blip r:embed="rId5">
            <a:alphaModFix/>
          </a:blip>
          <a:stretch>
            <a:fillRect/>
          </a:stretch>
        </p:blipFill>
        <p:spPr>
          <a:xfrm>
            <a:off x="6781163" y="2862950"/>
            <a:ext cx="2210436" cy="189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ph idx="1" type="body"/>
          </p:nvPr>
        </p:nvSpPr>
        <p:spPr>
          <a:xfrm>
            <a:off x="311700" y="1125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Brainstorming and business requirements of building a database.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Deeper and more practical understanding of SQLite.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Knowledge of DBMS tools such as DB Browser for SQLite.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Developed better data preprocessing skills and better knowledge of importing data from CSV files.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Determining and utilizing foreign keys.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How to develop an ER diagram for a database.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How to handle different aspects of of designing a relational data model.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Developing complex queries to answer questions using the data.</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Effectively work as a group on a database project.</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pic>
        <p:nvPicPr>
          <p:cNvPr id="206" name="Google Shape;206;p29"/>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207" name="Google Shape;207;p29"/>
          <p:cNvSpPr txBox="1"/>
          <p:nvPr/>
        </p:nvSpPr>
        <p:spPr>
          <a:xfrm>
            <a:off x="953500" y="223600"/>
            <a:ext cx="4633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Outcomes</a:t>
            </a:r>
            <a:endParaRPr sz="3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77400" y="79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Overview of the Problem</a:t>
            </a:r>
            <a:endParaRPr>
              <a:solidFill>
                <a:srgbClr val="FFFFFF"/>
              </a:solidFill>
            </a:endParaRPr>
          </a:p>
        </p:txBody>
      </p:sp>
      <p:sp>
        <p:nvSpPr>
          <p:cNvPr id="62" name="Google Shape;62;p14"/>
          <p:cNvSpPr txBox="1"/>
          <p:nvPr>
            <p:ph idx="1" type="body"/>
          </p:nvPr>
        </p:nvSpPr>
        <p:spPr>
          <a:xfrm>
            <a:off x="332600" y="1222075"/>
            <a:ext cx="4260300" cy="3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Project Objectives</a:t>
            </a:r>
            <a:endParaRPr b="1">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To create an efficient, consistent, and scalable database to answer any user request regarding all of the Super Smash Bros. Ultimate data we collect.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b="1">
              <a:solidFill>
                <a:srgbClr val="000000"/>
              </a:solidFill>
            </a:endParaRPr>
          </a:p>
        </p:txBody>
      </p:sp>
      <p:pic>
        <p:nvPicPr>
          <p:cNvPr id="63" name="Google Shape;63;p14"/>
          <p:cNvPicPr preferRelativeResize="0"/>
          <p:nvPr/>
        </p:nvPicPr>
        <p:blipFill rotWithShape="1">
          <a:blip r:embed="rId3">
            <a:alphaModFix/>
          </a:blip>
          <a:srcRect b="78333" l="0" r="0" t="0"/>
          <a:stretch/>
        </p:blipFill>
        <p:spPr>
          <a:xfrm>
            <a:off x="0" y="233450"/>
            <a:ext cx="9143993" cy="854348"/>
          </a:xfrm>
          <a:prstGeom prst="rect">
            <a:avLst/>
          </a:prstGeom>
          <a:noFill/>
          <a:ln>
            <a:noFill/>
          </a:ln>
          <a:effectLst>
            <a:reflection blurRad="0" dir="5400000" dist="38100" endA="0" endPos="30000" fadeDir="5400012" kx="0" rotWithShape="0" algn="bl" stA="0" stPos="0" sy="-100000" ky="0"/>
          </a:effectLst>
        </p:spPr>
      </p:pic>
      <p:sp>
        <p:nvSpPr>
          <p:cNvPr id="64" name="Google Shape;64;p14"/>
          <p:cNvSpPr txBox="1"/>
          <p:nvPr/>
        </p:nvSpPr>
        <p:spPr>
          <a:xfrm>
            <a:off x="903000" y="29967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Overview of the Problem</a:t>
            </a:r>
            <a:endParaRPr sz="3600">
              <a:solidFill>
                <a:srgbClr val="FFFFFF"/>
              </a:solidFill>
            </a:endParaRPr>
          </a:p>
        </p:txBody>
      </p:sp>
      <p:sp>
        <p:nvSpPr>
          <p:cNvPr id="65" name="Google Shape;65;p14"/>
          <p:cNvSpPr txBox="1"/>
          <p:nvPr/>
        </p:nvSpPr>
        <p:spPr>
          <a:xfrm>
            <a:off x="8124850" y="122207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4592900" y="1222075"/>
            <a:ext cx="4270500" cy="3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Business Requirements</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Be able to rank the players by the number of set wins they have in order to create a “standings” of the players.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Determine the fictional characters that give a player the biggest advantage and highest chance to win a set.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When two characters are paired up against each other who has the advantage, no matter who the esports players are.</a:t>
            </a:r>
            <a:endParaRPr>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a:solidFill>
                  <a:schemeClr val="dk1"/>
                </a:solidFill>
                <a:latin typeface="Times New Roman"/>
                <a:ea typeface="Times New Roman"/>
                <a:cs typeface="Times New Roman"/>
                <a:sym typeface="Times New Roman"/>
              </a:rPr>
              <a:t>What are the most popular regions for Ultimate, and what areas need more promotion and advertisement.</a:t>
            </a:r>
            <a:r>
              <a:rPr lang="e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1020775"/>
            <a:ext cx="4260300" cy="3548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solidFill>
                  <a:srgbClr val="000000"/>
                </a:solidFill>
                <a:latin typeface="Times New Roman"/>
                <a:ea typeface="Times New Roman"/>
                <a:cs typeface="Times New Roman"/>
                <a:sym typeface="Times New Roman"/>
              </a:rPr>
              <a:t>The data used to fill our database was collected with 2 main methods:</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Manually importing our own discoveries off of the internet into CSV files.</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Importing CSV files we found with relevant data.</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000000"/>
              </a:solidFill>
            </a:endParaRPr>
          </a:p>
        </p:txBody>
      </p:sp>
      <p:sp>
        <p:nvSpPr>
          <p:cNvPr id="73" name="Google Shape;73;p15"/>
          <p:cNvSpPr txBox="1"/>
          <p:nvPr/>
        </p:nvSpPr>
        <p:spPr>
          <a:xfrm>
            <a:off x="4592900" y="1017725"/>
            <a:ext cx="4377900" cy="3548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800">
                <a:latin typeface="Times New Roman"/>
                <a:ea typeface="Times New Roman"/>
                <a:cs typeface="Times New Roman"/>
                <a:sym typeface="Times New Roman"/>
              </a:rPr>
              <a:t>Our database is 536kb.</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800">
                <a:latin typeface="Times New Roman"/>
                <a:ea typeface="Times New Roman"/>
                <a:cs typeface="Times New Roman"/>
                <a:sym typeface="Times New Roman"/>
              </a:rPr>
              <a:t>The data is parsed out into multiple different CSV files for easy importing. </a:t>
            </a:r>
            <a:endParaRPr sz="1800">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 sz="1800">
                <a:latin typeface="Times New Roman"/>
                <a:ea typeface="Times New Roman"/>
                <a:cs typeface="Times New Roman"/>
                <a:sym typeface="Times New Roman"/>
              </a:rPr>
              <a:t>We divided tournaments into sets, which are usually 2-5 fights. Each fight is an individual fight that takes place at a tournament between two players. We store professional players and each character in the game. We also store each matchup between two characters for statistics purposes.</a:t>
            </a:r>
            <a:endParaRPr sz="1800">
              <a:latin typeface="Times New Roman"/>
              <a:ea typeface="Times New Roman"/>
              <a:cs typeface="Times New Roman"/>
              <a:sym typeface="Times New Roman"/>
            </a:endParaRPr>
          </a:p>
        </p:txBody>
      </p:sp>
      <p:pic>
        <p:nvPicPr>
          <p:cNvPr id="74" name="Google Shape;74;p15"/>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75" name="Google Shape;75;p15"/>
          <p:cNvSpPr txBox="1"/>
          <p:nvPr/>
        </p:nvSpPr>
        <p:spPr>
          <a:xfrm>
            <a:off x="899800" y="223625"/>
            <a:ext cx="296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Data</a:t>
            </a:r>
            <a:endParaRPr sz="3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4841925" y="1104125"/>
            <a:ext cx="4260300" cy="39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Constraints</a:t>
            </a:r>
            <a:endParaRPr b="1">
              <a:solidFill>
                <a:srgbClr val="000000"/>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Based on how tournaments are usually structured.</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determined that a fight is the smallest unit of data.</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Sets have one winner and contain 2-5 fights.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Tournaments have many sets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Fights are between 2 players that each use a character on a single stage.</a:t>
            </a:r>
            <a:endParaRPr>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1600"/>
              </a:spcAft>
              <a:buNone/>
            </a:pPr>
            <a:r>
              <a:t/>
            </a:r>
            <a:endParaRPr b="1">
              <a:solidFill>
                <a:srgbClr val="000000"/>
              </a:solidFill>
              <a:latin typeface="Times New Roman"/>
              <a:ea typeface="Times New Roman"/>
              <a:cs typeface="Times New Roman"/>
              <a:sym typeface="Times New Roman"/>
            </a:endParaRPr>
          </a:p>
        </p:txBody>
      </p:sp>
      <p:pic>
        <p:nvPicPr>
          <p:cNvPr id="82" name="Google Shape;82;p16"/>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83" name="Google Shape;83;p16"/>
          <p:cNvSpPr txBox="1"/>
          <p:nvPr/>
        </p:nvSpPr>
        <p:spPr>
          <a:xfrm>
            <a:off x="913200" y="229500"/>
            <a:ext cx="77622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Assumptions and Constraints</a:t>
            </a:r>
            <a:endParaRPr sz="3600">
              <a:solidFill>
                <a:srgbClr val="FFFFFF"/>
              </a:solidFill>
            </a:endParaRPr>
          </a:p>
        </p:txBody>
      </p:sp>
      <p:sp>
        <p:nvSpPr>
          <p:cNvPr id="84" name="Google Shape;84;p16"/>
          <p:cNvSpPr txBox="1"/>
          <p:nvPr/>
        </p:nvSpPr>
        <p:spPr>
          <a:xfrm>
            <a:off x="311700" y="1104125"/>
            <a:ext cx="4391400" cy="36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Assumptions</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Each tournament should have one, and only one, winner.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Player names are unique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Character names are unique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Tournament names are unique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There are a finite number of possible matchups</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78333" l="0" r="0" t="0"/>
          <a:stretch/>
        </p:blipFill>
        <p:spPr>
          <a:xfrm>
            <a:off x="0" y="0"/>
            <a:ext cx="9143993" cy="445027"/>
          </a:xfrm>
          <a:prstGeom prst="rect">
            <a:avLst/>
          </a:prstGeom>
          <a:noFill/>
          <a:ln>
            <a:noFill/>
          </a:ln>
          <a:effectLst>
            <a:reflection blurRad="0" dir="5400000" dist="38100" endA="0" endPos="30000" fadeDir="5400012" kx="0" rotWithShape="0" algn="bl" stA="0" stPos="0" sy="-100000" ky="0"/>
          </a:effectLst>
        </p:spPr>
      </p:pic>
      <p:sp>
        <p:nvSpPr>
          <p:cNvPr id="90" name="Google Shape;90;p17"/>
          <p:cNvSpPr txBox="1"/>
          <p:nvPr/>
        </p:nvSpPr>
        <p:spPr>
          <a:xfrm>
            <a:off x="142275" y="-35337"/>
            <a:ext cx="27552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ER Diagram</a:t>
            </a:r>
            <a:endParaRPr sz="2200">
              <a:solidFill>
                <a:srgbClr val="FFFFFF"/>
              </a:solidFill>
            </a:endParaRPr>
          </a:p>
        </p:txBody>
      </p:sp>
      <p:pic>
        <p:nvPicPr>
          <p:cNvPr id="91" name="Google Shape;91;p17"/>
          <p:cNvPicPr preferRelativeResize="0"/>
          <p:nvPr/>
        </p:nvPicPr>
        <p:blipFill rotWithShape="1">
          <a:blip r:embed="rId4">
            <a:alphaModFix/>
          </a:blip>
          <a:srcRect b="0" l="5634" r="5634" t="0"/>
          <a:stretch/>
        </p:blipFill>
        <p:spPr>
          <a:xfrm>
            <a:off x="1296703" y="480375"/>
            <a:ext cx="6550581" cy="466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We designed our relational database through the process of normalization to achieve greater data integrity and attempt to avoid data redundancy.</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We took measures to avoid redundant information by creating multiple smaller tables to make our database more efficient.</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Each of our tables achieves BCNF.</a:t>
            </a:r>
            <a:endParaRPr>
              <a:solidFill>
                <a:srgbClr val="000000"/>
              </a:solidFill>
              <a:latin typeface="Times New Roman"/>
              <a:ea typeface="Times New Roman"/>
              <a:cs typeface="Times New Roman"/>
              <a:sym typeface="Times New Roman"/>
            </a:endParaRPr>
          </a:p>
        </p:txBody>
      </p:sp>
      <p:pic>
        <p:nvPicPr>
          <p:cNvPr id="98" name="Google Shape;98;p18"/>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99" name="Google Shape;99;p18"/>
          <p:cNvSpPr txBox="1"/>
          <p:nvPr/>
        </p:nvSpPr>
        <p:spPr>
          <a:xfrm>
            <a:off x="939350" y="250475"/>
            <a:ext cx="347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Normalization</a:t>
            </a:r>
            <a:endParaRPr sz="3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9"/>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06" name="Google Shape;106;p19"/>
          <p:cNvSpPr txBox="1"/>
          <p:nvPr/>
        </p:nvSpPr>
        <p:spPr>
          <a:xfrm>
            <a:off x="886350" y="241750"/>
            <a:ext cx="691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Querying and Data Statistics(1)</a:t>
            </a:r>
            <a:endParaRPr sz="3600">
              <a:solidFill>
                <a:srgbClr val="FFFFFF"/>
              </a:solidFill>
            </a:endParaRPr>
          </a:p>
        </p:txBody>
      </p:sp>
      <p:sp>
        <p:nvSpPr>
          <p:cNvPr id="107" name="Google Shape;107;p19"/>
          <p:cNvSpPr txBox="1"/>
          <p:nvPr>
            <p:ph idx="1" type="body"/>
          </p:nvPr>
        </p:nvSpPr>
        <p:spPr>
          <a:xfrm>
            <a:off x="77963" y="1150900"/>
            <a:ext cx="29961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This query ranks players by the number of tournaments, in our data set, that they went to.</a:t>
            </a:r>
            <a:endParaRPr>
              <a:solidFill>
                <a:srgbClr val="000000"/>
              </a:solidFill>
              <a:latin typeface="Times New Roman"/>
              <a:ea typeface="Times New Roman"/>
              <a:cs typeface="Times New Roman"/>
              <a:sym typeface="Times New Roman"/>
            </a:endParaRPr>
          </a:p>
        </p:txBody>
      </p:sp>
      <p:sp>
        <p:nvSpPr>
          <p:cNvPr id="108" name="Google Shape;108;p19"/>
          <p:cNvSpPr txBox="1"/>
          <p:nvPr>
            <p:ph idx="1" type="body"/>
          </p:nvPr>
        </p:nvSpPr>
        <p:spPr>
          <a:xfrm>
            <a:off x="3074075" y="1150900"/>
            <a:ext cx="39105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SELECT pname as Player, COUNT(*) as Tourneys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FROM PlayerTournament NATURAL JOIN Player</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GROUP BY pname</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ORDER BY Tourneys DESC;</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p:txBody>
      </p:sp>
      <p:pic>
        <p:nvPicPr>
          <p:cNvPr id="109" name="Google Shape;109;p19"/>
          <p:cNvPicPr preferRelativeResize="0"/>
          <p:nvPr/>
        </p:nvPicPr>
        <p:blipFill>
          <a:blip r:embed="rId4">
            <a:alphaModFix/>
          </a:blip>
          <a:stretch>
            <a:fillRect/>
          </a:stretch>
        </p:blipFill>
        <p:spPr>
          <a:xfrm>
            <a:off x="7111898" y="1150910"/>
            <a:ext cx="1511000" cy="375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0"/>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16" name="Google Shape;116;p20"/>
          <p:cNvSpPr txBox="1"/>
          <p:nvPr/>
        </p:nvSpPr>
        <p:spPr>
          <a:xfrm>
            <a:off x="980350" y="255150"/>
            <a:ext cx="74937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Querying and Data Statistics(2)</a:t>
            </a:r>
            <a:endParaRPr sz="3600">
              <a:solidFill>
                <a:srgbClr val="FFFFFF"/>
              </a:solidFill>
            </a:endParaRPr>
          </a:p>
        </p:txBody>
      </p:sp>
      <p:sp>
        <p:nvSpPr>
          <p:cNvPr id="117" name="Google Shape;117;p20"/>
          <p:cNvSpPr txBox="1"/>
          <p:nvPr>
            <p:ph idx="1" type="body"/>
          </p:nvPr>
        </p:nvSpPr>
        <p:spPr>
          <a:xfrm>
            <a:off x="77975" y="1150900"/>
            <a:ext cx="23931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This query ranks matchups, a fight between two character independant of players, by the number of </a:t>
            </a:r>
            <a:r>
              <a:rPr lang="en">
                <a:solidFill>
                  <a:srgbClr val="000000"/>
                </a:solidFill>
                <a:latin typeface="Times New Roman"/>
                <a:ea typeface="Times New Roman"/>
                <a:cs typeface="Times New Roman"/>
                <a:sym typeface="Times New Roman"/>
              </a:rPr>
              <a:t>occurrences</a:t>
            </a:r>
            <a:r>
              <a:rPr lang="en">
                <a:solidFill>
                  <a:srgbClr val="000000"/>
                </a:solidFill>
                <a:latin typeface="Times New Roman"/>
                <a:ea typeface="Times New Roman"/>
                <a:cs typeface="Times New Roman"/>
                <a:sym typeface="Times New Roman"/>
              </a:rPr>
              <a:t> of that matchup.</a:t>
            </a:r>
            <a:endParaRPr>
              <a:solidFill>
                <a:srgbClr val="000000"/>
              </a:solidFill>
              <a:latin typeface="Times New Roman"/>
              <a:ea typeface="Times New Roman"/>
              <a:cs typeface="Times New Roman"/>
              <a:sym typeface="Times New Roman"/>
            </a:endParaRPr>
          </a:p>
        </p:txBody>
      </p:sp>
      <p:sp>
        <p:nvSpPr>
          <p:cNvPr id="118" name="Google Shape;118;p20"/>
          <p:cNvSpPr txBox="1"/>
          <p:nvPr>
            <p:ph idx="1" type="body"/>
          </p:nvPr>
        </p:nvSpPr>
        <p:spPr>
          <a:xfrm>
            <a:off x="2605325" y="1150900"/>
            <a:ext cx="34254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SELECT *, c1wins + c2wins as Total_Fights</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FROM Matchup</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    WHERE Total_Fights &gt;= 1;</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endParaRPr>
          </a:p>
        </p:txBody>
      </p:sp>
      <p:pic>
        <p:nvPicPr>
          <p:cNvPr id="119" name="Google Shape;119;p20"/>
          <p:cNvPicPr preferRelativeResize="0"/>
          <p:nvPr/>
        </p:nvPicPr>
        <p:blipFill>
          <a:blip r:embed="rId4">
            <a:alphaModFix/>
          </a:blip>
          <a:stretch>
            <a:fillRect/>
          </a:stretch>
        </p:blipFill>
        <p:spPr>
          <a:xfrm>
            <a:off x="6030775" y="1150900"/>
            <a:ext cx="2937600" cy="34955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1"/>
          <p:cNvPicPr preferRelativeResize="0"/>
          <p:nvPr/>
        </p:nvPicPr>
        <p:blipFill rotWithShape="1">
          <a:blip r:embed="rId3">
            <a:alphaModFix/>
          </a:blip>
          <a:srcRect b="78333" l="0" r="0" t="0"/>
          <a:stretch/>
        </p:blipFill>
        <p:spPr>
          <a:xfrm>
            <a:off x="0" y="163375"/>
            <a:ext cx="9143993" cy="854348"/>
          </a:xfrm>
          <a:prstGeom prst="rect">
            <a:avLst/>
          </a:prstGeom>
          <a:noFill/>
          <a:ln>
            <a:noFill/>
          </a:ln>
          <a:effectLst>
            <a:reflection blurRad="0" dir="5400000" dist="38100" endA="0" endPos="30000" fadeDir="5400012" kx="0" rotWithShape="0" algn="bl" stA="0" stPos="0" sy="-100000" ky="0"/>
          </a:effectLst>
        </p:spPr>
      </p:pic>
      <p:sp>
        <p:nvSpPr>
          <p:cNvPr id="126" name="Google Shape;126;p21"/>
          <p:cNvSpPr txBox="1"/>
          <p:nvPr/>
        </p:nvSpPr>
        <p:spPr>
          <a:xfrm>
            <a:off x="962700" y="257000"/>
            <a:ext cx="78696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Querying and Data Statistics(3)</a:t>
            </a:r>
            <a:endParaRPr sz="3600">
              <a:solidFill>
                <a:srgbClr val="FFFFFF"/>
              </a:solidFill>
            </a:endParaRPr>
          </a:p>
        </p:txBody>
      </p:sp>
      <p:sp>
        <p:nvSpPr>
          <p:cNvPr id="127" name="Google Shape;127;p21"/>
          <p:cNvSpPr txBox="1"/>
          <p:nvPr>
            <p:ph idx="1" type="body"/>
          </p:nvPr>
        </p:nvSpPr>
        <p:spPr>
          <a:xfrm>
            <a:off x="77975" y="1150900"/>
            <a:ext cx="1909500" cy="36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This query lists players by the number of fights they have won.</a:t>
            </a:r>
            <a:endParaRPr>
              <a:solidFill>
                <a:srgbClr val="000000"/>
              </a:solidFill>
              <a:latin typeface="Times New Roman"/>
              <a:ea typeface="Times New Roman"/>
              <a:cs typeface="Times New Roman"/>
              <a:sym typeface="Times New Roman"/>
            </a:endParaRPr>
          </a:p>
        </p:txBody>
      </p:sp>
      <p:sp>
        <p:nvSpPr>
          <p:cNvPr id="128" name="Google Shape;128;p21"/>
          <p:cNvSpPr txBox="1"/>
          <p:nvPr>
            <p:ph idx="1" type="body"/>
          </p:nvPr>
        </p:nvSpPr>
        <p:spPr>
          <a:xfrm>
            <a:off x="1987475" y="1150900"/>
            <a:ext cx="4915200" cy="36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SELECT swinner AS name, COUNT(fid) AS fight_wins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FROM FightSingles NATURAL INNER JOIN SetSingles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GROUP BY swinner</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ORDER BY fight_wins DESC;</a:t>
            </a:r>
            <a:endParaRPr sz="14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p:txBody>
      </p:sp>
      <p:pic>
        <p:nvPicPr>
          <p:cNvPr id="129" name="Google Shape;129;p21"/>
          <p:cNvPicPr preferRelativeResize="0"/>
          <p:nvPr/>
        </p:nvPicPr>
        <p:blipFill>
          <a:blip r:embed="rId4">
            <a:alphaModFix/>
          </a:blip>
          <a:stretch>
            <a:fillRect/>
          </a:stretch>
        </p:blipFill>
        <p:spPr>
          <a:xfrm>
            <a:off x="7023350" y="1150900"/>
            <a:ext cx="1330650" cy="386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