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289" r:id="rId5"/>
    <p:sldId id="286" r:id="rId6"/>
    <p:sldId id="273" r:id="rId7"/>
    <p:sldId id="271" r:id="rId8"/>
    <p:sldId id="2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154" y="6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11/5/2024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3541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33513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noProof="0"/>
              <a:t>Click icon to add picture</a:t>
            </a:r>
            <a:endParaRPr lang="en-US" noProof="0"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11/5/2024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7533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943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11/5/2024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11/5/2024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11/5/2024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5000" dirty="0">
                <a:solidFill>
                  <a:schemeClr val="bg1"/>
                </a:solidFill>
              </a:rPr>
              <a:t>Zeig Software Basic with Secured Door Enhancement</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4044000" y="4221162"/>
            <a:ext cx="4104000" cy="882001"/>
          </a:xfrm>
          <a:solidFill>
            <a:schemeClr val="accent2">
              <a:alpha val="90000"/>
            </a:schemeClr>
          </a:solidFill>
        </p:spPr>
        <p:txBody>
          <a:bodyPr anchor="ctr" anchorCtr="0">
            <a:normAutofit/>
          </a:bodyPr>
          <a:lstStyle/>
          <a:p>
            <a:r>
              <a:rPr lang="en-US" sz="2500" b="1" i="1" spc="65" dirty="0">
                <a:solidFill>
                  <a:schemeClr val="accent1"/>
                </a:solidFill>
                <a:cs typeface="Arial"/>
              </a:rPr>
              <a:t>Built In The Cloud</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0"/>
            <a:ext cx="6991350" cy="6858000"/>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r>
              <a:rPr lang="en-US" dirty="0">
                <a:solidFill>
                  <a:schemeClr val="bg1"/>
                </a:solidFill>
              </a:rPr>
              <a:t>Employee management </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a:solidFill>
                  <a:schemeClr val="bg2">
                    <a:lumMod val="20000"/>
                    <a:lumOff val="80000"/>
                  </a:schemeClr>
                </a:solidFill>
                <a:cs typeface="Arial"/>
              </a:rPr>
              <a:t>Your app allows you to easily manage employees with a friendly front end interface that stores all information in a secure Amazon Web Services back end cloud database.</a:t>
            </a: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806168" y="365125"/>
            <a:ext cx="10515600" cy="1325563"/>
          </a:xfrm>
        </p:spPr>
        <p:txBody>
          <a:bodyPr/>
          <a:lstStyle/>
          <a:p>
            <a:r>
              <a:rPr lang="en-US" dirty="0"/>
              <a:t>Product Screenshot</a:t>
            </a:r>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bwMode="white">
          <a:xfrm>
            <a:off x="2153349" y="1985963"/>
            <a:ext cx="3789362" cy="823912"/>
          </a:xfrm>
        </p:spPr>
        <p:txBody>
          <a:bodyPr/>
          <a:lstStyle/>
          <a:p>
            <a:r>
              <a:rPr lang="en-US" dirty="0"/>
              <a:t>Easy to Use	</a:t>
            </a: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bwMode="white"/>
        <p:txBody>
          <a:bodyPr/>
          <a:lstStyle/>
          <a:p>
            <a:r>
              <a:rPr lang="en-US" dirty="0"/>
              <a:t>Easy to Understand</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46384"/>
            <a:ext cx="3672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9" name="Picture Placeholder 18">
            <a:extLst>
              <a:ext uri="{FF2B5EF4-FFF2-40B4-BE49-F238E27FC236}">
                <a16:creationId xmlns:a16="http://schemas.microsoft.com/office/drawing/2014/main" id="{70D0324E-8D18-F36E-D1BD-3645E8C3A01E}"/>
              </a:ext>
            </a:extLst>
          </p:cNvPr>
          <p:cNvPicPr>
            <a:picLocks noGrp="1" noChangeAspect="1"/>
          </p:cNvPicPr>
          <p:nvPr>
            <p:ph type="pic" sz="quarter" idx="13"/>
          </p:nvPr>
        </p:nvPicPr>
        <p:blipFill>
          <a:blip r:embed="rId3"/>
          <a:srcRect t="8466" b="8466"/>
          <a:stretch/>
        </p:blipFill>
        <p:spPr>
          <a:xfrm>
            <a:off x="0" y="3105152"/>
            <a:ext cx="12181168" cy="3740971"/>
          </a:xfrm>
        </p:spPr>
      </p:pic>
    </p:spTree>
    <p:extLst>
      <p:ext uri="{BB962C8B-B14F-4D97-AF65-F5344CB8AC3E}">
        <p14:creationId xmlns:p14="http://schemas.microsoft.com/office/powerpoint/2010/main" val="332701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B371-F992-4547-B936-23F16F4488DA}"/>
              </a:ext>
            </a:extLst>
          </p:cNvPr>
          <p:cNvSpPr>
            <a:spLocks noGrp="1"/>
          </p:cNvSpPr>
          <p:nvPr>
            <p:ph type="title"/>
          </p:nvPr>
        </p:nvSpPr>
        <p:spPr>
          <a:xfrm>
            <a:off x="799444" y="417362"/>
            <a:ext cx="3932237" cy="1302111"/>
          </a:xfrm>
        </p:spPr>
        <p:txBody>
          <a:bodyPr/>
          <a:lstStyle/>
          <a:p>
            <a:r>
              <a:rPr lang="en-US" dirty="0"/>
              <a:t>Building Security</a:t>
            </a:r>
          </a:p>
        </p:txBody>
      </p:sp>
      <p:sp>
        <p:nvSpPr>
          <p:cNvPr id="3" name="Text Placeholder 2">
            <a:extLst>
              <a:ext uri="{FF2B5EF4-FFF2-40B4-BE49-F238E27FC236}">
                <a16:creationId xmlns:a16="http://schemas.microsoft.com/office/drawing/2014/main" id="{C6B07B54-E3ED-4BBF-91BB-9F611C440199}"/>
              </a:ext>
            </a:extLst>
          </p:cNvPr>
          <p:cNvSpPr>
            <a:spLocks noGrp="1"/>
          </p:cNvSpPr>
          <p:nvPr>
            <p:ph type="body" sz="half" idx="2"/>
          </p:nvPr>
        </p:nvSpPr>
        <p:spPr bwMode="ltGray">
          <a:xfrm>
            <a:off x="7055714" y="1769168"/>
            <a:ext cx="4531709" cy="1431234"/>
          </a:xfrm>
        </p:spPr>
        <p:txBody>
          <a:bodyPr>
            <a:normAutofit/>
          </a:bodyPr>
          <a:lstStyle/>
          <a:p>
            <a:pPr>
              <a:lnSpc>
                <a:spcPct val="110000"/>
              </a:lnSpc>
              <a:spcBef>
                <a:spcPts val="425"/>
              </a:spcBef>
            </a:pPr>
            <a:r>
              <a:rPr lang="en-US" sz="2200" b="1" dirty="0">
                <a:solidFill>
                  <a:schemeClr val="bg1"/>
                </a:solidFill>
                <a:latin typeface="+mj-lt"/>
              </a:rPr>
              <a:t>Doors secured by Level</a:t>
            </a:r>
          </a:p>
          <a:p>
            <a:pPr marR="417195">
              <a:lnSpc>
                <a:spcPct val="107100"/>
              </a:lnSpc>
              <a:spcBef>
                <a:spcPts val="0"/>
              </a:spcBef>
              <a:spcAft>
                <a:spcPts val="1000"/>
              </a:spcAft>
            </a:pPr>
            <a:r>
              <a:rPr lang="en-US" sz="1500" i="1" spc="-15" dirty="0">
                <a:solidFill>
                  <a:schemeClr val="bg2">
                    <a:lumMod val="20000"/>
                    <a:lumOff val="80000"/>
                  </a:schemeClr>
                </a:solidFill>
                <a:cs typeface="Arial"/>
              </a:rPr>
              <a:t>Each employee is assigned a security Level and a security Group.  High Priority Levels have access to more Groups.</a:t>
            </a:r>
          </a:p>
        </p:txBody>
      </p:sp>
      <p:sp>
        <p:nvSpPr>
          <p:cNvPr id="4" name="Slide Number Placeholder 3">
            <a:extLst>
              <a:ext uri="{FF2B5EF4-FFF2-40B4-BE49-F238E27FC236}">
                <a16:creationId xmlns:a16="http://schemas.microsoft.com/office/drawing/2014/main" id="{DEC89DD8-AB5B-4556-B381-45F1AC0706EB}"/>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15" name="Picture Placeholder 14" descr="Check icon">
            <a:extLst>
              <a:ext uri="{FF2B5EF4-FFF2-40B4-BE49-F238E27FC236}">
                <a16:creationId xmlns:a16="http://schemas.microsoft.com/office/drawing/2014/main" id="{2BB6FD49-92B0-4DC9-AC1D-17947DECCCB8}"/>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bwMode="ltGray">
          <a:xfrm>
            <a:off x="6481239" y="1713834"/>
            <a:ext cx="576000" cy="576000"/>
          </a:xfrm>
        </p:spPr>
      </p:pic>
      <p:pic>
        <p:nvPicPr>
          <p:cNvPr id="17" name="Picture Placeholder 16" descr="Check icon">
            <a:extLst>
              <a:ext uri="{FF2B5EF4-FFF2-40B4-BE49-F238E27FC236}">
                <a16:creationId xmlns:a16="http://schemas.microsoft.com/office/drawing/2014/main" id="{B35AF671-FB05-4C5C-AD79-E7C03FDFC8C4}"/>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bwMode="ltGray">
          <a:xfrm>
            <a:off x="6481239" y="3044476"/>
            <a:ext cx="576000" cy="576001"/>
          </a:xfrm>
        </p:spPr>
      </p:pic>
      <p:sp>
        <p:nvSpPr>
          <p:cNvPr id="11" name="Text Placeholder 10">
            <a:extLst>
              <a:ext uri="{FF2B5EF4-FFF2-40B4-BE49-F238E27FC236}">
                <a16:creationId xmlns:a16="http://schemas.microsoft.com/office/drawing/2014/main" id="{81D93562-F631-4ADB-AB50-4D5ECF40F8A1}"/>
              </a:ext>
            </a:extLst>
          </p:cNvPr>
          <p:cNvSpPr>
            <a:spLocks noGrp="1"/>
          </p:cNvSpPr>
          <p:nvPr>
            <p:ph type="body" sz="half" idx="23"/>
          </p:nvPr>
        </p:nvSpPr>
        <p:spPr bwMode="ltGray">
          <a:xfrm>
            <a:off x="7055713" y="3099022"/>
            <a:ext cx="4531709" cy="1431234"/>
          </a:xfrm>
        </p:spPr>
        <p:txBody>
          <a:bodyPr>
            <a:normAutofit fontScale="92500"/>
          </a:bodyPr>
          <a:lstStyle/>
          <a:p>
            <a:pPr>
              <a:lnSpc>
                <a:spcPct val="110000"/>
              </a:lnSpc>
              <a:spcBef>
                <a:spcPts val="425"/>
              </a:spcBef>
            </a:pPr>
            <a:r>
              <a:rPr lang="en-US" sz="2400" b="1" dirty="0">
                <a:solidFill>
                  <a:schemeClr val="bg1"/>
                </a:solidFill>
                <a:latin typeface="+mj-lt"/>
              </a:rPr>
              <a:t>Doors secured by Group</a:t>
            </a:r>
          </a:p>
          <a:p>
            <a:pPr marR="417195">
              <a:lnSpc>
                <a:spcPct val="107100"/>
              </a:lnSpc>
              <a:spcBef>
                <a:spcPts val="0"/>
              </a:spcBef>
              <a:spcAft>
                <a:spcPts val="1000"/>
              </a:spcAft>
            </a:pPr>
            <a:r>
              <a:rPr lang="en-US" i="1" spc="-15" dirty="0">
                <a:solidFill>
                  <a:schemeClr val="bg2">
                    <a:lumMod val="20000"/>
                    <a:lumOff val="80000"/>
                  </a:schemeClr>
                </a:solidFill>
                <a:cs typeface="Arial"/>
              </a:rPr>
              <a:t>Door Groups are assigned to employee types.  For example, the owner group has access to all doors whereas the reception group only has access to the front lobby and break room</a:t>
            </a:r>
          </a:p>
        </p:txBody>
      </p:sp>
      <p:pic>
        <p:nvPicPr>
          <p:cNvPr id="19" name="Picture Placeholder 18" descr="Check icon">
            <a:extLst>
              <a:ext uri="{FF2B5EF4-FFF2-40B4-BE49-F238E27FC236}">
                <a16:creationId xmlns:a16="http://schemas.microsoft.com/office/drawing/2014/main" id="{D0EA9FF8-E112-4BA0-B552-7EC47F10324A}"/>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a:stretch>
            <a:fillRect/>
          </a:stretch>
        </p:blipFill>
        <p:spPr bwMode="ltGray">
          <a:xfrm>
            <a:off x="6481239" y="4558201"/>
            <a:ext cx="576000" cy="576001"/>
          </a:xfrm>
        </p:spPr>
      </p:pic>
      <p:sp>
        <p:nvSpPr>
          <p:cNvPr id="13" name="Text Placeholder 12">
            <a:extLst>
              <a:ext uri="{FF2B5EF4-FFF2-40B4-BE49-F238E27FC236}">
                <a16:creationId xmlns:a16="http://schemas.microsoft.com/office/drawing/2014/main" id="{F254C44F-43DD-4310-BB15-9C29C646DB24}"/>
              </a:ext>
            </a:extLst>
          </p:cNvPr>
          <p:cNvSpPr>
            <a:spLocks noGrp="1"/>
          </p:cNvSpPr>
          <p:nvPr>
            <p:ph type="body" sz="half" idx="25"/>
          </p:nvPr>
        </p:nvSpPr>
        <p:spPr bwMode="ltGray">
          <a:xfrm>
            <a:off x="7055713" y="4627654"/>
            <a:ext cx="4672463" cy="1431234"/>
          </a:xfrm>
        </p:spPr>
        <p:txBody>
          <a:bodyPr>
            <a:normAutofit/>
          </a:bodyPr>
          <a:lstStyle/>
          <a:p>
            <a:pPr>
              <a:lnSpc>
                <a:spcPct val="110000"/>
              </a:lnSpc>
              <a:spcBef>
                <a:spcPts val="425"/>
              </a:spcBef>
            </a:pPr>
            <a:r>
              <a:rPr lang="en-US" sz="2200" b="1" dirty="0">
                <a:solidFill>
                  <a:schemeClr val="bg1"/>
                </a:solidFill>
                <a:latin typeface="+mj-lt"/>
              </a:rPr>
              <a:t>Endlessly Customizable</a:t>
            </a:r>
          </a:p>
          <a:p>
            <a:pPr marR="417195">
              <a:lnSpc>
                <a:spcPct val="107100"/>
              </a:lnSpc>
              <a:spcBef>
                <a:spcPts val="0"/>
              </a:spcBef>
              <a:spcAft>
                <a:spcPts val="1000"/>
              </a:spcAft>
            </a:pPr>
            <a:r>
              <a:rPr lang="en-US" sz="1500" i="1" spc="-15" dirty="0">
                <a:solidFill>
                  <a:schemeClr val="bg2">
                    <a:lumMod val="20000"/>
                    <a:lumOff val="80000"/>
                  </a:schemeClr>
                </a:solidFill>
                <a:cs typeface="Arial"/>
              </a:rPr>
              <a:t>You can always add more Groups and more Levels to make sure your building access is as controlled as you want it to be. </a:t>
            </a:r>
          </a:p>
        </p:txBody>
      </p:sp>
      <p:sp>
        <p:nvSpPr>
          <p:cNvPr id="8" name="object 13" descr="Beige rectangle">
            <a:extLst>
              <a:ext uri="{FF2B5EF4-FFF2-40B4-BE49-F238E27FC236}">
                <a16:creationId xmlns:a16="http://schemas.microsoft.com/office/drawing/2014/main" id="{DFB86A96-0959-48CB-911E-06E243290C23}"/>
              </a:ext>
            </a:extLst>
          </p:cNvPr>
          <p:cNvSpPr/>
          <p:nvPr/>
        </p:nvSpPr>
        <p:spPr>
          <a:xfrm>
            <a:off x="919594" y="1786728"/>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pic>
        <p:nvPicPr>
          <p:cNvPr id="10" name="Picture Placeholder 9">
            <a:extLst>
              <a:ext uri="{FF2B5EF4-FFF2-40B4-BE49-F238E27FC236}">
                <a16:creationId xmlns:a16="http://schemas.microsoft.com/office/drawing/2014/main" id="{79E2C43E-599F-25D2-DAAB-468E112462C9}"/>
              </a:ext>
            </a:extLst>
          </p:cNvPr>
          <p:cNvPicPr>
            <a:picLocks noGrp="1" noChangeAspect="1"/>
          </p:cNvPicPr>
          <p:nvPr>
            <p:ph type="pic" idx="1"/>
          </p:nvPr>
        </p:nvPicPr>
        <p:blipFill>
          <a:blip r:embed="rId4"/>
          <a:srcRect l="7492" r="7492"/>
          <a:stretch/>
        </p:blipFill>
        <p:spPr/>
      </p:pic>
    </p:spTree>
    <p:extLst>
      <p:ext uri="{BB962C8B-B14F-4D97-AF65-F5344CB8AC3E}">
        <p14:creationId xmlns:p14="http://schemas.microsoft.com/office/powerpoint/2010/main" val="301381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Nicholas Zeig</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2">
                    <a:lumMod val="20000"/>
                    <a:lumOff val="80000"/>
                    <a:alpha val="75000"/>
                  </a:schemeClr>
                </a:solidFill>
                <a:cs typeface="Arial"/>
              </a:rPr>
              <a:t>nzeig@iu.edu</a:t>
            </a: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212-222-2222</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bg1"/>
                </a:solidFill>
              </a:rPr>
              <a:t>THANK YOU!</a:t>
            </a:r>
            <a:endParaRPr lang="en-US" sz="5000" dirty="0"/>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12" name="Graphic 11" descr="Mail icon">
            <a:extLst>
              <a:ext uri="{FF2B5EF4-FFF2-40B4-BE49-F238E27FC236}">
                <a16:creationId xmlns:a16="http://schemas.microsoft.com/office/drawing/2014/main" id="{A19DD78C-1BBA-435D-AB9C-910A5A3B5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237" y="4451380"/>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64</TotalTime>
  <Words>161</Words>
  <Application>Microsoft Office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vt:lpstr>
      <vt:lpstr>Calibri</vt:lpstr>
      <vt:lpstr>Gill Sans MT</vt:lpstr>
      <vt:lpstr>Office Theme</vt:lpstr>
      <vt:lpstr>Zeig Software Basic with Secured Door Enhancement</vt:lpstr>
      <vt:lpstr>Employee management </vt:lpstr>
      <vt:lpstr>Product Screenshot</vt:lpstr>
      <vt:lpstr>Building Security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Zeig, Nicholas</dc:creator>
  <cp:lastModifiedBy>Zeig, Nicholas</cp:lastModifiedBy>
  <cp:revision>2</cp:revision>
  <dcterms:created xsi:type="dcterms:W3CDTF">2024-11-05T14:32:23Z</dcterms:created>
  <dcterms:modified xsi:type="dcterms:W3CDTF">2024-11-05T15:36:29Z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