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8" r:id="rId2"/>
    <p:sldId id="26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AB0F-AFA4-4C21-90C8-5960962446ED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06EB5-BAEE-4BFD-81F7-39E20916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4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6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0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3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4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4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6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0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2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3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76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5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2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8BCC39-596B-4770-9394-F03C9AB7184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6CC8-FDA3-404A-9D03-7DEE2FB62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40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47728" y="2190201"/>
            <a:ext cx="5782295" cy="2519266"/>
            <a:chOff x="0" y="0"/>
            <a:chExt cx="11564591" cy="503853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400"/>
                </a:lnSpc>
              </a:pPr>
              <a:r>
                <a:rPr lang="en-US" sz="5334" spc="-53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40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73"/>
                </a:lnSpc>
              </a:pPr>
              <a:r>
                <a:rPr lang="en-US" sz="1267" spc="-13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1773"/>
                </a:lnSpc>
              </a:pPr>
              <a:r>
                <a:rPr lang="en-US" sz="1267" spc="-13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1773"/>
                </a:lnSpc>
              </a:pPr>
              <a:r>
                <a:rPr lang="en-US" sz="1267" spc="-13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1773"/>
                </a:lnSpc>
              </a:pPr>
              <a:r>
                <a:rPr lang="en-US" sz="1267" spc="-13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1773"/>
                </a:lnSpc>
              </a:pPr>
              <a:r>
                <a:rPr lang="en-US" sz="1267" spc="-13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1773"/>
                </a:lnSpc>
              </a:pPr>
              <a:r>
                <a:rPr lang="en-US" sz="1267" spc="-13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04828" y="-1123434"/>
            <a:ext cx="2363672" cy="2246868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9073380" y="2305566"/>
            <a:ext cx="2363672" cy="2246868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7941932" y="5734566"/>
            <a:ext cx="2363672" cy="2246868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23159" y="181053"/>
            <a:ext cx="1502533" cy="6316462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4742" y="389734"/>
            <a:ext cx="11502517" cy="6078533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3318951" y="2039112"/>
            <a:ext cx="7811453" cy="418388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6"/>
            <a:r>
              <a:rPr lang="en-IN" sz="2000" dirty="0"/>
              <a:t>Social buzz is a fast growing technology unicorn that need to adapt quickly to it’s global scale.</a:t>
            </a:r>
          </a:p>
          <a:p>
            <a:pPr lvl="6"/>
            <a:r>
              <a:rPr lang="en-IN" sz="2000" dirty="0"/>
              <a:t>Accenture has begun a 3 months POC focusing on these tasks:</a:t>
            </a:r>
          </a:p>
          <a:p>
            <a:pPr marL="2133707" lvl="6" indent="-304815">
              <a:buFont typeface="Arial" panose="020B0604020202020204" pitchFamily="34" charset="0"/>
              <a:buChar char="•"/>
            </a:pPr>
            <a:r>
              <a:rPr lang="en-IN" sz="2000" dirty="0"/>
              <a:t>An audit of social buzz’s big data practice</a:t>
            </a:r>
          </a:p>
          <a:p>
            <a:pPr marL="2133707" lvl="6" indent="-304815">
              <a:buFont typeface="Arial" panose="020B0604020202020204" pitchFamily="34" charset="0"/>
              <a:buChar char="•"/>
            </a:pPr>
            <a:r>
              <a:rPr lang="en-IN" sz="2000" dirty="0"/>
              <a:t>Recommendations for a successful IPO</a:t>
            </a:r>
          </a:p>
          <a:p>
            <a:pPr marL="2133707" lvl="6" indent="-304815">
              <a:buFont typeface="Arial" panose="020B0604020202020204" pitchFamily="34" charset="0"/>
              <a:buChar char="•"/>
            </a:pPr>
            <a:r>
              <a:rPr lang="en-IN" sz="2000" dirty="0"/>
              <a:t>Analysis to find social buzz’s top 5 most popular categories of content</a:t>
            </a:r>
          </a:p>
          <a:p>
            <a:pPr lvl="6"/>
            <a:endParaRPr lang="en-IN" sz="2133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761940" y="1839784"/>
            <a:ext cx="4302602" cy="4311775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979342" y="2623800"/>
            <a:ext cx="2987982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0" y="5463797"/>
            <a:ext cx="2363672" cy="2246868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6642988" cy="6858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sz="1200" dirty="0"/>
          </a:p>
        </p:txBody>
      </p:sp>
      <p:grpSp>
        <p:nvGrpSpPr>
          <p:cNvPr id="7" name="Group 7"/>
          <p:cNvGrpSpPr/>
          <p:nvPr/>
        </p:nvGrpSpPr>
        <p:grpSpPr>
          <a:xfrm>
            <a:off x="-97519" y="270769"/>
            <a:ext cx="1502533" cy="6316462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65792" y="976372"/>
            <a:ext cx="2292409" cy="2198067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sz="1200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0657511" y="-707565"/>
            <a:ext cx="2363672" cy="2246868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7338323" y="685800"/>
            <a:ext cx="4167877" cy="5486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046492" y="1539302"/>
            <a:ext cx="385791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7ED0A-E0B1-9950-48AD-7F4A951984BD}"/>
              </a:ext>
            </a:extLst>
          </p:cNvPr>
          <p:cNvSpPr txBox="1"/>
          <p:nvPr/>
        </p:nvSpPr>
        <p:spPr>
          <a:xfrm>
            <a:off x="1650069" y="3272686"/>
            <a:ext cx="4495307" cy="345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>
              <a:buFont typeface="Arial" panose="020B0604020202020204" pitchFamily="34" charset="0"/>
              <a:buChar char="•"/>
            </a:pPr>
            <a:r>
              <a:rPr lang="en-IN" sz="2400" dirty="0"/>
              <a:t>Over 1000 posts per day</a:t>
            </a:r>
          </a:p>
          <a:p>
            <a:pPr marL="381019" indent="-381019">
              <a:buFont typeface="Arial" panose="020B0604020202020204" pitchFamily="34" charset="0"/>
              <a:buChar char="•"/>
            </a:pPr>
            <a:r>
              <a:rPr lang="en-IN" sz="2400" dirty="0"/>
              <a:t>36,500,000 pieces of content per year</a:t>
            </a:r>
          </a:p>
          <a:p>
            <a:r>
              <a:rPr lang="en-IN" sz="2400" dirty="0"/>
              <a:t>But how to capitalize on it when there is too much?</a:t>
            </a:r>
          </a:p>
          <a:p>
            <a:r>
              <a:rPr lang="en-IN" sz="2400" dirty="0"/>
              <a:t>Analysis to find social buzz’s top 5 most popular categories of content</a:t>
            </a:r>
          </a:p>
          <a:p>
            <a:endParaRPr lang="en-IN" sz="266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816" y="270769"/>
            <a:ext cx="6626562" cy="6316462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407164" y="1217019"/>
            <a:ext cx="4500543" cy="4423963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883865" y="847155"/>
            <a:ext cx="1390091" cy="139009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7607677" y="700571"/>
            <a:ext cx="1458223" cy="1415388"/>
            <a:chOff x="-23042" y="66269"/>
            <a:chExt cx="6542158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sz="1200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7883865" y="2814632"/>
            <a:ext cx="1390091" cy="1390091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sz="1200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7607677" y="2668049"/>
            <a:ext cx="1458223" cy="1415388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7883865" y="4782109"/>
            <a:ext cx="1390091" cy="1390091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sz="1200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7612813" y="4620755"/>
            <a:ext cx="1449361" cy="1443699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sz="1200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780339" y="2221199"/>
            <a:ext cx="3741515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334" spc="-53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D62C76-39CE-84A6-D29C-C851A17F634D}"/>
              </a:ext>
            </a:extLst>
          </p:cNvPr>
          <p:cNvSpPr txBox="1"/>
          <p:nvPr/>
        </p:nvSpPr>
        <p:spPr>
          <a:xfrm>
            <a:off x="9448800" y="847154"/>
            <a:ext cx="240538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dirty="0">
                <a:solidFill>
                  <a:srgbClr val="000000"/>
                </a:solidFill>
                <a:latin typeface="DM Sans" panose="020F0502020204030204" pitchFamily="2" charset="0"/>
              </a:rPr>
              <a:t>Andrew Fleming (Chief Technical Architect)</a:t>
            </a:r>
            <a:endParaRPr lang="en-IN" sz="2133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54FD5B-9134-74E2-2298-B70754D90556}"/>
              </a:ext>
            </a:extLst>
          </p:cNvPr>
          <p:cNvSpPr txBox="1"/>
          <p:nvPr/>
        </p:nvSpPr>
        <p:spPr>
          <a:xfrm>
            <a:off x="9610091" y="2971801"/>
            <a:ext cx="208280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solidFill>
                  <a:srgbClr val="000000"/>
                </a:solidFill>
                <a:latin typeface="DM Sans" pitchFamily="2" charset="0"/>
              </a:rPr>
              <a:t>Marcus </a:t>
            </a:r>
            <a:r>
              <a:rPr lang="en-GB" sz="1867" dirty="0" err="1">
                <a:solidFill>
                  <a:srgbClr val="000000"/>
                </a:solidFill>
                <a:latin typeface="DM Sans" pitchFamily="2" charset="0"/>
              </a:rPr>
              <a:t>Rompton</a:t>
            </a:r>
            <a:r>
              <a:rPr lang="en-GB" sz="1867" dirty="0">
                <a:solidFill>
                  <a:srgbClr val="000000"/>
                </a:solidFill>
                <a:latin typeface="DM Sans" pitchFamily="2" charset="0"/>
              </a:rPr>
              <a:t> (Senior Principle)</a:t>
            </a:r>
            <a:endParaRPr lang="en-IN" sz="1867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48B95E-2BC4-EAC8-B760-C57B6E78A63A}"/>
              </a:ext>
            </a:extLst>
          </p:cNvPr>
          <p:cNvSpPr txBox="1"/>
          <p:nvPr/>
        </p:nvSpPr>
        <p:spPr>
          <a:xfrm>
            <a:off x="9610091" y="5011579"/>
            <a:ext cx="192150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33" dirty="0">
                <a:solidFill>
                  <a:srgbClr val="000000"/>
                </a:solidFill>
                <a:latin typeface="DM Sans" pitchFamily="2" charset="0"/>
              </a:rPr>
              <a:t> you</a:t>
            </a:r>
          </a:p>
          <a:p>
            <a:r>
              <a:rPr lang="en-GB" sz="2133" dirty="0">
                <a:solidFill>
                  <a:srgbClr val="000000"/>
                </a:solidFill>
                <a:latin typeface="DM Sans" pitchFamily="2" charset="0"/>
              </a:rPr>
              <a:t>Data analyst</a:t>
            </a:r>
            <a:endParaRPr lang="en-IN" sz="21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864" y="270769"/>
            <a:ext cx="6695023" cy="6316462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68928" y="685261"/>
            <a:ext cx="1236641" cy="1187499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05836" y="1759987"/>
            <a:ext cx="1236641" cy="1187499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742745" y="2834712"/>
            <a:ext cx="1236641" cy="1187499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979654" y="3909437"/>
            <a:ext cx="1236641" cy="1187499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6216562" y="4984163"/>
            <a:ext cx="1236641" cy="1187499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7111879" y="685800"/>
            <a:ext cx="442836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53963" y="914906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3098" y="1989362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738816" y="5219080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62587" y="4136511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64500" y="3070168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2F3F3-B15B-E5D2-F3F1-2F6245C81914}"/>
              </a:ext>
            </a:extLst>
          </p:cNvPr>
          <p:cNvSpPr txBox="1"/>
          <p:nvPr/>
        </p:nvSpPr>
        <p:spPr>
          <a:xfrm>
            <a:off x="2794000" y="914906"/>
            <a:ext cx="2668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B851CC-5F11-27E4-D3AB-ED9C07C7716A}"/>
              </a:ext>
            </a:extLst>
          </p:cNvPr>
          <p:cNvSpPr txBox="1"/>
          <p:nvPr/>
        </p:nvSpPr>
        <p:spPr>
          <a:xfrm>
            <a:off x="3901585" y="1865233"/>
            <a:ext cx="26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30C1ED-83E0-3AAB-6CAE-013A6EE0FBFE}"/>
              </a:ext>
            </a:extLst>
          </p:cNvPr>
          <p:cNvSpPr txBox="1"/>
          <p:nvPr/>
        </p:nvSpPr>
        <p:spPr>
          <a:xfrm>
            <a:off x="5261057" y="2903281"/>
            <a:ext cx="26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0983C-7443-BD05-DCBD-7193D277D507}"/>
              </a:ext>
            </a:extLst>
          </p:cNvPr>
          <p:cNvSpPr txBox="1"/>
          <p:nvPr/>
        </p:nvSpPr>
        <p:spPr>
          <a:xfrm>
            <a:off x="6328447" y="4080720"/>
            <a:ext cx="26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AAF197-A653-79B7-D99F-CD3BF92516B6}"/>
              </a:ext>
            </a:extLst>
          </p:cNvPr>
          <p:cNvSpPr txBox="1"/>
          <p:nvPr/>
        </p:nvSpPr>
        <p:spPr>
          <a:xfrm>
            <a:off x="7590933" y="5234594"/>
            <a:ext cx="266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Uncover insights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150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Clear Sans Regular Bold</vt:lpstr>
      <vt:lpstr>DM Sans</vt:lpstr>
      <vt:lpstr>Graphik Regular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NICKSON MICHAEL S</dc:creator>
  <cp:lastModifiedBy>NICKSON MICHAEL S</cp:lastModifiedBy>
  <cp:revision>4</cp:revision>
  <dcterms:created xsi:type="dcterms:W3CDTF">2023-07-17T18:00:33Z</dcterms:created>
  <dcterms:modified xsi:type="dcterms:W3CDTF">2023-07-17T18:40:52Z</dcterms:modified>
</cp:coreProperties>
</file>