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Anaheim"/>
      <p:regular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  <p:embeddedFont>
      <p:font typeface="Source Sans Pr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slide" Target="slides/slide16.xml"/><Relationship Id="rId42" Type="http://schemas.openxmlformats.org/officeDocument/2006/relationships/font" Target="fonts/SourceSansPro-regular.fntdata"/><Relationship Id="rId41" Type="http://schemas.openxmlformats.org/officeDocument/2006/relationships/font" Target="fonts/MontserratExtraBold-boldItalic.fntdata"/><Relationship Id="rId22" Type="http://schemas.openxmlformats.org/officeDocument/2006/relationships/slide" Target="slides/slide18.xml"/><Relationship Id="rId44" Type="http://schemas.openxmlformats.org/officeDocument/2006/relationships/font" Target="fonts/SourceSansPro-italic.fntdata"/><Relationship Id="rId21" Type="http://schemas.openxmlformats.org/officeDocument/2006/relationships/slide" Target="slides/slide17.xml"/><Relationship Id="rId43" Type="http://schemas.openxmlformats.org/officeDocument/2006/relationships/font" Target="fonts/SourceSansPr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Anaheim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91c20a3c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91c20a3c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91c20a3c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91c20a3c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91c20a3c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91c20a3c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91c20a3c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91c20a3c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69078ef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569078ef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2bb92677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2bb92677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91c20a3c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91c20a3c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91c20a3c0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91c20a3c0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70ca733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70ca733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70ca733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570ca733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3a4d878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3a4d878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70ca733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570ca733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70ca733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70ca733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70ca733f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570ca733f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76a3c4b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76a3c4b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78d2486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78d2486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76a3c4b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76a3c4b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3a4d878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3a4d878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1c20a3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91c20a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91c20a3c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91c20a3c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91c20a3c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91c20a3c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91c20a3c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91c20a3c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91c20a3c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91c20a3c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29e15bfe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29e15bfe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6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62189" t="3688"/>
          <a:stretch/>
        </p:blipFill>
        <p:spPr>
          <a:xfrm>
            <a:off x="7764750" y="1521950"/>
            <a:ext cx="1379249" cy="25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955075"/>
            <a:ext cx="5294700" cy="17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2902750"/>
            <a:ext cx="373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5625300" y="2489808"/>
            <a:ext cx="1677900" cy="167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346300" y="759479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4933" t="0"/>
          <a:stretch/>
        </p:blipFill>
        <p:spPr>
          <a:xfrm>
            <a:off x="2423813" y="942650"/>
            <a:ext cx="4296376" cy="3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/>
          <p:nvPr/>
        </p:nvSpPr>
        <p:spPr>
          <a:xfrm flipH="1">
            <a:off x="3995850" y="5400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941550" y="1692300"/>
            <a:ext cx="72609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284000" y="326707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253825" y="540000"/>
            <a:ext cx="41703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2">
            <a:alphaModFix/>
          </a:blip>
          <a:srcRect b="0" l="56931" r="0" t="0"/>
          <a:stretch/>
        </p:blipFill>
        <p:spPr>
          <a:xfrm>
            <a:off x="0" y="239350"/>
            <a:ext cx="1346999" cy="22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 flipH="1">
            <a:off x="5512488" y="3545052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flipH="1">
            <a:off x="6054512" y="2646579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25317" t="0"/>
          <a:stretch/>
        </p:blipFill>
        <p:spPr>
          <a:xfrm rot="5400000">
            <a:off x="1746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type="title"/>
          </p:nvPr>
        </p:nvSpPr>
        <p:spPr>
          <a:xfrm>
            <a:off x="3070500" y="1219313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3070500" y="1805838"/>
            <a:ext cx="266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3" type="title"/>
          </p:nvPr>
        </p:nvSpPr>
        <p:spPr>
          <a:xfrm>
            <a:off x="5754300" y="1219313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4"/>
          <p:cNvSpPr txBox="1"/>
          <p:nvPr>
            <p:ph hasCustomPrompt="1" idx="4" type="title"/>
          </p:nvPr>
        </p:nvSpPr>
        <p:spPr>
          <a:xfrm>
            <a:off x="5754300" y="626138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>
            <a:off x="5754300" y="1805838"/>
            <a:ext cx="266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6" type="title"/>
          </p:nvPr>
        </p:nvSpPr>
        <p:spPr>
          <a:xfrm>
            <a:off x="3070500" y="3130788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7" type="title"/>
          </p:nvPr>
        </p:nvSpPr>
        <p:spPr>
          <a:xfrm>
            <a:off x="3070500" y="2537613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8" type="subTitle"/>
          </p:nvPr>
        </p:nvSpPr>
        <p:spPr>
          <a:xfrm>
            <a:off x="3070500" y="3717313"/>
            <a:ext cx="266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9" type="title"/>
          </p:nvPr>
        </p:nvSpPr>
        <p:spPr>
          <a:xfrm>
            <a:off x="5754300" y="3130788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13" type="title"/>
          </p:nvPr>
        </p:nvSpPr>
        <p:spPr>
          <a:xfrm>
            <a:off x="5754300" y="2537613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idx="14" type="subTitle"/>
          </p:nvPr>
        </p:nvSpPr>
        <p:spPr>
          <a:xfrm>
            <a:off x="5754300" y="3717313"/>
            <a:ext cx="266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/>
          <p:nvPr/>
        </p:nvSpPr>
        <p:spPr>
          <a:xfrm>
            <a:off x="738800" y="2805475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8065250" y="-3038796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46486" t="37729"/>
          <a:stretch/>
        </p:blipFill>
        <p:spPr>
          <a:xfrm flipH="1">
            <a:off x="0" y="0"/>
            <a:ext cx="2190675" cy="18379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type="title"/>
          </p:nvPr>
        </p:nvSpPr>
        <p:spPr>
          <a:xfrm>
            <a:off x="2290025" y="29529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2290025" y="1837975"/>
            <a:ext cx="4563900" cy="12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/>
          <p:nvPr/>
        </p:nvSpPr>
        <p:spPr>
          <a:xfrm flipH="1">
            <a:off x="7313424" y="2571750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1000149" y="675438"/>
            <a:ext cx="7143750" cy="3792625"/>
          </a:xfrm>
          <a:custGeom>
            <a:rect b="b" l="l" r="r" t="t"/>
            <a:pathLst>
              <a:path extrusionOk="0" h="151705" w="285750">
                <a:moveTo>
                  <a:pt x="276261" y="9295"/>
                </a:moveTo>
                <a:lnTo>
                  <a:pt x="276261" y="142410"/>
                </a:lnTo>
                <a:lnTo>
                  <a:pt x="9489" y="142410"/>
                </a:lnTo>
                <a:lnTo>
                  <a:pt x="9489" y="9295"/>
                </a:lnTo>
                <a:close/>
                <a:moveTo>
                  <a:pt x="0" y="0"/>
                </a:moveTo>
                <a:lnTo>
                  <a:pt x="0" y="151705"/>
                </a:lnTo>
                <a:lnTo>
                  <a:pt x="285750" y="15170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2273100" y="1297875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2" type="subTitle"/>
          </p:nvPr>
        </p:nvSpPr>
        <p:spPr>
          <a:xfrm>
            <a:off x="4572025" y="2542250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3" type="subTitle"/>
          </p:nvPr>
        </p:nvSpPr>
        <p:spPr>
          <a:xfrm>
            <a:off x="720025" y="2016625"/>
            <a:ext cx="3852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4" type="subTitle"/>
          </p:nvPr>
        </p:nvSpPr>
        <p:spPr>
          <a:xfrm>
            <a:off x="4572000" y="3273600"/>
            <a:ext cx="3852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2">
            <a:alphaModFix/>
          </a:blip>
          <a:srcRect b="0" l="72414" r="-31446" t="38107"/>
          <a:stretch/>
        </p:blipFill>
        <p:spPr>
          <a:xfrm flipH="1">
            <a:off x="6476076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7413100" y="-3150721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-1254650" y="3882254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72413" r="4468" t="0"/>
          <a:stretch/>
        </p:blipFill>
        <p:spPr>
          <a:xfrm rot="-5400000">
            <a:off x="1954550" y="3247507"/>
            <a:ext cx="1044801" cy="32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BLANK_1_1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title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3" type="title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7"/>
          <p:cNvSpPr txBox="1"/>
          <p:nvPr>
            <p:ph idx="4" type="subTitle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5" type="title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7"/>
          <p:cNvSpPr txBox="1"/>
          <p:nvPr>
            <p:ph idx="6" type="subTitle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title"/>
          </p:nvPr>
        </p:nvSpPr>
        <p:spPr>
          <a:xfrm>
            <a:off x="1195850" y="17516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195863" y="2094725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3" type="title"/>
          </p:nvPr>
        </p:nvSpPr>
        <p:spPr>
          <a:xfrm>
            <a:off x="5081030" y="17516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8"/>
          <p:cNvSpPr txBox="1"/>
          <p:nvPr>
            <p:ph idx="4" type="subTitle"/>
          </p:nvPr>
        </p:nvSpPr>
        <p:spPr>
          <a:xfrm>
            <a:off x="5081043" y="2094725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5" type="title"/>
          </p:nvPr>
        </p:nvSpPr>
        <p:spPr>
          <a:xfrm>
            <a:off x="1195863" y="360452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18"/>
          <p:cNvSpPr txBox="1"/>
          <p:nvPr>
            <p:ph idx="6" type="subTitle"/>
          </p:nvPr>
        </p:nvSpPr>
        <p:spPr>
          <a:xfrm>
            <a:off x="1195863" y="3960050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5081043" y="360452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5081043" y="3960050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2">
            <a:alphaModFix/>
          </a:blip>
          <a:srcRect b="0" l="72414" r="-31446" t="0"/>
          <a:stretch/>
        </p:blipFill>
        <p:spPr>
          <a:xfrm>
            <a:off x="-4" y="942650"/>
            <a:ext cx="2667924" cy="32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2">
            <a:alphaModFix/>
          </a:blip>
          <a:srcRect b="0" l="72414" r="-31446" t="0"/>
          <a:stretch/>
        </p:blipFill>
        <p:spPr>
          <a:xfrm flipH="1">
            <a:off x="6476071" y="942650"/>
            <a:ext cx="2667924" cy="3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720000" y="1765925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720000" y="226937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3" type="title"/>
          </p:nvPr>
        </p:nvSpPr>
        <p:spPr>
          <a:xfrm>
            <a:off x="3301325" y="1765925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19"/>
          <p:cNvSpPr txBox="1"/>
          <p:nvPr>
            <p:ph idx="4" type="subTitle"/>
          </p:nvPr>
        </p:nvSpPr>
        <p:spPr>
          <a:xfrm>
            <a:off x="3301325" y="226937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5" type="title"/>
          </p:nvPr>
        </p:nvSpPr>
        <p:spPr>
          <a:xfrm>
            <a:off x="720000" y="3656750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9"/>
          <p:cNvSpPr txBox="1"/>
          <p:nvPr>
            <p:ph idx="6" type="subTitle"/>
          </p:nvPr>
        </p:nvSpPr>
        <p:spPr>
          <a:xfrm>
            <a:off x="720000" y="408772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7" type="title"/>
          </p:nvPr>
        </p:nvSpPr>
        <p:spPr>
          <a:xfrm>
            <a:off x="3301325" y="3656750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9"/>
          <p:cNvSpPr txBox="1"/>
          <p:nvPr>
            <p:ph idx="8" type="subTitle"/>
          </p:nvPr>
        </p:nvSpPr>
        <p:spPr>
          <a:xfrm>
            <a:off x="3301325" y="408772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9" type="title"/>
          </p:nvPr>
        </p:nvSpPr>
        <p:spPr>
          <a:xfrm>
            <a:off x="5882650" y="1765925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19"/>
          <p:cNvSpPr txBox="1"/>
          <p:nvPr>
            <p:ph idx="13" type="subTitle"/>
          </p:nvPr>
        </p:nvSpPr>
        <p:spPr>
          <a:xfrm>
            <a:off x="5882650" y="226937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4" type="title"/>
          </p:nvPr>
        </p:nvSpPr>
        <p:spPr>
          <a:xfrm>
            <a:off x="5882650" y="3656750"/>
            <a:ext cx="254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9"/>
          <p:cNvSpPr txBox="1"/>
          <p:nvPr>
            <p:ph idx="15" type="subTitle"/>
          </p:nvPr>
        </p:nvSpPr>
        <p:spPr>
          <a:xfrm>
            <a:off x="5882650" y="4087725"/>
            <a:ext cx="25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hasCustomPrompt="1" type="title"/>
          </p:nvPr>
        </p:nvSpPr>
        <p:spPr>
          <a:xfrm>
            <a:off x="2728450" y="1713000"/>
            <a:ext cx="5695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2728450" y="2419022"/>
            <a:ext cx="5695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hasCustomPrompt="1" idx="2" type="title"/>
          </p:nvPr>
        </p:nvSpPr>
        <p:spPr>
          <a:xfrm>
            <a:off x="2728450" y="3169131"/>
            <a:ext cx="5695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2728450" y="3875152"/>
            <a:ext cx="5695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2">
            <a:alphaModFix/>
          </a:blip>
          <a:srcRect b="0" l="122" r="62835" t="0"/>
          <a:stretch/>
        </p:blipFill>
        <p:spPr>
          <a:xfrm rot="10800000">
            <a:off x="164613" y="1268086"/>
            <a:ext cx="1432374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 rot="10800000">
            <a:off x="5466157" y="38325"/>
            <a:ext cx="3545443" cy="1362071"/>
          </a:xfrm>
          <a:custGeom>
            <a:rect b="b" l="l" r="r" t="t"/>
            <a:pathLst>
              <a:path extrusionOk="0" h="109778" w="28575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flipH="1">
            <a:off x="794650" y="1995675"/>
            <a:ext cx="1152300" cy="11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121" r="56600" t="0"/>
          <a:stretch/>
        </p:blipFill>
        <p:spPr>
          <a:xfrm rot="5400000">
            <a:off x="2173400" y="2817426"/>
            <a:ext cx="1673551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4572000" y="2150850"/>
            <a:ext cx="385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4572110" y="1337825"/>
            <a:ext cx="3852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0" y="3132175"/>
            <a:ext cx="3852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394138" y="1363277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175953" y="1250799"/>
            <a:ext cx="3791903" cy="1456754"/>
          </a:xfrm>
          <a:custGeom>
            <a:rect b="b" l="l" r="r" t="t"/>
            <a:pathLst>
              <a:path extrusionOk="0" h="109778" w="28575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4572000" y="540000"/>
            <a:ext cx="3852000" cy="9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4834200" y="1420650"/>
            <a:ext cx="33276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1"/>
          <p:cNvSpPr txBox="1"/>
          <p:nvPr/>
        </p:nvSpPr>
        <p:spPr>
          <a:xfrm>
            <a:off x="4572000" y="3205675"/>
            <a:ext cx="38520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300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300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lang="en" sz="1300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illustrations by </a:t>
            </a:r>
            <a:r>
              <a:rPr lang="en" sz="1300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5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" name="Google Shape;157;p21"/>
          <p:cNvSpPr/>
          <p:nvPr/>
        </p:nvSpPr>
        <p:spPr>
          <a:xfrm flipH="1">
            <a:off x="-1313981" y="206874"/>
            <a:ext cx="4411532" cy="4729544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6">
            <a:alphaModFix/>
          </a:blip>
          <a:srcRect b="0" l="0" r="4933" t="0"/>
          <a:stretch/>
        </p:blipFill>
        <p:spPr>
          <a:xfrm>
            <a:off x="-2180062" y="942650"/>
            <a:ext cx="4296376" cy="3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 flipH="1">
            <a:off x="2301801" y="1032924"/>
            <a:ext cx="1400400" cy="140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2">
            <a:alphaModFix/>
          </a:blip>
          <a:srcRect b="0" l="72414" r="-31446" t="38107"/>
          <a:stretch/>
        </p:blipFill>
        <p:spPr>
          <a:xfrm>
            <a:off x="-6008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 flipH="1">
            <a:off x="-2010349" y="-3150721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2">
            <a:alphaModFix/>
          </a:blip>
          <a:srcRect b="0" l="72414" r="-31446" t="38107"/>
          <a:stretch/>
        </p:blipFill>
        <p:spPr>
          <a:xfrm rot="10800000">
            <a:off x="6484914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 rot="10800000">
            <a:off x="7421938" y="4551874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00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2">
            <a:alphaModFix/>
          </a:blip>
          <a:srcRect b="0" l="72414" r="-31446" t="38107"/>
          <a:stretch/>
        </p:blipFill>
        <p:spPr>
          <a:xfrm flipH="1" rot="10800000">
            <a:off x="-6008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 rot="10800000">
            <a:off x="-2010349" y="4551874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/>
          </a:blip>
          <a:srcRect b="0" l="72414" r="-31446" t="38107"/>
          <a:stretch/>
        </p:blipFill>
        <p:spPr>
          <a:xfrm flipH="1">
            <a:off x="6484914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7421938" y="-3150721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8524950" y="4632404"/>
            <a:ext cx="3735241" cy="4004501"/>
          </a:xfrm>
          <a:custGeom>
            <a:rect b="b" l="l" r="r" t="t"/>
            <a:pathLst>
              <a:path extrusionOk="0" h="209550" w="19546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58329" l="0" r="69490" t="3688"/>
          <a:stretch/>
        </p:blipFill>
        <p:spPr>
          <a:xfrm>
            <a:off x="7895050" y="4022375"/>
            <a:ext cx="1248950" cy="11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318150" y="138300"/>
            <a:ext cx="803700" cy="80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719875" y="2514375"/>
            <a:ext cx="37353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4688650" y="2530475"/>
            <a:ext cx="37353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720025" y="2982600"/>
            <a:ext cx="37353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4688655" y="2982600"/>
            <a:ext cx="37353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b="48636" l="64303" r="0" t="0"/>
          <a:stretch/>
        </p:blipFill>
        <p:spPr>
          <a:xfrm flipH="1" rot="-5400000">
            <a:off x="7919574" y="-41624"/>
            <a:ext cx="1211201" cy="12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64750" l="70816" r="0" t="0"/>
          <a:stretch/>
        </p:blipFill>
        <p:spPr>
          <a:xfrm>
            <a:off x="0" y="4213925"/>
            <a:ext cx="1067375" cy="9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22215" t="0"/>
          <a:stretch/>
        </p:blipFill>
        <p:spPr>
          <a:xfrm>
            <a:off x="6054800" y="540000"/>
            <a:ext cx="3007950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720000" y="1388275"/>
            <a:ext cx="443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720000" y="2290450"/>
            <a:ext cx="44304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 flipH="1">
            <a:off x="5270848" y="3686724"/>
            <a:ext cx="3791903" cy="1456754"/>
          </a:xfrm>
          <a:custGeom>
            <a:rect b="b" l="l" r="r" t="t"/>
            <a:pathLst>
              <a:path extrusionOk="0" h="109778" w="28575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6594475" y="14194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388100" y="1199575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 flipH="1">
            <a:off x="7271700" y="641925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37830" l="35695" r="0" t="0"/>
          <a:stretch/>
        </p:blipFill>
        <p:spPr>
          <a:xfrm flipH="1">
            <a:off x="6705601" y="3443923"/>
            <a:ext cx="2438399" cy="16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/>
          <p:nvPr/>
        </p:nvSpPr>
        <p:spPr>
          <a:xfrm>
            <a:off x="127347" y="3686724"/>
            <a:ext cx="3791903" cy="1456754"/>
          </a:xfrm>
          <a:custGeom>
            <a:rect b="b" l="l" r="r" t="t"/>
            <a:pathLst>
              <a:path extrusionOk="0" h="109778" w="28575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948600" y="645000"/>
            <a:ext cx="4105500" cy="19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948600" y="2244875"/>
            <a:ext cx="4105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122" r="62835" t="0"/>
          <a:stretch/>
        </p:blipFill>
        <p:spPr>
          <a:xfrm rot="5400000">
            <a:off x="2327738" y="2957011"/>
            <a:ext cx="1432374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/>
          <p:nvPr/>
        </p:nvSpPr>
        <p:spPr>
          <a:xfrm flipH="1">
            <a:off x="5295898" y="3686724"/>
            <a:ext cx="3791903" cy="1456754"/>
          </a:xfrm>
          <a:custGeom>
            <a:rect b="b" l="l" r="r" t="t"/>
            <a:pathLst>
              <a:path extrusionOk="0" h="109778" w="28575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6841500" y="1282950"/>
            <a:ext cx="1152300" cy="11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flipH="1">
            <a:off x="0" y="0"/>
            <a:ext cx="9144000" cy="5143648"/>
          </a:xfrm>
          <a:custGeom>
            <a:rect b="b" l="l" r="r" t="t"/>
            <a:pathLst>
              <a:path extrusionOk="0" h="160739" w="28575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720000" y="680250"/>
            <a:ext cx="4655700" cy="17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subTitle"/>
          </p:nvPr>
        </p:nvSpPr>
        <p:spPr>
          <a:xfrm>
            <a:off x="720000" y="2437350"/>
            <a:ext cx="35124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 b="55452" l="0" r="32432" t="0"/>
          <a:stretch/>
        </p:blipFill>
        <p:spPr>
          <a:xfrm flipH="1">
            <a:off x="0" y="3886201"/>
            <a:ext cx="2769425" cy="1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/>
          <p:nvPr/>
        </p:nvSpPr>
        <p:spPr>
          <a:xfrm flipH="1">
            <a:off x="7798375" y="5400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hadoop.apache.org/docs/r1.2.1/hdfs_design.html" TargetMode="External"/><Relationship Id="rId4" Type="http://schemas.openxmlformats.org/officeDocument/2006/relationships/hyperlink" Target="https://hadoop.apache.org/docs/r1.2.1/hdfs_design.html" TargetMode="External"/><Relationship Id="rId5" Type="http://schemas.openxmlformats.org/officeDocument/2006/relationships/hyperlink" Target="https://data-flair.training/forums/topic/what-is-a-block-scanner-in-hdfs/" TargetMode="External"/><Relationship Id="rId6" Type="http://schemas.openxmlformats.org/officeDocument/2006/relationships/hyperlink" Target="https://medium.com/crypto-0-nite/merkle-proofs-explained-6dd429623dc5" TargetMode="External"/><Relationship Id="rId7" Type="http://schemas.openxmlformats.org/officeDocument/2006/relationships/hyperlink" Target="https://preethikasireddy.medium.com/how-does-ethereum-work-anyway-22d1df506369" TargetMode="External"/><Relationship Id="rId8" Type="http://schemas.openxmlformats.org/officeDocument/2006/relationships/hyperlink" Target="https://z.cash/technology/zksnark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ctrTitle"/>
          </p:nvPr>
        </p:nvSpPr>
        <p:spPr>
          <a:xfrm>
            <a:off x="368950" y="549800"/>
            <a:ext cx="6651600" cy="26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Arial"/>
                <a:ea typeface="Arial"/>
                <a:cs typeface="Arial"/>
                <a:sym typeface="Arial"/>
              </a:rPr>
              <a:t>ΜΗΔΕΝΙΚΗΣ ΓΝΩΣΗΣ ΕΠΑΛΗΘΕΥΣΙΜΟΤΗΤΑ ΚΑΤΑΝΕΜΗΜΕΝΗΣ ΑΠΟΘΗΚΕΥΣΗΣ</a:t>
            </a:r>
            <a:endParaRPr b="1" sz="4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368950" y="3132050"/>
            <a:ext cx="37350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Νικόλαος Σταματελόπουλος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368950" y="3486775"/>
            <a:ext cx="6127500" cy="1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Επιβλέπων: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Νεκτάριος Κοζύρης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Εθνικό Μετσόβιο Πολυτεχνείο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Σχολή Ηλεκτρολόγων Μηχανικών και Μηχανικών Υπολογιστών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1211925" y="372675"/>
            <a:ext cx="5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 Generator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720000" y="12286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RNG(seed, k, max) =&gt; {a</a:t>
            </a:r>
            <a:r>
              <a:rPr baseline="-25000" lang="en" sz="1400"/>
              <a:t>1</a:t>
            </a:r>
            <a:r>
              <a:rPr lang="en" sz="1400"/>
              <a:t>, … , </a:t>
            </a:r>
            <a:r>
              <a:rPr lang="en" sz="1400"/>
              <a:t>a</a:t>
            </a:r>
            <a:r>
              <a:rPr baseline="-25000" lang="en" sz="1400"/>
              <a:t>k</a:t>
            </a:r>
            <a:r>
              <a:rPr lang="en" sz="1400"/>
              <a:t>}, </a:t>
            </a:r>
            <a:r>
              <a:rPr lang="en" sz="1400"/>
              <a:t>a</a:t>
            </a:r>
            <a:r>
              <a:rPr baseline="-25000" lang="en" sz="1400"/>
              <a:t>i</a:t>
            </a:r>
            <a:r>
              <a:rPr lang="en" sz="1400"/>
              <a:t> ∈ [0,max-1]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Ε</a:t>
            </a:r>
            <a:r>
              <a:rPr lang="en" sz="1400"/>
              <a:t>πιλογή των προς απόδειξη τμημάτων δεδομένων μέσω </a:t>
            </a:r>
            <a:r>
              <a:rPr lang="en" sz="1400"/>
              <a:t>γεννήτριας ψευδοτυχαίων αριθμών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Γεννήτρια διαθέσιμη σε έξυπνο συμβόλαιο και Datanodes.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Παραγωγή σπόρου στο Ethereum, ξεχωριστό για κάθε Datanode.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Προσάρτηση αναγνωριστικού </a:t>
            </a:r>
            <a:r>
              <a:rPr lang="en" sz="1400"/>
              <a:t>μπλοκ</a:t>
            </a:r>
            <a:r>
              <a:rPr lang="en" sz="1400"/>
              <a:t> στο σπόρο για παραγωγή διαφορετικής ακολουθίας.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Συγκεκριμένο πλήθος αποδείξεων για όλα τα μπλοκ;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Σπόρος = </a:t>
            </a:r>
            <a:r>
              <a:rPr b="1" lang="en" sz="1400">
                <a:solidFill>
                  <a:srgbClr val="0000FF"/>
                </a:solidFill>
              </a:rPr>
              <a:t>randomness </a:t>
            </a:r>
            <a:r>
              <a:rPr b="1" lang="en" sz="1400"/>
              <a:t>|| </a:t>
            </a:r>
            <a:r>
              <a:rPr b="1" lang="en" sz="1400">
                <a:solidFill>
                  <a:srgbClr val="0000FF"/>
                </a:solidFill>
              </a:rPr>
              <a:t>timestamp</a:t>
            </a:r>
            <a:r>
              <a:rPr b="1" lang="en" sz="1400"/>
              <a:t> || </a:t>
            </a:r>
            <a:r>
              <a:rPr b="1" lang="en" sz="1400">
                <a:solidFill>
                  <a:srgbClr val="EA5430"/>
                </a:solidFill>
              </a:rPr>
              <a:t>datanodeAddress </a:t>
            </a:r>
            <a:r>
              <a:rPr b="1" lang="en" sz="1400"/>
              <a:t>[ || </a:t>
            </a:r>
            <a:r>
              <a:rPr b="1" lang="en" sz="1400">
                <a:solidFill>
                  <a:srgbClr val="FF0000"/>
                </a:solidFill>
              </a:rPr>
              <a:t>blockId </a:t>
            </a:r>
            <a:r>
              <a:rPr b="1" lang="en" sz="1400"/>
              <a:t>]</a:t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1161300" y="322050"/>
            <a:ext cx="38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Έξυπνο Συμβόλαιο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Περιορισμός του Datanode μέσω των διεπαφών του έξυπνου συμβολαίου.</a:t>
            </a:r>
            <a:endParaRPr u="sng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/>
              <a:t>Στοιχεία που αποθηκεύονται στο </a:t>
            </a:r>
            <a:r>
              <a:rPr lang="en" u="sng"/>
              <a:t>storage</a:t>
            </a:r>
            <a:r>
              <a:rPr lang="en"/>
              <a:t>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datanodeAddress =&gt; seed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(randomness || timestamp)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blockId =&gt; merkleRoot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πλήθος αποδείξεων ανά μπλοκ, πλήθος φύλλων Merkle tree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/>
              <a:t>Συναρτήσεις: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add_root(blockId, merkleRoot)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create_seed(randomness) και peek_seed()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verify(blockId, proofs[])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b="1" lang="en"/>
              <a:t>event(datanodeAddress, timestamp, blockId, healthStatus)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Κάθε Datanode διαθέτει ξεχωριστό Ethereum Account.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Ως διεύθυνση του Datanode λαμβάνεται το δημόσιο κλειδί του Ethereum Account του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1211925" y="336500"/>
            <a:ext cx="296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Εγγραφή αρχείου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3100050" y="1072900"/>
            <a:ext cx="48792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2777925" y="1041725"/>
            <a:ext cx="6279300" cy="3588300"/>
          </a:xfrm>
          <a:prstGeom prst="roundRect">
            <a:avLst>
              <a:gd fmla="val 16667" name="adj"/>
            </a:avLst>
          </a:prstGeom>
          <a:solidFill>
            <a:srgbClr val="F8FA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050" y="1153363"/>
            <a:ext cx="5707275" cy="336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6"/>
          <p:cNvCxnSpPr/>
          <p:nvPr/>
        </p:nvCxnSpPr>
        <p:spPr>
          <a:xfrm>
            <a:off x="5020525" y="4514125"/>
            <a:ext cx="198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6"/>
          <p:cNvCxnSpPr/>
          <p:nvPr/>
        </p:nvCxnSpPr>
        <p:spPr>
          <a:xfrm>
            <a:off x="7566950" y="1164700"/>
            <a:ext cx="106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6"/>
          <p:cNvCxnSpPr/>
          <p:nvPr/>
        </p:nvCxnSpPr>
        <p:spPr>
          <a:xfrm flipH="1" rot="10800000">
            <a:off x="7566950" y="4506925"/>
            <a:ext cx="1085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224325" y="1173200"/>
            <a:ext cx="2553600" cy="3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Αίτηση προσθήκης νέου μπλοκ και λήψη τοποθεσίας.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Ανάγνωση περιεχομένου από τοπικό σύστημα αρχείων.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Ταυτόχρονα, σταδιακή αποστολή περιεχομένου και προσωρινή αποθήκευση στη μνήμη.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Κατασκευή Merkle tree και </a:t>
            </a:r>
            <a:r>
              <a:rPr lang="en"/>
              <a:t>αποστολή της ρίζας στο έξυπνο συμβόλαιο.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/>
              <a:t>Αναμονή για προσθήκη της συναλλαγής στο blockchain.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1240850" y="358225"/>
            <a:ext cx="27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Blockreport</a:t>
            </a:r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0" y="1007775"/>
            <a:ext cx="3540000" cy="3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/>
              <a:t>Αίτηση εκκίνησης Βlockreport από Datanode.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/>
              <a:t>Δημιουργία και ανάκτηση σπόρου.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/>
              <a:t>Για κάθε μπλοκ: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Ανάγνωση και κατασκευή Merkle tree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Εύρεση προκλήσεων μέσω RNG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Κατασκευή των Merkle proofs και προσωρινή αποθήκευση.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/>
              <a:t>Αποστολή blockreport στον Namenode.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/>
              <a:t>Για κάθε μπλοκ: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Κατασκευή αποδείξεων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μηδενικής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γνώσης.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Υποβολή αποδείξεων και αναμονή για προσθήκη στο blockchain.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/>
              <a:t>Αποτελέσματα διαθέσιμα προς τους χρήστες.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3539925" y="889325"/>
            <a:ext cx="5454600" cy="3986100"/>
          </a:xfrm>
          <a:prstGeom prst="roundRect">
            <a:avLst>
              <a:gd fmla="val 16667" name="adj"/>
            </a:avLst>
          </a:prstGeom>
          <a:solidFill>
            <a:srgbClr val="F8FA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936" y="1050724"/>
            <a:ext cx="4648064" cy="363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1240850" y="358225"/>
            <a:ext cx="27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Γιατί δουλεύει ;</a:t>
            </a:r>
            <a:endParaRPr/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685800" y="1236375"/>
            <a:ext cx="7176300" cy="3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/>
              <a:t>Υπολογισμός Merkle Root για κάθε μπλοκ από τους χρήστες (δεν τροποποιείται)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/>
              <a:t>Υποβολή k πλήθους αποδείξεων για κάθε αντίγραφο μπλοκ στο σύστημα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Ελέγχεται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ποσοστό δεδομένων: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(chunk_size * k * 100) / block_size  %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Οι προκλήσεις επιλέγονται ψευδοτυχαία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Υποβολή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έγκυρων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αποδείξεων για διαφορετικές προκλήσεις αποτυγχάνουν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Χρήση διεύθυνσης Ethereum account για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κάθε λειτουργία (ορθότητα ελέγχων, απομόνωση)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/>
              <a:t>Μοναδική ελευθερία του Datanode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Αποφυγή υποβολής αποδείξεων για μπλοκ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1233650" y="351000"/>
            <a:ext cx="38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Federation cluster</a:t>
            </a:r>
            <a:endParaRPr/>
          </a:p>
        </p:txBody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720000" y="1048950"/>
            <a:ext cx="36351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Όλα τα μπλοκ ενός χώρου ονομάτων αποτελούν ένα Blockpool.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Κάθε μπλοκ συνοδεύεται από αντίστοιχο αναγνωριστικό ΒlockpoolId.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Δέσμευση αναγνωριστικών μπλοκ ανεξάρτητα για κάθε χώρο ονομάτων.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Blockreports ανεξάρτητα προς κάθε Namenode.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Γενίκευση συστήματος: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Χρήση διαφορετικού σπόρου για κάθε Βlockpool από τους Datanode.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Αντιστοίχιση</a:t>
            </a:r>
            <a:r>
              <a:rPr lang="en"/>
              <a:t> ζεύγους BlockpoolId-BlockId σε merkle root.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/>
              <a:t>Παρέχεται το BlockpoolId στις συναρτήσεις του έξυπνου συμβολαίου.</a:t>
            </a:r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275" y="1152475"/>
            <a:ext cx="4484100" cy="2740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992000" y="627650"/>
            <a:ext cx="3500400" cy="12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Αξιολόγηση Συστήματος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0"/>
          <p:cNvSpPr txBox="1"/>
          <p:nvPr>
            <p:ph idx="1" type="subTitle"/>
          </p:nvPr>
        </p:nvSpPr>
        <p:spPr>
          <a:xfrm>
            <a:off x="926900" y="1743600"/>
            <a:ext cx="55695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Απλή συστάδα HDFS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Σταθερό μέγεθος μπλοκ (64MBytes)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Ιδιωτικό Ethereum Blockchain με geth                     (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≈30 sec για εισαγωγή νέου μπλοκ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Ποσοτική αξιολόγηση (χρόνος εκτέλεσης)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Εγγραφή Αρχείου</a:t>
            </a:r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700" y="9415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>
            <p:ph idx="4294967295" type="subTitle"/>
          </p:nvPr>
        </p:nvSpPr>
        <p:spPr>
          <a:xfrm>
            <a:off x="517475" y="1063425"/>
            <a:ext cx="30963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Στην πλευρά του χρήστη: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Μεταβολή μεγέθους chunk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Αύξηση πλήθους δεδομένων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Παρατηρήσεις: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Καθυστέρηση λόγω κατασκευής Merkle Trees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Μικρότερο chunk =&gt; μεγαλύτερο Merkle tree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60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Καμία επιβάρυνση από το blockchain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Blockreport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(χρονοδιάγραμμα)</a:t>
            </a:r>
            <a:endParaRPr/>
          </a:p>
        </p:txBody>
      </p:sp>
      <p:sp>
        <p:nvSpPr>
          <p:cNvPr id="309" name="Google Shape;309;p42"/>
          <p:cNvSpPr txBox="1"/>
          <p:nvPr/>
        </p:nvSpPr>
        <p:spPr>
          <a:xfrm flipH="1">
            <a:off x="535300" y="1860925"/>
            <a:ext cx="1382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Blockreport</a:t>
            </a:r>
            <a:endParaRPr sz="150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2133425" y="1154100"/>
            <a:ext cx="6370200" cy="340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2340018" y="2236325"/>
            <a:ext cx="59568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2"/>
          <p:cNvSpPr txBox="1"/>
          <p:nvPr/>
        </p:nvSpPr>
        <p:spPr>
          <a:xfrm flipH="1">
            <a:off x="535300" y="2236325"/>
            <a:ext cx="1382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Seed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2873426" y="2236325"/>
            <a:ext cx="863400" cy="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2"/>
          <p:cNvSpPr/>
          <p:nvPr/>
        </p:nvSpPr>
        <p:spPr>
          <a:xfrm>
            <a:off x="2340018" y="2617325"/>
            <a:ext cx="59568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2"/>
          <p:cNvSpPr txBox="1"/>
          <p:nvPr/>
        </p:nvSpPr>
        <p:spPr>
          <a:xfrm flipH="1">
            <a:off x="535300" y="2617325"/>
            <a:ext cx="1382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Merkle proofs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3736694" y="2617325"/>
            <a:ext cx="863400" cy="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2340018" y="2998325"/>
            <a:ext cx="59568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2"/>
          <p:cNvSpPr txBox="1"/>
          <p:nvPr/>
        </p:nvSpPr>
        <p:spPr>
          <a:xfrm flipH="1">
            <a:off x="535300" y="2998325"/>
            <a:ext cx="1382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Send report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4599962" y="2998325"/>
            <a:ext cx="863400" cy="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2"/>
          <p:cNvSpPr/>
          <p:nvPr/>
        </p:nvSpPr>
        <p:spPr>
          <a:xfrm>
            <a:off x="2340018" y="1866525"/>
            <a:ext cx="59568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2"/>
          <p:cNvSpPr/>
          <p:nvPr/>
        </p:nvSpPr>
        <p:spPr>
          <a:xfrm>
            <a:off x="2873425" y="1866525"/>
            <a:ext cx="2589900" cy="1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2"/>
          <p:cNvSpPr txBox="1"/>
          <p:nvPr/>
        </p:nvSpPr>
        <p:spPr>
          <a:xfrm flipH="1">
            <a:off x="535300" y="3384925"/>
            <a:ext cx="1382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zk-report</a:t>
            </a:r>
            <a:endParaRPr sz="15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2340018" y="3390525"/>
            <a:ext cx="59568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2"/>
          <p:cNvSpPr/>
          <p:nvPr/>
        </p:nvSpPr>
        <p:spPr>
          <a:xfrm>
            <a:off x="4599950" y="3390525"/>
            <a:ext cx="3305100" cy="1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/>
          <p:nvPr/>
        </p:nvSpPr>
        <p:spPr>
          <a:xfrm>
            <a:off x="2340018" y="3760325"/>
            <a:ext cx="59568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2"/>
          <p:cNvSpPr txBox="1"/>
          <p:nvPr/>
        </p:nvSpPr>
        <p:spPr>
          <a:xfrm flipH="1">
            <a:off x="535300" y="3760325"/>
            <a:ext cx="1382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zk-proof gen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4599950" y="3760325"/>
            <a:ext cx="2925300" cy="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>
            <a:off x="2340018" y="4141325"/>
            <a:ext cx="59568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 txBox="1"/>
          <p:nvPr/>
        </p:nvSpPr>
        <p:spPr>
          <a:xfrm flipH="1">
            <a:off x="535300" y="4141325"/>
            <a:ext cx="1382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submit proofs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4979877" y="4141325"/>
            <a:ext cx="2925300" cy="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2"/>
          <p:cNvSpPr txBox="1"/>
          <p:nvPr/>
        </p:nvSpPr>
        <p:spPr>
          <a:xfrm flipH="1">
            <a:off x="535300" y="1403725"/>
            <a:ext cx="1382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normal op</a:t>
            </a:r>
            <a:endParaRPr sz="1500">
              <a:solidFill>
                <a:schemeClr val="accent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2340018" y="1409325"/>
            <a:ext cx="59568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/>
          <p:nvPr/>
        </p:nvSpPr>
        <p:spPr>
          <a:xfrm>
            <a:off x="2340025" y="1409325"/>
            <a:ext cx="533400" cy="1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2"/>
          <p:cNvSpPr/>
          <p:nvPr/>
        </p:nvSpPr>
        <p:spPr>
          <a:xfrm>
            <a:off x="5463350" y="1409325"/>
            <a:ext cx="2833500" cy="1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Blockreport (</a:t>
            </a:r>
            <a:r>
              <a:rPr lang="en"/>
              <a:t>Namenode</a:t>
            </a:r>
            <a:r>
              <a:rPr lang="en"/>
              <a:t>)</a:t>
            </a:r>
            <a:endParaRPr/>
          </a:p>
        </p:txBody>
      </p:sp>
      <p:sp>
        <p:nvSpPr>
          <p:cNvPr id="340" name="Google Shape;340;p43"/>
          <p:cNvSpPr txBox="1"/>
          <p:nvPr>
            <p:ph idx="4294967295" type="subTitle"/>
          </p:nvPr>
        </p:nvSpPr>
        <p:spPr>
          <a:xfrm>
            <a:off x="517475" y="737875"/>
            <a:ext cx="30963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Datanode διαθέτει 128 μπλοκς (8GBytes)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Εκτέλεση με 4 νήματα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Χωρίς τροποποιήσεις &lt; 1 sec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Παρατηρήσεις: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15 sec για τον σπόρο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Μικρότερο chunk =&gt; μεγαλύτερη καθυστέρηση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60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Σχεδόν αμελητέα καθυστέρηση με αύξηση των αποδείξεων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700" y="950550"/>
            <a:ext cx="5094626" cy="382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070500" y="1219313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Εισαγωγή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 txBox="1"/>
          <p:nvPr>
            <p:ph idx="2" type="title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6" name="Google Shape;186;p26"/>
          <p:cNvSpPr txBox="1"/>
          <p:nvPr>
            <p:ph idx="3" type="title"/>
          </p:nvPr>
        </p:nvSpPr>
        <p:spPr>
          <a:xfrm>
            <a:off x="5754300" y="1219313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Μεθοδολογία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/>
          <p:nvPr>
            <p:ph idx="4" type="title"/>
          </p:nvPr>
        </p:nvSpPr>
        <p:spPr>
          <a:xfrm>
            <a:off x="5754300" y="626138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" name="Google Shape;188;p26"/>
          <p:cNvSpPr txBox="1"/>
          <p:nvPr>
            <p:ph idx="6" type="title"/>
          </p:nvPr>
        </p:nvSpPr>
        <p:spPr>
          <a:xfrm>
            <a:off x="3070500" y="3130788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Αξιολόγηση Αποτελεσμάτων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>
            <p:ph idx="7" type="title"/>
          </p:nvPr>
        </p:nvSpPr>
        <p:spPr>
          <a:xfrm>
            <a:off x="3070500" y="2537613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0" name="Google Shape;190;p26"/>
          <p:cNvSpPr txBox="1"/>
          <p:nvPr>
            <p:ph idx="9" type="title"/>
          </p:nvPr>
        </p:nvSpPr>
        <p:spPr>
          <a:xfrm>
            <a:off x="5754300" y="3130788"/>
            <a:ext cx="26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Συμπεράσματα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 txBox="1"/>
          <p:nvPr>
            <p:ph idx="13" type="title"/>
          </p:nvPr>
        </p:nvSpPr>
        <p:spPr>
          <a:xfrm>
            <a:off x="5754300" y="2537613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Blockreport (Total)</a:t>
            </a:r>
            <a:endParaRPr/>
          </a:p>
        </p:txBody>
      </p:sp>
      <p:sp>
        <p:nvSpPr>
          <p:cNvPr id="347" name="Google Shape;347;p44"/>
          <p:cNvSpPr txBox="1"/>
          <p:nvPr>
            <p:ph idx="4294967295" type="subTitle"/>
          </p:nvPr>
        </p:nvSpPr>
        <p:spPr>
          <a:xfrm>
            <a:off x="517475" y="1056200"/>
            <a:ext cx="30963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Κυριαρχεί ο χρόνος κατασκευής των zk-SNARK αποδείξεων.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Χρόνος εκτέλεσης γραμμικά ανάλογος με πλήθος αποδείξεων.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Μικρότερο chunk πιο γρήγορο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 proofs per block with 8KBytes chunk ≈ 5.5 ώρες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700" y="950525"/>
            <a:ext cx="5094626" cy="382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Blockreport</a:t>
            </a:r>
            <a:r>
              <a:rPr lang="en"/>
              <a:t> </a:t>
            </a:r>
            <a:r>
              <a:rPr lang="en"/>
              <a:t>(Coverage)</a:t>
            </a:r>
            <a:endParaRPr/>
          </a:p>
        </p:txBody>
      </p:sp>
      <p:sp>
        <p:nvSpPr>
          <p:cNvPr id="354" name="Google Shape;354;p45"/>
          <p:cNvSpPr txBox="1"/>
          <p:nvPr>
            <p:ph idx="4294967295" type="subTitle"/>
          </p:nvPr>
        </p:nvSpPr>
        <p:spPr>
          <a:xfrm>
            <a:off x="347250" y="1056200"/>
            <a:ext cx="32664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Διατήρηση ποσοστού προς επαλήθευσης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Αντίστοιχη μεταβολή chunk και πλήθους αποδείξεων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Παρατηρήσεις: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Μεγαλύτερο chunk πιο αποδοτικό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60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Μείωση chunk =&gt; μεγαλύτερο μονοπάτι στο Merkle tree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725" y="950550"/>
            <a:ext cx="5094600" cy="38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Blockreport (RAM)</a:t>
            </a:r>
            <a:endParaRPr/>
          </a:p>
        </p:txBody>
      </p:sp>
      <p:pic>
        <p:nvPicPr>
          <p:cNvPr id="361" name="Google Shape;3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700" y="950538"/>
            <a:ext cx="5094626" cy="382096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6"/>
          <p:cNvSpPr txBox="1"/>
          <p:nvPr>
            <p:ph idx="4294967295" type="subTitle"/>
          </p:nvPr>
        </p:nvSpPr>
        <p:spPr>
          <a:xfrm>
            <a:off x="517475" y="1437200"/>
            <a:ext cx="30963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Μεγαλύτερο chunk απαιτεί περισσότερη μνήμη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Μείωση chunk δε συνεπάγεται γραμμική μείωση μνήμης.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Για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4 νήματα και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8KBytes chunk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≈ 28GBytes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240850" y="358225"/>
            <a:ext cx="27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Συμπεράσματα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685800" y="1236375"/>
            <a:ext cx="71763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/>
              <a:t>Ενίσχυση</a:t>
            </a:r>
            <a:r>
              <a:rPr lang="en" sz="1400"/>
              <a:t> του HDFS με ελάχιστες δυνατές παρεμβάσεις.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/>
              <a:t>Ορθότητα ελέγχων: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Συναρτήσεις κατακερματισμού (RNG, Merkle proofs)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zk-SNARK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Ethereum Blockchain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/>
              <a:t>Πληρότητα συστήματος?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Υιοθέτηση zero-trust πολιτικής (ό,τι δεν αποδεικνύεται αμφισβητείται)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/>
              <a:t>Εμπιστευτικότητα δεδομένων: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zk-SNARK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Όμως μ</a:t>
            </a:r>
            <a:r>
              <a:rPr lang="en" sz="1400"/>
              <a:t>εγάλες </a:t>
            </a:r>
            <a:r>
              <a:rPr lang="en" sz="1400">
                <a:solidFill>
                  <a:srgbClr val="FF0000"/>
                </a:solidFill>
              </a:rPr>
              <a:t>υπολογιστικές απαιτήσεις</a:t>
            </a:r>
            <a:r>
              <a:rPr lang="en" sz="1400"/>
              <a:t> για zk-SNARK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Βιβλιογραφία</a:t>
            </a:r>
            <a:endParaRPr/>
          </a:p>
        </p:txBody>
      </p:sp>
      <p:sp>
        <p:nvSpPr>
          <p:cNvPr id="374" name="Google Shape;374;p48"/>
          <p:cNvSpPr txBox="1"/>
          <p:nvPr/>
        </p:nvSpPr>
        <p:spPr>
          <a:xfrm>
            <a:off x="1114050" y="1294925"/>
            <a:ext cx="69159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HDFS Architecture Guide.  </a:t>
            </a:r>
            <a:r>
              <a:rPr lang="en" sz="1200" u="sng">
                <a:solidFill>
                  <a:srgbClr val="0000FF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r>
              <a:rPr lang="en" sz="1200" u="sng">
                <a:solidFill>
                  <a:srgbClr val="0000FF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ttps://hadoop.apache.org/docs/r1.2.1/hdfs_design.html</a:t>
            </a:r>
            <a:endParaRPr sz="1200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is a Block Scanner in HDFS? </a:t>
            </a:r>
            <a:r>
              <a:rPr lang="en" sz="1200" u="sng">
                <a:solidFill>
                  <a:srgbClr val="0000FF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https://data-flair.training/forums/topic/what-is-a-block-scanner-in-hdfs/</a:t>
            </a:r>
            <a:endParaRPr sz="1200">
              <a:solidFill>
                <a:srgbClr val="0000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Merkle proofs Explained. </a:t>
            </a:r>
            <a:r>
              <a:rPr lang="en" sz="1200" u="sng">
                <a:solidFill>
                  <a:srgbClr val="0000FF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https://medium.com/crypto-0-nite/merkle-proofs-explained-6dd429623dc5</a:t>
            </a:r>
            <a:endParaRPr sz="1200">
              <a:solidFill>
                <a:srgbClr val="0000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How does Ethereum work, anyway? </a:t>
            </a:r>
            <a:r>
              <a:rPr lang="en" sz="1200" u="sng">
                <a:solidFill>
                  <a:srgbClr val="0000FF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https://preethikasireddy.medium.com/how-does-ethereum-work-anyway-22d1df506369</a:t>
            </a:r>
            <a:endParaRPr sz="1200">
              <a:solidFill>
                <a:srgbClr val="0000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are zk-SNARKs? </a:t>
            </a:r>
            <a:r>
              <a:rPr lang="en" sz="1200" u="sng">
                <a:solidFill>
                  <a:srgbClr val="0000FF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https://z.cash/technology/zksnarks/</a:t>
            </a:r>
            <a:endParaRPr sz="1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type="ctrTitle"/>
          </p:nvPr>
        </p:nvSpPr>
        <p:spPr>
          <a:xfrm>
            <a:off x="4572000" y="387600"/>
            <a:ext cx="3852000" cy="9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Ευχαριστώ</a:t>
            </a:r>
            <a:endParaRPr/>
          </a:p>
        </p:txBody>
      </p:sp>
      <p:sp>
        <p:nvSpPr>
          <p:cNvPr id="380" name="Google Shape;380;p49"/>
          <p:cNvSpPr txBox="1"/>
          <p:nvPr>
            <p:ph idx="1" type="subTitle"/>
          </p:nvPr>
        </p:nvSpPr>
        <p:spPr>
          <a:xfrm>
            <a:off x="4834200" y="1623200"/>
            <a:ext cx="33276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9"/>
          <p:cNvSpPr txBox="1"/>
          <p:nvPr/>
        </p:nvSpPr>
        <p:spPr>
          <a:xfrm>
            <a:off x="4572000" y="4162325"/>
            <a:ext cx="38520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 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2" name="Google Shape;382;p49"/>
          <p:cNvGrpSpPr/>
          <p:nvPr/>
        </p:nvGrpSpPr>
        <p:grpSpPr>
          <a:xfrm>
            <a:off x="6104513" y="2203702"/>
            <a:ext cx="786964" cy="829068"/>
            <a:chOff x="1768821" y="3361108"/>
            <a:chExt cx="278739" cy="339073"/>
          </a:xfrm>
        </p:grpSpPr>
        <p:sp>
          <p:nvSpPr>
            <p:cNvPr id="383" name="Google Shape;383;p49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9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9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9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9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9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9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9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9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9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9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462825" y="1215350"/>
            <a:ext cx="3277200" cy="2698500"/>
          </a:xfrm>
          <a:prstGeom prst="roundRect">
            <a:avLst>
              <a:gd fmla="val 16667" name="adj"/>
            </a:avLst>
          </a:prstGeom>
          <a:solidFill>
            <a:srgbClr val="F8FA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1088925" y="253050"/>
            <a:ext cx="209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Εισαγωγή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462825" y="1597800"/>
            <a:ext cx="3277200" cy="23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2"/>
                </a:solidFill>
              </a:rPr>
              <a:t>HDFS - </a:t>
            </a:r>
            <a:r>
              <a:rPr lang="en" sz="1300" u="sng">
                <a:solidFill>
                  <a:schemeClr val="dk2"/>
                </a:solidFill>
              </a:rPr>
              <a:t>Κατανεμημένο Σύστημα Αρχείων</a:t>
            </a:r>
            <a:endParaRPr sz="1300" u="sng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Αποθήκευση αρχείων σε απομακρυσμένη συστάδα υπολογιστών.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Διαφάνεια τοποθεσίας.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Απομακρυσμένη πρόσβαση.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Κατανεμημένη επεξεργασία, Big Data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833487" y="1215350"/>
            <a:ext cx="23832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Θεματικό πεδίο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4890625" y="1215350"/>
            <a:ext cx="3277200" cy="1049100"/>
          </a:xfrm>
          <a:prstGeom prst="roundRect">
            <a:avLst>
              <a:gd fmla="val 16667" name="adj"/>
            </a:avLst>
          </a:prstGeom>
          <a:solidFill>
            <a:srgbClr val="F8FA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4890625" y="1597800"/>
            <a:ext cx="32772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Εγγυάται την ακεραιότητα των δεδομένων;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5261287" y="1215350"/>
            <a:ext cx="23832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Ερώτημα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4890625" y="2849700"/>
            <a:ext cx="3277200" cy="1244700"/>
          </a:xfrm>
          <a:prstGeom prst="roundRect">
            <a:avLst>
              <a:gd fmla="val 16667" name="adj"/>
            </a:avLst>
          </a:prstGeom>
          <a:solidFill>
            <a:srgbClr val="F8FA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4890625" y="3232150"/>
            <a:ext cx="32772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Ένας κακόβουλος κόμβος μπορεί να συγκαλύψει φθορές στα δεδομένα που διαθέτει.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5261287" y="2849700"/>
            <a:ext cx="23832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Απάντηση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327650" y="300350"/>
            <a:ext cx="56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HDFS </a:t>
            </a:r>
            <a:r>
              <a:rPr lang="en"/>
              <a:t>-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Σύντομη Επισκόπηση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224250" y="1138000"/>
            <a:ext cx="4572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Master-Slave αρχιτεκτονική (Namenode-Datanode)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Write-once-read-many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Κάθε αρχείο χωρίζεται σε μπλοκ σταθερού μεγέθους.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Διατήρηση πολλαπλών αντιγράφων για κάθε μπλοκ (replicas), συνοδευόμενα από αθροίσματα ελέγχου.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Περιοδική αποστολή Heartbeat και Blockreport από Datanode σε Namenode.</a:t>
            </a:r>
            <a:endParaRPr sz="1600"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250" y="1167650"/>
            <a:ext cx="4087300" cy="300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1306450" y="293125"/>
            <a:ext cx="603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HDFS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-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Ακεραιότητα Δεδομένων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Υπάρχοντες μηχανισμοί: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Blockreport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BlockScanner ελέγχει κάθε αντίγραφο μπλοκ και αναφέρει τυχόν φθορές.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Έλεγχος αρχείου από τον χρήστη κατά την ανάκτηση.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Ενδεχόμενο μη έμπιστου συμμετέχοντος κόμβου: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Ψευδής αναφοράς κατοχής αντιγράφων κατά το blockreport.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Η διεργασία BlockScanner μπορεί να απενεργοποιηθεί.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Αλλαγή ή και διαγραφή των αθροισμάτων ελέγχου παράλληλα με τα δεδομένα.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Συνεργασία κακόβουλων Namenode και Datanode για παρουσίαση αλλοιωμένων αντιγράφων στον χρήστη ως </a:t>
            </a:r>
            <a:r>
              <a:rPr lang="en" sz="1600"/>
              <a:t>υγιή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1305950" y="256925"/>
            <a:ext cx="26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Μεθοδολογία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363225" y="1287700"/>
            <a:ext cx="4263600" cy="3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Εκτέλεση ελέγχων μέσω τρίτης οντότητας.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Υποβολή “αποδείξεων” από τους Datanodes.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Αποτελέσματα διαθέσιμα προς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αξιολόγηση από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χρήστες.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Γιατί Ethereum Blockchain;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Έξυπνα συμβόλαια (smart contracts).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Δεν απαιτεί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εμπιστοσύνη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(trustless).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Μονιμότητα και επαληθευσιμότητα συναλλαγών.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Συναλλαγές και αποτελέσματα δημοσίως διαθέσιμα.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150" y="1104050"/>
            <a:ext cx="4357103" cy="29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1190200" y="293125"/>
            <a:ext cx="34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Proofs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567600" y="2905075"/>
            <a:ext cx="4915500" cy="1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Εφαρμογή των Merkle proofs στα μπλοκ του HDFS: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Χωρισμός του μπλοκ σε μικρότερα τμήματα σταθερού μεγέθους (chunks) και κατασκευή Merkle tree.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>
                <a:solidFill>
                  <a:srgbClr val="FF0000"/>
                </a:solidFill>
              </a:rPr>
              <a:t>Αποκάλυψη των δεδομένων του chunk</a:t>
            </a:r>
            <a:r>
              <a:rPr lang="en"/>
              <a:t> (που επιλέχθηκε) και των γειτονικών κόμβων στο μονοπάτι προς τη ρίζα.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Έλεγχος μέσω ανακατασκευή μονοπατιού και σύγκριση με τη δημοσιευμένη ρίζα.</a:t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600" y="967100"/>
            <a:ext cx="3341700" cy="3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567600" y="1010075"/>
            <a:ext cx="49155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Βασικά χαρακτηριστικά: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Απόδειξη ακεραιότητας τμήματος δεδομένων και συμμετοχής σε ευρύτερο σύνολο.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Δεν απαιτείται αποκάλυψη ολόκληρου του συνόλου δεδομένων.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Δημοσιοποίηση </a:t>
            </a:r>
            <a:r>
              <a:rPr lang="en"/>
              <a:t>Merkle root - ταυτότητα του συνόλου δεδομένων.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1190225" y="322050"/>
            <a:ext cx="252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zk-SNARKs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Z</a:t>
            </a:r>
            <a:r>
              <a:rPr b="1" lang="en" sz="1400"/>
              <a:t>ero-Knowledge </a:t>
            </a:r>
            <a:r>
              <a:rPr b="1" lang="en" sz="1400"/>
              <a:t>Succinct</a:t>
            </a:r>
            <a:r>
              <a:rPr b="1" lang="en" sz="1400"/>
              <a:t> Non-interactive ARguments of Knowledge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Απόδειξη ύπαρξης και κατοχής γνώσης χωρίς την ανάγκη αποκάλυψης αυτής.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Μη διαλογική διαδικασία κατασκευής και ελέγχου των αποδείξεων.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Σύντομη και σταθερού κόστους επαλήθευση.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Στάδια πρωτοκόλλου: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G(lambda, C) = (pk, vk)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P(pk, x,w) = proof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V(vk, x, prf ) = {true, false}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1190225" y="322050"/>
            <a:ext cx="508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zk-SNARKs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/>
              <a:t> ZoKrates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720000" y="877100"/>
            <a:ext cx="7704000" cy="4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Toolbox για zk-SNARK: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Εκτέλεση επιμέρους zk-SNARK σταδίων.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Κατασκευή έξυπνου συμβολαίου για </a:t>
            </a:r>
            <a:r>
              <a:rPr lang="en" sz="1400"/>
              <a:t>επαλήθευση zk-SNARK απόδειξης στο Ethereum.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Ορισμός προγράμματος ελέγχου Merkle proof σε γλώσσα υψηλού επιπέδου.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Δυνατότητα χρήσης δημοσίων εισόδων και επιβολή τους κατά την επαλήθευση.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Όμως επιβάλλεται χρήση </a:t>
            </a:r>
            <a:r>
              <a:rPr lang="en" sz="1400">
                <a:solidFill>
                  <a:srgbClr val="FF0000"/>
                </a:solidFill>
              </a:rPr>
              <a:t>Merkle trees σταθερού μεγέθους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merkle_proof(index, merkleRoot, nonce, private chunk, private siblings[])</a:t>
            </a:r>
            <a:endParaRPr b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Μορφή Απόδειξης:</a:t>
            </a:r>
            <a:r>
              <a:rPr lang="en" sz="1400"/>
              <a:t> Στοιχεία κυκλικών ομάδων σε ελλειπτική καμπύλη.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FF0000"/>
                </a:solidFill>
              </a:rPr>
              <a:t>Πρόβλημα:</a:t>
            </a:r>
            <a:r>
              <a:rPr lang="en" sz="1400"/>
              <a:t> Δυνατότητα επαναχρησιμοποίησης απόδειξης για επίλυση του ίδιου προβλήματος.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FF"/>
                </a:solidFill>
              </a:rPr>
              <a:t>Λύση:</a:t>
            </a:r>
            <a:r>
              <a:rPr b="1" lang="en" sz="1400"/>
              <a:t> Χρήση nullifier</a:t>
            </a:r>
            <a:r>
              <a:rPr lang="en" sz="1400"/>
              <a:t> ως δημόσια είσοδος.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Style Thesis Defense by Slidesgo">
  <a:themeElements>
    <a:clrScheme name="Simple Light">
      <a:dk1>
        <a:srgbClr val="D4CAB7"/>
      </a:dk1>
      <a:lt1>
        <a:srgbClr val="E3DAC5"/>
      </a:lt1>
      <a:dk2>
        <a:srgbClr val="334436"/>
      </a:dk2>
      <a:lt2>
        <a:srgbClr val="DFAA28"/>
      </a:lt2>
      <a:accent1>
        <a:srgbClr val="2C4EB8"/>
      </a:accent1>
      <a:accent2>
        <a:srgbClr val="EA5430"/>
      </a:accent2>
      <a:accent3>
        <a:srgbClr val="334436"/>
      </a:accent3>
      <a:accent4>
        <a:srgbClr val="DFAA28"/>
      </a:accent4>
      <a:accent5>
        <a:srgbClr val="2C4EB8"/>
      </a:accent5>
      <a:accent6>
        <a:srgbClr val="EA5430"/>
      </a:accent6>
      <a:hlink>
        <a:srgbClr val="334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