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4" r:id="rId5"/>
    <p:sldId id="265" r:id="rId6"/>
    <p:sldId id="266" r:id="rId7"/>
    <p:sldId id="262" r:id="rId8"/>
    <p:sldId id="261" r:id="rId9"/>
    <p:sldId id="258" r:id="rId10"/>
    <p:sldId id="263" r:id="rId11"/>
    <p:sldId id="259" r:id="rId12"/>
    <p:sldId id="267" r:id="rId13"/>
    <p:sldId id="268" r:id="rId14"/>
    <p:sldId id="269" r:id="rId15"/>
    <p:sldId id="270" r:id="rId16"/>
    <p:sldId id="25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Stecker" initials="NS" lastIdx="1" clrIdx="0">
    <p:extLst>
      <p:ext uri="{19B8F6BF-5375-455C-9EA6-DF929625EA0E}">
        <p15:presenceInfo xmlns:p15="http://schemas.microsoft.com/office/powerpoint/2012/main" userId="2d1a31297505ce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C3493-6007-40CD-B4E3-CE09196DF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7DA7E-89D6-4A87-B958-0A8B5F1ED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DCC1D-BBE6-4741-8E74-95CF2035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395264-CCC7-47EB-9C61-356A7B9B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30656-B177-4DE7-B3D4-7D01422D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3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680DB-6832-484B-85EC-7898C35A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FEFBFB-8A2D-4690-9A6F-D2C9DF5E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49EF2-17B4-4D86-BD7E-D9D87E89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C51BA-F572-43A0-9022-05AE6E22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C68E1-1973-49F7-BC89-943FB0A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89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331D1A-910D-4F92-B5D3-23CF13AB6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E850F5-3C79-4AD7-9656-BF7CA5E9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FAD4D-98D2-4B0E-917B-6CD79DA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D3F3B-62D1-4D03-8783-A144DD96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FF3DB-503C-45DE-86BB-48B19F50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647D-3EC3-47F4-877D-FB70C951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09454-C85F-4DA5-B51B-E4C30993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589F5-518A-4406-B42B-C70EAE6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681E9-D488-414D-BC46-2F2B528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2358B-933F-4C6B-889D-92ABC006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93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35457-0B6D-4694-B10B-02FCEABC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E3239-665B-408E-8F0B-36A84245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B5601-C8F1-45A7-A177-5B04C2B7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6BDBA-4568-470D-99A1-D06B78F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50B3F-1B8D-407A-8E77-3A20045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89F3-EC29-4C51-858F-88F63245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992F4-DE60-4A8F-AB57-4E45B5928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04C13E-5200-4CEB-BAAB-9CCEEA0C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CAAA20-BFA2-4D96-B8C9-8C43A534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C7BD8-48E3-40AA-92CE-484C4D3B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A2647C-DEB7-4D64-ABDB-A66F0546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8A76-262D-40F5-AFC1-E5E1C6A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00D47-FBFA-4877-BEE8-71BDD61B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359007-1E62-4B81-86E0-607DB5DF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54CCD1-D2F1-4027-A810-DC0D55B7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7C9609-5619-46A3-9569-C33E61F6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029915-716C-4C3D-B7BB-3B35B3EC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661848-F7A3-4B43-A1C7-5C928F7E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D1B3E0-6FBA-4177-AA54-4F1E97AB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912A-9327-49A3-A746-29F7D8C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C27404-B48C-4BFD-ABDE-A0F5C33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9CC0F-AC14-42A1-BA4F-D5BD3AA3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7D46A-928E-4EA3-B531-334FBF19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9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8B0BEB-762B-40E0-91A2-DD036068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F055C1-7FD9-4163-8FB0-C32CF765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792A17-9BF0-402E-BD8E-788939E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85C3C-9C1E-4B58-9FAA-B1250F75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86F7F-156D-4AE7-A97C-A5A99E92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01D25-1B8D-4DAB-B842-774A0C51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2E9D3A-7D2D-4484-BCEE-23D291CF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F55C2-CDFD-4864-A3F6-A8A0EB09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BD2F6A-260E-4BB0-9649-46B7914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614E-D830-42E0-B223-2A0B401A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789E3A-C345-4BEA-8E83-182EE9ADE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0C5CE-B815-4898-8AA3-C9711854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A92CBD-FB16-4615-A464-6F3D9149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BCC6F0-441E-4320-94AD-415B451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CA68A-3F86-45D7-8B6E-7F1007F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2368A5-B089-488C-AD64-FD1ECD8B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1C8D6-BCC7-4C13-B583-609F9425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FB0B4-B6B8-4BE9-A530-8B117F755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F6F2-AE14-48C8-A91F-1DCFD3297A1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DBD99-89AF-429C-A87D-830CE5AA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9AD8E-A91D-4764-8704-85CFE7395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B2A0-1CE2-4C61-A442-6D1D424960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2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ängende, eingeschaltete Glühbirne">
            <a:extLst>
              <a:ext uri="{FF2B5EF4-FFF2-40B4-BE49-F238E27FC236}">
                <a16:creationId xmlns:a16="http://schemas.microsoft.com/office/drawing/2014/main" id="{29ED8F97-CD08-433F-BFB3-163AB2339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54160-8366-46B4-8E87-566FA687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Elektrische Leistung, Spannung, Ampere und Watt</a:t>
            </a:r>
            <a:endParaRPr lang="de-DE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8FEA33-0506-4C82-A33D-AD5C0A36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Nick Stecker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3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776E88-A40C-48FE-9716-614A79C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Spannung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4A5F6FA-E184-4A28-A6F4-104EB3662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76" y="2319051"/>
            <a:ext cx="8954712" cy="4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953C1-C848-4440-A94A-2E3F7F8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Stromstärke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0EA5EEE-3246-4EE9-8961-5BAB1ED8F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" r="9247" b="-2"/>
          <a:stretch/>
        </p:blipFill>
        <p:spPr>
          <a:xfrm>
            <a:off x="3091072" y="2615184"/>
            <a:ext cx="6009855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E4881B-226A-4E81-86CE-C0887317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Stromstärke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EBD3DE-BC31-464E-B71D-832D1663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2200"/>
              <a:t>Die elektrische Stromstärke gibt an, wie viel elektrische Ladung sich in jeder Sekunde durch den Querschnitt eines elektrischen Leiters bewegt.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C7033F-A801-4CED-ABF4-6118FEE5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58" y="3323589"/>
            <a:ext cx="6352583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55D01-20A3-462F-B8B1-D98D6BB9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Stromstärke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E5B2A63-C25A-44D7-A8BB-16005173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89" y="2560320"/>
            <a:ext cx="1007122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5813E-274F-4081-918C-EBAA8283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Stromstärke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E08CFEF-3057-403A-AF88-6FB8CEB5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773" y="2590553"/>
            <a:ext cx="657445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85293F-4716-4A71-A98A-D56C7D35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Stromstärke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E633E6C-2D36-4702-93EE-55C3F082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88" y="2386013"/>
            <a:ext cx="877728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7D22AD-F587-4EAA-A92D-11BF33CA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Elektrische</a:t>
            </a:r>
            <a:r>
              <a:rPr lang="en-US" sz="4000" dirty="0"/>
              <a:t> </a:t>
            </a:r>
            <a:r>
              <a:rPr lang="en-US" sz="4000" dirty="0" err="1"/>
              <a:t>Leistung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F8EAD3-5C37-4FB0-AC5F-87417251DD0B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Elektrische Leistung gibt an, wie viel elektrische Arbeit der Strom pro Sekunde verrichtet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Somit dient diese Maßeinheit der Angabe, wie viel elektrische Energie in eine andere Form, wie beispielsweise Bewegung oder Hitze, umgewandelt wird.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06825FC-4DB1-40A5-9427-DA6808A9C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2172462"/>
            <a:ext cx="6096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15F5-BAFC-4E1C-B7FB-23DDECC9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Grundlagen der elektrischen Ladung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CA520B3-6730-4A2B-9DEE-95C2E3240D0D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 unserem Universum existieren elektrisch (positiv bzw. negativ) geladenen Teilchen, die miteinander wechselwirken (anziehen/abstoßen)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Protonen und Elektronen, aus denen Atome aufgebaut sind, sind solche Teilchen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Zwei Protonen bzw. Elektronen stoßen sich gegenseitig ab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Ein Proton und ein Elektron ziehen sich 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178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D52AC7-CC1C-41C7-8295-913B47E2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Grundlagen der elektrischen Ladung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1B9516-5A44-417F-B77C-BA28CB9B0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6" r="-1" b="-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FD033B3-42FC-463F-AE03-081580CEA7EF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Teilchen</a:t>
            </a:r>
            <a:r>
              <a:rPr lang="en-US" dirty="0"/>
              <a:t> </a:t>
            </a:r>
            <a:r>
              <a:rPr lang="en-US" dirty="0" err="1"/>
              <a:t>besitzen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Ladung</a:t>
            </a:r>
            <a:r>
              <a:rPr lang="en-US" dirty="0"/>
              <a:t> q, die in Coulomb </a:t>
            </a:r>
            <a:r>
              <a:rPr lang="en-US" dirty="0" err="1"/>
              <a:t>gemessen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Ladung</a:t>
            </a:r>
            <a:r>
              <a:rPr lang="en-US" dirty="0"/>
              <a:t> q </a:t>
            </a:r>
            <a:r>
              <a:rPr lang="en-US" dirty="0" err="1"/>
              <a:t>sagt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stark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Teilchen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8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72AF97-2BCA-4B7E-9574-54A7AE1C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Was ist elektrischer Strom?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FBBFE-D19C-4317-BAC0-E2361977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285750" indent="-285750"/>
            <a:endParaRPr lang="de-DE" sz="2200"/>
          </a:p>
          <a:p>
            <a:pPr marL="285750" indent="-285750"/>
            <a:endParaRPr lang="de-DE" sz="2200"/>
          </a:p>
          <a:p>
            <a:pPr marL="285750" indent="-285750"/>
            <a:endParaRPr lang="de-DE" sz="2200"/>
          </a:p>
          <a:p>
            <a:pPr marL="285750" indent="-285750"/>
            <a:endParaRPr lang="de-DE" sz="2200"/>
          </a:p>
          <a:p>
            <a:pPr marL="285750" indent="-285750"/>
            <a:endParaRPr lang="de-DE" sz="22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3EEC52-019E-4988-A453-A63076EA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6" y="2256633"/>
            <a:ext cx="10516511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4E13B-CD98-47C1-B2F7-511E050F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Was ist elektrischer Strom?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ED2798-6E1C-40FE-B39B-55CE7264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57" y="2323070"/>
            <a:ext cx="9753686" cy="39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0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32BBB-3E08-4524-8FAC-C06187FB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Was ist elektrischer Strom?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56923-F8D9-4119-BBC6-4ECB2242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285750" indent="-285750"/>
            <a:r>
              <a:rPr lang="de-DE" sz="2200" dirty="0"/>
              <a:t>Fluss von Elektronen in eine bestimmte Richtung</a:t>
            </a:r>
          </a:p>
          <a:p>
            <a:pPr marL="285750" indent="-285750"/>
            <a:endParaRPr lang="de-DE" sz="2200" dirty="0"/>
          </a:p>
          <a:p>
            <a:pPr marL="285750" indent="-285750"/>
            <a:r>
              <a:rPr lang="de-DE" sz="2200" dirty="0"/>
              <a:t>Ein einzelnes Elektron reicht</a:t>
            </a:r>
          </a:p>
          <a:p>
            <a:pPr marL="0" indent="0">
              <a:buNone/>
            </a:pPr>
            <a:endParaRPr lang="de-DE" sz="2200" dirty="0"/>
          </a:p>
          <a:p>
            <a:pPr marL="285750" indent="-285750"/>
            <a:r>
              <a:rPr lang="de-DE" sz="2200" dirty="0"/>
              <a:t>Strom ohne elektrische Leiter? Ja, </a:t>
            </a:r>
            <a:r>
              <a:rPr lang="de-DE" sz="2200" dirty="0" err="1"/>
              <a:t>bsp.</a:t>
            </a:r>
            <a:r>
              <a:rPr lang="de-DE" sz="2200" dirty="0"/>
              <a:t>: Blitze in der Natur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90581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F9AA2-F09D-4617-B1B1-4DB482E1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Konventioneller Strom vs. Elektronenfluss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04145-4809-443A-9709-5F3E3D8DF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8" y="2060723"/>
            <a:ext cx="4617098" cy="15160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01A66F7-9C16-465F-B1A3-12480E27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172" y="4327941"/>
            <a:ext cx="3462828" cy="25300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09B4A7C-31C8-4171-BD79-BF460083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8" y="3920915"/>
            <a:ext cx="5392610" cy="151937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1B1FB0-77EC-43D5-822E-4C24C5805794}"/>
              </a:ext>
            </a:extLst>
          </p:cNvPr>
          <p:cNvSpPr txBox="1"/>
          <p:nvPr/>
        </p:nvSpPr>
        <p:spPr>
          <a:xfrm>
            <a:off x="373224" y="2099456"/>
            <a:ext cx="2239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Benjamin Franklin dachte durch die Reibung mit einem Tuch wird das Glas positiv geladen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E15243-9C8B-4083-84C5-6DD3338D4053}"/>
              </a:ext>
            </a:extLst>
          </p:cNvPr>
          <p:cNvSpPr txBox="1"/>
          <p:nvPr/>
        </p:nvSpPr>
        <p:spPr>
          <a:xfrm>
            <a:off x="373224" y="3985552"/>
            <a:ext cx="2463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Joseph Thompson entdeckte später, dass das Tuch dem Glas Elektronen entzieht</a:t>
            </a:r>
          </a:p>
        </p:txBody>
      </p:sp>
    </p:spTree>
    <p:extLst>
      <p:ext uri="{BB962C8B-B14F-4D97-AF65-F5344CB8AC3E}">
        <p14:creationId xmlns:p14="http://schemas.microsoft.com/office/powerpoint/2010/main" val="123087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5173A-E8FD-4888-BB43-ECC2E253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Strom für uns nutzen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CCBF3-F56D-438A-882A-27EC6A24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700" dirty="0"/>
              <a:t>Um </a:t>
            </a:r>
            <a:r>
              <a:rPr lang="en-US" sz="1700" dirty="0" err="1"/>
              <a:t>elektrischen</a:t>
            </a:r>
            <a:r>
              <a:rPr lang="en-US" sz="1700" dirty="0"/>
              <a:t> Strom </a:t>
            </a:r>
            <a:r>
              <a:rPr lang="en-US" sz="1700" dirty="0" err="1"/>
              <a:t>für</a:t>
            </a:r>
            <a:r>
              <a:rPr lang="en-US" sz="1700" dirty="0"/>
              <a:t> </a:t>
            </a:r>
            <a:r>
              <a:rPr lang="en-US" sz="1700" dirty="0" err="1"/>
              <a:t>unsere</a:t>
            </a:r>
            <a:r>
              <a:rPr lang="en-US" sz="1700" dirty="0"/>
              <a:t> </a:t>
            </a:r>
            <a:r>
              <a:rPr lang="en-US" sz="1700" dirty="0" err="1"/>
              <a:t>technischen</a:t>
            </a:r>
            <a:r>
              <a:rPr lang="en-US" sz="1700" dirty="0"/>
              <a:t> </a:t>
            </a:r>
            <a:r>
              <a:rPr lang="en-US" sz="1700" dirty="0" err="1"/>
              <a:t>Geräte</a:t>
            </a:r>
            <a:r>
              <a:rPr lang="en-US" sz="1700" dirty="0"/>
              <a:t> </a:t>
            </a:r>
            <a:r>
              <a:rPr lang="en-US" sz="1700" dirty="0" err="1"/>
              <a:t>nutzen</a:t>
            </a:r>
            <a:r>
              <a:rPr lang="en-US" sz="1700" dirty="0"/>
              <a:t> </a:t>
            </a:r>
            <a:r>
              <a:rPr lang="en-US" sz="1700" dirty="0" err="1"/>
              <a:t>zu</a:t>
            </a:r>
            <a:r>
              <a:rPr lang="en-US" sz="1700" dirty="0"/>
              <a:t> </a:t>
            </a:r>
            <a:r>
              <a:rPr lang="en-US" sz="1700" dirty="0" err="1"/>
              <a:t>können</a:t>
            </a:r>
            <a:r>
              <a:rPr lang="en-US" sz="1700" dirty="0"/>
              <a:t>, </a:t>
            </a:r>
            <a:r>
              <a:rPr lang="en-US" sz="1700" dirty="0" err="1"/>
              <a:t>benötigen</a:t>
            </a:r>
            <a:r>
              <a:rPr lang="en-US" sz="1700" dirty="0"/>
              <a:t> </a:t>
            </a:r>
            <a:r>
              <a:rPr lang="en-US" sz="1700" dirty="0" err="1"/>
              <a:t>wir</a:t>
            </a:r>
            <a:r>
              <a:rPr lang="en-US" sz="1700" dirty="0"/>
              <a:t> </a:t>
            </a:r>
            <a:r>
              <a:rPr lang="en-US" sz="1700" dirty="0" err="1"/>
              <a:t>ein</a:t>
            </a:r>
            <a:r>
              <a:rPr lang="en-US" sz="1700" dirty="0"/>
              <a:t> </a:t>
            </a:r>
            <a:r>
              <a:rPr lang="en-US" sz="1700" dirty="0" err="1"/>
              <a:t>Stromkreislauf</a:t>
            </a:r>
            <a:r>
              <a:rPr lang="en-US" sz="1700" dirty="0"/>
              <a:t> (</a:t>
            </a:r>
            <a:r>
              <a:rPr lang="en-US" sz="1700" dirty="0" err="1"/>
              <a:t>Abbildung</a:t>
            </a:r>
            <a:r>
              <a:rPr lang="en-US" sz="1700" dirty="0"/>
              <a:t>)</a:t>
            </a:r>
          </a:p>
          <a:p>
            <a:pPr marL="285750"/>
            <a:endParaRPr lang="en-US" sz="1700" dirty="0"/>
          </a:p>
          <a:p>
            <a:pPr marL="285750"/>
            <a:r>
              <a:rPr lang="en-US" sz="1700" dirty="0" err="1"/>
              <a:t>Stromkreislauf</a:t>
            </a:r>
            <a:r>
              <a:rPr lang="en-US" sz="1700" dirty="0"/>
              <a:t> = </a:t>
            </a:r>
            <a:r>
              <a:rPr lang="en-US" sz="1700" dirty="0" err="1"/>
              <a:t>Kreislauf</a:t>
            </a:r>
            <a:r>
              <a:rPr lang="en-US" sz="1700" dirty="0"/>
              <a:t> in dem </a:t>
            </a:r>
            <a:r>
              <a:rPr lang="en-US" sz="1700" dirty="0" err="1"/>
              <a:t>viele</a:t>
            </a:r>
            <a:r>
              <a:rPr lang="en-US" sz="1700" dirty="0"/>
              <a:t> </a:t>
            </a:r>
            <a:r>
              <a:rPr lang="en-US" sz="1700" dirty="0" err="1"/>
              <a:t>Elektronen</a:t>
            </a:r>
            <a:r>
              <a:rPr lang="en-US" sz="1700" dirty="0"/>
              <a:t> in die </a:t>
            </a:r>
            <a:r>
              <a:rPr lang="en-US" sz="1700" dirty="0" err="1"/>
              <a:t>gleiche</a:t>
            </a:r>
            <a:r>
              <a:rPr lang="en-US" sz="1700" dirty="0"/>
              <a:t> </a:t>
            </a:r>
            <a:r>
              <a:rPr lang="en-US" sz="1700" dirty="0" err="1"/>
              <a:t>Richtung</a:t>
            </a:r>
            <a:r>
              <a:rPr lang="en-US" sz="1700" dirty="0"/>
              <a:t> </a:t>
            </a:r>
            <a:r>
              <a:rPr lang="en-US" sz="1700" dirty="0" err="1"/>
              <a:t>fließen</a:t>
            </a:r>
            <a:endParaRPr lang="en-US" sz="1700" dirty="0"/>
          </a:p>
          <a:p>
            <a:pPr marL="285750"/>
            <a:endParaRPr lang="en-US" sz="1700" dirty="0"/>
          </a:p>
          <a:p>
            <a:pPr marL="285750"/>
            <a:r>
              <a:rPr lang="en-US" sz="1700" dirty="0"/>
              <a:t>In den </a:t>
            </a:r>
            <a:r>
              <a:rPr lang="en-US" sz="1700" dirty="0" err="1"/>
              <a:t>Stromkreislauf</a:t>
            </a:r>
            <a:r>
              <a:rPr lang="en-US" sz="1700" dirty="0"/>
              <a:t> </a:t>
            </a:r>
            <a:r>
              <a:rPr lang="en-US" sz="1700" dirty="0" err="1"/>
              <a:t>können</a:t>
            </a:r>
            <a:r>
              <a:rPr lang="en-US" sz="1700" dirty="0"/>
              <a:t> </a:t>
            </a:r>
            <a:r>
              <a:rPr lang="en-US" sz="1700" dirty="0" err="1"/>
              <a:t>dann</a:t>
            </a:r>
            <a:r>
              <a:rPr lang="en-US" sz="1700" dirty="0"/>
              <a:t> </a:t>
            </a:r>
            <a:r>
              <a:rPr lang="en-US" sz="1700" dirty="0" err="1"/>
              <a:t>verschiedenste</a:t>
            </a:r>
            <a:r>
              <a:rPr lang="en-US" sz="1700" dirty="0"/>
              <a:t> Dinge </a:t>
            </a:r>
            <a:r>
              <a:rPr lang="en-US" sz="1700" dirty="0" err="1"/>
              <a:t>eingebunden</a:t>
            </a:r>
            <a:r>
              <a:rPr lang="en-US" sz="1700" dirty="0"/>
              <a:t> </a:t>
            </a:r>
            <a:r>
              <a:rPr lang="en-US" sz="1700" dirty="0" err="1"/>
              <a:t>werden</a:t>
            </a:r>
            <a:r>
              <a:rPr lang="en-US" sz="1700" dirty="0"/>
              <a:t> (</a:t>
            </a:r>
            <a:r>
              <a:rPr lang="en-US" sz="1700" dirty="0" err="1"/>
              <a:t>bspw</a:t>
            </a:r>
            <a:r>
              <a:rPr lang="en-US" sz="1700" dirty="0"/>
              <a:t>. </a:t>
            </a:r>
            <a:r>
              <a:rPr lang="en-US" sz="1700" dirty="0" err="1"/>
              <a:t>eine</a:t>
            </a:r>
            <a:r>
              <a:rPr lang="en-US" sz="1700" dirty="0"/>
              <a:t> Lampe)</a:t>
            </a:r>
          </a:p>
          <a:p>
            <a:pPr marL="285750"/>
            <a:endParaRPr lang="en-US" sz="1700" dirty="0"/>
          </a:p>
          <a:p>
            <a:pPr marL="285750"/>
            <a:endParaRPr lang="en-US" sz="1700" dirty="0"/>
          </a:p>
          <a:p>
            <a:pPr marL="285750"/>
            <a:endParaRPr lang="en-US" sz="1700" dirty="0"/>
          </a:p>
          <a:p>
            <a:r>
              <a:rPr lang="en-US" sz="1700" dirty="0" err="1"/>
              <a:t>Wieso</a:t>
            </a:r>
            <a:r>
              <a:rPr lang="en-US" sz="1700" dirty="0"/>
              <a:t> </a:t>
            </a:r>
            <a:r>
              <a:rPr lang="en-US" sz="1700" dirty="0" err="1"/>
              <a:t>fließen</a:t>
            </a:r>
            <a:r>
              <a:rPr lang="en-US" sz="1700" dirty="0"/>
              <a:t> die </a:t>
            </a:r>
            <a:r>
              <a:rPr lang="en-US" sz="1700" dirty="0" err="1"/>
              <a:t>Elektronen</a:t>
            </a:r>
            <a:r>
              <a:rPr lang="en-US" sz="1700" dirty="0"/>
              <a:t> </a:t>
            </a:r>
            <a:r>
              <a:rPr lang="en-US" sz="1700" dirty="0" err="1"/>
              <a:t>überhaupt</a:t>
            </a:r>
            <a:r>
              <a:rPr lang="en-US" sz="1700" dirty="0"/>
              <a:t> </a:t>
            </a:r>
            <a:r>
              <a:rPr lang="en-US" sz="1700" dirty="0" err="1"/>
              <a:t>über</a:t>
            </a:r>
            <a:r>
              <a:rPr lang="en-US" sz="1700" dirty="0"/>
              <a:t> den </a:t>
            </a:r>
            <a:r>
              <a:rPr lang="en-US" sz="1700" dirty="0" err="1"/>
              <a:t>Draht</a:t>
            </a:r>
            <a:r>
              <a:rPr lang="en-US" sz="1700" dirty="0"/>
              <a:t>? …</a:t>
            </a:r>
            <a:r>
              <a:rPr lang="en-US" sz="1700" dirty="0" err="1"/>
              <a:t>Zauberei</a:t>
            </a:r>
            <a:r>
              <a:rPr lang="en-US" sz="1700" dirty="0"/>
              <a:t>?</a:t>
            </a:r>
          </a:p>
          <a:p>
            <a:pPr marL="285750"/>
            <a:endParaRPr lang="en-US" sz="17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0C3E892-EAE8-4F10-9AE8-1178F2BB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4535350"/>
            <a:ext cx="2628900" cy="22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4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28684F-20D6-47CA-BB95-DD74B7A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Spannung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B5417B-C6D5-41E1-AFDF-E145D840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700" dirty="0" err="1"/>
              <a:t>Damit</a:t>
            </a:r>
            <a:r>
              <a:rPr lang="en-US" sz="1700" dirty="0"/>
              <a:t> </a:t>
            </a:r>
            <a:r>
              <a:rPr lang="en-US" sz="1700" dirty="0" err="1"/>
              <a:t>sich</a:t>
            </a:r>
            <a:r>
              <a:rPr lang="en-US" sz="1700" dirty="0"/>
              <a:t> </a:t>
            </a:r>
            <a:r>
              <a:rPr lang="en-US" sz="1700" dirty="0" err="1"/>
              <a:t>Elektronen</a:t>
            </a:r>
            <a:r>
              <a:rPr lang="en-US" sz="1700" dirty="0"/>
              <a:t> </a:t>
            </a:r>
            <a:r>
              <a:rPr lang="en-US" sz="1700" dirty="0" err="1"/>
              <a:t>bewegen</a:t>
            </a:r>
            <a:r>
              <a:rPr lang="en-US" sz="1700" dirty="0"/>
              <a:t>, </a:t>
            </a:r>
            <a:r>
              <a:rPr lang="en-US" sz="1700" dirty="0" err="1"/>
              <a:t>benötigen</a:t>
            </a:r>
            <a:r>
              <a:rPr lang="en-US" sz="1700" dirty="0"/>
              <a:t> </a:t>
            </a:r>
            <a:r>
              <a:rPr lang="en-US" sz="1700" dirty="0" err="1"/>
              <a:t>wir</a:t>
            </a:r>
            <a:r>
              <a:rPr lang="en-US" sz="1700" dirty="0"/>
              <a:t> </a:t>
            </a:r>
            <a:r>
              <a:rPr lang="en-US" sz="1700" dirty="0" err="1"/>
              <a:t>eine</a:t>
            </a:r>
            <a:r>
              <a:rPr lang="en-US" sz="1700" dirty="0"/>
              <a:t> </a:t>
            </a:r>
            <a:r>
              <a:rPr lang="en-US" sz="1700" dirty="0" err="1"/>
              <a:t>Spannung</a:t>
            </a:r>
            <a:endParaRPr lang="en-US" sz="1700" dirty="0"/>
          </a:p>
          <a:p>
            <a:pPr marL="285750"/>
            <a:endParaRPr lang="en-US" sz="1700" dirty="0"/>
          </a:p>
          <a:p>
            <a:pPr marL="285750"/>
            <a:r>
              <a:rPr lang="en-US" sz="1700" dirty="0" err="1"/>
              <a:t>Spannung</a:t>
            </a:r>
            <a:r>
              <a:rPr lang="en-US" sz="1700" dirty="0"/>
              <a:t> </a:t>
            </a:r>
            <a:r>
              <a:rPr lang="en-US" sz="1700" dirty="0" err="1"/>
              <a:t>ist</a:t>
            </a:r>
            <a:r>
              <a:rPr lang="en-US" sz="1700" dirty="0"/>
              <a:t> </a:t>
            </a:r>
            <a:r>
              <a:rPr lang="en-US" sz="1700" dirty="0" err="1"/>
              <a:t>wie</a:t>
            </a:r>
            <a:r>
              <a:rPr lang="en-US" sz="1700" dirty="0"/>
              <a:t> der </a:t>
            </a:r>
            <a:r>
              <a:rPr lang="en-US" sz="1700" dirty="0" err="1"/>
              <a:t>Druck</a:t>
            </a:r>
            <a:r>
              <a:rPr lang="en-US" sz="1700" dirty="0"/>
              <a:t> in </a:t>
            </a:r>
            <a:r>
              <a:rPr lang="en-US" sz="1700" dirty="0" err="1"/>
              <a:t>einer</a:t>
            </a:r>
            <a:r>
              <a:rPr lang="en-US" sz="1700" dirty="0"/>
              <a:t> </a:t>
            </a:r>
            <a:r>
              <a:rPr lang="en-US" sz="1700" dirty="0" err="1"/>
              <a:t>Wasserleitung</a:t>
            </a:r>
            <a:r>
              <a:rPr lang="en-US" sz="1700" dirty="0"/>
              <a:t> , Je </a:t>
            </a:r>
            <a:r>
              <a:rPr lang="en-US" sz="1700" dirty="0" err="1"/>
              <a:t>mehr</a:t>
            </a:r>
            <a:r>
              <a:rPr lang="en-US" sz="1700" dirty="0"/>
              <a:t> </a:t>
            </a:r>
            <a:r>
              <a:rPr lang="en-US" sz="1700" dirty="0" err="1"/>
              <a:t>Druck</a:t>
            </a:r>
            <a:r>
              <a:rPr lang="en-US" sz="1700" dirty="0"/>
              <a:t>, </a:t>
            </a:r>
            <a:r>
              <a:rPr lang="en-US" sz="1700" dirty="0" err="1"/>
              <a:t>desto</a:t>
            </a:r>
            <a:r>
              <a:rPr lang="en-US" sz="1700" dirty="0"/>
              <a:t> </a:t>
            </a:r>
            <a:r>
              <a:rPr lang="en-US" sz="1700" dirty="0" err="1"/>
              <a:t>mehr</a:t>
            </a:r>
            <a:r>
              <a:rPr lang="en-US" sz="1700" dirty="0"/>
              <a:t> Wasser </a:t>
            </a:r>
            <a:r>
              <a:rPr lang="en-US" sz="1700" dirty="0" err="1"/>
              <a:t>fließt</a:t>
            </a:r>
            <a:r>
              <a:rPr lang="en-US" sz="1700" dirty="0"/>
              <a:t> (</a:t>
            </a:r>
            <a:r>
              <a:rPr lang="en-US" sz="1700" dirty="0" err="1"/>
              <a:t>Abbildung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b="1" dirty="0"/>
              <a:t>Also: </a:t>
            </a:r>
            <a:r>
              <a:rPr lang="en-US" sz="1700" dirty="0"/>
              <a:t>Je </a:t>
            </a:r>
            <a:r>
              <a:rPr lang="en-US" sz="1700" dirty="0" err="1"/>
              <a:t>größer</a:t>
            </a:r>
            <a:r>
              <a:rPr lang="en-US" sz="1700" dirty="0"/>
              <a:t> die </a:t>
            </a:r>
            <a:r>
              <a:rPr lang="en-US" sz="1700" dirty="0" err="1"/>
              <a:t>Spannung</a:t>
            </a:r>
            <a:r>
              <a:rPr lang="en-US" sz="1700" dirty="0"/>
              <a:t>, </a:t>
            </a:r>
            <a:r>
              <a:rPr lang="en-US" sz="1700" dirty="0" err="1"/>
              <a:t>desto</a:t>
            </a:r>
            <a:r>
              <a:rPr lang="en-US" sz="1700" dirty="0"/>
              <a:t> </a:t>
            </a:r>
            <a:r>
              <a:rPr lang="en-US" sz="1700" dirty="0" err="1"/>
              <a:t>mehr</a:t>
            </a:r>
            <a:r>
              <a:rPr lang="en-US" sz="1700" dirty="0"/>
              <a:t> </a:t>
            </a:r>
            <a:r>
              <a:rPr lang="en-US" sz="1700" dirty="0" err="1"/>
              <a:t>Elektronen</a:t>
            </a:r>
            <a:r>
              <a:rPr lang="en-US" sz="1700" dirty="0"/>
              <a:t> </a:t>
            </a:r>
            <a:r>
              <a:rPr lang="en-US" sz="1700" dirty="0" err="1"/>
              <a:t>fließen</a:t>
            </a:r>
            <a:r>
              <a:rPr lang="en-US" sz="1700" dirty="0"/>
              <a:t> (Lampe </a:t>
            </a:r>
            <a:r>
              <a:rPr lang="en-US" sz="1700" dirty="0" err="1"/>
              <a:t>wird</a:t>
            </a:r>
            <a:r>
              <a:rPr lang="en-US" sz="1700" dirty="0"/>
              <a:t> heller)</a:t>
            </a:r>
          </a:p>
          <a:p>
            <a:pPr marL="285750"/>
            <a:endParaRPr lang="en-US" sz="1700" dirty="0"/>
          </a:p>
          <a:p>
            <a:pPr marL="285750"/>
            <a:r>
              <a:rPr lang="en-US" sz="1700" dirty="0" err="1"/>
              <a:t>Ladungstrennung</a:t>
            </a:r>
            <a:r>
              <a:rPr lang="en-US" sz="1700" dirty="0"/>
              <a:t> </a:t>
            </a:r>
            <a:r>
              <a:rPr lang="en-US" sz="1700" dirty="0" err="1"/>
              <a:t>erzeugt</a:t>
            </a:r>
            <a:r>
              <a:rPr lang="en-US" sz="1700" dirty="0"/>
              <a:t> </a:t>
            </a:r>
            <a:r>
              <a:rPr lang="en-US" sz="1700" dirty="0" err="1"/>
              <a:t>Spannung</a:t>
            </a:r>
            <a:r>
              <a:rPr lang="en-US" sz="1700" dirty="0"/>
              <a:t> (-/+ Pol </a:t>
            </a:r>
            <a:r>
              <a:rPr lang="en-US" sz="1700" dirty="0" err="1"/>
              <a:t>einer</a:t>
            </a:r>
            <a:r>
              <a:rPr lang="en-US" sz="1700" dirty="0"/>
              <a:t> Batterie)</a:t>
            </a:r>
            <a:br>
              <a:rPr lang="en-US" sz="1700" dirty="0"/>
            </a:br>
            <a:r>
              <a:rPr lang="en-US" sz="1700" dirty="0"/>
              <a:t>	-&gt; </a:t>
            </a:r>
            <a:r>
              <a:rPr lang="en-US" sz="1700" dirty="0" err="1"/>
              <a:t>Spannung</a:t>
            </a:r>
            <a:r>
              <a:rPr lang="en-US" sz="1700" dirty="0"/>
              <a:t> </a:t>
            </a:r>
            <a:r>
              <a:rPr lang="en-US" sz="1700" dirty="0" err="1"/>
              <a:t>bezieht</a:t>
            </a:r>
            <a:r>
              <a:rPr lang="en-US" sz="1700" dirty="0"/>
              <a:t> </a:t>
            </a:r>
            <a:r>
              <a:rPr lang="en-US" sz="1700" dirty="0" err="1"/>
              <a:t>sich</a:t>
            </a:r>
            <a:r>
              <a:rPr lang="en-US" sz="1700" dirty="0"/>
              <a:t> </a:t>
            </a:r>
            <a:r>
              <a:rPr lang="en-US" sz="1700" dirty="0" err="1"/>
              <a:t>immer</a:t>
            </a:r>
            <a:r>
              <a:rPr lang="en-US" sz="1700" dirty="0"/>
              <a:t> auf </a:t>
            </a:r>
            <a:r>
              <a:rPr lang="en-US" sz="1700" dirty="0" err="1"/>
              <a:t>zwei</a:t>
            </a:r>
            <a:r>
              <a:rPr lang="en-US" sz="1700" dirty="0"/>
              <a:t> </a:t>
            </a:r>
            <a:r>
              <a:rPr lang="en-US" sz="1700" dirty="0" err="1"/>
              <a:t>verschiedene</a:t>
            </a:r>
            <a:r>
              <a:rPr lang="en-US" sz="1700" dirty="0"/>
              <a:t> </a:t>
            </a:r>
            <a:r>
              <a:rPr lang="en-US" sz="1700" dirty="0" err="1"/>
              <a:t>Punkte</a:t>
            </a:r>
            <a:endParaRPr lang="en-US" sz="1700" dirty="0"/>
          </a:p>
          <a:p>
            <a:pPr marL="285750"/>
            <a:endParaRPr lang="en-US" sz="1700" dirty="0"/>
          </a:p>
          <a:p>
            <a:pPr marL="285750"/>
            <a:r>
              <a:rPr lang="en-US" sz="1700" dirty="0" err="1"/>
              <a:t>Spannung</a:t>
            </a:r>
            <a:r>
              <a:rPr lang="en-US" sz="1700" dirty="0"/>
              <a:t> </a:t>
            </a:r>
            <a:r>
              <a:rPr lang="en-US" sz="1700" dirty="0" err="1"/>
              <a:t>ist</a:t>
            </a:r>
            <a:r>
              <a:rPr lang="en-US" sz="1700" dirty="0"/>
              <a:t> die </a:t>
            </a:r>
            <a:r>
              <a:rPr lang="en-US" sz="1700" dirty="0" err="1"/>
              <a:t>Ursache</a:t>
            </a:r>
            <a:r>
              <a:rPr lang="en-US" sz="1700" dirty="0"/>
              <a:t> </a:t>
            </a:r>
            <a:r>
              <a:rPr lang="en-US" sz="1700" dirty="0" err="1"/>
              <a:t>für</a:t>
            </a:r>
            <a:r>
              <a:rPr lang="en-US" sz="1700" dirty="0"/>
              <a:t> </a:t>
            </a:r>
            <a:r>
              <a:rPr lang="en-US" sz="1700" dirty="0" err="1"/>
              <a:t>elektrischen</a:t>
            </a:r>
            <a:r>
              <a:rPr lang="en-US" sz="1700" dirty="0"/>
              <a:t> Strom </a:t>
            </a:r>
            <a:br>
              <a:rPr lang="en-US" sz="1700" dirty="0"/>
            </a:br>
            <a:r>
              <a:rPr lang="en-US" sz="1700" dirty="0"/>
              <a:t>und den Transport </a:t>
            </a:r>
            <a:r>
              <a:rPr lang="en-US" sz="1700" dirty="0" err="1"/>
              <a:t>elektrischer</a:t>
            </a:r>
            <a:r>
              <a:rPr lang="en-US" sz="1700" dirty="0"/>
              <a:t> </a:t>
            </a:r>
            <a:r>
              <a:rPr lang="en-US" sz="1700" dirty="0" err="1"/>
              <a:t>Ladung</a:t>
            </a:r>
            <a:endParaRPr lang="en-US" sz="1700" dirty="0"/>
          </a:p>
          <a:p>
            <a:pPr marL="285750"/>
            <a:endParaRPr lang="en-US" sz="17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21FB05-2B6F-424A-B78F-3D79B9C9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83" y="4811141"/>
            <a:ext cx="4858933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0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57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Elektrische Leistung, Spannung, Ampere und Watt</vt:lpstr>
      <vt:lpstr>Grundlagen der elektrischen Ladung</vt:lpstr>
      <vt:lpstr>Grundlagen der elektrischen Ladung</vt:lpstr>
      <vt:lpstr>Was ist elektrischer Strom?</vt:lpstr>
      <vt:lpstr>Was ist elektrischer Strom?</vt:lpstr>
      <vt:lpstr>Was ist elektrischer Strom?</vt:lpstr>
      <vt:lpstr>Konventioneller Strom vs. Elektronenfluss</vt:lpstr>
      <vt:lpstr>Strom für uns nutzen</vt:lpstr>
      <vt:lpstr>Spannung</vt:lpstr>
      <vt:lpstr>Spannung </vt:lpstr>
      <vt:lpstr>Stromstärke</vt:lpstr>
      <vt:lpstr>Stromstärke</vt:lpstr>
      <vt:lpstr>Stromstärke</vt:lpstr>
      <vt:lpstr>Stromstärke</vt:lpstr>
      <vt:lpstr>Stromstärke</vt:lpstr>
      <vt:lpstr>Elektrische Leistung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Elektrische Leistung, Spannung, Ampere und Watt</dc:title>
  <dc:creator>Nick Stecker</dc:creator>
  <cp:lastModifiedBy>Nick Stecker</cp:lastModifiedBy>
  <cp:revision>29</cp:revision>
  <dcterms:created xsi:type="dcterms:W3CDTF">2021-04-13T13:10:37Z</dcterms:created>
  <dcterms:modified xsi:type="dcterms:W3CDTF">2021-04-15T12:01:39Z</dcterms:modified>
</cp:coreProperties>
</file>