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6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1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3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4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4A5D6-4BBA-BB46-9139-14E9920F8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Residential Property Prices in Australia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DDCB2-7DB5-2541-AD0B-BAC455640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Analysing and Visualising Factors and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57059-B109-4738-913D-BFD5E301A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3" r="23748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8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5F83-ED0C-7B4F-BD73-F0BDD2F4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478F-13C0-B14E-AE86-4BD6BAC2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had more time:</a:t>
            </a:r>
          </a:p>
          <a:p>
            <a:pPr lvl="1"/>
            <a:r>
              <a:rPr lang="en-US" dirty="0"/>
              <a:t>Assess more potential factors (e.g. household income, migration)</a:t>
            </a:r>
          </a:p>
          <a:p>
            <a:pPr lvl="1"/>
            <a:r>
              <a:rPr lang="en-US" dirty="0"/>
              <a:t>Spend much more time on web design</a:t>
            </a:r>
          </a:p>
          <a:p>
            <a:pPr lvl="1"/>
            <a:r>
              <a:rPr lang="en-US" dirty="0"/>
              <a:t>Look at different ways to visualize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C8134F5-D8B2-4E75-AB7D-52504044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utdoor, grass, crowd&#10;&#10;Description automatically generated">
            <a:extLst>
              <a:ext uri="{FF2B5EF4-FFF2-40B4-BE49-F238E27FC236}">
                <a16:creationId xmlns:a16="http://schemas.microsoft.com/office/drawing/2014/main" id="{A832C698-91E7-F141-BE98-B65CF095F3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24997" r="-1" b="-1"/>
          <a:stretch/>
        </p:blipFill>
        <p:spPr>
          <a:xfrm>
            <a:off x="1524" y="688"/>
            <a:ext cx="12188952" cy="6856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399F0-04A5-4E4B-BF52-B07CAFA2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2323322"/>
            <a:ext cx="9774619" cy="877077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Project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39CA-463A-A842-A146-B393E332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0" y="3200399"/>
            <a:ext cx="9774619" cy="118965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In which Australian capital cities is property most expensive? In which is it the least?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What factors influence property prices – and how much impact do they have?</a:t>
            </a:r>
          </a:p>
        </p:txBody>
      </p:sp>
    </p:spTree>
    <p:extLst>
      <p:ext uri="{BB962C8B-B14F-4D97-AF65-F5344CB8AC3E}">
        <p14:creationId xmlns:p14="http://schemas.microsoft.com/office/powerpoint/2010/main" val="154814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A5B9-5836-1745-BABA-9FEB68F9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8198-6E85-6446-BB44-DC6A88260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Collect, analyse and visualize data on residential property prices in Australia</a:t>
            </a:r>
          </a:p>
          <a:p>
            <a:r>
              <a:rPr lang="en-US" dirty="0"/>
              <a:t>Identify trends and factors that influence prices</a:t>
            </a:r>
          </a:p>
          <a:p>
            <a:pPr lvl="1"/>
            <a:r>
              <a:rPr lang="en-US" dirty="0"/>
              <a:t>Interest rates</a:t>
            </a:r>
          </a:p>
          <a:p>
            <a:pPr lvl="1"/>
            <a:r>
              <a:rPr lang="en-US" dirty="0"/>
              <a:t>Migration</a:t>
            </a:r>
          </a:p>
          <a:p>
            <a:pPr lvl="1"/>
            <a:r>
              <a:rPr lang="en-US" dirty="0"/>
              <a:t>Household income</a:t>
            </a:r>
          </a:p>
          <a:p>
            <a:pPr lvl="1"/>
            <a:r>
              <a:rPr lang="en-US" dirty="0"/>
              <a:t>Unemployment</a:t>
            </a:r>
          </a:p>
          <a:p>
            <a:r>
              <a:rPr lang="en-US" dirty="0"/>
              <a:t>Make visualisations digestible and interactive</a:t>
            </a:r>
          </a:p>
        </p:txBody>
      </p:sp>
    </p:spTree>
    <p:extLst>
      <p:ext uri="{BB962C8B-B14F-4D97-AF65-F5344CB8AC3E}">
        <p14:creationId xmlns:p14="http://schemas.microsoft.com/office/powerpoint/2010/main" val="216719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D63D-62FA-CD40-B735-488FE8BB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ETL &amp; Data Exploration</a:t>
            </a:r>
          </a:p>
        </p:txBody>
      </p:sp>
      <p:pic>
        <p:nvPicPr>
          <p:cNvPr id="7" name="Content Placeholder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584B419-2323-F946-88B8-7E30C0A8F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819" y="987425"/>
            <a:ext cx="5972938" cy="48736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CE1D6-BC90-DA45-BDDB-5E11C616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Property Price Index – 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Interest Rates – RBA/Quandl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Migration Data – 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Unemployment Data – 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Household Income Data – 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Extensive data for all variables but all in different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2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DFCA8-A37E-8F4B-AED2-71604CF7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Step 1: ETL &amp; Data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7C6DB-0D3C-4541-B692-6B857B27E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Datasets had to be reformatted to ensure all had same dates and number of records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Created primary key by combining financial year and state columns into a new ‘ID’ column, allowing DataFrames to be merged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Ultimately created csv files in the format that would make visualising the data easiest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CCD215-76E6-0B43-983B-009B531C0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674" y="2132001"/>
            <a:ext cx="4209625" cy="1547037"/>
          </a:xfrm>
          <a:prstGeom prst="rect">
            <a:avLst/>
          </a:prstGeom>
        </p:spPr>
      </p:pic>
      <p:pic>
        <p:nvPicPr>
          <p:cNvPr id="16" name="Picture 15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339FC679-13EB-B049-A539-580B0400F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971" y="3870291"/>
            <a:ext cx="2341516" cy="1174360"/>
          </a:xfrm>
          <a:prstGeom prst="rect">
            <a:avLst/>
          </a:prstGeom>
        </p:spPr>
      </p:pic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9F6057DB-E84E-AA4A-8CF6-D09F48FD7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074" y="3870291"/>
            <a:ext cx="2334328" cy="11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9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5E9A-8C5A-9B42-8CA5-F1B5A7FC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Visualising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8EDB-60A6-9148-86CC-E55A3E53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Plot.ly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MapBox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visualisations: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Interactive scatter plot comparing a state’s residential property price index to its unemployment 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Line chart with dual y-axes (PPI and the RBA’s Target Cash Rate)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Interactive map of Australia with markers on capital cities proportionate to their PPI at the end of the 2020 financial year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C2C16BF9-066B-BE4D-B58A-E69012EE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2" y="1923812"/>
            <a:ext cx="6420822" cy="3758530"/>
          </a:xfrm>
          <a:prstGeom prst="rect">
            <a:avLst/>
          </a:prstGeom>
        </p:spPr>
      </p:pic>
      <p:pic>
        <p:nvPicPr>
          <p:cNvPr id="12" name="Graphic 11" descr="Badge 1 outline">
            <a:extLst>
              <a:ext uri="{FF2B5EF4-FFF2-40B4-BE49-F238E27FC236}">
                <a16:creationId xmlns:a16="http://schemas.microsoft.com/office/drawing/2014/main" id="{41432A44-8342-EC4A-A3DC-FC753F19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5772" y="10094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7968-5761-D143-B5A1-1B681978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Visualising the Data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FBDFE8A-FF87-D446-B321-944CDE85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56" y="2306748"/>
            <a:ext cx="5432244" cy="3204323"/>
          </a:xfrm>
          <a:prstGeom prst="rect">
            <a:avLst/>
          </a:prstGeom>
        </p:spPr>
      </p:pic>
      <p:pic>
        <p:nvPicPr>
          <p:cNvPr id="6" name="Graphic 5" descr="Badge outline">
            <a:extLst>
              <a:ext uri="{FF2B5EF4-FFF2-40B4-BE49-F238E27FC236}">
                <a16:creationId xmlns:a16="http://schemas.microsoft.com/office/drawing/2014/main" id="{1DDB1A0B-1485-A74C-947F-2745A498E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6" y="1392348"/>
            <a:ext cx="914400" cy="914400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3B859BD-6C71-104D-8D81-3C538993B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678" y="2306748"/>
            <a:ext cx="4533122" cy="3233075"/>
          </a:xfrm>
          <a:prstGeom prst="rect">
            <a:avLst/>
          </a:prstGeom>
        </p:spPr>
      </p:pic>
      <p:pic>
        <p:nvPicPr>
          <p:cNvPr id="10" name="Graphic 9" descr="Badge 3 outline">
            <a:extLst>
              <a:ext uri="{FF2B5EF4-FFF2-40B4-BE49-F238E27FC236}">
                <a16:creationId xmlns:a16="http://schemas.microsoft.com/office/drawing/2014/main" id="{47D5E4F0-89C0-5F42-963D-F18DDC621F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1820" y="13923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E01D-1C56-5A4C-B514-6741DA8F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Create HTML and CSS to Hold Visualisations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EEBB6-56EB-8E47-82BD-8EA8016C9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HTML to hold the three visualisations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CSS to edit the look of the visualisations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Published to GitHub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 did not leave enough time for this step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334FE0A-A7F8-9D4D-961E-941F12A9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43" y="2057400"/>
            <a:ext cx="4091114" cy="319106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D6152EC-3CD9-9E45-88A5-94E066536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337" y="2057400"/>
            <a:ext cx="1829308" cy="31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1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34FC-B479-8149-B216-1DD20B6B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365069" cy="1600200"/>
          </a:xfrm>
        </p:spPr>
        <p:txBody>
          <a:bodyPr/>
          <a:lstStyle/>
          <a:p>
            <a:r>
              <a:rPr lang="en-US" dirty="0"/>
              <a:t>Insights from the Visualisations</a:t>
            </a:r>
          </a:p>
        </p:txBody>
      </p:sp>
      <p:pic>
        <p:nvPicPr>
          <p:cNvPr id="6" name="Picture Placeholder 5" descr="Bar graph with upward trend with solid fill">
            <a:extLst>
              <a:ext uri="{FF2B5EF4-FFF2-40B4-BE49-F238E27FC236}">
                <a16:creationId xmlns:a16="http://schemas.microsoft.com/office/drawing/2014/main" id="{D335015E-FEDC-DD4E-A14D-BBBE85D9EB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721" b="7721"/>
          <a:stretch>
            <a:fillRect/>
          </a:stretch>
        </p:blipFill>
        <p:spPr>
          <a:xfrm>
            <a:off x="6410326" y="1679576"/>
            <a:ext cx="2493720" cy="21086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E42E6-7ED3-1A4C-B75E-5718E638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85151" cy="38115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level of unemployment in a state does not appear to have much influence on property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a relatively strong negative correlation between interest rates and property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Capital cities, ranked by PPI at end of FY20: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Sydney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Hobart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Melbourne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Canberra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Brisbane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Adelaide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Perth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Darwin</a:t>
            </a:r>
          </a:p>
        </p:txBody>
      </p:sp>
      <p:pic>
        <p:nvPicPr>
          <p:cNvPr id="8" name="Graphic 7" descr="Statistics outline">
            <a:extLst>
              <a:ext uri="{FF2B5EF4-FFF2-40B4-BE49-F238E27FC236}">
                <a16:creationId xmlns:a16="http://schemas.microsoft.com/office/drawing/2014/main" id="{EDAB5439-273B-A247-BD5D-CE27D6C16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7976" y="1518119"/>
            <a:ext cx="2388635" cy="2388635"/>
          </a:xfrm>
          <a:prstGeom prst="rect">
            <a:avLst/>
          </a:prstGeom>
        </p:spPr>
      </p:pic>
      <p:pic>
        <p:nvPicPr>
          <p:cNvPr id="10" name="Graphic 9" descr="Presentation with pie chart outline">
            <a:extLst>
              <a:ext uri="{FF2B5EF4-FFF2-40B4-BE49-F238E27FC236}">
                <a16:creationId xmlns:a16="http://schemas.microsoft.com/office/drawing/2014/main" id="{A582889E-7F64-EE49-A3E2-FC2D084B8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9645" y="3906753"/>
            <a:ext cx="2292689" cy="229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6787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22283C"/>
      </a:dk2>
      <a:lt2>
        <a:srgbClr val="E2E8E2"/>
      </a:lt2>
      <a:accent1>
        <a:srgbClr val="D937D6"/>
      </a:accent1>
      <a:accent2>
        <a:srgbClr val="8625C7"/>
      </a:accent2>
      <a:accent3>
        <a:srgbClr val="5537D9"/>
      </a:accent3>
      <a:accent4>
        <a:srgbClr val="254BC7"/>
      </a:accent4>
      <a:accent5>
        <a:srgbClr val="37A0D9"/>
      </a:accent5>
      <a:accent6>
        <a:srgbClr val="22B6AC"/>
      </a:accent6>
      <a:hlink>
        <a:srgbClr val="329634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381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AvenirNext LT Pro Medium</vt:lpstr>
      <vt:lpstr>BlockprintVTI</vt:lpstr>
      <vt:lpstr>Residential Property Prices in Australia</vt:lpstr>
      <vt:lpstr>Project Inspiration</vt:lpstr>
      <vt:lpstr>Project Outline</vt:lpstr>
      <vt:lpstr>Step 1: ETL &amp; Data Exploration</vt:lpstr>
      <vt:lpstr>Step 1: ETL &amp; Data Exploration</vt:lpstr>
      <vt:lpstr>Step 2: Visualising the Data</vt:lpstr>
      <vt:lpstr>Step 2: Visualising the Data</vt:lpstr>
      <vt:lpstr>Step 3: Create HTML and CSS to Hold Visualisations</vt:lpstr>
      <vt:lpstr>Insights from the Visualisations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Residential Property Prices in Australia</dc:title>
  <dc:creator>Nick Sullivan</dc:creator>
  <cp:lastModifiedBy>Nick Sullivan</cp:lastModifiedBy>
  <cp:revision>9</cp:revision>
  <dcterms:created xsi:type="dcterms:W3CDTF">2021-04-30T23:44:44Z</dcterms:created>
  <dcterms:modified xsi:type="dcterms:W3CDTF">2021-05-01T01:03:17Z</dcterms:modified>
</cp:coreProperties>
</file>