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notesMasterIdLst>
    <p:notesMasterId r:id="rId9"/>
  </p:notesMasterIdLst>
  <p:sldIdLst>
    <p:sldId id="256" r:id="rId2"/>
    <p:sldId id="259" r:id="rId3"/>
    <p:sldId id="267" r:id="rId4"/>
    <p:sldId id="260" r:id="rId5"/>
    <p:sldId id="261" r:id="rId6"/>
    <p:sldId id="262"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2DF"/>
    <a:srgbClr val="BFBF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49"/>
    <p:restoredTop sz="97100"/>
  </p:normalViewPr>
  <p:slideViewPr>
    <p:cSldViewPr snapToGrid="0" snapToObjects="1">
      <p:cViewPr varScale="1">
        <p:scale>
          <a:sx n="118" d="100"/>
          <a:sy n="118" d="100"/>
        </p:scale>
        <p:origin x="648" y="19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24" d="100"/>
          <a:sy n="124" d="100"/>
        </p:scale>
        <p:origin x="84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774D4-4F13-B341-A9C9-903D6C90C153}" type="datetimeFigureOut">
              <a:rPr lang="en-US" smtClean="0"/>
              <a:t>3/13/22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2DCD0-6F56-D841-B373-539D676EA86D}" type="slidenum">
              <a:rPr lang="en-US" smtClean="0"/>
              <a:t>‹#›</a:t>
            </a:fld>
            <a:endParaRPr lang="en-US"/>
          </a:p>
        </p:txBody>
      </p:sp>
    </p:spTree>
    <p:extLst>
      <p:ext uri="{BB962C8B-B14F-4D97-AF65-F5344CB8AC3E}">
        <p14:creationId xmlns:p14="http://schemas.microsoft.com/office/powerpoint/2010/main" val="375555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E2DCD0-6F56-D841-B373-539D676EA86D}" type="slidenum">
              <a:rPr lang="en-US" smtClean="0"/>
              <a:t>4</a:t>
            </a:fld>
            <a:endParaRPr lang="en-US"/>
          </a:p>
        </p:txBody>
      </p:sp>
    </p:spTree>
    <p:extLst>
      <p:ext uri="{BB962C8B-B14F-4D97-AF65-F5344CB8AC3E}">
        <p14:creationId xmlns:p14="http://schemas.microsoft.com/office/powerpoint/2010/main" val="16074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E2DCD0-6F56-D841-B373-539D676EA86D}" type="slidenum">
              <a:rPr lang="en-US" smtClean="0"/>
              <a:t>5</a:t>
            </a:fld>
            <a:endParaRPr lang="en-US"/>
          </a:p>
        </p:txBody>
      </p:sp>
    </p:spTree>
    <p:extLst>
      <p:ext uri="{BB962C8B-B14F-4D97-AF65-F5344CB8AC3E}">
        <p14:creationId xmlns:p14="http://schemas.microsoft.com/office/powerpoint/2010/main" val="613869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E2DCD0-6F56-D841-B373-539D676EA86D}" type="slidenum">
              <a:rPr lang="en-US" smtClean="0"/>
              <a:t>6</a:t>
            </a:fld>
            <a:endParaRPr lang="en-US"/>
          </a:p>
        </p:txBody>
      </p:sp>
    </p:spTree>
    <p:extLst>
      <p:ext uri="{BB962C8B-B14F-4D97-AF65-F5344CB8AC3E}">
        <p14:creationId xmlns:p14="http://schemas.microsoft.com/office/powerpoint/2010/main" val="378846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E2DCD0-6F56-D841-B373-539D676EA86D}" type="slidenum">
              <a:rPr lang="en-US" smtClean="0"/>
              <a:t>7</a:t>
            </a:fld>
            <a:endParaRPr lang="en-US"/>
          </a:p>
        </p:txBody>
      </p:sp>
    </p:spTree>
    <p:extLst>
      <p:ext uri="{BB962C8B-B14F-4D97-AF65-F5344CB8AC3E}">
        <p14:creationId xmlns:p14="http://schemas.microsoft.com/office/powerpoint/2010/main" val="4115428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434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994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8979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8845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0958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3712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3819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91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8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609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355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01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370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261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3282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4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3/13/22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11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3/13/22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3912682"/>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EEE3-0D87-0A44-8F90-59E53FDA9A29}"/>
              </a:ext>
            </a:extLst>
          </p:cNvPr>
          <p:cNvSpPr>
            <a:spLocks noGrp="1"/>
          </p:cNvSpPr>
          <p:nvPr>
            <p:ph type="ctrTitle"/>
          </p:nvPr>
        </p:nvSpPr>
        <p:spPr/>
        <p:txBody>
          <a:bodyPr/>
          <a:lstStyle/>
          <a:p>
            <a:r>
              <a:rPr lang="en-US" dirty="0"/>
              <a:t>EXTRACTING ECHO DATA</a:t>
            </a:r>
          </a:p>
        </p:txBody>
      </p:sp>
    </p:spTree>
    <p:extLst>
      <p:ext uri="{BB962C8B-B14F-4D97-AF65-F5344CB8AC3E}">
        <p14:creationId xmlns:p14="http://schemas.microsoft.com/office/powerpoint/2010/main" val="378276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B60B-6DBA-1646-A733-41847C0E3488}"/>
              </a:ext>
            </a:extLst>
          </p:cNvPr>
          <p:cNvSpPr>
            <a:spLocks noGrp="1"/>
          </p:cNvSpPr>
          <p:nvPr>
            <p:ph type="title"/>
          </p:nvPr>
        </p:nvSpPr>
        <p:spPr>
          <a:xfrm>
            <a:off x="143886" y="-570807"/>
            <a:ext cx="9905998" cy="1905000"/>
          </a:xfrm>
        </p:spPr>
        <p:txBody>
          <a:bodyPr/>
          <a:lstStyle/>
          <a:p>
            <a:r>
              <a:rPr lang="en-US" dirty="0"/>
              <a:t>The problem</a:t>
            </a:r>
          </a:p>
        </p:txBody>
      </p:sp>
      <p:sp>
        <p:nvSpPr>
          <p:cNvPr id="3" name="Rectangle 2">
            <a:extLst>
              <a:ext uri="{FF2B5EF4-FFF2-40B4-BE49-F238E27FC236}">
                <a16:creationId xmlns:a16="http://schemas.microsoft.com/office/drawing/2014/main" id="{F7510F9A-7D55-8644-B14A-B6CE457D1901}"/>
              </a:ext>
            </a:extLst>
          </p:cNvPr>
          <p:cNvSpPr/>
          <p:nvPr/>
        </p:nvSpPr>
        <p:spPr>
          <a:xfrm>
            <a:off x="1080655" y="1151308"/>
            <a:ext cx="10158152" cy="5432256"/>
          </a:xfrm>
          <a:prstGeom prst="rect">
            <a:avLst/>
          </a:prstGeom>
        </p:spPr>
        <p:txBody>
          <a:bodyPr wrap="square">
            <a:spAutoFit/>
          </a:bodyPr>
          <a:lstStyle/>
          <a:p>
            <a:r>
              <a:rPr lang="en-GB" sz="1400" dirty="0"/>
              <a:t>['IMAGE QUALITY: Technically challenging exam; poor patient compliance. Poor/average image quality. Large respiratory swing. ECHO MACHINE: GE E95 ECG: ?underlying rhythm OPERATOR: Marie </a:t>
            </a:r>
            <a:r>
              <a:rPr lang="en-GB" sz="1400" dirty="0" err="1"/>
              <a:t>Meader</a:t>
            </a:r>
            <a:r>
              <a:rPr lang="en-GB" sz="1400" dirty="0"/>
              <a:t> No clinical question specified therefore standard echo performed. LEFT VENTRICLE: No left ventricular hypertrophy. No left ventricular cavity dilatation. The basal to mid inferior septum, inferior wall and inferior lateral wall. Anterior and anterior lateral wall poorly seen. Unable to complete exclude other RWMA. Global reduction to longitudinal function. Mild left ventricular systolic impairment. Unable assess diastolic function. </a:t>
            </a:r>
            <a:r>
              <a:rPr lang="en-GB" sz="1400" b="1" dirty="0"/>
              <a:t>LV MEASUREMENTS: </a:t>
            </a:r>
            <a:r>
              <a:rPr lang="en-GB" sz="1400" b="1" dirty="0" err="1"/>
              <a:t>IVSd</a:t>
            </a:r>
            <a:r>
              <a:rPr lang="en-GB" sz="1400" b="1" dirty="0"/>
              <a:t> 1.2cm, </a:t>
            </a:r>
            <a:r>
              <a:rPr lang="en-GB" sz="1400" b="1" dirty="0" err="1"/>
              <a:t>LVIDd</a:t>
            </a:r>
            <a:r>
              <a:rPr lang="en-GB" sz="1400" b="1" dirty="0"/>
              <a:t> 4.4cm, </a:t>
            </a:r>
            <a:r>
              <a:rPr lang="en-GB" sz="1400" b="1" dirty="0" err="1"/>
              <a:t>PWd</a:t>
            </a:r>
            <a:r>
              <a:rPr lang="en-GB" sz="1400" b="1" dirty="0"/>
              <a:t> 1.1cm TDI S waves: Septal 0.05m/s, Lateral 0.05m/s </a:t>
            </a:r>
            <a:r>
              <a:rPr lang="en-GB" sz="1400" dirty="0"/>
              <a:t>MITRAL VALVE: Leaflets are mobile. No mitral stenosis. Mild mitral regurgitation. LEFT ATRIUM: Dilated left atrial size. Volume 65mls, area 21.0cm2 AORTIC VALVE: Unable to determine aortic valve morphology. Cusps are mobile. No aortic stenosis. V max 1.4 m/s. No aortic regurgitation. AORTA: Aortic root dimensions; normal Sinuses 3.4cm, ST junction 2.8cm, No suprasternal views. RIGHT HEART: RA, 15.8cm2. Normal size RV, RVD1: 3.3cm. Normal size Normal long axis function. TAPSE 1.7cm Normal size IVC, cm with greater than 50% inspiratory collapse. IVC not seen, no subcostal views. TRICUSPID VALVE: No tricuspid stenosis. Mild tricuspid regurgitation, unable to measure. PULMONARY VALVE: No pulmonary stenosis. Trivial pulmonary regurgitation. Vmax 0.74 m/s PERICARDIUM: No obvious effusion noted SUMMARY: Technically challenging exam. Mild left ventricular systolic impairment. Unable assess diastolic function. No left ventricular hypertrophy. No left ventricular cavity dilatation. Dilated left atrium. Mild mitral regurgitation. Mild tricuspid regurgitation Normal RV size with normal long axis function.’]</a:t>
            </a:r>
          </a:p>
          <a:p>
            <a:endParaRPr lang="en-GB" sz="1100" dirty="0"/>
          </a:p>
          <a:p>
            <a:endParaRPr lang="en-GB" sz="1100" dirty="0"/>
          </a:p>
          <a:p>
            <a:endParaRPr lang="en-GB" sz="1100" dirty="0"/>
          </a:p>
          <a:p>
            <a:endParaRPr lang="en-GB" sz="1100" dirty="0"/>
          </a:p>
          <a:p>
            <a:endParaRPr lang="en-GB" sz="1100" dirty="0"/>
          </a:p>
          <a:p>
            <a:endParaRPr lang="en-GB" sz="600" dirty="0">
              <a:effectLst/>
            </a:endParaRPr>
          </a:p>
          <a:p>
            <a:pPr algn="ctr"/>
            <a:r>
              <a:rPr lang="en-GB" sz="2400" dirty="0"/>
              <a:t>LV MEASUREMENTS: </a:t>
            </a:r>
            <a:r>
              <a:rPr lang="en-GB" sz="2400" dirty="0" err="1"/>
              <a:t>IVSd</a:t>
            </a:r>
            <a:r>
              <a:rPr lang="en-GB" sz="2400" dirty="0"/>
              <a:t> 1.2cm, </a:t>
            </a:r>
            <a:r>
              <a:rPr lang="en-GB" sz="2400" dirty="0" err="1"/>
              <a:t>LVIDd</a:t>
            </a:r>
            <a:r>
              <a:rPr lang="en-GB" sz="2400" dirty="0"/>
              <a:t> 4.4cm, </a:t>
            </a:r>
            <a:r>
              <a:rPr lang="en-GB" sz="2400" dirty="0" err="1"/>
              <a:t>PWd</a:t>
            </a:r>
            <a:r>
              <a:rPr lang="en-GB" sz="2400" dirty="0"/>
              <a:t> 1.1cm TDI S waves: Septal 0.05m/s, Lateral 0.05m/s</a:t>
            </a:r>
            <a:endParaRPr lang="en-GB" sz="2400" dirty="0">
              <a:effectLst/>
            </a:endParaRPr>
          </a:p>
        </p:txBody>
      </p:sp>
    </p:spTree>
    <p:extLst>
      <p:ext uri="{BB962C8B-B14F-4D97-AF65-F5344CB8AC3E}">
        <p14:creationId xmlns:p14="http://schemas.microsoft.com/office/powerpoint/2010/main" val="70773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B60B-6DBA-1646-A733-41847C0E3488}"/>
              </a:ext>
            </a:extLst>
          </p:cNvPr>
          <p:cNvSpPr>
            <a:spLocks noGrp="1"/>
          </p:cNvSpPr>
          <p:nvPr>
            <p:ph type="title"/>
          </p:nvPr>
        </p:nvSpPr>
        <p:spPr>
          <a:xfrm>
            <a:off x="143886" y="76199"/>
            <a:ext cx="9905998" cy="609601"/>
          </a:xfrm>
        </p:spPr>
        <p:txBody>
          <a:bodyPr/>
          <a:lstStyle/>
          <a:p>
            <a:r>
              <a:rPr lang="en-US" dirty="0"/>
              <a:t>Solutions</a:t>
            </a:r>
          </a:p>
        </p:txBody>
      </p:sp>
      <p:sp>
        <p:nvSpPr>
          <p:cNvPr id="5" name="TextBox 4">
            <a:extLst>
              <a:ext uri="{FF2B5EF4-FFF2-40B4-BE49-F238E27FC236}">
                <a16:creationId xmlns:a16="http://schemas.microsoft.com/office/drawing/2014/main" id="{1DDFFE5C-7C84-0149-ABAD-2134F2F9C064}"/>
              </a:ext>
            </a:extLst>
          </p:cNvPr>
          <p:cNvSpPr txBox="1"/>
          <p:nvPr/>
        </p:nvSpPr>
        <p:spPr>
          <a:xfrm>
            <a:off x="1709057" y="903515"/>
            <a:ext cx="4136572" cy="2246769"/>
          </a:xfrm>
          <a:prstGeom prst="rect">
            <a:avLst/>
          </a:prstGeom>
          <a:noFill/>
        </p:spPr>
        <p:txBody>
          <a:bodyPr wrap="square" rtlCol="0">
            <a:spAutoFit/>
          </a:bodyPr>
          <a:lstStyle/>
          <a:p>
            <a:r>
              <a:rPr lang="en-US" sz="2800" dirty="0"/>
              <a:t>NS Solution: </a:t>
            </a:r>
          </a:p>
          <a:p>
            <a:pPr marL="342900" indent="-342900">
              <a:buFont typeface="Arial" panose="020B0604020202020204" pitchFamily="34" charset="0"/>
              <a:buChar char="•"/>
            </a:pPr>
            <a:r>
              <a:rPr lang="en-US" sz="2800" dirty="0"/>
              <a:t>Python </a:t>
            </a:r>
          </a:p>
          <a:p>
            <a:pPr marL="342900" indent="-342900">
              <a:buFont typeface="Arial" panose="020B0604020202020204" pitchFamily="34" charset="0"/>
              <a:buChar char="•"/>
            </a:pPr>
            <a:r>
              <a:rPr lang="en-US" sz="2800" dirty="0"/>
              <a:t>User interface</a:t>
            </a:r>
          </a:p>
          <a:p>
            <a:pPr marL="342900" indent="-342900">
              <a:buFont typeface="Arial" panose="020B0604020202020204" pitchFamily="34" charset="0"/>
              <a:buChar char="•"/>
            </a:pPr>
            <a:r>
              <a:rPr lang="en-US" sz="2800" dirty="0"/>
              <a:t>Slower </a:t>
            </a:r>
          </a:p>
          <a:p>
            <a:pPr marL="342900" indent="-342900">
              <a:buFont typeface="Arial" panose="020B0604020202020204" pitchFamily="34" charset="0"/>
              <a:buChar char="•"/>
            </a:pPr>
            <a:r>
              <a:rPr lang="en-US" sz="2800" dirty="0"/>
              <a:t>Less </a:t>
            </a:r>
            <a:r>
              <a:rPr lang="en-US" sz="2800" dirty="0" err="1"/>
              <a:t>customisable</a:t>
            </a:r>
            <a:endParaRPr lang="en-US" sz="2800" dirty="0"/>
          </a:p>
        </p:txBody>
      </p:sp>
      <p:sp>
        <p:nvSpPr>
          <p:cNvPr id="6" name="TextBox 5">
            <a:extLst>
              <a:ext uri="{FF2B5EF4-FFF2-40B4-BE49-F238E27FC236}">
                <a16:creationId xmlns:a16="http://schemas.microsoft.com/office/drawing/2014/main" id="{F22FA874-5522-8544-A4A2-BBADF27FC8C4}"/>
              </a:ext>
            </a:extLst>
          </p:cNvPr>
          <p:cNvSpPr txBox="1"/>
          <p:nvPr/>
        </p:nvSpPr>
        <p:spPr>
          <a:xfrm>
            <a:off x="6629400" y="903515"/>
            <a:ext cx="4136572" cy="2246769"/>
          </a:xfrm>
          <a:prstGeom prst="rect">
            <a:avLst/>
          </a:prstGeom>
          <a:noFill/>
        </p:spPr>
        <p:txBody>
          <a:bodyPr wrap="square" rtlCol="0">
            <a:spAutoFit/>
          </a:bodyPr>
          <a:lstStyle/>
          <a:p>
            <a:r>
              <a:rPr lang="en-US" sz="2800" dirty="0"/>
              <a:t>TD Solution: </a:t>
            </a:r>
          </a:p>
          <a:p>
            <a:pPr marL="342900" indent="-342900">
              <a:buFont typeface="Arial" panose="020B0604020202020204" pitchFamily="34" charset="0"/>
              <a:buChar char="•"/>
            </a:pPr>
            <a:r>
              <a:rPr lang="en-US" sz="2800" dirty="0"/>
              <a:t>Java </a:t>
            </a:r>
          </a:p>
          <a:p>
            <a:pPr marL="342900" indent="-342900">
              <a:buFont typeface="Arial" panose="020B0604020202020204" pitchFamily="34" charset="0"/>
              <a:buChar char="•"/>
            </a:pPr>
            <a:r>
              <a:rPr lang="en-US" sz="2800" dirty="0"/>
              <a:t>Database facing</a:t>
            </a:r>
          </a:p>
          <a:p>
            <a:pPr marL="342900" indent="-342900">
              <a:buFont typeface="Arial" panose="020B0604020202020204" pitchFamily="34" charset="0"/>
              <a:buChar char="•"/>
            </a:pPr>
            <a:r>
              <a:rPr lang="en-US" sz="2800" dirty="0"/>
              <a:t>Fast </a:t>
            </a:r>
          </a:p>
          <a:p>
            <a:pPr marL="342900" indent="-342900">
              <a:buFont typeface="Arial" panose="020B0604020202020204" pitchFamily="34" charset="0"/>
              <a:buChar char="•"/>
            </a:pPr>
            <a:r>
              <a:rPr lang="en-US" sz="2800" dirty="0" err="1"/>
              <a:t>Customisable</a:t>
            </a:r>
            <a:endParaRPr lang="en-US" sz="2800" dirty="0"/>
          </a:p>
        </p:txBody>
      </p:sp>
      <p:sp>
        <p:nvSpPr>
          <p:cNvPr id="7" name="TextBox 6">
            <a:extLst>
              <a:ext uri="{FF2B5EF4-FFF2-40B4-BE49-F238E27FC236}">
                <a16:creationId xmlns:a16="http://schemas.microsoft.com/office/drawing/2014/main" id="{EE5DF41C-91C4-E94F-AB4F-3E03C5FD68EC}"/>
              </a:ext>
            </a:extLst>
          </p:cNvPr>
          <p:cNvSpPr txBox="1"/>
          <p:nvPr/>
        </p:nvSpPr>
        <p:spPr>
          <a:xfrm>
            <a:off x="2754086" y="4474030"/>
            <a:ext cx="6520543" cy="2246769"/>
          </a:xfrm>
          <a:prstGeom prst="rect">
            <a:avLst/>
          </a:prstGeom>
          <a:noFill/>
        </p:spPr>
        <p:txBody>
          <a:bodyPr wrap="square" rtlCol="0">
            <a:spAutoFit/>
          </a:bodyPr>
          <a:lstStyle/>
          <a:p>
            <a:r>
              <a:rPr lang="en-US" sz="2800" dirty="0"/>
              <a:t>Ideal solution: </a:t>
            </a:r>
          </a:p>
          <a:p>
            <a:pPr marL="342900" indent="-342900">
              <a:buFont typeface="Arial" panose="020B0604020202020204" pitchFamily="34" charset="0"/>
              <a:buChar char="•"/>
            </a:pPr>
            <a:r>
              <a:rPr lang="en-US" sz="2800" dirty="0"/>
              <a:t>Java </a:t>
            </a:r>
          </a:p>
          <a:p>
            <a:pPr marL="342900" indent="-342900">
              <a:buFont typeface="Arial" panose="020B0604020202020204" pitchFamily="34" charset="0"/>
              <a:buChar char="•"/>
            </a:pPr>
            <a:r>
              <a:rPr lang="en-US" sz="2800" dirty="0"/>
              <a:t>Optional: GUI or Database facing</a:t>
            </a:r>
          </a:p>
          <a:p>
            <a:pPr marL="342900" indent="-342900">
              <a:buFont typeface="Arial" panose="020B0604020202020204" pitchFamily="34" charset="0"/>
              <a:buChar char="•"/>
            </a:pPr>
            <a:r>
              <a:rPr lang="en-US" sz="2800" dirty="0"/>
              <a:t>Fast </a:t>
            </a:r>
          </a:p>
          <a:p>
            <a:pPr marL="342900" indent="-342900">
              <a:buFont typeface="Arial" panose="020B0604020202020204" pitchFamily="34" charset="0"/>
              <a:buChar char="•"/>
            </a:pPr>
            <a:r>
              <a:rPr lang="en-US" sz="2800" dirty="0" err="1"/>
              <a:t>Customisable</a:t>
            </a:r>
            <a:endParaRPr lang="en-US" sz="2800" dirty="0"/>
          </a:p>
        </p:txBody>
      </p:sp>
      <p:cxnSp>
        <p:nvCxnSpPr>
          <p:cNvPr id="9" name="Elbow Connector 8">
            <a:extLst>
              <a:ext uri="{FF2B5EF4-FFF2-40B4-BE49-F238E27FC236}">
                <a16:creationId xmlns:a16="http://schemas.microsoft.com/office/drawing/2014/main" id="{8549F814-748E-1646-8D37-7457F85D9EAA}"/>
              </a:ext>
            </a:extLst>
          </p:cNvPr>
          <p:cNvCxnSpPr>
            <a:stCxn id="5" idx="2"/>
            <a:endCxn id="7" idx="0"/>
          </p:cNvCxnSpPr>
          <p:nvPr/>
        </p:nvCxnSpPr>
        <p:spPr>
          <a:xfrm rot="16200000" flipH="1">
            <a:off x="4233977" y="2693649"/>
            <a:ext cx="1323746" cy="2237015"/>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50D6C234-E88C-0542-ABD8-408B7E96692D}"/>
              </a:ext>
            </a:extLst>
          </p:cNvPr>
          <p:cNvCxnSpPr>
            <a:stCxn id="6" idx="2"/>
            <a:endCxn id="7" idx="0"/>
          </p:cNvCxnSpPr>
          <p:nvPr/>
        </p:nvCxnSpPr>
        <p:spPr>
          <a:xfrm rot="5400000">
            <a:off x="6694149" y="2470493"/>
            <a:ext cx="1323746" cy="2683328"/>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31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F75837-8A07-A449-9053-31AD47D050CE}"/>
              </a:ext>
            </a:extLst>
          </p:cNvPr>
          <p:cNvPicPr>
            <a:picLocks noChangeAspect="1"/>
          </p:cNvPicPr>
          <p:nvPr/>
        </p:nvPicPr>
        <p:blipFill>
          <a:blip r:embed="rId3"/>
          <a:stretch>
            <a:fillRect/>
          </a:stretch>
        </p:blipFill>
        <p:spPr>
          <a:xfrm>
            <a:off x="609600" y="0"/>
            <a:ext cx="10972800" cy="6858000"/>
          </a:xfrm>
          <a:prstGeom prst="rect">
            <a:avLst/>
          </a:prstGeom>
        </p:spPr>
      </p:pic>
      <p:sp>
        <p:nvSpPr>
          <p:cNvPr id="8" name="Title 1">
            <a:extLst>
              <a:ext uri="{FF2B5EF4-FFF2-40B4-BE49-F238E27FC236}">
                <a16:creationId xmlns:a16="http://schemas.microsoft.com/office/drawing/2014/main" id="{79384B36-1EB0-7442-9823-2BA63270C300}"/>
              </a:ext>
            </a:extLst>
          </p:cNvPr>
          <p:cNvSpPr>
            <a:spLocks noGrp="1"/>
          </p:cNvSpPr>
          <p:nvPr>
            <p:ph type="title"/>
          </p:nvPr>
        </p:nvSpPr>
        <p:spPr>
          <a:xfrm>
            <a:off x="8893629" y="-130628"/>
            <a:ext cx="3017712" cy="1088572"/>
          </a:xfrm>
        </p:spPr>
        <p:txBody>
          <a:bodyPr>
            <a:normAutofit/>
          </a:bodyPr>
          <a:lstStyle/>
          <a:p>
            <a:r>
              <a:rPr lang="en-US" dirty="0">
                <a:solidFill>
                  <a:srgbClr val="FF0000"/>
                </a:solidFill>
              </a:rPr>
              <a:t>PYTHON GUI</a:t>
            </a:r>
          </a:p>
        </p:txBody>
      </p:sp>
    </p:spTree>
    <p:extLst>
      <p:ext uri="{BB962C8B-B14F-4D97-AF65-F5344CB8AC3E}">
        <p14:creationId xmlns:p14="http://schemas.microsoft.com/office/powerpoint/2010/main" val="420501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E54016-BC16-1243-B32E-61BDE8138A54}"/>
              </a:ext>
            </a:extLst>
          </p:cNvPr>
          <p:cNvPicPr>
            <a:picLocks noChangeAspect="1"/>
          </p:cNvPicPr>
          <p:nvPr/>
        </p:nvPicPr>
        <p:blipFill>
          <a:blip r:embed="rId3"/>
          <a:stretch>
            <a:fillRect/>
          </a:stretch>
        </p:blipFill>
        <p:spPr>
          <a:xfrm>
            <a:off x="558009" y="0"/>
            <a:ext cx="11024390" cy="6852999"/>
          </a:xfrm>
          <a:prstGeom prst="rect">
            <a:avLst/>
          </a:prstGeom>
        </p:spPr>
      </p:pic>
      <p:sp>
        <p:nvSpPr>
          <p:cNvPr id="7" name="Title 1">
            <a:extLst>
              <a:ext uri="{FF2B5EF4-FFF2-40B4-BE49-F238E27FC236}">
                <a16:creationId xmlns:a16="http://schemas.microsoft.com/office/drawing/2014/main" id="{1858392B-0FBD-C74C-BCB0-930DD5ABE10B}"/>
              </a:ext>
            </a:extLst>
          </p:cNvPr>
          <p:cNvSpPr>
            <a:spLocks noGrp="1"/>
          </p:cNvSpPr>
          <p:nvPr>
            <p:ph type="title"/>
          </p:nvPr>
        </p:nvSpPr>
        <p:spPr>
          <a:xfrm>
            <a:off x="7685313" y="304800"/>
            <a:ext cx="4323999" cy="1208313"/>
          </a:xfrm>
        </p:spPr>
        <p:txBody>
          <a:bodyPr>
            <a:normAutofit fontScale="90000"/>
          </a:bodyPr>
          <a:lstStyle/>
          <a:p>
            <a:r>
              <a:rPr lang="en-US" dirty="0">
                <a:solidFill>
                  <a:srgbClr val="FF0000"/>
                </a:solidFill>
              </a:rPr>
              <a:t>JAVA PROGRAMME</a:t>
            </a:r>
            <a:br>
              <a:rPr lang="en-US" dirty="0">
                <a:solidFill>
                  <a:srgbClr val="FF0000"/>
                </a:solidFill>
              </a:rPr>
            </a:br>
            <a:br>
              <a:rPr lang="en-US" dirty="0">
                <a:solidFill>
                  <a:srgbClr val="FF0000"/>
                </a:solidFill>
              </a:rPr>
            </a:br>
            <a:r>
              <a:rPr lang="en-US" dirty="0">
                <a:solidFill>
                  <a:srgbClr val="FF0000"/>
                </a:solidFill>
              </a:rPr>
              <a:t>GATE transducer</a:t>
            </a:r>
          </a:p>
        </p:txBody>
      </p:sp>
    </p:spTree>
    <p:extLst>
      <p:ext uri="{BB962C8B-B14F-4D97-AF65-F5344CB8AC3E}">
        <p14:creationId xmlns:p14="http://schemas.microsoft.com/office/powerpoint/2010/main" val="273744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332923-C27E-C44D-B4C7-DAB0BF447F67}"/>
              </a:ext>
            </a:extLst>
          </p:cNvPr>
          <p:cNvPicPr>
            <a:picLocks noChangeAspect="1"/>
          </p:cNvPicPr>
          <p:nvPr/>
        </p:nvPicPr>
        <p:blipFill>
          <a:blip r:embed="rId3"/>
          <a:stretch>
            <a:fillRect/>
          </a:stretch>
        </p:blipFill>
        <p:spPr>
          <a:xfrm>
            <a:off x="8004306" y="0"/>
            <a:ext cx="4608931" cy="6858000"/>
          </a:xfrm>
          <a:prstGeom prst="rect">
            <a:avLst/>
          </a:prstGeom>
        </p:spPr>
      </p:pic>
      <p:sp>
        <p:nvSpPr>
          <p:cNvPr id="5" name="Rectangle 4">
            <a:extLst>
              <a:ext uri="{FF2B5EF4-FFF2-40B4-BE49-F238E27FC236}">
                <a16:creationId xmlns:a16="http://schemas.microsoft.com/office/drawing/2014/main" id="{80BA90B8-4D4A-F44B-89DB-9F0679903B17}"/>
              </a:ext>
            </a:extLst>
          </p:cNvPr>
          <p:cNvSpPr/>
          <p:nvPr/>
        </p:nvSpPr>
        <p:spPr>
          <a:xfrm>
            <a:off x="283029" y="610174"/>
            <a:ext cx="6694714" cy="5478423"/>
          </a:xfrm>
          <a:prstGeom prst="rect">
            <a:avLst/>
          </a:prstGeom>
        </p:spPr>
        <p:txBody>
          <a:bodyPr wrap="square">
            <a:spAutoFit/>
          </a:bodyPr>
          <a:lstStyle/>
          <a:p>
            <a:r>
              <a:rPr lang="en-US" sz="1400" dirty="0">
                <a:solidFill>
                  <a:schemeClr val="tx1">
                    <a:lumMod val="65000"/>
                  </a:schemeClr>
                </a:solidFill>
              </a:rPr>
              <a:t>IMAGE QUALITY: Sub optimal apical imaging</a:t>
            </a:r>
          </a:p>
          <a:p>
            <a:r>
              <a:rPr lang="en-US" sz="1400" dirty="0">
                <a:solidFill>
                  <a:schemeClr val="tx1">
                    <a:lumMod val="65000"/>
                  </a:schemeClr>
                </a:solidFill>
              </a:rPr>
              <a:t>  </a:t>
            </a:r>
          </a:p>
          <a:p>
            <a:r>
              <a:rPr lang="en-US" sz="1400" dirty="0">
                <a:solidFill>
                  <a:schemeClr val="tx1">
                    <a:lumMod val="65000"/>
                  </a:schemeClr>
                </a:solidFill>
              </a:rPr>
              <a:t>ECHO MACHINE: GE Vivid 7  ECG: Sinus rhythm (average rate 75bpm)   </a:t>
            </a:r>
          </a:p>
          <a:p>
            <a:r>
              <a:rPr lang="en-US" sz="1400" dirty="0">
                <a:solidFill>
                  <a:schemeClr val="tx1">
                    <a:lumMod val="65000"/>
                  </a:schemeClr>
                </a:solidFill>
              </a:rPr>
              <a:t>Echocardiographer    </a:t>
            </a:r>
          </a:p>
          <a:p>
            <a:endParaRPr lang="en-US" sz="1400" dirty="0">
              <a:solidFill>
                <a:schemeClr val="tx1">
                  <a:lumMod val="65000"/>
                </a:schemeClr>
              </a:solidFill>
            </a:endParaRPr>
          </a:p>
          <a:p>
            <a:r>
              <a:rPr lang="en-US" sz="1400" dirty="0">
                <a:solidFill>
                  <a:schemeClr val="tx1">
                    <a:lumMod val="65000"/>
                  </a:schemeClr>
                </a:solidFill>
              </a:rPr>
              <a:t>LEFT VENTRICLE:  Normal LV cavity size with normal wall thickness  Preserved post op systolic function, hypokinesis of the septum, other walls appear to contract well  No significant diastolic dysfunction    </a:t>
            </a:r>
          </a:p>
          <a:p>
            <a:endParaRPr lang="en-US" sz="1400" dirty="0">
              <a:solidFill>
                <a:schemeClr val="tx1">
                  <a:lumMod val="65000"/>
                </a:schemeClr>
              </a:solidFill>
            </a:endParaRPr>
          </a:p>
          <a:p>
            <a:r>
              <a:rPr lang="en-US" sz="1400" dirty="0">
                <a:solidFill>
                  <a:schemeClr val="tx1">
                    <a:lumMod val="65000"/>
                  </a:schemeClr>
                </a:solidFill>
              </a:rPr>
              <a:t>LV MEASUREMENTS:  </a:t>
            </a:r>
          </a:p>
          <a:p>
            <a:r>
              <a:rPr lang="en-US" sz="1400" b="1" dirty="0" err="1">
                <a:solidFill>
                  <a:srgbClr val="FF0000"/>
                </a:solidFill>
              </a:rPr>
              <a:t>IVSd</a:t>
            </a:r>
            <a:r>
              <a:rPr lang="en-US" sz="1400" b="1" dirty="0">
                <a:solidFill>
                  <a:srgbClr val="FF0000"/>
                </a:solidFill>
              </a:rPr>
              <a:t> 1.1cm</a:t>
            </a:r>
            <a:r>
              <a:rPr lang="en-US" sz="1400" dirty="0">
                <a:solidFill>
                  <a:srgbClr val="FF0000"/>
                </a:solidFill>
              </a:rPr>
              <a:t> </a:t>
            </a:r>
          </a:p>
          <a:p>
            <a:r>
              <a:rPr lang="en-US" sz="1400" b="1" dirty="0" err="1">
                <a:solidFill>
                  <a:srgbClr val="FFC000"/>
                </a:solidFill>
              </a:rPr>
              <a:t>PWd</a:t>
            </a:r>
            <a:r>
              <a:rPr lang="en-US" sz="1400" b="1" dirty="0">
                <a:solidFill>
                  <a:srgbClr val="FFC000"/>
                </a:solidFill>
              </a:rPr>
              <a:t> 1.2cm</a:t>
            </a:r>
            <a:r>
              <a:rPr lang="en-US" sz="1400" dirty="0">
                <a:solidFill>
                  <a:schemeClr val="tx1">
                    <a:lumMod val="65000"/>
                  </a:schemeClr>
                </a:solidFill>
              </a:rPr>
              <a:t> </a:t>
            </a:r>
          </a:p>
          <a:p>
            <a:r>
              <a:rPr lang="en-US" sz="1400" b="1" dirty="0" err="1">
                <a:solidFill>
                  <a:srgbClr val="00B050"/>
                </a:solidFill>
              </a:rPr>
              <a:t>LVIDd</a:t>
            </a:r>
            <a:r>
              <a:rPr lang="en-US" sz="1400" b="1" dirty="0">
                <a:solidFill>
                  <a:srgbClr val="00B050"/>
                </a:solidFill>
              </a:rPr>
              <a:t> 3.8cm</a:t>
            </a:r>
            <a:r>
              <a:rPr lang="en-US" sz="1400" dirty="0">
                <a:solidFill>
                  <a:schemeClr val="tx1">
                    <a:lumMod val="65000"/>
                  </a:schemeClr>
                </a:solidFill>
              </a:rPr>
              <a:t> </a:t>
            </a:r>
          </a:p>
          <a:p>
            <a:r>
              <a:rPr lang="en-US" sz="1400" b="1" dirty="0">
                <a:solidFill>
                  <a:srgbClr val="FFFF00"/>
                </a:solidFill>
              </a:rPr>
              <a:t>LVIDs 2.6cm  </a:t>
            </a:r>
          </a:p>
          <a:p>
            <a:r>
              <a:rPr lang="en-US" sz="1400" b="1" dirty="0">
                <a:solidFill>
                  <a:srgbClr val="00B0F0"/>
                </a:solidFill>
              </a:rPr>
              <a:t>LVEF</a:t>
            </a:r>
            <a:r>
              <a:rPr lang="en-US" sz="1400" dirty="0">
                <a:solidFill>
                  <a:schemeClr val="tx1">
                    <a:lumMod val="65000"/>
                  </a:schemeClr>
                </a:solidFill>
              </a:rPr>
              <a:t> estimated visually at </a:t>
            </a:r>
            <a:r>
              <a:rPr lang="en-US" sz="1400" b="1" dirty="0">
                <a:solidFill>
                  <a:srgbClr val="00B0F0"/>
                </a:solidFill>
              </a:rPr>
              <a:t>55%</a:t>
            </a:r>
            <a:r>
              <a:rPr lang="en-US" sz="1400" dirty="0">
                <a:solidFill>
                  <a:schemeClr val="tx1">
                    <a:lumMod val="65000"/>
                  </a:schemeClr>
                </a:solidFill>
              </a:rPr>
              <a:t>  </a:t>
            </a:r>
          </a:p>
          <a:p>
            <a:endParaRPr lang="en-US" sz="1400" dirty="0">
              <a:solidFill>
                <a:schemeClr val="tx1">
                  <a:lumMod val="65000"/>
                </a:schemeClr>
              </a:solidFill>
            </a:endParaRPr>
          </a:p>
          <a:p>
            <a:endParaRPr lang="en-US" sz="1400" dirty="0">
              <a:solidFill>
                <a:schemeClr val="tx1">
                  <a:lumMod val="65000"/>
                </a:schemeClr>
              </a:solidFill>
            </a:endParaRPr>
          </a:p>
          <a:p>
            <a:r>
              <a:rPr lang="en-US" sz="1400" dirty="0">
                <a:solidFill>
                  <a:schemeClr val="tx1">
                    <a:lumMod val="65000"/>
                  </a:schemeClr>
                </a:solidFill>
              </a:rPr>
              <a:t>RIGHT SIDED STRUCTURES:  Normal RV size with reduced radial and long axis function consistent with previous cardiac surgery  </a:t>
            </a:r>
            <a:r>
              <a:rPr lang="en-US" sz="1400" b="1" dirty="0"/>
              <a:t>TAPSE 17</a:t>
            </a:r>
            <a:r>
              <a:rPr lang="en-US" sz="1400" dirty="0">
                <a:solidFill>
                  <a:schemeClr val="tx1">
                    <a:lumMod val="65000"/>
                  </a:schemeClr>
                </a:solidFill>
              </a:rPr>
              <a:t>, </a:t>
            </a:r>
          </a:p>
          <a:p>
            <a:endParaRPr lang="en-US" sz="1400" dirty="0">
              <a:solidFill>
                <a:schemeClr val="tx1">
                  <a:lumMod val="65000"/>
                </a:schemeClr>
              </a:solidFill>
            </a:endParaRPr>
          </a:p>
          <a:p>
            <a:r>
              <a:rPr lang="en-US" sz="1400" dirty="0">
                <a:solidFill>
                  <a:schemeClr val="tx1">
                    <a:lumMod val="65000"/>
                  </a:schemeClr>
                </a:solidFill>
              </a:rPr>
              <a:t>SUMMARY:  Normal LV cavity size with preserved post op systolic function, septum is hypokinetic, LVEF estimated at 55%  No significant diastolic dysfunction  Normal RV size with reduced systolic function consistent with recent cardiac surgery  Atria are of normal size  No significant valvular abnormalities noted  No significant pericardial effusion</a:t>
            </a:r>
          </a:p>
        </p:txBody>
      </p:sp>
      <p:cxnSp>
        <p:nvCxnSpPr>
          <p:cNvPr id="10" name="Straight Arrow Connector 9">
            <a:extLst>
              <a:ext uri="{FF2B5EF4-FFF2-40B4-BE49-F238E27FC236}">
                <a16:creationId xmlns:a16="http://schemas.microsoft.com/office/drawing/2014/main" id="{1FA5C1AA-1218-D946-86DD-62EA4C9B6CAE}"/>
              </a:ext>
            </a:extLst>
          </p:cNvPr>
          <p:cNvCxnSpPr/>
          <p:nvPr/>
        </p:nvCxnSpPr>
        <p:spPr>
          <a:xfrm flipV="1">
            <a:off x="1447800" y="1034143"/>
            <a:ext cx="6556506" cy="18832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CB978D-BE1D-9147-87F6-36FCB3FAFF02}"/>
              </a:ext>
            </a:extLst>
          </p:cNvPr>
          <p:cNvCxnSpPr>
            <a:cxnSpLocks/>
          </p:cNvCxnSpPr>
          <p:nvPr/>
        </p:nvCxnSpPr>
        <p:spPr>
          <a:xfrm flipV="1">
            <a:off x="1447800" y="1186543"/>
            <a:ext cx="6556506" cy="193765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BF15EB-F3D2-7D47-95DB-AF820FA8ADCC}"/>
              </a:ext>
            </a:extLst>
          </p:cNvPr>
          <p:cNvCxnSpPr>
            <a:cxnSpLocks/>
          </p:cNvCxnSpPr>
          <p:nvPr/>
        </p:nvCxnSpPr>
        <p:spPr>
          <a:xfrm flipV="1">
            <a:off x="1556657" y="1338943"/>
            <a:ext cx="6447649" cy="200239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853AAE-CE02-C447-81B8-7B5F85547511}"/>
              </a:ext>
            </a:extLst>
          </p:cNvPr>
          <p:cNvCxnSpPr>
            <a:cxnSpLocks/>
          </p:cNvCxnSpPr>
          <p:nvPr/>
        </p:nvCxnSpPr>
        <p:spPr>
          <a:xfrm flipV="1">
            <a:off x="1556657" y="1513114"/>
            <a:ext cx="6447649" cy="198062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D2384B3-15EB-0C42-B679-5B79311A61E1}"/>
              </a:ext>
            </a:extLst>
          </p:cNvPr>
          <p:cNvCxnSpPr>
            <a:cxnSpLocks/>
          </p:cNvCxnSpPr>
          <p:nvPr/>
        </p:nvCxnSpPr>
        <p:spPr>
          <a:xfrm flipV="1">
            <a:off x="3091543" y="2100942"/>
            <a:ext cx="4912763" cy="15669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8814F17-8CF5-744C-8FC7-968F3DBD18DC}"/>
              </a:ext>
            </a:extLst>
          </p:cNvPr>
          <p:cNvCxnSpPr>
            <a:cxnSpLocks/>
          </p:cNvCxnSpPr>
          <p:nvPr/>
        </p:nvCxnSpPr>
        <p:spPr>
          <a:xfrm flipV="1">
            <a:off x="5547924" y="3667911"/>
            <a:ext cx="2429893" cy="9258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77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510F9A-7D55-8644-B14A-B6CE457D1901}"/>
              </a:ext>
            </a:extLst>
          </p:cNvPr>
          <p:cNvSpPr/>
          <p:nvPr/>
        </p:nvSpPr>
        <p:spPr>
          <a:xfrm>
            <a:off x="366943" y="2198711"/>
            <a:ext cx="11620010" cy="461665"/>
          </a:xfrm>
          <a:prstGeom prst="rect">
            <a:avLst/>
          </a:prstGeom>
        </p:spPr>
        <p:txBody>
          <a:bodyPr wrap="square">
            <a:spAutoFit/>
          </a:bodyPr>
          <a:lstStyle/>
          <a:p>
            <a:r>
              <a:rPr lang="en-GB" sz="2400" dirty="0"/>
              <a:t>		</a:t>
            </a:r>
          </a:p>
        </p:txBody>
      </p:sp>
      <p:sp>
        <p:nvSpPr>
          <p:cNvPr id="8" name="Title 1">
            <a:extLst>
              <a:ext uri="{FF2B5EF4-FFF2-40B4-BE49-F238E27FC236}">
                <a16:creationId xmlns:a16="http://schemas.microsoft.com/office/drawing/2014/main" id="{73F1E01F-9024-294F-A970-2455024A454F}"/>
              </a:ext>
            </a:extLst>
          </p:cNvPr>
          <p:cNvSpPr txBox="1">
            <a:spLocks/>
          </p:cNvSpPr>
          <p:nvPr/>
        </p:nvSpPr>
        <p:spPr>
          <a:xfrm>
            <a:off x="176545" y="149628"/>
            <a:ext cx="11810407" cy="61930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END</a:t>
            </a:r>
          </a:p>
        </p:txBody>
      </p:sp>
    </p:spTree>
    <p:extLst>
      <p:ext uri="{BB962C8B-B14F-4D97-AF65-F5344CB8AC3E}">
        <p14:creationId xmlns:p14="http://schemas.microsoft.com/office/powerpoint/2010/main" val="2467221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{DDE972F1-EC45-C948-A09D-C78271C960AB}tf10001063</Template>
  <TotalTime>143</TotalTime>
  <Words>555</Words>
  <Application>Microsoft Macintosh PowerPoint</Application>
  <PresentationFormat>Widescreen</PresentationFormat>
  <Paragraphs>52</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Mesh</vt:lpstr>
      <vt:lpstr>EXTRACTING ECHO DATA</vt:lpstr>
      <vt:lpstr>The problem</vt:lpstr>
      <vt:lpstr>Solutions</vt:lpstr>
      <vt:lpstr>PYTHON GUI</vt:lpstr>
      <vt:lpstr>JAVA PROGRAMME  GATE transducer</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dc:title>
  <dc:creator>Nicholas Sunderland</dc:creator>
  <cp:lastModifiedBy>Nicholas Sunderland</cp:lastModifiedBy>
  <cp:revision>18</cp:revision>
  <dcterms:created xsi:type="dcterms:W3CDTF">2020-11-24T16:41:42Z</dcterms:created>
  <dcterms:modified xsi:type="dcterms:W3CDTF">2022-03-13T19:41:01Z</dcterms:modified>
</cp:coreProperties>
</file>