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EFEF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>
        <p:scale>
          <a:sx n="38" d="100"/>
          <a:sy n="38" d="100"/>
        </p:scale>
        <p:origin x="3944" y="1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2C16F-27BC-F73F-5CF1-9232228CAC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7807B8-65D4-2F70-BC04-9A2A16A87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7552F-8897-0AFE-8C3B-B02EE77C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2667C7-CA6F-DD09-7D24-3AD36D04B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F519-39D2-9867-0F3D-88A036EC3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23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EE25-A5DD-C2A0-887B-D08114B6C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BB4D1-F500-C0A2-E57D-B8E858E737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5B6FA4-E7CB-9429-3090-BACC6330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2EFDC7-3CDB-33E1-E255-DFFAC0413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6CD25-236C-C2BC-0D8E-C43FF6382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846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F9EA287-5CA5-F15D-F9C8-F09F36A3AA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5A504D-AB67-6A17-B752-12F480EEC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6ED51-7C3A-58B8-E013-18660085B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A84460-4BF4-A33F-F85F-AAFF4A830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1B422B-B892-77DB-A321-C5191CAF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127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8CA2B-E3A0-BA15-D52F-AC5011298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F3EE7-A13F-19C3-EC13-BA96A8742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E0427-1C20-8C5C-1759-1CD47166E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4696D-CCCA-2069-CCF7-1E8073C89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53148-4DE8-ED38-00ED-5F5F242BD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0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0410E-382C-5C9B-BBCF-B4350798F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ECB92-453A-CE80-225B-1E903E456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14D30-A947-D5EA-AB8D-3B4A154E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B77DE-5BEF-9C70-B106-8FC529604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17386-44E3-1D2F-C0F0-181DDEE8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06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FA2E-A3F4-D433-1C68-9D1A47870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ADFA3-B627-EF29-F864-4AB4AEBFCA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B03907-36D3-A586-5990-754EE1D7D8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AA249-D3A3-2E0B-A8C4-8FC9DAFE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5CAF29-8D98-7C7A-BFD1-DC6BB8A7F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2D73-5AED-46D0-2989-96A2D3CD4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897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CB735-268A-E6BE-441F-77560DD3E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14D0D-7181-F484-1AC9-3B46D7EDA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5844E7-A806-9C12-BD37-C71F9C499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19DA12-AB5D-D730-8F65-44540FA4B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14CC01-7A75-2432-BFA5-DFAF4537F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C4C5D1-1A0B-1A1C-65CD-051C0D9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0C110-EF80-81D6-D934-0C531B2C2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7F7C56-A554-AC27-3A55-BB60330D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38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82EF4-27D6-0441-1D4C-BC48E87F2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61B8A1-AA8D-4767-FE6F-46ADA7EB0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4FFC4F-69F1-B79E-78C0-D086237E3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90882-BCD2-E8E2-E103-1CEE91938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88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38F012-7186-E6BC-97F1-7E56569A1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719091-2481-6D4B-D2C0-EB4BECFC8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747463-5466-CD8F-F5CA-90068410C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55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D7EC0-B229-F51F-7AD1-695C8900D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84D57-5302-D0EA-6553-F5CDCA267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95DAC7-1DFA-BB25-31FC-9F66748C4A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FB17-0FA7-8ADD-C6CE-E605A0E12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50A3D3-CD38-32A4-A760-94ADE7C09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614F4-E6B0-FA65-128C-57256410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056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ACA1A-DD3E-4FCB-6E5F-38CA7906A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FCF0B-FFDD-D5F5-4470-59EE0B4BB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B33B33-34F9-2B2B-E8FC-B82E1C12F3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C8FF13-B6E5-24F2-A3E7-51EB56B5F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2C9496-5B25-688A-7653-2EB91A88B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38E4E-8FE2-44AB-8E5E-94B2FF93F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65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CF8C5D-4029-EFE6-7153-43A80D49E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57BFE6-6403-A4C2-0A6C-C197EBC4FF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635B4-CDD9-18FD-A328-BDC5210507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A305A8-DC27-7640-A0CD-E9377105F934}" type="datetimeFigureOut">
              <a:rPr lang="en-US" smtClean="0"/>
              <a:t>9/12/24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53E24-2013-0354-4397-CFC05F4C3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F196C-2272-C640-F5CC-F09BDE697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996E535-2E66-964A-83A0-4C73D5E3B6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628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5" name="Group 1024">
            <a:extLst>
              <a:ext uri="{FF2B5EF4-FFF2-40B4-BE49-F238E27FC236}">
                <a16:creationId xmlns:a16="http://schemas.microsoft.com/office/drawing/2014/main" id="{FD223E17-7BEF-54D6-DCA9-A694E5DE0B5A}"/>
              </a:ext>
            </a:extLst>
          </p:cNvPr>
          <p:cNvGrpSpPr/>
          <p:nvPr/>
        </p:nvGrpSpPr>
        <p:grpSpPr>
          <a:xfrm>
            <a:off x="265195" y="-345689"/>
            <a:ext cx="8973368" cy="6813394"/>
            <a:chOff x="265195" y="-345689"/>
            <a:chExt cx="8973368" cy="6813394"/>
          </a:xfrm>
        </p:grpSpPr>
        <p:sp>
          <p:nvSpPr>
            <p:cNvPr id="45" name="Arc 44">
              <a:extLst>
                <a:ext uri="{FF2B5EF4-FFF2-40B4-BE49-F238E27FC236}">
                  <a16:creationId xmlns:a16="http://schemas.microsoft.com/office/drawing/2014/main" id="{8E6532E9-291A-9211-2D37-9154E83383AB}"/>
                </a:ext>
              </a:extLst>
            </p:cNvPr>
            <p:cNvSpPr/>
            <p:nvPr/>
          </p:nvSpPr>
          <p:spPr>
            <a:xfrm rot="10800000">
              <a:off x="5111181" y="-345689"/>
              <a:ext cx="1868436" cy="3785839"/>
            </a:xfrm>
            <a:prstGeom prst="arc">
              <a:avLst>
                <a:gd name="adj1" fmla="val 16200000"/>
                <a:gd name="adj2" fmla="val 89889"/>
              </a:avLst>
            </a:prstGeom>
            <a:ln>
              <a:solidFill>
                <a:srgbClr val="7030A0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24" name="Group 1023">
              <a:extLst>
                <a:ext uri="{FF2B5EF4-FFF2-40B4-BE49-F238E27FC236}">
                  <a16:creationId xmlns:a16="http://schemas.microsoft.com/office/drawing/2014/main" id="{885EB463-46EF-535C-69E6-DECCE65ACC31}"/>
                </a:ext>
              </a:extLst>
            </p:cNvPr>
            <p:cNvGrpSpPr/>
            <p:nvPr/>
          </p:nvGrpSpPr>
          <p:grpSpPr>
            <a:xfrm>
              <a:off x="265195" y="188861"/>
              <a:ext cx="8973368" cy="6278844"/>
              <a:chOff x="265195" y="188861"/>
              <a:chExt cx="8973368" cy="6278844"/>
            </a:xfrm>
          </p:grpSpPr>
          <p:pic>
            <p:nvPicPr>
              <p:cNvPr id="36" name="Picture 35" descr="A screenshot of a medical survey&#10;&#10;Description automatically generated">
                <a:extLst>
                  <a:ext uri="{FF2B5EF4-FFF2-40B4-BE49-F238E27FC236}">
                    <a16:creationId xmlns:a16="http://schemas.microsoft.com/office/drawing/2014/main" id="{255EC09D-2B51-74B7-336B-0691D5EA69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r="15083" b="9136"/>
              <a:stretch/>
            </p:blipFill>
            <p:spPr>
              <a:xfrm>
                <a:off x="2327641" y="3442069"/>
                <a:ext cx="3593659" cy="3025636"/>
              </a:xfrm>
              <a:prstGeom prst="rect">
                <a:avLst/>
              </a:prstGeom>
            </p:spPr>
          </p:pic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70E78CB2-DB88-4C08-37AB-D63941D8B9C5}"/>
                  </a:ext>
                </a:extLst>
              </p:cNvPr>
              <p:cNvSpPr/>
              <p:nvPr/>
            </p:nvSpPr>
            <p:spPr>
              <a:xfrm>
                <a:off x="265195" y="188862"/>
                <a:ext cx="1931595" cy="6260126"/>
              </a:xfrm>
              <a:prstGeom prst="roundRect">
                <a:avLst>
                  <a:gd name="adj" fmla="val 4109"/>
                </a:avLst>
              </a:prstGeom>
              <a:solidFill>
                <a:srgbClr val="156082">
                  <a:alpha val="20000"/>
                </a:srgbClr>
              </a:solidFill>
              <a:ln>
                <a:solidFill>
                  <a:srgbClr val="15608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rgbClr val="156082"/>
                    </a:solidFill>
                  </a:rPr>
                  <a:t>EHR </a:t>
                </a:r>
              </a:p>
              <a:p>
                <a:pPr algn="ctr"/>
                <a:r>
                  <a:rPr lang="en-US" b="1" dirty="0">
                    <a:solidFill>
                      <a:srgbClr val="156082"/>
                    </a:solidFill>
                  </a:rPr>
                  <a:t>dictionaries</a:t>
                </a: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C5AC1A3-55CE-2FAA-54D1-BEE322EE0E72}"/>
                  </a:ext>
                </a:extLst>
              </p:cNvPr>
              <p:cNvGrpSpPr/>
              <p:nvPr/>
            </p:nvGrpSpPr>
            <p:grpSpPr>
              <a:xfrm>
                <a:off x="420196" y="962527"/>
                <a:ext cx="809837" cy="1082493"/>
                <a:chOff x="3889067" y="1307812"/>
                <a:chExt cx="809837" cy="1082493"/>
              </a:xfrm>
            </p:grpSpPr>
            <p:pic>
              <p:nvPicPr>
                <p:cNvPr id="1026" name="Picture 2" descr="Dictionary - Free education icons">
                  <a:extLst>
                    <a:ext uri="{FF2B5EF4-FFF2-40B4-BE49-F238E27FC236}">
                      <a16:creationId xmlns:a16="http://schemas.microsoft.com/office/drawing/2014/main" id="{8A823B90-900A-73AA-CA3D-A1A6EE5252BA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9157" y="1307812"/>
                  <a:ext cx="764456" cy="764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BE1AF-4D6E-9E3D-20C0-86A99026BEB0}"/>
                    </a:ext>
                  </a:extLst>
                </p:cNvPr>
                <p:cNvSpPr txBox="1"/>
                <p:nvPr/>
              </p:nvSpPr>
              <p:spPr>
                <a:xfrm>
                  <a:off x="3889067" y="2020973"/>
                  <a:ext cx="809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ICD10</a:t>
                  </a:r>
                </a:p>
              </p:txBody>
            </p:sp>
          </p:grp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6F74ACA1-F370-8683-BD8F-6940CA0B7440}"/>
                  </a:ext>
                </a:extLst>
              </p:cNvPr>
              <p:cNvGrpSpPr/>
              <p:nvPr/>
            </p:nvGrpSpPr>
            <p:grpSpPr>
              <a:xfrm>
                <a:off x="1249338" y="1895948"/>
                <a:ext cx="764456" cy="1106655"/>
                <a:chOff x="3909157" y="1307812"/>
                <a:chExt cx="764456" cy="1106655"/>
              </a:xfrm>
            </p:grpSpPr>
            <p:pic>
              <p:nvPicPr>
                <p:cNvPr id="12" name="Picture 2" descr="Dictionary - Free education icons">
                  <a:extLst>
                    <a:ext uri="{FF2B5EF4-FFF2-40B4-BE49-F238E27FC236}">
                      <a16:creationId xmlns:a16="http://schemas.microsoft.com/office/drawing/2014/main" id="{612B55F3-AF7E-09AF-10D4-69324849525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9157" y="1307812"/>
                  <a:ext cx="764456" cy="764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19ADCDAF-6954-A5ED-CEF7-6E6F58AAB6CD}"/>
                    </a:ext>
                  </a:extLst>
                </p:cNvPr>
                <p:cNvSpPr txBox="1"/>
                <p:nvPr/>
              </p:nvSpPr>
              <p:spPr>
                <a:xfrm>
                  <a:off x="3954600" y="2045135"/>
                  <a:ext cx="68640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ICD9</a:t>
                  </a: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8249A293-6BD5-A639-8EBB-671690516615}"/>
                  </a:ext>
                </a:extLst>
              </p:cNvPr>
              <p:cNvGrpSpPr/>
              <p:nvPr/>
            </p:nvGrpSpPr>
            <p:grpSpPr>
              <a:xfrm>
                <a:off x="418254" y="2668289"/>
                <a:ext cx="776175" cy="1091042"/>
                <a:chOff x="3909157" y="1307812"/>
                <a:chExt cx="776175" cy="1091042"/>
              </a:xfrm>
            </p:grpSpPr>
            <p:pic>
              <p:nvPicPr>
                <p:cNvPr id="15" name="Picture 2" descr="Dictionary - Free education icons">
                  <a:extLst>
                    <a:ext uri="{FF2B5EF4-FFF2-40B4-BE49-F238E27FC236}">
                      <a16:creationId xmlns:a16="http://schemas.microsoft.com/office/drawing/2014/main" id="{00D10DD4-166A-6156-7323-039A487399A2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9157" y="1307812"/>
                  <a:ext cx="764456" cy="764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88893A8-2233-AF4C-9C6F-89B30E79BB43}"/>
                    </a:ext>
                  </a:extLst>
                </p:cNvPr>
                <p:cNvSpPr txBox="1"/>
                <p:nvPr/>
              </p:nvSpPr>
              <p:spPr>
                <a:xfrm>
                  <a:off x="3909157" y="2029522"/>
                  <a:ext cx="77617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OPCS</a:t>
                  </a:r>
                </a:p>
              </p:txBody>
            </p:sp>
          </p:grpSp>
          <p:grpSp>
            <p:nvGrpSpPr>
              <p:cNvPr id="17" name="Group 16">
                <a:extLst>
                  <a:ext uri="{FF2B5EF4-FFF2-40B4-BE49-F238E27FC236}">
                    <a16:creationId xmlns:a16="http://schemas.microsoft.com/office/drawing/2014/main" id="{1B85F17D-9B69-C319-63C9-9CDFBB35FBF1}"/>
                  </a:ext>
                </a:extLst>
              </p:cNvPr>
              <p:cNvGrpSpPr/>
              <p:nvPr/>
            </p:nvGrpSpPr>
            <p:grpSpPr>
              <a:xfrm>
                <a:off x="1227036" y="3531847"/>
                <a:ext cx="764456" cy="1091042"/>
                <a:chOff x="3909157" y="1307812"/>
                <a:chExt cx="764456" cy="1091042"/>
              </a:xfrm>
            </p:grpSpPr>
            <p:pic>
              <p:nvPicPr>
                <p:cNvPr id="18" name="Picture 2" descr="Dictionary - Free education icons">
                  <a:extLst>
                    <a:ext uri="{FF2B5EF4-FFF2-40B4-BE49-F238E27FC236}">
                      <a16:creationId xmlns:a16="http://schemas.microsoft.com/office/drawing/2014/main" id="{0CBD16F3-8B4E-642C-91E2-65D523E0488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9157" y="1307812"/>
                  <a:ext cx="764456" cy="764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6BEE911-3B17-8856-C8A0-60FF4A624AFC}"/>
                    </a:ext>
                  </a:extLst>
                </p:cNvPr>
                <p:cNvSpPr txBox="1"/>
                <p:nvPr/>
              </p:nvSpPr>
              <p:spPr>
                <a:xfrm>
                  <a:off x="3937281" y="2029522"/>
                  <a:ext cx="70820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CPT4</a:t>
                  </a:r>
                </a:p>
              </p:txBody>
            </p: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7352046-95C2-79BB-2E10-CA9277727542}"/>
                  </a:ext>
                </a:extLst>
              </p:cNvPr>
              <p:cNvGrpSpPr/>
              <p:nvPr/>
            </p:nvGrpSpPr>
            <p:grpSpPr>
              <a:xfrm>
                <a:off x="411404" y="4336689"/>
                <a:ext cx="815632" cy="1094128"/>
                <a:chOff x="3909157" y="1307812"/>
                <a:chExt cx="815632" cy="1094128"/>
              </a:xfrm>
            </p:grpSpPr>
            <p:pic>
              <p:nvPicPr>
                <p:cNvPr id="21" name="Picture 2" descr="Dictionary - Free education icons">
                  <a:extLst>
                    <a:ext uri="{FF2B5EF4-FFF2-40B4-BE49-F238E27FC236}">
                      <a16:creationId xmlns:a16="http://schemas.microsoft.com/office/drawing/2014/main" id="{D6E433A2-9339-F3E9-13C0-17A92773484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9157" y="1307812"/>
                  <a:ext cx="764456" cy="764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9F86603-484E-E313-C92F-E52025B30C67}"/>
                    </a:ext>
                  </a:extLst>
                </p:cNvPr>
                <p:cNvSpPr txBox="1"/>
                <p:nvPr/>
              </p:nvSpPr>
              <p:spPr>
                <a:xfrm>
                  <a:off x="3914952" y="2032608"/>
                  <a:ext cx="8098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ICD11</a:t>
                  </a:r>
                </a:p>
              </p:txBody>
            </p: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B4BF26AE-45F6-3312-9C49-7309D0F6BDB1}"/>
                  </a:ext>
                </a:extLst>
              </p:cNvPr>
              <p:cNvGrpSpPr/>
              <p:nvPr/>
            </p:nvGrpSpPr>
            <p:grpSpPr>
              <a:xfrm>
                <a:off x="1088797" y="5229038"/>
                <a:ext cx="1116011" cy="1109741"/>
                <a:chOff x="3778305" y="1307812"/>
                <a:chExt cx="1116011" cy="1109741"/>
              </a:xfrm>
            </p:grpSpPr>
            <p:pic>
              <p:nvPicPr>
                <p:cNvPr id="24" name="Picture 2" descr="Dictionary - Free education icons">
                  <a:extLst>
                    <a:ext uri="{FF2B5EF4-FFF2-40B4-BE49-F238E27FC236}">
                      <a16:creationId xmlns:a16="http://schemas.microsoft.com/office/drawing/2014/main" id="{89CE5D58-126E-EE8E-37B5-4977D9C1B00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909157" y="1307812"/>
                  <a:ext cx="764456" cy="76445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36B0862-5F76-938A-8A50-94BB2AB4FF94}"/>
                    </a:ext>
                  </a:extLst>
                </p:cNvPr>
                <p:cNvSpPr txBox="1"/>
                <p:nvPr/>
              </p:nvSpPr>
              <p:spPr>
                <a:xfrm>
                  <a:off x="3778305" y="2048221"/>
                  <a:ext cx="11160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SNOMED</a:t>
                  </a:r>
                </a:p>
              </p:txBody>
            </p:sp>
          </p:grp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7F0A4567-F4A2-27F0-B668-328365359593}"/>
                  </a:ext>
                </a:extLst>
              </p:cNvPr>
              <p:cNvSpPr/>
              <p:nvPr/>
            </p:nvSpPr>
            <p:spPr>
              <a:xfrm>
                <a:off x="2328521" y="188861"/>
                <a:ext cx="3592779" cy="1294250"/>
              </a:xfrm>
              <a:prstGeom prst="roundRect">
                <a:avLst>
                  <a:gd name="adj" fmla="val 4109"/>
                </a:avLst>
              </a:prstGeom>
              <a:solidFill>
                <a:schemeClr val="accent2">
                  <a:alpha val="2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accent2">
                        <a:lumMod val="50000"/>
                      </a:schemeClr>
                    </a:solidFill>
                  </a:rPr>
                  <a:t>Base concept definitions</a:t>
                </a:r>
              </a:p>
              <a:p>
                <a:pPr algn="ctr"/>
                <a:endParaRPr lang="en-US" sz="1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Concept name … e.g. heart failure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Concept description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EHR terminologies 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Regular expression search terms …</a:t>
                </a:r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028" name="Picture 4" descr="Free Search SVG, PNG Icon, Symbol. Download Image.">
                <a:extLst>
                  <a:ext uri="{FF2B5EF4-FFF2-40B4-BE49-F238E27FC236}">
                    <a16:creationId xmlns:a16="http://schemas.microsoft.com/office/drawing/2014/main" id="{4386D44F-8896-A6E9-B254-9EC9D1DB1D4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3380" y="1938048"/>
                <a:ext cx="1931595" cy="19315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5288B09E-FBD6-2729-9920-489317BEEC59}"/>
                  </a:ext>
                </a:extLst>
              </p:cNvPr>
              <p:cNvCxnSpPr/>
              <p:nvPr/>
            </p:nvCxnSpPr>
            <p:spPr>
              <a:xfrm>
                <a:off x="3847171" y="1483112"/>
                <a:ext cx="0" cy="561908"/>
              </a:xfrm>
              <a:prstGeom prst="straightConnector1">
                <a:avLst/>
              </a:prstGeom>
              <a:ln>
                <a:solidFill>
                  <a:schemeClr val="accent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9EBAB2AD-80C7-66FF-4E05-2A6CA7B5F4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96790" y="2668289"/>
                <a:ext cx="939539" cy="0"/>
              </a:xfrm>
              <a:prstGeom prst="straightConnector1">
                <a:avLst/>
              </a:prstGeom>
              <a:ln>
                <a:solidFill>
                  <a:srgbClr val="156082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8444502-FD1F-F933-ACE6-90D2A8633C63}"/>
                  </a:ext>
                </a:extLst>
              </p:cNvPr>
              <p:cNvSpPr txBox="1"/>
              <p:nvPr/>
            </p:nvSpPr>
            <p:spPr>
              <a:xfrm>
                <a:off x="3415186" y="2406677"/>
                <a:ext cx="7877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Regex</a:t>
                </a:r>
              </a:p>
              <a:p>
                <a:r>
                  <a:rPr lang="en-US" sz="1600" dirty="0"/>
                  <a:t>search</a:t>
                </a:r>
              </a:p>
            </p:txBody>
          </p:sp>
          <p:sp>
            <p:nvSpPr>
              <p:cNvPr id="37" name="Rounded Rectangle 36">
                <a:extLst>
                  <a:ext uri="{FF2B5EF4-FFF2-40B4-BE49-F238E27FC236}">
                    <a16:creationId xmlns:a16="http://schemas.microsoft.com/office/drawing/2014/main" id="{C052CD69-902E-5FB2-D55E-1890870637C4}"/>
                  </a:ext>
                </a:extLst>
              </p:cNvPr>
              <p:cNvSpPr/>
              <p:nvPr/>
            </p:nvSpPr>
            <p:spPr>
              <a:xfrm>
                <a:off x="6053031" y="188861"/>
                <a:ext cx="3185532" cy="2582712"/>
              </a:xfrm>
              <a:prstGeom prst="roundRect">
                <a:avLst>
                  <a:gd name="adj" fmla="val 4109"/>
                </a:avLst>
              </a:prstGeom>
              <a:solidFill>
                <a:srgbClr val="00B050">
                  <a:alpha val="20000"/>
                </a:srgb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>
                    <a:solidFill>
                      <a:schemeClr val="accent3">
                        <a:lumMod val="50000"/>
                      </a:schemeClr>
                    </a:solidFill>
                  </a:rPr>
                  <a:t>Code review &amp; consensus</a:t>
                </a:r>
              </a:p>
              <a:p>
                <a:pPr algn="ctr"/>
                <a:endParaRPr lang="en-US" sz="1000" b="1" dirty="0">
                  <a:solidFill>
                    <a:schemeClr val="accent3">
                      <a:lumMod val="50000"/>
                    </a:schemeClr>
                  </a:solidFill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Expert review of the EHR code trees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Review of previously published codes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Iterative refinement of search terms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Consensus meetings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Exploration of codes and validation in representative datasets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200" dirty="0">
                    <a:solidFill>
                      <a:schemeClr val="tx1"/>
                    </a:solidFill>
                  </a:rPr>
                  <a:t>Final consensus agreement</a:t>
                </a: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1400" b="1" dirty="0">
                    <a:solidFill>
                      <a:schemeClr val="accent3">
                        <a:lumMod val="50000"/>
                      </a:schemeClr>
                    </a:solidFill>
                  </a:rPr>
                  <a:t>CONCEPT VALUE-SET</a:t>
                </a:r>
              </a:p>
              <a:p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3B7C71EB-3091-D8FF-B122-94FB7D31BE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69453" y="2656568"/>
                <a:ext cx="157242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Arc 40">
                <a:extLst>
                  <a:ext uri="{FF2B5EF4-FFF2-40B4-BE49-F238E27FC236}">
                    <a16:creationId xmlns:a16="http://schemas.microsoft.com/office/drawing/2014/main" id="{4B12C87E-9AA8-FAE1-DFF1-E5EF77FC6B3E}"/>
                  </a:ext>
                </a:extLst>
              </p:cNvPr>
              <p:cNvSpPr/>
              <p:nvPr/>
            </p:nvSpPr>
            <p:spPr>
              <a:xfrm rot="10800000">
                <a:off x="5234024" y="693947"/>
                <a:ext cx="1625997" cy="1625997"/>
              </a:xfrm>
              <a:prstGeom prst="arc">
                <a:avLst/>
              </a:prstGeom>
              <a:ln>
                <a:solidFill>
                  <a:srgbClr val="00B050"/>
                </a:solidFill>
                <a:headEnd type="oval" w="med" len="med"/>
                <a:tailEnd type="triangle" w="med" len="med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B73D1FD-96B4-242B-B111-F5EF49DE7068}"/>
                  </a:ext>
                </a:extLst>
              </p:cNvPr>
              <p:cNvCxnSpPr>
                <a:cxnSpLocks/>
                <a:stCxn id="37" idx="2"/>
                <a:endCxn id="42" idx="0"/>
              </p:cNvCxnSpPr>
              <p:nvPr/>
            </p:nvCxnSpPr>
            <p:spPr>
              <a:xfrm flipH="1">
                <a:off x="7640222" y="2771573"/>
                <a:ext cx="5575" cy="261242"/>
              </a:xfrm>
              <a:prstGeom prst="straightConnector1">
                <a:avLst/>
              </a:prstGeom>
              <a:ln>
                <a:solidFill>
                  <a:srgbClr val="00B05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375688A3-0A57-DDC0-EE15-C511AAFF649B}"/>
                  </a:ext>
                </a:extLst>
              </p:cNvPr>
              <p:cNvGrpSpPr/>
              <p:nvPr/>
            </p:nvGrpSpPr>
            <p:grpSpPr>
              <a:xfrm>
                <a:off x="6041880" y="3032815"/>
                <a:ext cx="3196683" cy="2788120"/>
                <a:chOff x="6041880" y="3077419"/>
                <a:chExt cx="3196683" cy="2788120"/>
              </a:xfrm>
            </p:grpSpPr>
            <p:sp>
              <p:nvSpPr>
                <p:cNvPr id="42" name="Rounded Rectangle 41">
                  <a:extLst>
                    <a:ext uri="{FF2B5EF4-FFF2-40B4-BE49-F238E27FC236}">
                      <a16:creationId xmlns:a16="http://schemas.microsoft.com/office/drawing/2014/main" id="{D52B9EDB-3415-D670-B513-AA86643F2D33}"/>
                    </a:ext>
                  </a:extLst>
                </p:cNvPr>
                <p:cNvSpPr/>
                <p:nvPr/>
              </p:nvSpPr>
              <p:spPr>
                <a:xfrm>
                  <a:off x="6041880" y="3077419"/>
                  <a:ext cx="3196683" cy="2788120"/>
                </a:xfrm>
                <a:prstGeom prst="roundRect">
                  <a:avLst>
                    <a:gd name="adj" fmla="val 4109"/>
                  </a:avLst>
                </a:prstGeom>
                <a:solidFill>
                  <a:schemeClr val="accent5">
                    <a:lumMod val="50000"/>
                    <a:alpha val="20000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b="1" dirty="0">
                      <a:solidFill>
                        <a:srgbClr val="7030A0"/>
                      </a:solidFill>
                    </a:rPr>
                    <a:t>Derived phenotype consensus</a:t>
                  </a:r>
                </a:p>
                <a:p>
                  <a:pPr algn="ctr"/>
                  <a:endParaRPr lang="en-US" sz="1000" b="1" dirty="0">
                    <a:solidFill>
                      <a:schemeClr val="accent3">
                        <a:lumMod val="50000"/>
                      </a:schemeClr>
                    </a:solidFill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Consensus meeting discussion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en-US" sz="1200" dirty="0">
                      <a:solidFill>
                        <a:schemeClr val="tx1"/>
                      </a:solidFill>
                    </a:rPr>
                    <a:t>Refinement of base concepts if required</a:t>
                  </a: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endParaRPr lang="en-US" sz="1200" dirty="0">
                    <a:solidFill>
                      <a:schemeClr val="tx1"/>
                    </a:solidFill>
                  </a:endParaRPr>
                </a:p>
                <a:p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ounded Rectangle 46">
                  <a:extLst>
                    <a:ext uri="{FF2B5EF4-FFF2-40B4-BE49-F238E27FC236}">
                      <a16:creationId xmlns:a16="http://schemas.microsoft.com/office/drawing/2014/main" id="{4ECF69DB-85A6-6E08-8375-D079D8FC45B6}"/>
                    </a:ext>
                  </a:extLst>
                </p:cNvPr>
                <p:cNvSpPr/>
                <p:nvPr/>
              </p:nvSpPr>
              <p:spPr>
                <a:xfrm>
                  <a:off x="6273977" y="4708288"/>
                  <a:ext cx="1366244" cy="312236"/>
                </a:xfrm>
                <a:prstGeom prst="roundRect">
                  <a:avLst>
                    <a:gd name="adj" fmla="val 4109"/>
                  </a:avLst>
                </a:prstGeom>
                <a:solidFill>
                  <a:schemeClr val="accent5">
                    <a:lumMod val="50000"/>
                    <a:alpha val="70289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</a:rPr>
                    <a:t>Heart failure</a:t>
                  </a:r>
                </a:p>
              </p:txBody>
            </p:sp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D450813A-909E-2FEE-6E4E-69F689B80C97}"/>
                    </a:ext>
                  </a:extLst>
                </p:cNvPr>
                <p:cNvSpPr/>
                <p:nvPr/>
              </p:nvSpPr>
              <p:spPr>
                <a:xfrm>
                  <a:off x="7640221" y="5072920"/>
                  <a:ext cx="1291896" cy="312236"/>
                </a:xfrm>
                <a:prstGeom prst="roundRect">
                  <a:avLst>
                    <a:gd name="adj" fmla="val 4109"/>
                  </a:avLst>
                </a:prstGeom>
                <a:solidFill>
                  <a:schemeClr val="accent5">
                    <a:lumMod val="50000"/>
                    <a:alpha val="70289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</a:rPr>
                    <a:t>MI</a:t>
                  </a:r>
                </a:p>
              </p:txBody>
            </p:sp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8E48FCD9-C991-976A-1D08-579C83CF45AB}"/>
                    </a:ext>
                  </a:extLst>
                </p:cNvPr>
                <p:cNvSpPr/>
                <p:nvPr/>
              </p:nvSpPr>
              <p:spPr>
                <a:xfrm>
                  <a:off x="6273977" y="4339200"/>
                  <a:ext cx="2658141" cy="312236"/>
                </a:xfrm>
                <a:prstGeom prst="roundRect">
                  <a:avLst>
                    <a:gd name="adj" fmla="val 4109"/>
                  </a:avLst>
                </a:prstGeom>
                <a:solidFill>
                  <a:schemeClr val="accent5">
                    <a:lumMod val="50000"/>
                    <a:alpha val="90137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</a:rPr>
                    <a:t>Non-</a:t>
                  </a:r>
                  <a:r>
                    <a:rPr lang="en-US" sz="1400" b="1" dirty="0" err="1">
                      <a:solidFill>
                        <a:schemeClr val="bg1"/>
                      </a:solidFill>
                    </a:rPr>
                    <a:t>ischaemic</a:t>
                  </a:r>
                  <a:r>
                    <a:rPr lang="en-US" sz="1400" b="1" dirty="0">
                      <a:solidFill>
                        <a:schemeClr val="bg1"/>
                      </a:solidFill>
                    </a:rPr>
                    <a:t> heart failure</a:t>
                  </a:r>
                </a:p>
              </p:txBody>
            </p:sp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731B6D6F-28B9-BE17-96F7-C03A6E259F8A}"/>
                    </a:ext>
                  </a:extLst>
                </p:cNvPr>
                <p:cNvSpPr/>
                <p:nvPr/>
              </p:nvSpPr>
              <p:spPr>
                <a:xfrm>
                  <a:off x="7640220" y="5424822"/>
                  <a:ext cx="1291897" cy="312236"/>
                </a:xfrm>
                <a:prstGeom prst="roundRect">
                  <a:avLst>
                    <a:gd name="adj" fmla="val 4109"/>
                  </a:avLst>
                </a:prstGeom>
                <a:solidFill>
                  <a:schemeClr val="accent5">
                    <a:lumMod val="50000"/>
                    <a:alpha val="70289"/>
                  </a:schemeClr>
                </a:solidFill>
                <a:ln>
                  <a:solidFill>
                    <a:schemeClr val="accent5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r>
                    <a:rPr lang="en-US" sz="1400" b="1" dirty="0">
                      <a:solidFill>
                        <a:schemeClr val="bg1"/>
                      </a:solidFill>
                    </a:rPr>
                    <a:t>CABG/PCI</a:t>
                  </a: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9E6207E3-BEAE-701D-46BC-A523019E8AD4}"/>
                    </a:ext>
                  </a:extLst>
                </p:cNvPr>
                <p:cNvSpPr txBox="1"/>
                <p:nvPr/>
              </p:nvSpPr>
              <p:spPr>
                <a:xfrm>
                  <a:off x="7023368" y="5061881"/>
                  <a:ext cx="6208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NOT</a:t>
                  </a: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8CFCE9D-10B4-5065-9855-2DB8861AA6A1}"/>
                    </a:ext>
                  </a:extLst>
                </p:cNvPr>
                <p:cNvSpPr txBox="1"/>
                <p:nvPr/>
              </p:nvSpPr>
              <p:spPr>
                <a:xfrm>
                  <a:off x="7023367" y="5394994"/>
                  <a:ext cx="6208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NOT</a:t>
                  </a:r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F723AFC0-B259-58EB-AC62-12D6AA3B8427}"/>
                    </a:ext>
                  </a:extLst>
                </p:cNvPr>
                <p:cNvSpPr txBox="1"/>
                <p:nvPr/>
              </p:nvSpPr>
              <p:spPr>
                <a:xfrm>
                  <a:off x="7665357" y="4677390"/>
                  <a:ext cx="64312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AND</a:t>
                  </a:r>
                </a:p>
              </p:txBody>
            </p:sp>
          </p:grp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55757C80-3E7B-7145-8DCA-5BC942B0355C}"/>
                  </a:ext>
                </a:extLst>
              </p:cNvPr>
              <p:cNvSpPr/>
              <p:nvPr/>
            </p:nvSpPr>
            <p:spPr>
              <a:xfrm>
                <a:off x="6041880" y="6031030"/>
                <a:ext cx="3185533" cy="417957"/>
              </a:xfrm>
              <a:prstGeom prst="roundRect">
                <a:avLst>
                  <a:gd name="adj" fmla="val 22785"/>
                </a:avLst>
              </a:prstGeom>
              <a:solidFill>
                <a:srgbClr val="C00000">
                  <a:alpha val="20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b="1" dirty="0" err="1">
                    <a:solidFill>
                      <a:srgbClr val="C00000"/>
                    </a:solidFill>
                  </a:rPr>
                  <a:t>Finalised</a:t>
                </a:r>
                <a:r>
                  <a:rPr lang="en-US" b="1" dirty="0">
                    <a:solidFill>
                      <a:srgbClr val="C00000"/>
                    </a:solidFill>
                  </a:rPr>
                  <a:t> phenotype</a:t>
                </a:r>
              </a:p>
            </p:txBody>
          </p: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C9C5AF2-6A10-8613-ABD0-5201DA8CC2AE}"/>
                  </a:ext>
                </a:extLst>
              </p:cNvPr>
              <p:cNvCxnSpPr>
                <a:cxnSpLocks/>
                <a:stCxn id="42" idx="2"/>
                <a:endCxn id="59" idx="0"/>
              </p:cNvCxnSpPr>
              <p:nvPr/>
            </p:nvCxnSpPr>
            <p:spPr>
              <a:xfrm flipH="1">
                <a:off x="7634647" y="5820935"/>
                <a:ext cx="5575" cy="210095"/>
              </a:xfrm>
              <a:prstGeom prst="straightConnector1">
                <a:avLst/>
              </a:prstGeom>
              <a:ln>
                <a:solidFill>
                  <a:srgbClr val="C00000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7862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95</Words>
  <Application>Microsoft Macintosh PowerPoint</Application>
  <PresentationFormat>Widescreen</PresentationFormat>
  <Paragraphs>38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Nicholas Sunderland</dc:creator>
  <cp:lastModifiedBy>Nicholas Sunderland</cp:lastModifiedBy>
  <cp:revision>2</cp:revision>
  <dcterms:created xsi:type="dcterms:W3CDTF">2024-09-12T11:50:09Z</dcterms:created>
  <dcterms:modified xsi:type="dcterms:W3CDTF">2024-09-12T13:27:35Z</dcterms:modified>
</cp:coreProperties>
</file>