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8" r:id="rId6"/>
    <p:sldId id="270" r:id="rId7"/>
    <p:sldId id="262" r:id="rId8"/>
    <p:sldId id="263" r:id="rId9"/>
    <p:sldId id="271" r:id="rId10"/>
    <p:sldId id="267" r:id="rId11"/>
    <p:sldId id="272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73"/>
    <a:srgbClr val="D55E00"/>
    <a:srgbClr val="B4C7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3E929-9057-4C59-AED4-7C04F97B1D5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88593-C5C5-47C5-BE12-A24915DBC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2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Cross-Industry Standard Process for Data Mining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88593-C5C5-47C5-BE12-A24915DBCA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4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46D-167A-8B61-E485-2DC0804A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A244-D3F3-1069-8B1F-18468460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6F4B-083A-35CA-CD2E-FF26902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DC8D-BF1E-5044-56C5-3861A55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9BDE-1647-C097-7850-5413321A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D335-B70B-CF7E-234E-FBB69F28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51B62-3693-2073-28B3-60B46A88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FF4-D602-0E07-BEB4-02175965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CC23-1CC0-4A66-1F71-BB37470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875C-E2EE-8B87-3E5A-5788590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B235-2D4D-4EF8-54B7-BCA456AF7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AF4C-9D76-11AB-58B9-4AE43DCD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7B22-CD5C-296E-D758-1B90F2A5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3EFB-DD6F-BCED-A260-9DD762B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8A6B-6E5A-0B8C-1B51-8466649A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2702-4658-583A-F718-00D54FAB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718-8724-E5A9-B977-E3A90510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7AA0-DB15-53A4-11D9-24CA743B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CFC2-0722-03B3-2392-FA7ED475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FF8E-3AE8-DD43-82B1-FACFAF27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8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371C-E5F4-304D-D1F3-2E775C66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23CD-D8B8-4E85-3D76-91109DD2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87A2-7C7A-09B0-2C2F-D71C57AB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F4AF-90DF-F4BE-194C-1939334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CEF7-0B60-81E7-036D-7A2CD5A3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C052-0F71-0EE0-CFD0-04B62EF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C1FA-9067-FA5D-136F-6042222F0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483C2-3AB4-C0DA-6E47-C6834E49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6C5D2-713F-6A23-31D3-1DE5A7A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D16C-1FE4-6A14-3C8E-552EF2CE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847C-9096-5164-ECA3-BB0C27BE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8E2D-E526-2B32-88D7-5BEC1487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DDC9-F9BA-487B-7759-D0586249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6050-F8B3-240C-3EDD-40AD54BF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44FDB-76EF-F608-EFC6-F4D1465F4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97A7-CA37-B7EC-F7FA-93CE5B064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F43EA-82BA-D634-C3BF-9D18D1F0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FF83C-4F85-96E7-CB4D-39FBFB52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BCA0B-36B7-6C83-C431-AF1B14B7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9D31-0222-3180-8DD2-D67527FF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40E13-D2C0-7064-D919-2D0A1426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3AD23-9467-ED9F-6A11-2C5CFF9A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508A-198E-15F6-AC4F-D4AE994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8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840FB-318F-0781-5469-652959EE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B0EF6-6DBA-7629-694B-19320BF8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EFFE-72BB-BB64-2C83-FC509BB1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5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DFE2-C774-F885-A209-F4D7BE37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A7D0-9D9A-ABFE-CD80-28E94CC5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98CCA-7165-0C6C-A758-29421D11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AC75-C275-E547-7048-54946411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4B0C-4DA7-17C4-4683-EBDE8ABF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7700-BD3D-B4C5-FFA6-BE4B3D65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4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40BE-02C9-08E4-641D-8C45AE4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0E5B3-4BAE-B6C0-A5DC-8F531CD67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A4371-63A7-7FD1-44E4-A3C32784F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B22D-588E-6B1C-22AD-2EA42607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306C-F40D-483C-E04D-358DD79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B541-EC77-7602-194D-A33763F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96E8-8335-A051-7993-B9AF58EB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A905-80AD-8957-C399-6E87598B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6E83-750A-2D43-CA7B-E55FB6057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17B5-B7DC-4B2A-802C-B42BC13E908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932C-A7F4-3271-A082-07A58F839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D4D0-5E87-0705-77DE-A349CC960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F0D5-23D7-4275-ACA7-8826C4F40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SP DM">
            <a:extLst>
              <a:ext uri="{FF2B5EF4-FFF2-40B4-BE49-F238E27FC236}">
                <a16:creationId xmlns:a16="http://schemas.microsoft.com/office/drawing/2014/main" id="{888768F2-6DD8-03D3-BEC0-5DB1C855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r="9350"/>
          <a:stretch/>
        </p:blipFill>
        <p:spPr bwMode="auto">
          <a:xfrm>
            <a:off x="0" y="0"/>
            <a:ext cx="67970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FACD88-05FE-44DE-D861-08F87B63AA33}"/>
              </a:ext>
            </a:extLst>
          </p:cNvPr>
          <p:cNvSpPr txBox="1"/>
          <p:nvPr/>
        </p:nvSpPr>
        <p:spPr>
          <a:xfrm>
            <a:off x="7063273" y="2151728"/>
            <a:ext cx="47934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Swiss Re Interview Case Study</a:t>
            </a:r>
          </a:p>
          <a:p>
            <a:endParaRPr lang="en-US" altLang="ko-KR" sz="3200" dirty="0"/>
          </a:p>
          <a:p>
            <a:r>
              <a:rPr lang="en-US" altLang="ko-KR" sz="3200" dirty="0"/>
              <a:t>Nick 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D3EBC-431F-D3EA-C1F6-FAE80591CB97}"/>
              </a:ext>
            </a:extLst>
          </p:cNvPr>
          <p:cNvSpPr txBox="1"/>
          <p:nvPr/>
        </p:nvSpPr>
        <p:spPr>
          <a:xfrm>
            <a:off x="4490720" y="6373892"/>
            <a:ext cx="3380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https://www.datascience-pm.com/crisp-dm-2/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7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1671-E8A4-3D96-D8E9-F8886065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Steps</a:t>
            </a:r>
            <a:endParaRPr lang="ko-KR" altLang="en-US" dirty="0"/>
          </a:p>
        </p:txBody>
      </p:sp>
      <p:pic>
        <p:nvPicPr>
          <p:cNvPr id="9" name="Picture 2" descr="CRISP DM">
            <a:extLst>
              <a:ext uri="{FF2B5EF4-FFF2-40B4-BE49-F238E27FC236}">
                <a16:creationId xmlns:a16="http://schemas.microsoft.com/office/drawing/2014/main" id="{1BCCF93D-4350-50EF-2524-8F8A0649B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r="9350"/>
          <a:stretch/>
        </p:blipFill>
        <p:spPr bwMode="auto">
          <a:xfrm>
            <a:off x="0" y="1307018"/>
            <a:ext cx="5501640" cy="55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AD1B2C-E00F-F6B1-4FF8-852E6AACFF2E}"/>
              </a:ext>
            </a:extLst>
          </p:cNvPr>
          <p:cNvSpPr/>
          <p:nvPr/>
        </p:nvSpPr>
        <p:spPr>
          <a:xfrm>
            <a:off x="1063690" y="2237570"/>
            <a:ext cx="3480318" cy="766888"/>
          </a:xfrm>
          <a:prstGeom prst="roundRect">
            <a:avLst/>
          </a:prstGeom>
          <a:solidFill>
            <a:srgbClr val="35987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27FFE7-F911-8FFE-034C-5C4C9C4FE3F7}"/>
              </a:ext>
            </a:extLst>
          </p:cNvPr>
          <p:cNvSpPr/>
          <p:nvPr/>
        </p:nvSpPr>
        <p:spPr>
          <a:xfrm>
            <a:off x="3486969" y="3208244"/>
            <a:ext cx="1635537" cy="1727650"/>
          </a:xfrm>
          <a:prstGeom prst="roundRect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16AAE6-EF58-0443-0253-6FB8AFEDB23C}"/>
              </a:ext>
            </a:extLst>
          </p:cNvPr>
          <p:cNvCxnSpPr>
            <a:cxnSpLocks/>
          </p:cNvCxnSpPr>
          <p:nvPr/>
        </p:nvCxnSpPr>
        <p:spPr>
          <a:xfrm flipV="1">
            <a:off x="4458322" y="1624213"/>
            <a:ext cx="1493054" cy="704402"/>
          </a:xfrm>
          <a:prstGeom prst="straightConnector1">
            <a:avLst/>
          </a:prstGeom>
          <a:ln w="19050">
            <a:solidFill>
              <a:srgbClr val="3598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3BB288-5E62-6573-EB6A-09FF0A7B3679}"/>
              </a:ext>
            </a:extLst>
          </p:cNvPr>
          <p:cNvSpPr txBox="1"/>
          <p:nvPr/>
        </p:nvSpPr>
        <p:spPr>
          <a:xfrm>
            <a:off x="6027576" y="1365570"/>
            <a:ext cx="540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59873"/>
                </a:solidFill>
              </a:rPr>
              <a:t>Consult with internal clients to understand: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59873"/>
                </a:solidFill>
              </a:rPr>
              <a:t>How this trend is being addressed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59873"/>
                </a:solidFill>
              </a:rPr>
              <a:t>Pain points / demand for analytical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59873"/>
                </a:solidFill>
              </a:rPr>
              <a:t>Available data/resources</a:t>
            </a:r>
            <a:endParaRPr lang="ko-KR" altLang="en-US" dirty="0">
              <a:solidFill>
                <a:srgbClr val="359873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B608E9-B9BA-B079-2ADF-0F5A05BC68C3}"/>
              </a:ext>
            </a:extLst>
          </p:cNvPr>
          <p:cNvCxnSpPr>
            <a:cxnSpLocks/>
          </p:cNvCxnSpPr>
          <p:nvPr/>
        </p:nvCxnSpPr>
        <p:spPr>
          <a:xfrm>
            <a:off x="5083318" y="3399366"/>
            <a:ext cx="868058" cy="0"/>
          </a:xfrm>
          <a:prstGeom prst="straightConnector1">
            <a:avLst/>
          </a:prstGeom>
          <a:ln w="190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74415B-62F1-78CF-2C2D-BE29E71274F0}"/>
              </a:ext>
            </a:extLst>
          </p:cNvPr>
          <p:cNvSpPr txBox="1"/>
          <p:nvPr/>
        </p:nvSpPr>
        <p:spPr>
          <a:xfrm>
            <a:off x="6027576" y="3208244"/>
            <a:ext cx="540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55E00"/>
                </a:solidFill>
              </a:rPr>
              <a:t>Develop analytical solution</a:t>
            </a:r>
            <a:endParaRPr lang="en-US" altLang="ko-KR" dirty="0">
              <a:solidFill>
                <a:srgbClr val="D55E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D55E00"/>
                </a:solidFill>
              </a:rPr>
              <a:t>Feature engineer for existing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D55E00"/>
                </a:solidFill>
              </a:rPr>
              <a:t>Develop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D55E00"/>
                </a:solidFill>
              </a:rPr>
              <a:t>Develop/upgrade dashboard</a:t>
            </a:r>
            <a:endParaRPr lang="ko-KR" altLang="en-US" dirty="0">
              <a:solidFill>
                <a:srgbClr val="D55E00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0BAA37A-7E2C-CE4F-7851-559311D398F6}"/>
              </a:ext>
            </a:extLst>
          </p:cNvPr>
          <p:cNvSpPr/>
          <p:nvPr/>
        </p:nvSpPr>
        <p:spPr>
          <a:xfrm rot="10800000">
            <a:off x="513183" y="3814732"/>
            <a:ext cx="2696548" cy="2166190"/>
          </a:xfrm>
          <a:prstGeom prst="rtTriangle">
            <a:avLst/>
          </a:prstGeom>
          <a:solidFill>
            <a:schemeClr val="accent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3043E0-8806-D0F0-B2C1-DB4F95264BFB}"/>
              </a:ext>
            </a:extLst>
          </p:cNvPr>
          <p:cNvCxnSpPr>
            <a:cxnSpLocks/>
          </p:cNvCxnSpPr>
          <p:nvPr/>
        </p:nvCxnSpPr>
        <p:spPr>
          <a:xfrm>
            <a:off x="3063396" y="5082846"/>
            <a:ext cx="288798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2F241C-BF3D-5778-0C6E-67EF7F3BADAB}"/>
              </a:ext>
            </a:extLst>
          </p:cNvPr>
          <p:cNvSpPr txBox="1"/>
          <p:nvPr/>
        </p:nvSpPr>
        <p:spPr>
          <a:xfrm>
            <a:off x="6027575" y="4891724"/>
            <a:ext cx="591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Evaluate and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Evaluate on validation data for honest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Understand strength/weakness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Determine key metrics and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Collect new data to improve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Monitor data quality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E1B33-B4FD-46F9-527C-9DA8D3DFA162}"/>
              </a:ext>
            </a:extLst>
          </p:cNvPr>
          <p:cNvSpPr txBox="1"/>
          <p:nvPr/>
        </p:nvSpPr>
        <p:spPr>
          <a:xfrm>
            <a:off x="0" y="1729117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CRISP-DM</a:t>
            </a:r>
            <a:endParaRPr lang="ko-KR" alt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D951C-E7C8-693C-7692-17CB35C94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784A84-946D-F95B-8666-1AD117E5D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15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823F-D11A-8523-0A2C-B03ED265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Concerns – Null Values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4C26E-5078-2D28-59BB-2FCFA270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83318"/>
            <a:ext cx="5486400" cy="4409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11B30-37E9-AE10-0D38-31107B08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2083318"/>
            <a:ext cx="5486400" cy="4409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0A95AE-C7F2-EA0D-E978-A7C7514DBF61}"/>
              </a:ext>
            </a:extLst>
          </p:cNvPr>
          <p:cNvSpPr txBox="1"/>
          <p:nvPr/>
        </p:nvSpPr>
        <p:spPr>
          <a:xfrm>
            <a:off x="874252" y="1459855"/>
            <a:ext cx="2967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2053, </a:t>
            </a:r>
            <a:r>
              <a:rPr lang="en-US" altLang="ko-KR" sz="2400" dirty="0">
                <a:solidFill>
                  <a:srgbClr val="3598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</a:t>
            </a:r>
            <a:endParaRPr lang="ko-KR" altLang="en-US" sz="2400" dirty="0">
              <a:solidFill>
                <a:srgbClr val="3598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EAD6FA-C4BE-783E-FE1D-BDC040ABAD75}"/>
              </a:ext>
            </a:extLst>
          </p:cNvPr>
          <p:cNvSpPr/>
          <p:nvPr/>
        </p:nvSpPr>
        <p:spPr>
          <a:xfrm rot="2176799">
            <a:off x="9029700" y="3565588"/>
            <a:ext cx="571500" cy="335280"/>
          </a:xfrm>
          <a:prstGeom prst="rightArrow">
            <a:avLst/>
          </a:prstGeom>
          <a:solidFill>
            <a:srgbClr val="359873"/>
          </a:solidFill>
          <a:ln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E2A879-91F3-F742-A11C-426C9E2891CE}"/>
              </a:ext>
            </a:extLst>
          </p:cNvPr>
          <p:cNvSpPr/>
          <p:nvPr/>
        </p:nvSpPr>
        <p:spPr>
          <a:xfrm rot="13322150">
            <a:off x="5459094" y="2772211"/>
            <a:ext cx="571500" cy="335280"/>
          </a:xfrm>
          <a:prstGeom prst="rightArrow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1671-E8A4-3D96-D8E9-F8886065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Steps</a:t>
            </a:r>
            <a:endParaRPr lang="ko-KR" alt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082481-A768-4F96-4FC3-A0576C42F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07155"/>
              </p:ext>
            </p:extLst>
          </p:nvPr>
        </p:nvGraphicFramePr>
        <p:xfrm>
          <a:off x="137885" y="1690687"/>
          <a:ext cx="11739985" cy="493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633">
                  <a:extLst>
                    <a:ext uri="{9D8B030D-6E8A-4147-A177-3AD203B41FA5}">
                      <a16:colId xmlns:a16="http://schemas.microsoft.com/office/drawing/2014/main" val="4024069892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193941283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3759643267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2092814220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988764437"/>
                    </a:ext>
                  </a:extLst>
                </a:gridCol>
              </a:tblGrid>
              <a:tr h="5299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Consult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Strategize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983856"/>
                  </a:ext>
                </a:extLst>
              </a:tr>
              <a:tr h="137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&amp;</a:t>
                      </a:r>
                      <a:br>
                        <a:rPr lang="en-US" altLang="ko-KR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ko-KR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Analytics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features </a:t>
                      </a:r>
                      <a:b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ko-KR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(risk score using ML)</a:t>
                      </a:r>
                      <a:endParaRPr lang="en-US" altLang="ko-K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model</a:t>
                      </a:r>
                      <a:b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ko-KR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(clustering, ML pricing)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tool</a:t>
                      </a:r>
                      <a:b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ko-KR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(dashboard)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Improve data quality &amp; data pipeline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data to collect for new feature/model/tool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new feature/model/tool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data quality &amp; pipeline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model/tool performance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275856"/>
                  </a:ext>
                </a:extLst>
              </a:tr>
              <a:tr h="137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Underwriting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Actuarial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Opinion on analysis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Opinion on new feature/model/tool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 cycle &amp; trend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Renewal &amp; new account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Calibrate model based on UW 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 business plan &amp; KPI development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Finalize model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Collect data for future model/feature/tools 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311828"/>
                  </a:ext>
                </a:extLst>
              </a:tr>
              <a:tr h="137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 appetite</a:t>
                      </a:r>
                      <a:r>
                        <a:rPr lang="ko-KR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ko-KR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tolerance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Capital allocation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business plans, KPI, models and strategy approved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KPI</a:t>
                      </a:r>
                      <a:endParaRPr lang="ko-KR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481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DCD40-A23B-CCCD-B729-F27D165EECBF}"/>
              </a:ext>
            </a:extLst>
          </p:cNvPr>
          <p:cNvCxnSpPr>
            <a:cxnSpLocks/>
          </p:cNvCxnSpPr>
          <p:nvPr/>
        </p:nvCxnSpPr>
        <p:spPr>
          <a:xfrm>
            <a:off x="1875453" y="1539551"/>
            <a:ext cx="9722498" cy="0"/>
          </a:xfrm>
          <a:prstGeom prst="straightConnector1">
            <a:avLst/>
          </a:prstGeom>
          <a:ln w="38100">
            <a:solidFill>
              <a:srgbClr val="3598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FAA8F0-9003-0FD9-BFF9-340AEBFF490B}"/>
              </a:ext>
            </a:extLst>
          </p:cNvPr>
          <p:cNvSpPr/>
          <p:nvPr/>
        </p:nvSpPr>
        <p:spPr>
          <a:xfrm>
            <a:off x="137884" y="2293553"/>
            <a:ext cx="11842622" cy="1551275"/>
          </a:xfrm>
          <a:prstGeom prst="roundRect">
            <a:avLst/>
          </a:prstGeom>
          <a:solidFill>
            <a:srgbClr val="35987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75ED36-032F-5855-C798-ADC91770119A}"/>
              </a:ext>
            </a:extLst>
          </p:cNvPr>
          <p:cNvSpPr/>
          <p:nvPr/>
        </p:nvSpPr>
        <p:spPr>
          <a:xfrm>
            <a:off x="137883" y="3899274"/>
            <a:ext cx="11842622" cy="2629388"/>
          </a:xfrm>
          <a:prstGeom prst="roundRect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978917-7C3D-5361-626E-8C095BD45F05}"/>
              </a:ext>
            </a:extLst>
          </p:cNvPr>
          <p:cNvCxnSpPr/>
          <p:nvPr/>
        </p:nvCxnSpPr>
        <p:spPr>
          <a:xfrm>
            <a:off x="864638" y="3480961"/>
            <a:ext cx="0" cy="709126"/>
          </a:xfrm>
          <a:prstGeom prst="straightConnector1">
            <a:avLst/>
          </a:prstGeom>
          <a:ln w="38100">
            <a:solidFill>
              <a:srgbClr val="D55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1281D-0CB0-8570-F1DF-81F1D8C5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7333"/>
            <a:ext cx="10515600" cy="78497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Average incurred loss per claim </a:t>
            </a:r>
            <a:r>
              <a:rPr lang="en-US" altLang="ko-KR" b="1" dirty="0">
                <a:solidFill>
                  <a:srgbClr val="D55E00"/>
                </a:solidFill>
              </a:rPr>
              <a:t>increased by +131% </a:t>
            </a:r>
            <a:r>
              <a:rPr lang="en-US" altLang="ko-KR" dirty="0">
                <a:solidFill>
                  <a:schemeClr val="tx1"/>
                </a:solidFill>
              </a:rPr>
              <a:t>from 2013 to 2020, with statistically </a:t>
            </a:r>
            <a:r>
              <a:rPr lang="en-US" altLang="ko-KR" b="1" dirty="0">
                <a:solidFill>
                  <a:srgbClr val="359873"/>
                </a:solidFill>
              </a:rPr>
              <a:t>significant increases </a:t>
            </a:r>
            <a:r>
              <a:rPr lang="en-US" altLang="ko-KR" dirty="0">
                <a:solidFill>
                  <a:srgbClr val="359873"/>
                </a:solidFill>
              </a:rPr>
              <a:t>in </a:t>
            </a:r>
            <a:r>
              <a:rPr lang="en-US" altLang="ko-KR" b="1" dirty="0">
                <a:solidFill>
                  <a:srgbClr val="359873"/>
                </a:solidFill>
              </a:rPr>
              <a:t>2016, 2019</a:t>
            </a:r>
            <a:r>
              <a:rPr lang="en-US" altLang="ko-KR" dirty="0">
                <a:solidFill>
                  <a:srgbClr val="359873"/>
                </a:solidFill>
              </a:rPr>
              <a:t> and </a:t>
            </a:r>
            <a:r>
              <a:rPr lang="en-US" altLang="ko-KR" b="1" dirty="0">
                <a:solidFill>
                  <a:srgbClr val="359873"/>
                </a:solidFill>
              </a:rPr>
              <a:t>2020</a:t>
            </a:r>
            <a:r>
              <a:rPr lang="en-US" altLang="ko-KR" dirty="0">
                <a:solidFill>
                  <a:srgbClr val="359873"/>
                </a:solidFill>
              </a:rPr>
              <a:t>.</a:t>
            </a:r>
            <a:endParaRPr lang="ko-KR" altLang="en-US" dirty="0">
              <a:solidFill>
                <a:srgbClr val="35987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518956-CB07-D780-76F1-166F3F40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612353"/>
            <a:ext cx="6667500" cy="4114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70A60-371F-CC6E-E011-95CE463C92EC}"/>
              </a:ext>
            </a:extLst>
          </p:cNvPr>
          <p:cNvCxnSpPr/>
          <p:nvPr/>
        </p:nvCxnSpPr>
        <p:spPr>
          <a:xfrm flipV="1">
            <a:off x="7223760" y="1209869"/>
            <a:ext cx="1574800" cy="2458720"/>
          </a:xfrm>
          <a:prstGeom prst="straightConnector1">
            <a:avLst/>
          </a:prstGeom>
          <a:ln w="190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5CE1C7-DEED-A960-1547-D6835B20C0E4}"/>
              </a:ext>
            </a:extLst>
          </p:cNvPr>
          <p:cNvSpPr/>
          <p:nvPr/>
        </p:nvSpPr>
        <p:spPr>
          <a:xfrm>
            <a:off x="7805885" y="3163076"/>
            <a:ext cx="317241" cy="317241"/>
          </a:xfrm>
          <a:prstGeom prst="ellipse">
            <a:avLst/>
          </a:prstGeom>
          <a:noFill/>
          <a:ln w="19050"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D6977-5D97-AC54-4143-F70AC23E6C9F}"/>
              </a:ext>
            </a:extLst>
          </p:cNvPr>
          <p:cNvSpPr/>
          <p:nvPr/>
        </p:nvSpPr>
        <p:spPr>
          <a:xfrm>
            <a:off x="8639939" y="2557785"/>
            <a:ext cx="317241" cy="317241"/>
          </a:xfrm>
          <a:prstGeom prst="ellipse">
            <a:avLst/>
          </a:prstGeom>
          <a:noFill/>
          <a:ln w="19050"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AE8555-EC36-309F-5B97-55DA11E294F2}"/>
              </a:ext>
            </a:extLst>
          </p:cNvPr>
          <p:cNvSpPr/>
          <p:nvPr/>
        </p:nvSpPr>
        <p:spPr>
          <a:xfrm>
            <a:off x="8905706" y="967271"/>
            <a:ext cx="317241" cy="317241"/>
          </a:xfrm>
          <a:prstGeom prst="ellipse">
            <a:avLst/>
          </a:prstGeom>
          <a:noFill/>
          <a:ln w="19050"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3C918-8288-25DA-7338-7E04DE40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F881F-AD08-669D-FC33-650BC287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Assumptions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Next Steps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4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CAAD-3365-6EA4-F94D-81779E8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8DAC-5F5F-9EFB-B174-1000CBC1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Incurred Loss = Claim Paid + Loss Reserve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Rolled up to claim id level &amp; Absolute value (mix of +/-)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Empty Claim Paid/Loss Reserves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Treated as 0 (exclusion, before loss assessment)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Incurred Loss per Claim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Zero loss claims are excluded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3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CEB9-1E34-EA77-541C-805F78F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– Loss &amp; claim count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B2058-77BD-FACF-A8DC-AB617460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83" y="2363096"/>
            <a:ext cx="5486400" cy="3385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2D08B-BFDD-4C65-AE87-95FC734F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4" y="2363096"/>
            <a:ext cx="5486400" cy="338589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8698F7-699C-5A65-068A-F37045598C70}"/>
              </a:ext>
            </a:extLst>
          </p:cNvPr>
          <p:cNvSpPr/>
          <p:nvPr/>
        </p:nvSpPr>
        <p:spPr>
          <a:xfrm rot="2371781">
            <a:off x="3822410" y="4643983"/>
            <a:ext cx="447629" cy="26260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189F6-DA2B-FD20-4AB7-F390A01DB9D0}"/>
              </a:ext>
            </a:extLst>
          </p:cNvPr>
          <p:cNvSpPr/>
          <p:nvPr/>
        </p:nvSpPr>
        <p:spPr>
          <a:xfrm>
            <a:off x="3465576" y="2662290"/>
            <a:ext cx="1545709" cy="1869270"/>
          </a:xfrm>
          <a:prstGeom prst="roundRect">
            <a:avLst/>
          </a:prstGeom>
          <a:noFill/>
          <a:ln w="28575"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E62AC-CC3B-5385-2DDF-F73728E578A1}"/>
              </a:ext>
            </a:extLst>
          </p:cNvPr>
          <p:cNvSpPr/>
          <p:nvPr/>
        </p:nvSpPr>
        <p:spPr>
          <a:xfrm>
            <a:off x="9701784" y="2662290"/>
            <a:ext cx="1755648" cy="1869270"/>
          </a:xfrm>
          <a:prstGeom prst="roundRect">
            <a:avLst/>
          </a:prstGeom>
          <a:noFill/>
          <a:ln w="28575"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6FAF5-7FE4-EFFC-7781-BA656B6AF873}"/>
              </a:ext>
            </a:extLst>
          </p:cNvPr>
          <p:cNvSpPr txBox="1"/>
          <p:nvPr/>
        </p:nvSpPr>
        <p:spPr>
          <a:xfrm>
            <a:off x="2288333" y="1794065"/>
            <a:ext cx="201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2013 ~ 2020</a:t>
            </a:r>
            <a:endParaRPr lang="ko-KR" altLang="en-US" sz="2800" dirty="0">
              <a:solidFill>
                <a:srgbClr val="D55E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07872-FB5E-7FE6-403F-FE407CB72B00}"/>
              </a:ext>
            </a:extLst>
          </p:cNvPr>
          <p:cNvCxnSpPr>
            <a:cxnSpLocks/>
          </p:cNvCxnSpPr>
          <p:nvPr/>
        </p:nvCxnSpPr>
        <p:spPr>
          <a:xfrm>
            <a:off x="4302424" y="2029484"/>
            <a:ext cx="0" cy="421108"/>
          </a:xfrm>
          <a:prstGeom prst="straightConnector1">
            <a:avLst/>
          </a:prstGeom>
          <a:ln w="190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B733E-322F-38D1-04FE-89FAD56F0F6F}"/>
              </a:ext>
            </a:extLst>
          </p:cNvPr>
          <p:cNvCxnSpPr>
            <a:cxnSpLocks/>
          </p:cNvCxnSpPr>
          <p:nvPr/>
        </p:nvCxnSpPr>
        <p:spPr>
          <a:xfrm>
            <a:off x="4302424" y="2029484"/>
            <a:ext cx="5399360" cy="333612"/>
          </a:xfrm>
          <a:prstGeom prst="straightConnector1">
            <a:avLst/>
          </a:prstGeom>
          <a:ln w="190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5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CEB9-1E34-EA77-541C-805F78F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– Loss per claim</a:t>
            </a:r>
            <a:endParaRPr lang="ko-KR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287E7E-3434-0728-6EA2-69FD506C9577}"/>
              </a:ext>
            </a:extLst>
          </p:cNvPr>
          <p:cNvGrpSpPr/>
          <p:nvPr/>
        </p:nvGrpSpPr>
        <p:grpSpPr>
          <a:xfrm>
            <a:off x="759148" y="1576873"/>
            <a:ext cx="6667500" cy="4114800"/>
            <a:chOff x="759148" y="1676043"/>
            <a:chExt cx="6667500" cy="4114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1DB7C-C652-0265-93F3-9D3334355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148" y="1676043"/>
              <a:ext cx="6667500" cy="41148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64902F-749A-4735-03F3-9A1729A72C7F}"/>
                </a:ext>
              </a:extLst>
            </p:cNvPr>
            <p:cNvCxnSpPr/>
            <p:nvPr/>
          </p:nvCxnSpPr>
          <p:spPr>
            <a:xfrm flipV="1">
              <a:off x="5245670" y="2282890"/>
              <a:ext cx="1574800" cy="2458720"/>
            </a:xfrm>
            <a:prstGeom prst="straightConnector1">
              <a:avLst/>
            </a:prstGeom>
            <a:ln w="19050">
              <a:solidFill>
                <a:srgbClr val="D55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AA1D45-CB0C-D9F7-50AD-FFBF4AE5C929}"/>
                </a:ext>
              </a:extLst>
            </p:cNvPr>
            <p:cNvSpPr/>
            <p:nvPr/>
          </p:nvSpPr>
          <p:spPr>
            <a:xfrm>
              <a:off x="5827795" y="4236097"/>
              <a:ext cx="317241" cy="317241"/>
            </a:xfrm>
            <a:prstGeom prst="ellipse">
              <a:avLst/>
            </a:prstGeom>
            <a:noFill/>
            <a:ln w="19050">
              <a:solidFill>
                <a:srgbClr val="359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8FFA8B-0537-3968-572B-0E3334C75E02}"/>
                </a:ext>
              </a:extLst>
            </p:cNvPr>
            <p:cNvSpPr/>
            <p:nvPr/>
          </p:nvSpPr>
          <p:spPr>
            <a:xfrm>
              <a:off x="6661849" y="3630806"/>
              <a:ext cx="317241" cy="317241"/>
            </a:xfrm>
            <a:prstGeom prst="ellipse">
              <a:avLst/>
            </a:prstGeom>
            <a:noFill/>
            <a:ln w="19050">
              <a:solidFill>
                <a:srgbClr val="359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15A29A-C171-F51B-2FE2-3046135FCDDB}"/>
                </a:ext>
              </a:extLst>
            </p:cNvPr>
            <p:cNvSpPr/>
            <p:nvPr/>
          </p:nvSpPr>
          <p:spPr>
            <a:xfrm>
              <a:off x="6927616" y="2040292"/>
              <a:ext cx="317241" cy="317241"/>
            </a:xfrm>
            <a:prstGeom prst="ellipse">
              <a:avLst/>
            </a:prstGeom>
            <a:noFill/>
            <a:ln w="19050">
              <a:solidFill>
                <a:srgbClr val="359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92850A-A518-968C-4B1F-97E4B66751F7}"/>
              </a:ext>
            </a:extLst>
          </p:cNvPr>
          <p:cNvSpPr txBox="1"/>
          <p:nvPr/>
        </p:nvSpPr>
        <p:spPr>
          <a:xfrm>
            <a:off x="7561215" y="2258363"/>
            <a:ext cx="3183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by +131% from 2013 to 2020</a:t>
            </a:r>
            <a:endParaRPr lang="ko-KR" altLang="en-US" sz="2400" b="1" dirty="0">
              <a:solidFill>
                <a:srgbClr val="D55E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52728-0017-55E5-C10E-E02F0B8884AC}"/>
              </a:ext>
            </a:extLst>
          </p:cNvPr>
          <p:cNvSpPr txBox="1"/>
          <p:nvPr/>
        </p:nvSpPr>
        <p:spPr>
          <a:xfrm>
            <a:off x="7561215" y="3413080"/>
            <a:ext cx="411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598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Statistically significant increases in ‘16, ’19 and ‘20</a:t>
            </a:r>
            <a:endParaRPr lang="ko-KR" altLang="en-US" sz="2400" b="1" dirty="0">
              <a:solidFill>
                <a:srgbClr val="3598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CEB9-1E34-EA77-541C-805F78F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– Loss per claim (box plot) 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01DAD-1B73-FE5B-D205-D777D0F9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0" y="1588051"/>
            <a:ext cx="6667500" cy="4114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CA9887-A328-E122-1146-5E8DCE9BFD6E}"/>
              </a:ext>
            </a:extLst>
          </p:cNvPr>
          <p:cNvSpPr/>
          <p:nvPr/>
        </p:nvSpPr>
        <p:spPr>
          <a:xfrm>
            <a:off x="3704252" y="1968759"/>
            <a:ext cx="3172409" cy="1026368"/>
          </a:xfrm>
          <a:prstGeom prst="roundRect">
            <a:avLst/>
          </a:prstGeom>
          <a:noFill/>
          <a:ln w="28575"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6F870A-0382-2A45-5AC8-F5FE807CDFE5}"/>
              </a:ext>
            </a:extLst>
          </p:cNvPr>
          <p:cNvCxnSpPr>
            <a:cxnSpLocks/>
          </p:cNvCxnSpPr>
          <p:nvPr/>
        </p:nvCxnSpPr>
        <p:spPr>
          <a:xfrm flipV="1">
            <a:off x="1791478" y="4928616"/>
            <a:ext cx="4935893" cy="182533"/>
          </a:xfrm>
          <a:prstGeom prst="straightConnector1">
            <a:avLst/>
          </a:prstGeom>
          <a:ln w="28575">
            <a:solidFill>
              <a:srgbClr val="3598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649C9-FE26-9AF3-725A-E2C523C339F0}"/>
              </a:ext>
            </a:extLst>
          </p:cNvPr>
          <p:cNvCxnSpPr>
            <a:cxnSpLocks/>
          </p:cNvCxnSpPr>
          <p:nvPr/>
        </p:nvCxnSpPr>
        <p:spPr>
          <a:xfrm flipV="1">
            <a:off x="1791478" y="4058714"/>
            <a:ext cx="4935893" cy="508206"/>
          </a:xfrm>
          <a:prstGeom prst="straightConnector1">
            <a:avLst/>
          </a:prstGeom>
          <a:ln w="28575">
            <a:solidFill>
              <a:srgbClr val="3598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F1EB6B-6810-4679-E8C9-B09492B6AFDE}"/>
              </a:ext>
            </a:extLst>
          </p:cNvPr>
          <p:cNvSpPr txBox="1"/>
          <p:nvPr/>
        </p:nvSpPr>
        <p:spPr>
          <a:xfrm>
            <a:off x="7511142" y="1968759"/>
            <a:ext cx="409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severe large losses</a:t>
            </a:r>
            <a:endParaRPr lang="ko-KR" altLang="en-US" sz="2400" b="1" dirty="0">
              <a:solidFill>
                <a:srgbClr val="D55E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0F16D-80DB-AD33-E008-DBE4744345D7}"/>
              </a:ext>
            </a:extLst>
          </p:cNvPr>
          <p:cNvSpPr txBox="1"/>
          <p:nvPr/>
        </p:nvSpPr>
        <p:spPr>
          <a:xfrm>
            <a:off x="7511142" y="3792350"/>
            <a:ext cx="452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598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volatility </a:t>
            </a:r>
          </a:p>
          <a:p>
            <a:r>
              <a:rPr lang="en-US" altLang="ko-KR" sz="2400" b="1" dirty="0">
                <a:solidFill>
                  <a:srgbClr val="3598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attritional losses</a:t>
            </a:r>
            <a:endParaRPr lang="ko-KR" altLang="en-US" sz="2400" b="1" dirty="0">
              <a:solidFill>
                <a:srgbClr val="3598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7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5D7A9C9-B64F-78E7-988D-3CE2DBD9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2" y="1581531"/>
            <a:ext cx="66675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BCEB9-1E34-EA77-541C-805F78F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– Loss per claim (by category)</a:t>
            </a:r>
            <a:endParaRPr lang="ko-KR" alt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C97221-9528-C8DE-CC65-488FF7394B7E}"/>
              </a:ext>
            </a:extLst>
          </p:cNvPr>
          <p:cNvSpPr/>
          <p:nvPr/>
        </p:nvSpPr>
        <p:spPr>
          <a:xfrm rot="13322150">
            <a:off x="2909133" y="4722107"/>
            <a:ext cx="571500" cy="335280"/>
          </a:xfrm>
          <a:prstGeom prst="rightArrow">
            <a:avLst/>
          </a:prstGeom>
          <a:solidFill>
            <a:srgbClr val="359873"/>
          </a:solidFill>
          <a:ln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FF3C48-5DA9-E3E2-6664-70B35AB83022}"/>
              </a:ext>
            </a:extLst>
          </p:cNvPr>
          <p:cNvSpPr/>
          <p:nvPr/>
        </p:nvSpPr>
        <p:spPr>
          <a:xfrm rot="13322150">
            <a:off x="4762499" y="3944594"/>
            <a:ext cx="571500" cy="335280"/>
          </a:xfrm>
          <a:prstGeom prst="rightArrow">
            <a:avLst/>
          </a:prstGeom>
          <a:solidFill>
            <a:srgbClr val="359873"/>
          </a:solidFill>
          <a:ln>
            <a:solidFill>
              <a:srgbClr val="359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099BC7-F790-FA8C-1571-B568DB770337}"/>
              </a:ext>
            </a:extLst>
          </p:cNvPr>
          <p:cNvSpPr/>
          <p:nvPr/>
        </p:nvSpPr>
        <p:spPr>
          <a:xfrm rot="2371781">
            <a:off x="4805544" y="2182238"/>
            <a:ext cx="571500" cy="3352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B705B-D4A5-06A7-9FCC-93204D7127EB}"/>
              </a:ext>
            </a:extLst>
          </p:cNvPr>
          <p:cNvSpPr txBox="1"/>
          <p:nvPr/>
        </p:nvSpPr>
        <p:spPr>
          <a:xfrm>
            <a:off x="7289479" y="2750713"/>
            <a:ext cx="4522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2016 ‘Flow’ Category</a:t>
            </a:r>
          </a:p>
          <a:p>
            <a:endParaRPr lang="en-US" altLang="ko-KR" sz="2400" b="1" dirty="0">
              <a:solidFill>
                <a:srgbClr val="D55E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b="1" dirty="0">
                <a:solidFill>
                  <a:srgbClr val="3598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2016 &amp; 2019 ‘High’ Category</a:t>
            </a:r>
          </a:p>
          <a:p>
            <a:endParaRPr lang="en-US" altLang="ko-KR" sz="2400" b="1" dirty="0">
              <a:solidFill>
                <a:srgbClr val="3598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2019 &amp; 2020 ‘Low’ Category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6C85BD-D04C-0628-C012-642C1DB7ED7C}"/>
              </a:ext>
            </a:extLst>
          </p:cNvPr>
          <p:cNvSpPr/>
          <p:nvPr/>
        </p:nvSpPr>
        <p:spPr>
          <a:xfrm rot="2371781">
            <a:off x="4125463" y="3398645"/>
            <a:ext cx="571500" cy="3352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C07987-5DAF-05FF-78AE-EC72B2F3E8C3}"/>
              </a:ext>
            </a:extLst>
          </p:cNvPr>
          <p:cNvSpPr/>
          <p:nvPr/>
        </p:nvSpPr>
        <p:spPr>
          <a:xfrm rot="2700000">
            <a:off x="2200673" y="3873165"/>
            <a:ext cx="571500" cy="335280"/>
          </a:xfrm>
          <a:prstGeom prst="rightArrow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0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CEB9-1E34-EA77-541C-805F78F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E9CD-7549-2C64-BCB1-BEBBDF56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77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Findings ]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Large loss severity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Att. loss volatility 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&amp; High categories drive recent loss per claim ↑</a:t>
            </a:r>
          </a:p>
          <a:p>
            <a:pPr marL="0" indent="0">
              <a:buNone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112335-5AD6-8C60-679B-C76C4DFB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3248" cy="3642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Caveat ]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Reserve effect (AY 2019 - 2020)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4 months in 2020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information on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 frequency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 trend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Portfolio/UW strategy change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Catastrophic events</a:t>
            </a:r>
          </a:p>
          <a:p>
            <a:pPr marL="0" indent="0" algn="ctr">
              <a:buNone/>
            </a:pP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1E60A-20A3-0A06-C937-78073C0FC50E}"/>
              </a:ext>
            </a:extLst>
          </p:cNvPr>
          <p:cNvSpPr txBox="1"/>
          <p:nvPr/>
        </p:nvSpPr>
        <p:spPr>
          <a:xfrm>
            <a:off x="838200" y="5603486"/>
            <a:ext cx="107472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Consult with internal clients (UW, actuarial) to </a:t>
            </a:r>
            <a:br>
              <a:rPr lang="en-US" altLang="ko-KR" sz="2800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ko-KR" sz="2800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en-US" altLang="ko-KR" sz="2800" b="1" dirty="0">
                <a:solidFill>
                  <a:srgbClr val="D55E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better understand the business problem and the data</a:t>
            </a:r>
            <a:endParaRPr lang="en-US" altLang="ko-KR" sz="2800" b="1" dirty="0">
              <a:solidFill>
                <a:srgbClr val="D55E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479</Words>
  <Application>Microsoft Office PowerPoint</Application>
  <PresentationFormat>Widescreen</PresentationFormat>
  <Paragraphs>97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Agenda</vt:lpstr>
      <vt:lpstr>Assumptions</vt:lpstr>
      <vt:lpstr>Analysis – Loss &amp; claim count</vt:lpstr>
      <vt:lpstr>Analysis – Loss per claim</vt:lpstr>
      <vt:lpstr>Analysis – Loss per claim (box plot) </vt:lpstr>
      <vt:lpstr>Analysis – Loss per claim (by category)</vt:lpstr>
      <vt:lpstr>Conclusion </vt:lpstr>
      <vt:lpstr>Next Steps</vt:lpstr>
      <vt:lpstr>Thank You</vt:lpstr>
      <vt:lpstr>Data Concerns – Null Values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37</cp:revision>
  <dcterms:created xsi:type="dcterms:W3CDTF">2023-03-18T02:12:11Z</dcterms:created>
  <dcterms:modified xsi:type="dcterms:W3CDTF">2023-03-20T14:40:32Z</dcterms:modified>
</cp:coreProperties>
</file>