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1" r:id="rId5"/>
    <p:sldId id="264" r:id="rId6"/>
    <p:sldId id="265" r:id="rId7"/>
    <p:sldId id="270" r:id="rId8"/>
    <p:sldId id="260" r:id="rId9"/>
    <p:sldId id="267" r:id="rId10"/>
    <p:sldId id="263" r:id="rId11"/>
    <p:sldId id="262" r:id="rId12"/>
    <p:sldId id="259" r:id="rId13"/>
    <p:sldId id="266" r:id="rId14"/>
    <p:sldId id="25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E3357-527D-4CB0-A1EC-DAEC0B709AC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858C-F8C3-455D-A4AA-203117969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3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858C-F8C3-455D-A4AA-2031179699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8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858C-F8C3-455D-A4AA-2031179699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4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858C-F8C3-455D-A4AA-2031179699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9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9068-0BF8-3495-E1F5-1AEF1E1A1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FEE2-BBE2-E923-FB52-85A5BFE59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8EDD-230D-1CCF-06EB-998417C4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65D1-5C37-0354-1FE1-BAEDDDEA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CEE0-C7CB-5D68-1145-71AFC1C7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2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0F72-C70B-DECD-744D-E56D58D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BCB0-163C-A8E6-747E-BEB416B8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EA0-FAA2-5CDB-2FF2-81B84C5B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1AED-0000-A33B-4F67-BE62FD70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79CD-E5E9-595F-5140-74B921D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5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2C2A-944D-5335-FD5B-64703D00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2C9E-95B0-4335-455B-81CB8ED7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EBFC-0360-805A-A831-CB35165A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02A4-49E2-4B73-DBBA-B96B7D20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1900-913F-8470-B291-B18951F8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0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BBB6-866C-C61F-5659-447DDD50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ABF2-EE63-B4CC-EC6F-11B24FF0C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B46A3-0848-25AE-2347-EA2CEB89A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A7A81-E8BD-E35F-64EC-296274BE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89E57-E908-6573-5D67-4D2A960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1F5FF-950D-A6A5-F860-469DC35E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096B-80F8-6492-6C57-78F3026D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6005-3B6F-BAFC-A5B7-3638D36B4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D07FB-4E45-9525-5B7E-018477A9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C7530-0D79-4E04-1F00-5E09DDF2F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ECA0B-A94D-6495-55F0-A63366C38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A6F31-1535-D842-73C2-55D6293B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4DEB-CD4E-3B6A-49F5-EEBC1584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92A5A-124F-A785-DD10-5D9395C4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0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034E-8B07-F4DD-FACF-A8ABB666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C06FA-A298-1482-10E1-23D2DD02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2CF08-A526-DFA5-2EF5-37186172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35DFD-4E91-3969-3A3C-F8D1BD62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24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7255-FBDC-91B3-E20B-BA4BA37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565BC-D9B8-169B-A00D-891007D5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7805-5DB2-E896-8656-2E782A46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65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2621-65C7-282C-2A08-5D5E80CE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3A16-4A65-397C-28D7-20E40FA0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5E958-7572-0CC8-6F68-A43B2B07B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1D78-E72F-EB11-7866-97183C54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A230D-198C-A155-578E-F79BE1C1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84D20-A010-AC6C-B9A0-D328A34B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4964-CDE8-8215-1874-4ACD5A01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75AEF-1CD2-CFC3-0287-31BBC674C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7C4C-CA2F-07EC-0D8E-31F7D4E5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197CC-3302-FD42-8344-3A488E5E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F533-9BD9-AB63-C88C-333C3B56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E6EA-E95A-BD6C-5487-A72E6701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49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48C1-5688-1AFB-E786-5C545701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0D03D-AC7D-42A8-E147-5B3ECFC3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D28B-27BA-0BB1-7A72-ABC32544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79E1-D884-18EA-26DD-1DF7D94C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F4ED-1BCF-1279-9813-20D948EC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4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969D8-7F8D-D804-B5A6-59DB014EA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BB5E7-2BC0-1A79-CF79-78C027833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5949-1C20-39C8-864B-3F1CFBB4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A5DD-0B30-C5C7-A6B3-2EFC92A1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0646-E4F3-207B-01AA-D393B306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3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A47EE-4D73-F3EC-0AEF-5B21270A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40E28-F2DB-8540-4F24-F496214D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F70E-AD38-C066-4F0D-C96B68DBB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C593-AB73-46FD-BF5C-E3C1A76572E6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4A76-15C3-1D50-EAF7-D516E165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AA6B-DBF5-1BD6-0884-9BB4BB3F8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E2AA-4FB6-4E7E-A5C1-1A8C5907B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779A-AAED-D590-06FE-1F46FB2E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/>
              <a:t>US Housing Price Analysis</a:t>
            </a:r>
            <a:endParaRPr lang="ko-KR" alt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C853-57CD-605E-C185-04BDCDB22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IAA interview challenge – business deliverables</a:t>
            </a:r>
          </a:p>
          <a:p>
            <a:r>
              <a:rPr lang="en-US" altLang="ko-KR" b="1" dirty="0"/>
              <a:t>Nick Park</a:t>
            </a:r>
          </a:p>
        </p:txBody>
      </p:sp>
    </p:spTree>
    <p:extLst>
      <p:ext uri="{BB962C8B-B14F-4D97-AF65-F5344CB8AC3E}">
        <p14:creationId xmlns:p14="http://schemas.microsoft.com/office/powerpoint/2010/main" val="285978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A4D8-59D7-7E3C-ACB8-446A9FBE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689A88-8AB3-4476-60AE-80786EA4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data from 02/2015 ~01/2023</a:t>
            </a:r>
          </a:p>
          <a:p>
            <a:pPr lvl="1"/>
            <a:r>
              <a:rPr lang="en-US" altLang="ko-KR" dirty="0"/>
              <a:t>Too many missing values prior to 02/2015 (more than 17%)</a:t>
            </a:r>
          </a:p>
          <a:p>
            <a:pPr lvl="1"/>
            <a:r>
              <a:rPr lang="en-US" altLang="ko-KR" dirty="0"/>
              <a:t>Monthly percent change in price was used</a:t>
            </a:r>
          </a:p>
          <a:p>
            <a:pPr lvl="1"/>
            <a:r>
              <a:rPr lang="en-US" altLang="ko-KR" dirty="0"/>
              <a:t>Log(x+1) and standardization were applied</a:t>
            </a:r>
          </a:p>
          <a:p>
            <a:r>
              <a:rPr lang="en-US" altLang="ko-KR" dirty="0"/>
              <a:t>Used K-means</a:t>
            </a:r>
          </a:p>
          <a:p>
            <a:pPr lvl="1"/>
            <a:r>
              <a:rPr lang="en-US" altLang="ko-KR" dirty="0"/>
              <a:t>Computationally inexpensive compared to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79811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74AAF5-759E-2E58-1EE7-6AD1EBE1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5ABDC0-415D-15AA-4202-5DBB0C07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Imputed missing/negative values with each year’s median value for: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Age by Sex (All/Male/Female)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Household Income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Gross Rent by Bedrooms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null values from 2011- 2014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interpolation from later years</a:t>
            </a:r>
          </a:p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Log(X+1) transformation prior to standardization</a:t>
            </a:r>
          </a:p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MAE by $30,769 (95,487 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64,718)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1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52612A5-EA89-928F-6BB0-5972CCE1B9CB}"/>
              </a:ext>
            </a:extLst>
          </p:cNvPr>
          <p:cNvSpPr txBox="1"/>
          <p:nvPr/>
        </p:nvSpPr>
        <p:spPr>
          <a:xfrm>
            <a:off x="301925" y="0"/>
            <a:ext cx="380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Before Feature Engineering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 = 95,487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42A5A6-1F78-EEE8-C797-B14765DF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74" y="0"/>
            <a:ext cx="6143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C1205D-4425-5A17-08E9-E3233C748B64}"/>
              </a:ext>
            </a:extLst>
          </p:cNvPr>
          <p:cNvSpPr/>
          <p:nvPr/>
        </p:nvSpPr>
        <p:spPr>
          <a:xfrm>
            <a:off x="5020574" y="3873260"/>
            <a:ext cx="1075426" cy="2122098"/>
          </a:xfrm>
          <a:prstGeom prst="roundRect">
            <a:avLst/>
          </a:prstGeom>
          <a:solidFill>
            <a:srgbClr val="92D05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A8660F-8BEC-8B71-B1B7-67A40C51CA9C}"/>
              </a:ext>
            </a:extLst>
          </p:cNvPr>
          <p:cNvSpPr/>
          <p:nvPr/>
        </p:nvSpPr>
        <p:spPr>
          <a:xfrm>
            <a:off x="9514935" y="3873260"/>
            <a:ext cx="465827" cy="2122098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29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52612A5-EA89-928F-6BB0-5972CCE1B9CB}"/>
              </a:ext>
            </a:extLst>
          </p:cNvPr>
          <p:cNvSpPr txBox="1"/>
          <p:nvPr/>
        </p:nvSpPr>
        <p:spPr>
          <a:xfrm>
            <a:off x="301925" y="0"/>
            <a:ext cx="38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After Feature Engineering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 = 64,718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30,769 less than the first model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76E113-5EEB-9B9B-FD25-C4F761ED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74" y="0"/>
            <a:ext cx="6143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DA43E6-868C-3FE9-3466-D9BA056025DE}"/>
              </a:ext>
            </a:extLst>
          </p:cNvPr>
          <p:cNvSpPr/>
          <p:nvPr/>
        </p:nvSpPr>
        <p:spPr>
          <a:xfrm>
            <a:off x="5495026" y="3873260"/>
            <a:ext cx="380257" cy="2122098"/>
          </a:xfrm>
          <a:prstGeom prst="roundRect">
            <a:avLst/>
          </a:prstGeom>
          <a:solidFill>
            <a:srgbClr val="92D05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AFB031-C76D-A8FB-BA5B-7C172CEF65F6}"/>
              </a:ext>
            </a:extLst>
          </p:cNvPr>
          <p:cNvSpPr/>
          <p:nvPr/>
        </p:nvSpPr>
        <p:spPr>
          <a:xfrm>
            <a:off x="9333187" y="3873260"/>
            <a:ext cx="647576" cy="2122098"/>
          </a:xfrm>
          <a:prstGeom prst="roundRect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57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079C-69AA-46BE-D382-3CB1A8F3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EE04-E930-0C77-6E24-11225C89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Used January of each year from 2011 to 2021 for modeling</a:t>
            </a:r>
          </a:p>
          <a:p>
            <a:pPr lvl="1"/>
            <a:r>
              <a:rPr lang="en-US" altLang="ko-KR" dirty="0"/>
              <a:t>Census data was available only from 2011 to 2021</a:t>
            </a:r>
          </a:p>
          <a:p>
            <a:pPr lvl="1"/>
            <a:r>
              <a:rPr lang="en-US" altLang="ko-KR" dirty="0"/>
              <a:t>For missing values, performed linear interpolation</a:t>
            </a:r>
          </a:p>
          <a:p>
            <a:r>
              <a:rPr lang="en-US" altLang="ko-KR" dirty="0"/>
              <a:t>Used LASSO regression model</a:t>
            </a:r>
          </a:p>
          <a:p>
            <a:pPr lvl="1"/>
            <a:r>
              <a:rPr lang="en-US" altLang="ko-KR" dirty="0"/>
              <a:t>Feature selection to identify the driving/ factors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9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A2C210-D6A0-3A88-830D-3BFE0A4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Driving Factors of Housing Price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3D0E772-923E-2EEA-4221-6B88DDB27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784785"/>
              </p:ext>
            </p:extLst>
          </p:nvPr>
        </p:nvGraphicFramePr>
        <p:xfrm>
          <a:off x="1096963" y="1846263"/>
          <a:ext cx="10058400" cy="4102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86949887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74304448"/>
                    </a:ext>
                  </a:extLst>
                </a:gridCol>
              </a:tblGrid>
              <a:tr h="93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Positive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Negative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18588"/>
                  </a:ext>
                </a:extLst>
              </a:tr>
              <a:tr h="3164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Household Income</a:t>
                      </a:r>
                    </a:p>
                    <a:p>
                      <a:pPr latinLnBrk="1"/>
                      <a:r>
                        <a:rPr lang="en-US" altLang="ko-KR" sz="3200" dirty="0"/>
                        <a:t>Gross Rent by Bedrooms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Recently moved residents with less than Bachelor’s degree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7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A2C210-D6A0-3A88-830D-3BFE0A4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Recommendations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3D0E772-923E-2EEA-4221-6B88DDB27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771537"/>
              </p:ext>
            </p:extLst>
          </p:nvPr>
        </p:nvGraphicFramePr>
        <p:xfrm>
          <a:off x="1096963" y="1846263"/>
          <a:ext cx="10058400" cy="4102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86949887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74304448"/>
                    </a:ext>
                  </a:extLst>
                </a:gridCol>
              </a:tblGrid>
              <a:tr h="93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Invest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Stay Clear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18588"/>
                  </a:ext>
                </a:extLst>
              </a:tr>
              <a:tr h="3164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Expected to see rise in</a:t>
                      </a:r>
                    </a:p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200" dirty="0"/>
                        <a:t>Household Income</a:t>
                      </a:r>
                    </a:p>
                    <a:p>
                      <a:pPr marL="457200" indent="-4572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200" dirty="0"/>
                        <a:t>Gross Rent by Bedrooms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Trend of increasing residents with less than Bachelor’s degree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7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43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A2C210-D6A0-3A88-830D-3BFE0A4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Cluster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32CD-D71A-559A-0A86-6561DAB0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 Average population + higher income + higher education</a:t>
            </a:r>
          </a:p>
          <a:p>
            <a:r>
              <a:rPr lang="en-US" altLang="ko-KR" sz="3200" dirty="0"/>
              <a:t>2. Large population + average income + lower education</a:t>
            </a:r>
          </a:p>
          <a:p>
            <a:r>
              <a:rPr lang="en-US" altLang="ko-KR" sz="3200" dirty="0"/>
              <a:t>3. Low population + low income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492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6A7-B168-B731-3194-18A29239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Steps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DC33-2916-71ED-B808-1F7FBF58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3200" dirty="0"/>
              <a:t> More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/>
              <a:t>Forecast of census data for</a:t>
            </a:r>
            <a:r>
              <a:rPr lang="en-US" altLang="ko-KR" sz="2800" dirty="0">
                <a:sym typeface="Wingdings" panose="05000000000000000000" pitchFamily="2" charset="2"/>
              </a:rPr>
              <a:t> ARIMAX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>
                <a:sym typeface="Wingdings" panose="05000000000000000000" pitchFamily="2" charset="2"/>
              </a:rPr>
              <a:t>Economic data (interest rate, CPI)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>
                <a:sym typeface="Wingdings" panose="05000000000000000000" pitchFamily="2" charset="2"/>
              </a:rPr>
              <a:t>Information of non-residential buildings (# of coffee shops)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3200" dirty="0"/>
              <a:t> Clearer Interpretation of the census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>
                <a:sym typeface="Wingdings" panose="05000000000000000000" pitchFamily="2" charset="2"/>
              </a:rPr>
              <a:t>‘Sex by Age’ features had the highest importance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3200" dirty="0"/>
              <a:t> Explore Delayed Effect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>
                <a:sym typeface="Wingdings" panose="05000000000000000000" pitchFamily="2" charset="2"/>
              </a:rPr>
              <a:t>Some features may have delayed effect on the housing price </a:t>
            </a:r>
          </a:p>
        </p:txBody>
      </p:sp>
    </p:spTree>
    <p:extLst>
      <p:ext uri="{BB962C8B-B14F-4D97-AF65-F5344CB8AC3E}">
        <p14:creationId xmlns:p14="http://schemas.microsoft.com/office/powerpoint/2010/main" val="54133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01EE-CE7F-8B85-13E1-1D2EFD01F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Backup Slides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D82D7-4B85-051C-3C96-8E7829178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Outlier Detection</a:t>
            </a:r>
          </a:p>
          <a:p>
            <a:r>
              <a:rPr lang="en-US" altLang="ko-KR" dirty="0"/>
              <a:t>Clustering</a:t>
            </a:r>
          </a:p>
          <a:p>
            <a:r>
              <a:rPr lang="en-US" altLang="ko-KR" dirty="0"/>
              <a:t>Feature Engineering</a:t>
            </a:r>
          </a:p>
          <a:p>
            <a:pPr algn="r"/>
            <a:r>
              <a:rPr lang="en-US" altLang="ko-KR" dirty="0"/>
              <a:t>Nick Park</a:t>
            </a:r>
          </a:p>
        </p:txBody>
      </p:sp>
    </p:spTree>
    <p:extLst>
      <p:ext uri="{BB962C8B-B14F-4D97-AF65-F5344CB8AC3E}">
        <p14:creationId xmlns:p14="http://schemas.microsoft.com/office/powerpoint/2010/main" val="112349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73C0-D754-F5DA-2D7C-B8F040F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Significant Outliers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19B5-9325-08E8-1865-FC28FEBA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 5 zip codes based on Cook’s Distance</a:t>
            </a:r>
          </a:p>
          <a:p>
            <a:pPr lvl="1"/>
            <a:r>
              <a:rPr lang="en-US" altLang="ko-KR" dirty="0"/>
              <a:t>98571 (2021) - Grays Harbor County, Washington (Pacific Beach)</a:t>
            </a:r>
          </a:p>
          <a:p>
            <a:pPr lvl="1"/>
            <a:r>
              <a:rPr lang="en-US" altLang="ko-KR" dirty="0"/>
              <a:t>94129 (2021) - San Francisco, California (Presidio of San Francisco)</a:t>
            </a:r>
          </a:p>
          <a:p>
            <a:pPr lvl="1"/>
            <a:r>
              <a:rPr lang="en-US" altLang="ko-KR" dirty="0"/>
              <a:t>02199 (2013) - Boston, Massachusetts (Prudential Center)</a:t>
            </a:r>
          </a:p>
          <a:p>
            <a:pPr lvl="1"/>
            <a:r>
              <a:rPr lang="en-US" altLang="ko-KR" dirty="0"/>
              <a:t>02199 (2018)</a:t>
            </a:r>
          </a:p>
          <a:p>
            <a:pPr lvl="1"/>
            <a:r>
              <a:rPr lang="en-US" altLang="ko-KR" dirty="0"/>
              <a:t>02199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93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F84A26-4446-B381-DBCB-9AA6EDB02DAE}"/>
              </a:ext>
            </a:extLst>
          </p:cNvPr>
          <p:cNvGraphicFramePr>
            <a:graphicFrameLocks noGrp="1"/>
          </p:cNvGraphicFramePr>
          <p:nvPr/>
        </p:nvGraphicFramePr>
        <p:xfrm>
          <a:off x="591388" y="196272"/>
          <a:ext cx="10881744" cy="657749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19827">
                  <a:extLst>
                    <a:ext uri="{9D8B030D-6E8A-4147-A177-3AD203B41FA5}">
                      <a16:colId xmlns:a16="http://schemas.microsoft.com/office/drawing/2014/main" val="4124317386"/>
                    </a:ext>
                  </a:extLst>
                </a:gridCol>
                <a:gridCol w="2000609">
                  <a:extLst>
                    <a:ext uri="{9D8B030D-6E8A-4147-A177-3AD203B41FA5}">
                      <a16:colId xmlns:a16="http://schemas.microsoft.com/office/drawing/2014/main" val="2917355959"/>
                    </a:ext>
                  </a:extLst>
                </a:gridCol>
                <a:gridCol w="2720436">
                  <a:extLst>
                    <a:ext uri="{9D8B030D-6E8A-4147-A177-3AD203B41FA5}">
                      <a16:colId xmlns:a16="http://schemas.microsoft.com/office/drawing/2014/main" val="2155672492"/>
                    </a:ext>
                  </a:extLst>
                </a:gridCol>
                <a:gridCol w="2720436">
                  <a:extLst>
                    <a:ext uri="{9D8B030D-6E8A-4147-A177-3AD203B41FA5}">
                      <a16:colId xmlns:a16="http://schemas.microsoft.com/office/drawing/2014/main" val="3226483433"/>
                    </a:ext>
                  </a:extLst>
                </a:gridCol>
                <a:gridCol w="2720436">
                  <a:extLst>
                    <a:ext uri="{9D8B030D-6E8A-4147-A177-3AD203B41FA5}">
                      <a16:colId xmlns:a16="http://schemas.microsoft.com/office/drawing/2014/main" val="794377166"/>
                    </a:ext>
                  </a:extLst>
                </a:gridCol>
              </a:tblGrid>
              <a:tr h="39354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Cluster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Cluster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Cluster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81966"/>
                  </a:ext>
                </a:extLst>
              </a:tr>
              <a:tr h="80885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Characteristic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population + higher income + </a:t>
                      </a:r>
                    </a:p>
                    <a:p>
                      <a:pPr latinLnBrk="1"/>
                      <a:r>
                        <a:rPr lang="en-US" altLang="ko-KR" dirty="0"/>
                        <a:t>higher education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Large population + average income + </a:t>
                      </a:r>
                    </a:p>
                    <a:p>
                      <a:pPr latinLnBrk="1"/>
                      <a:r>
                        <a:rPr lang="en-US" altLang="ko-KR" dirty="0"/>
                        <a:t>lower education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Low population + </a:t>
                      </a:r>
                    </a:p>
                    <a:p>
                      <a:pPr latinLnBrk="1"/>
                      <a:r>
                        <a:rPr lang="en-US" altLang="ko-KR" dirty="0"/>
                        <a:t>low income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45805"/>
                  </a:ext>
                </a:extLst>
              </a:tr>
              <a:tr h="75279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Avg. Population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13,852</a:t>
                      </a:r>
                    </a:p>
                    <a:p>
                      <a:pPr algn="r" latinLnBrk="1"/>
                      <a:r>
                        <a:rPr lang="en-US" altLang="ko-KR" i="1" dirty="0"/>
                        <a:t>(Compared to Cluster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19,086</a:t>
                      </a:r>
                    </a:p>
                    <a:p>
                      <a:pPr algn="r" latinLnBrk="1"/>
                      <a:r>
                        <a:rPr lang="en-US" altLang="ko-KR" dirty="0"/>
                        <a:t>(+38%)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5,277</a:t>
                      </a:r>
                    </a:p>
                    <a:p>
                      <a:pPr algn="r" latinLnBrk="1"/>
                      <a:r>
                        <a:rPr lang="en-US" altLang="ko-KR" dirty="0"/>
                        <a:t>(-72%)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09221"/>
                  </a:ext>
                </a:extLst>
              </a:tr>
              <a:tr h="75279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Avg. Median Income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77,138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68,965</a:t>
                      </a:r>
                    </a:p>
                    <a:p>
                      <a:pPr algn="r" latinLnBrk="1"/>
                      <a:r>
                        <a:rPr lang="en-US" altLang="ko-KR" dirty="0"/>
                        <a:t>(-11%)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55,110</a:t>
                      </a:r>
                    </a:p>
                    <a:p>
                      <a:pPr algn="r" latinLnBrk="1"/>
                      <a:r>
                        <a:rPr lang="en-US" altLang="ko-KR" dirty="0"/>
                        <a:t>(-29%)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96141"/>
                  </a:ext>
                </a:extLst>
              </a:tr>
              <a:tr h="75279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Geographical</a:t>
                      </a:r>
                    </a:p>
                    <a:p>
                      <a:pPr algn="ctr" latinLnBrk="1"/>
                      <a:r>
                        <a:rPr lang="en-US" altLang="ko-KR" dirty="0"/>
                        <a:t>Mobility</a:t>
                      </a:r>
                      <a:endParaRPr lang="ko-KR" altLang="en-US" dirty="0"/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Less than </a:t>
                      </a:r>
                    </a:p>
                    <a:p>
                      <a:pPr latinLnBrk="1"/>
                      <a:r>
                        <a:rPr lang="en-US" altLang="ko-KR" dirty="0"/>
                        <a:t>High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1,705</a:t>
                      </a:r>
                    </a:p>
                    <a:p>
                      <a:pPr algn="r" latinLnBrk="1"/>
                      <a:r>
                        <a:rPr lang="en-US" altLang="ko-KR" dirty="0"/>
                        <a:t>(+102%)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558</a:t>
                      </a:r>
                    </a:p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05590"/>
                  </a:ext>
                </a:extLst>
              </a:tr>
              <a:tr h="752793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Avg. Geo Mobility –</a:t>
                      </a:r>
                    </a:p>
                    <a:p>
                      <a:pPr latinLnBrk="1"/>
                      <a:r>
                        <a:rPr lang="en-US" altLang="ko-KR" dirty="0"/>
                        <a:t>High School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High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2,428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3,335</a:t>
                      </a:r>
                    </a:p>
                    <a:p>
                      <a:pPr algn="r" latinLnBrk="1"/>
                      <a:r>
                        <a:rPr lang="en-US" altLang="ko-KR" dirty="0"/>
                        <a:t>(+37%)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1,302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31885"/>
                  </a:ext>
                </a:extLst>
              </a:tr>
              <a:tr h="752793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Avg. Geo Mobility – </a:t>
                      </a:r>
                    </a:p>
                    <a:p>
                      <a:pPr latinLnBrk="1"/>
                      <a:r>
                        <a:rPr lang="en-US" altLang="ko-KR" dirty="0"/>
                        <a:t>Some Degree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Some Degree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2,641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3,853</a:t>
                      </a:r>
                    </a:p>
                    <a:p>
                      <a:pPr algn="r" latinLnBrk="1"/>
                      <a:r>
                        <a:rPr lang="en-US" altLang="ko-KR" dirty="0"/>
                        <a:t>(+46%)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1,065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58407"/>
                  </a:ext>
                </a:extLst>
              </a:tr>
              <a:tr h="75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Bachelor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2,147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2,589</a:t>
                      </a:r>
                    </a:p>
                    <a:p>
                      <a:pPr algn="r" latinLnBrk="1"/>
                      <a:r>
                        <a:rPr lang="en-US" altLang="ko-KR" dirty="0"/>
                        <a:t>(+21%)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37141"/>
                  </a:ext>
                </a:extLst>
              </a:tr>
              <a:tr h="7527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Graduate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1,522</a:t>
                      </a:r>
                    </a:p>
                    <a:p>
                      <a:pPr algn="r" latinLnBrk="1"/>
                      <a:r>
                        <a:rPr lang="en-US" altLang="ko-KR" dirty="0"/>
                        <a:t>(+5%)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9949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21E3AA-7645-5DE7-1818-48C2A69B59C7}"/>
              </a:ext>
            </a:extLst>
          </p:cNvPr>
          <p:cNvSpPr/>
          <p:nvPr/>
        </p:nvSpPr>
        <p:spPr>
          <a:xfrm>
            <a:off x="7573992" y="3001992"/>
            <a:ext cx="1173193" cy="1500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9351CF-2D60-11CB-3ED0-1C45EBC8998B}"/>
              </a:ext>
            </a:extLst>
          </p:cNvPr>
          <p:cNvSpPr/>
          <p:nvPr/>
        </p:nvSpPr>
        <p:spPr>
          <a:xfrm>
            <a:off x="10279811" y="1500995"/>
            <a:ext cx="1173193" cy="1500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25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A4D8-59D7-7E3C-ACB8-446A9FBE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689A88-8AB3-4476-60AE-80786EA4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3926"/>
            <a:ext cx="5157787" cy="823912"/>
          </a:xfrm>
        </p:spPr>
        <p:txBody>
          <a:bodyPr/>
          <a:lstStyle/>
          <a:p>
            <a:r>
              <a:rPr lang="en-US" altLang="ko-KR" dirty="0"/>
              <a:t>Sum of Squared Error (SSE)</a:t>
            </a:r>
            <a:endParaRPr lang="ko-KR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C0E1F0-ED5A-9D97-43F9-BDBF0E3C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63926"/>
            <a:ext cx="5183188" cy="823912"/>
          </a:xfrm>
        </p:spPr>
        <p:txBody>
          <a:bodyPr/>
          <a:lstStyle/>
          <a:p>
            <a:r>
              <a:rPr lang="en-US" altLang="ko-KR" dirty="0"/>
              <a:t>Silhouette Coefficient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2744A5-DAA2-881A-0E6A-8708B6530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80" y="2006889"/>
            <a:ext cx="53145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AB719E-F7FF-26EF-A9A6-BAF4EDAC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40" y="2006889"/>
            <a:ext cx="55040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4B7AEBF-20D6-0394-52FA-98ADD68F4737}"/>
              </a:ext>
            </a:extLst>
          </p:cNvPr>
          <p:cNvSpPr/>
          <p:nvPr/>
        </p:nvSpPr>
        <p:spPr>
          <a:xfrm>
            <a:off x="6991927" y="2466109"/>
            <a:ext cx="461818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B535A0-D799-4D3C-4E44-6D970323226C}"/>
              </a:ext>
            </a:extLst>
          </p:cNvPr>
          <p:cNvSpPr/>
          <p:nvPr/>
        </p:nvSpPr>
        <p:spPr>
          <a:xfrm>
            <a:off x="7383908" y="3230418"/>
            <a:ext cx="461818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711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</TotalTime>
  <Words>494</Words>
  <Application>Microsoft Office PowerPoint</Application>
  <PresentationFormat>Widescreen</PresentationFormat>
  <Paragraphs>125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Wingdings</vt:lpstr>
      <vt:lpstr>Retrospect</vt:lpstr>
      <vt:lpstr>Office Theme</vt:lpstr>
      <vt:lpstr>US Housing Price Analysis</vt:lpstr>
      <vt:lpstr>Driving Factors of Housing Price</vt:lpstr>
      <vt:lpstr>Market Recommendations</vt:lpstr>
      <vt:lpstr>Market Cluster</vt:lpstr>
      <vt:lpstr>Next Steps</vt:lpstr>
      <vt:lpstr>Backup Slides</vt:lpstr>
      <vt:lpstr>Significant Outliers</vt:lpstr>
      <vt:lpstr>PowerPoint Presentation</vt:lpstr>
      <vt:lpstr>Clustering</vt:lpstr>
      <vt:lpstr>Clustering</vt:lpstr>
      <vt:lpstr>Feature Engineering</vt:lpstr>
      <vt:lpstr>PowerPoint Presentation</vt:lpstr>
      <vt:lpstr>PowerPoint Presentation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Price Analysis</dc:title>
  <dc:creator>Nick</dc:creator>
  <cp:lastModifiedBy>Nick</cp:lastModifiedBy>
  <cp:revision>6</cp:revision>
  <cp:lastPrinted>2023-02-28T14:51:26Z</cp:lastPrinted>
  <dcterms:created xsi:type="dcterms:W3CDTF">2023-02-27T03:33:30Z</dcterms:created>
  <dcterms:modified xsi:type="dcterms:W3CDTF">2023-02-28T19:04:57Z</dcterms:modified>
</cp:coreProperties>
</file>