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2"/>
    <p:sldId id="257" r:id="rId3"/>
    <p:sldId id="266" r:id="rId4"/>
    <p:sldId id="258" r:id="rId5"/>
    <p:sldId id="259" r:id="rId6"/>
    <p:sldId id="290" r:id="rId7"/>
    <p:sldId id="260" r:id="rId8"/>
    <p:sldId id="293" r:id="rId9"/>
    <p:sldId id="261" r:id="rId10"/>
    <p:sldId id="262" r:id="rId11"/>
    <p:sldId id="263" r:id="rId12"/>
    <p:sldId id="264" r:id="rId13"/>
    <p:sldId id="265" r:id="rId14"/>
    <p:sldId id="300" r:id="rId15"/>
    <p:sldId id="291" r:id="rId16"/>
    <p:sldId id="292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10" r:id="rId35"/>
    <p:sldId id="286" r:id="rId36"/>
    <p:sldId id="301" r:id="rId37"/>
    <p:sldId id="302" r:id="rId38"/>
    <p:sldId id="303" r:id="rId39"/>
    <p:sldId id="308" r:id="rId40"/>
    <p:sldId id="287" r:id="rId41"/>
    <p:sldId id="305" r:id="rId42"/>
    <p:sldId id="299" r:id="rId43"/>
    <p:sldId id="306" r:id="rId44"/>
    <p:sldId id="304" r:id="rId45"/>
    <p:sldId id="297" r:id="rId46"/>
    <p:sldId id="307" r:id="rId47"/>
    <p:sldId id="309" r:id="rId48"/>
    <p:sldId id="288" r:id="rId49"/>
    <p:sldId id="289" r:id="rId50"/>
    <p:sldId id="294" r:id="rId51"/>
    <p:sldId id="296" r:id="rId52"/>
    <p:sldId id="31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/>
  </p:normalViewPr>
  <p:slideViewPr>
    <p:cSldViewPr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0D190-0F9F-4AF5-82E7-9661C4EE4CE3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67B3F-AE1E-40AC-840D-132B201F8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82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B1256-46C3-49CE-BFD5-EFE3B85C2DD0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C1E9C-4812-4C86-865B-1F2F8083CC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C1E9C-4812-4C86-865B-1F2F8083CC2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3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©2016-2021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BCS350 -  Week #1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3D425-1901-4C33-943E-2D8B2AD9C2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Machine_language" TargetMode="External"/><Relationship Id="rId3" Type="http://schemas.openxmlformats.org/officeDocument/2006/relationships/hyperlink" Target="http://en.wikipedia.org/wiki/Computer_program" TargetMode="External"/><Relationship Id="rId7" Type="http://schemas.openxmlformats.org/officeDocument/2006/relationships/hyperlink" Target="http://en.wikipedia.org/wiki/Compiled_language" TargetMode="External"/><Relationship Id="rId2" Type="http://schemas.openxmlformats.org/officeDocument/2006/relationships/hyperlink" Target="http://en.wikipedia.org/wiki/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Scripting_engine" TargetMode="External"/><Relationship Id="rId5" Type="http://schemas.openxmlformats.org/officeDocument/2006/relationships/hyperlink" Target="http://en.wikipedia.org/wiki/CPU" TargetMode="External"/><Relationship Id="rId4" Type="http://schemas.openxmlformats.org/officeDocument/2006/relationships/hyperlink" Target="http://en.wikipedia.org/wiki/Interpreter_(computing)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tepad-plus-plus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BCS350</a:t>
            </a:r>
            <a:br>
              <a:rPr lang="en-US" dirty="0"/>
            </a:br>
            <a:r>
              <a:rPr lang="en-US" dirty="0"/>
              <a:t>Web Database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#1 – Intro to PHP &amp; MySQL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Schedule – 1</a:t>
            </a:r>
            <a:r>
              <a:rPr lang="en-US" b="1" u="sng" baseline="30000" dirty="0"/>
              <a:t>st</a:t>
            </a:r>
            <a:r>
              <a:rPr lang="en-US" b="1" u="sng" dirty="0"/>
              <a:t> Half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9530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b="1" u="sng" dirty="0"/>
              <a:t>Week</a:t>
            </a:r>
            <a:r>
              <a:rPr lang="en-US" dirty="0"/>
              <a:t>		</a:t>
            </a:r>
            <a:r>
              <a:rPr lang="en-US" b="1" u="sng" dirty="0"/>
              <a:t>Date</a:t>
            </a:r>
            <a:r>
              <a:rPr lang="en-US" dirty="0"/>
              <a:t>		</a:t>
            </a:r>
            <a:r>
              <a:rPr lang="en-US" b="1" u="sng" dirty="0"/>
              <a:t>Topics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1		August 30		Class Introduction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		September 6	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Class – Out of Town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3		September 13	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Chapter   3 – PHP Basics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4		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September 20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Chapter   4 – Expressions and Control Flow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September 27	No Class  - PM Governance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5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4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Chapter   5 – Functions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Chapter   6 – Arrays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6		October 11	Chapter   8 – Introduction to MySQL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Chapter 10 – Accessing MySQL Using PHP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7		October 18	MySQL, continued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8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October 25	Midterm Review, Midterm Exam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 Pro</a:t>
            </a:r>
            <a:r>
              <a:rPr lang="en-US" sz="18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ject Requests are Due</a:t>
            </a:r>
            <a:endParaRPr lang="en-US" sz="1800" b="1" i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Schedule – 2</a:t>
            </a:r>
            <a:r>
              <a:rPr lang="en-US" b="1" u="sng" baseline="30000" dirty="0"/>
              <a:t>nd</a:t>
            </a:r>
            <a:r>
              <a:rPr lang="en-US" b="1" u="sng" dirty="0"/>
              <a:t> Half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/>
              <a:t>Week</a:t>
            </a:r>
            <a:r>
              <a:rPr lang="en-US" dirty="0"/>
              <a:t>	</a:t>
            </a:r>
            <a:r>
              <a:rPr lang="en-US" b="1" u="sng" dirty="0"/>
              <a:t>Date</a:t>
            </a:r>
            <a:r>
              <a:rPr lang="en-US" dirty="0"/>
              <a:t>		</a:t>
            </a:r>
            <a:r>
              <a:rPr lang="en-US" b="1" u="sng" dirty="0"/>
              <a:t>Topics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9		November 1	Chapter 11 - Forms Processing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10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November 8	Database Design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11		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November 15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Website Design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12		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November 22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Chapter 12 – Cookies, Sessions and 					Authentication (Secure websites)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13		November 29	Chapter 15 – File Uploads</a:t>
            </a:r>
            <a:endParaRPr lang="en-US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14		December 6	Term Project presentations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				Final Exam Review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15		December 13	Final Exam</a:t>
            </a:r>
            <a:endParaRPr lang="en-US" sz="3100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AutoNum type="arabicPlain" startAt="16"/>
            </a:pPr>
            <a:endParaRPr lang="en-US" dirty="0"/>
          </a:p>
          <a:p>
            <a:pPr marL="514350" indent="-514350">
              <a:buAutoNum type="arabicPlain" startAt="16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website using the PHP and MySQL skills that we have covered in class</a:t>
            </a:r>
          </a:p>
          <a:p>
            <a:r>
              <a:rPr lang="en-US" dirty="0"/>
              <a:t>Content is to be determined by students with instructor approval</a:t>
            </a:r>
          </a:p>
          <a:p>
            <a:r>
              <a:rPr lang="en-US" dirty="0"/>
              <a:t>Topics Due – October 25</a:t>
            </a:r>
          </a:p>
          <a:p>
            <a:r>
              <a:rPr lang="en-US" dirty="0"/>
              <a:t>Preparation – November 29</a:t>
            </a:r>
            <a:endParaRPr lang="en-US" sz="4400" dirty="0"/>
          </a:p>
          <a:p>
            <a:r>
              <a:rPr lang="en-US" dirty="0"/>
              <a:t>Demonstrations – December 6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Class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Attendance is required</a:t>
            </a:r>
          </a:p>
          <a:p>
            <a:r>
              <a:rPr lang="en-US" dirty="0"/>
              <a:t>If absent, you are responsible for missed assignments</a:t>
            </a:r>
          </a:p>
          <a:p>
            <a:r>
              <a:rPr lang="en-US" dirty="0"/>
              <a:t>Class materials will be on Blackboard Learn</a:t>
            </a:r>
          </a:p>
          <a:p>
            <a:r>
              <a:rPr lang="en-US" dirty="0"/>
              <a:t>Classes are discussion and Lab</a:t>
            </a:r>
          </a:p>
          <a:p>
            <a:r>
              <a:rPr lang="en-US" dirty="0"/>
              <a:t>This is an upper-level course, you will be treated as upper-level students</a:t>
            </a:r>
          </a:p>
          <a:p>
            <a:r>
              <a:rPr lang="en-US" dirty="0"/>
              <a:t>If you don’t know, </a:t>
            </a:r>
            <a:r>
              <a:rPr lang="en-US" b="1" u="sng" dirty="0"/>
              <a:t>ASK</a:t>
            </a:r>
            <a:r>
              <a:rPr lang="en-US" dirty="0"/>
              <a:t>, don’t guess, interrupt me</a:t>
            </a:r>
          </a:p>
          <a:p>
            <a:r>
              <a:rPr lang="en-US" dirty="0"/>
              <a:t>I am a practical person, results are important, effort is important, both are recognized</a:t>
            </a:r>
          </a:p>
          <a:p>
            <a:r>
              <a:rPr lang="en-US" dirty="0"/>
              <a:t>If I see that the class is doing the work, less testing will be necessary</a:t>
            </a:r>
          </a:p>
          <a:p>
            <a:r>
              <a:rPr lang="en-US" dirty="0"/>
              <a:t>Breaks – 20 minutes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B48A-F812-467F-8394-D7D84EE1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Remote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3989-9604-4722-84A3-8735B960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assignments introduce new topics, do your best to understand</a:t>
            </a:r>
          </a:p>
          <a:p>
            <a:r>
              <a:rPr lang="en-US" dirty="0"/>
              <a:t>In class we will REVIEW new topics and have discussions about them</a:t>
            </a:r>
          </a:p>
          <a:p>
            <a:r>
              <a:rPr lang="en-US" dirty="0"/>
              <a:t>Ask questions to get a full understanding</a:t>
            </a:r>
          </a:p>
          <a:p>
            <a:r>
              <a:rPr lang="en-US" dirty="0"/>
              <a:t>Lab exercises will follow discussions to get practical knowledge of new topics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92E7C-F6FB-4E0C-B9A8-E5B7111E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6C099-042E-4185-8BC2-EEB82E3E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EFA3-98A7-4E2D-9289-B263F06C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3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1362"/>
          </a:xfrm>
        </p:spPr>
        <p:txBody>
          <a:bodyPr>
            <a:normAutofit/>
          </a:bodyPr>
          <a:lstStyle/>
          <a:p>
            <a:r>
              <a:rPr lang="en-US" sz="8000" b="1" u="sng" dirty="0"/>
              <a:t>The BCS350 Website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  <p:extLst>
      <p:ext uri="{BB962C8B-B14F-4D97-AF65-F5344CB8AC3E}">
        <p14:creationId xmlns:p14="http://schemas.microsoft.com/office/powerpoint/2010/main" val="128442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BCS350 Website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Uniform appearance – Header, navigation bar, content, footer</a:t>
            </a:r>
          </a:p>
          <a:p>
            <a:r>
              <a:rPr lang="en-US" dirty="0"/>
              <a:t>Website control – shutdown</a:t>
            </a:r>
          </a:p>
          <a:p>
            <a:r>
              <a:rPr lang="en-US" dirty="0"/>
              <a:t>Website control – all access through landing page</a:t>
            </a:r>
          </a:p>
          <a:p>
            <a:r>
              <a:rPr lang="en-US" dirty="0"/>
              <a:t>Display Text, Image, Video, PDF, Google Maps</a:t>
            </a:r>
          </a:p>
          <a:p>
            <a:r>
              <a:rPr lang="en-US" dirty="0"/>
              <a:t>Hot Links – Same page, new page</a:t>
            </a:r>
          </a:p>
          <a:p>
            <a:r>
              <a:rPr lang="en-US" dirty="0"/>
              <a:t>RSS News Feed</a:t>
            </a:r>
          </a:p>
          <a:p>
            <a:r>
              <a:rPr lang="en-US" dirty="0"/>
              <a:t>Logon for access to restricted pages using MySQL profiles</a:t>
            </a:r>
          </a:p>
          <a:p>
            <a:r>
              <a:rPr lang="en-US" dirty="0"/>
              <a:t>Multi-level access to restricted pages by role</a:t>
            </a:r>
          </a:p>
          <a:p>
            <a:r>
              <a:rPr lang="en-US" dirty="0"/>
              <a:t>Restricted access to data by user</a:t>
            </a:r>
          </a:p>
          <a:p>
            <a:r>
              <a:rPr lang="en-US" dirty="0"/>
              <a:t>File Upload and Download</a:t>
            </a:r>
          </a:p>
          <a:p>
            <a:r>
              <a:rPr lang="en-US" dirty="0"/>
              <a:t>HTML Forms</a:t>
            </a:r>
          </a:p>
          <a:p>
            <a:r>
              <a:rPr lang="en-US" dirty="0"/>
              <a:t>MySQL – table update, populate dropdown fields</a:t>
            </a:r>
          </a:p>
          <a:p>
            <a:r>
              <a:rPr lang="en-US" dirty="0"/>
              <a:t>Cascading Dropdown fields</a:t>
            </a:r>
          </a:p>
          <a:p>
            <a:r>
              <a:rPr lang="en-US" dirty="0"/>
              <a:t>JavaScript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7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Introduction to PHP</a:t>
            </a:r>
          </a:p>
        </p:txBody>
      </p:sp>
      <p:pic>
        <p:nvPicPr>
          <p:cNvPr id="6" name="Content Placeholder 5" descr="ph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858169"/>
            <a:ext cx="7620000" cy="40100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PHP –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1995 	Developed by 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/>
              <a:t>Lerdorf</a:t>
            </a:r>
            <a:r>
              <a:rPr lang="en-US" dirty="0"/>
              <a:t> as 			</a:t>
            </a:r>
            <a:r>
              <a:rPr lang="en-US" u="sng" dirty="0"/>
              <a:t>P</a:t>
            </a:r>
            <a:r>
              <a:rPr lang="en-US" dirty="0"/>
              <a:t>ersonal </a:t>
            </a:r>
            <a:r>
              <a:rPr lang="en-US" u="sng" dirty="0"/>
              <a:t>H</a:t>
            </a:r>
            <a:r>
              <a:rPr lang="en-US" dirty="0"/>
              <a:t>ome </a:t>
            </a:r>
            <a:r>
              <a:rPr lang="en-US" u="sng" dirty="0"/>
              <a:t>P</a:t>
            </a:r>
            <a:r>
              <a:rPr lang="en-US" dirty="0"/>
              <a:t>age</a:t>
            </a:r>
          </a:p>
          <a:p>
            <a:r>
              <a:rPr lang="en-US" dirty="0"/>
              <a:t>1997	PHP 2.0 – Form Interpreter</a:t>
            </a:r>
          </a:p>
          <a:p>
            <a:r>
              <a:rPr lang="en-US" dirty="0"/>
              <a:t>1998	PHP 3.0 – HTML, 50,000 users</a:t>
            </a:r>
          </a:p>
          <a:p>
            <a:r>
              <a:rPr lang="en-US" dirty="0"/>
              <a:t>2000	PHP 4.0 – 1</a:t>
            </a:r>
            <a:r>
              <a:rPr lang="en-US" baseline="30000" dirty="0"/>
              <a:t>st</a:t>
            </a:r>
            <a:r>
              <a:rPr lang="en-US" dirty="0"/>
              <a:t> Commercial Release</a:t>
            </a:r>
          </a:p>
          <a:p>
            <a:r>
              <a:rPr lang="en-US" dirty="0"/>
              <a:t>2004	PHP 5.0 – Numerous improvements, 		</a:t>
            </a:r>
            <a:r>
              <a:rPr lang="en-US" dirty="0" err="1"/>
              <a:t>Zend</a:t>
            </a:r>
            <a:r>
              <a:rPr lang="en-US" dirty="0"/>
              <a:t> Engine II</a:t>
            </a:r>
          </a:p>
          <a:p>
            <a:r>
              <a:rPr lang="en-US" dirty="0"/>
              <a:t>Current Release – V8.1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PHP - Popularity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Practicality</a:t>
            </a:r>
            <a:r>
              <a:rPr lang="en-US" dirty="0"/>
              <a:t>	Simple to understand and use, 			minimalist language, built-in 			functions and extensions</a:t>
            </a:r>
          </a:p>
          <a:p>
            <a:r>
              <a:rPr lang="en-US" b="1" dirty="0"/>
              <a:t>Power		</a:t>
            </a:r>
            <a:r>
              <a:rPr lang="en-US" dirty="0"/>
              <a:t>Can do any website</a:t>
            </a:r>
            <a:endParaRPr lang="en-US" b="1" dirty="0"/>
          </a:p>
          <a:p>
            <a:r>
              <a:rPr lang="en-US" b="1" dirty="0"/>
              <a:t>Possibility</a:t>
            </a:r>
            <a:r>
              <a:rPr lang="en-US" dirty="0"/>
              <a:t>	Multi-platform, Multi-database 			support</a:t>
            </a:r>
            <a:endParaRPr lang="en-US" b="1" dirty="0"/>
          </a:p>
          <a:p>
            <a:r>
              <a:rPr lang="en-US" b="1" dirty="0"/>
              <a:t>Price		</a:t>
            </a:r>
            <a:r>
              <a:rPr lang="en-US" dirty="0"/>
              <a:t>Free, with some restrictions,</a:t>
            </a:r>
          </a:p>
          <a:p>
            <a:pPr marL="0" indent="0">
              <a:buNone/>
            </a:pPr>
            <a:r>
              <a:rPr lang="en-US" b="1" dirty="0"/>
              <a:t>			</a:t>
            </a:r>
            <a:r>
              <a:rPr lang="en-US" dirty="0"/>
              <a:t>Open 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Instructor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Instructor	Charles Kaplan</a:t>
            </a:r>
          </a:p>
          <a:p>
            <a:r>
              <a:rPr lang="en-US" dirty="0"/>
              <a:t>Email		kaplancr@farmingdale.edu</a:t>
            </a:r>
          </a:p>
          <a:p>
            <a:r>
              <a:rPr lang="en-US" dirty="0"/>
              <a:t>Office Hours	email me to arrange a meeting 			before or after class</a:t>
            </a:r>
          </a:p>
          <a:p>
            <a:endParaRPr lang="en-US" dirty="0"/>
          </a:p>
          <a:p>
            <a:r>
              <a:rPr lang="en-US" dirty="0"/>
              <a:t>Background	Education</a:t>
            </a:r>
          </a:p>
          <a:p>
            <a:pPr marL="0" indent="0">
              <a:buNone/>
            </a:pPr>
            <a:r>
              <a:rPr lang="en-US" dirty="0"/>
              <a:t>			Work</a:t>
            </a:r>
          </a:p>
          <a:p>
            <a:pPr marL="0" indent="0">
              <a:buNone/>
            </a:pPr>
            <a:r>
              <a:rPr lang="en-US" dirty="0"/>
              <a:t>			PHP/MySQL</a:t>
            </a:r>
          </a:p>
          <a:p>
            <a:pPr marL="0" indent="0">
              <a:buNone/>
            </a:pPr>
            <a:r>
              <a:rPr lang="en-US" dirty="0"/>
              <a:t>			Non-Profits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PHP – Interpretive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u="sng" dirty="0"/>
              <a:t>Wiki</a:t>
            </a:r>
            <a:r>
              <a:rPr lang="en-US" dirty="0"/>
              <a:t> - An </a:t>
            </a:r>
            <a:r>
              <a:rPr lang="en-US" b="1" dirty="0"/>
              <a:t>interpreted language</a:t>
            </a:r>
            <a:r>
              <a:rPr lang="en-US" dirty="0"/>
              <a:t> is a </a:t>
            </a:r>
            <a:r>
              <a:rPr lang="en-US" dirty="0">
                <a:hlinkClick r:id="rId2" tooltip="Programming language"/>
              </a:rPr>
              <a:t>programming language</a:t>
            </a:r>
            <a:r>
              <a:rPr lang="en-US" dirty="0"/>
              <a:t> that avoids explicit </a:t>
            </a:r>
            <a:r>
              <a:rPr lang="en-US" dirty="0">
                <a:hlinkClick r:id="rId3" tooltip="Computer program"/>
              </a:rPr>
              <a:t>program</a:t>
            </a:r>
            <a:r>
              <a:rPr lang="en-US" dirty="0"/>
              <a:t> compilation. The </a:t>
            </a:r>
            <a:r>
              <a:rPr lang="en-US" dirty="0">
                <a:hlinkClick r:id="rId4" tooltip="Interpreter (computing)"/>
              </a:rPr>
              <a:t>interpreter</a:t>
            </a:r>
            <a:r>
              <a:rPr lang="en-US" dirty="0"/>
              <a:t> executes the program source code directly, statement by statement, as a </a:t>
            </a:r>
            <a:r>
              <a:rPr lang="en-US" dirty="0">
                <a:hlinkClick r:id="rId5" tooltip="CPU"/>
              </a:rPr>
              <a:t>processor</a:t>
            </a:r>
            <a:r>
              <a:rPr lang="en-US" dirty="0"/>
              <a:t> or </a:t>
            </a:r>
            <a:r>
              <a:rPr lang="en-US" dirty="0">
                <a:hlinkClick r:id="rId6" tooltip="Scripting engine"/>
              </a:rPr>
              <a:t>scripting engine</a:t>
            </a:r>
            <a:r>
              <a:rPr lang="en-US" dirty="0"/>
              <a:t> does. This can be contrasted with </a:t>
            </a:r>
            <a:r>
              <a:rPr lang="en-US" i="1" dirty="0">
                <a:hlinkClick r:id="rId7" tooltip="Compiled language"/>
              </a:rPr>
              <a:t>compiled</a:t>
            </a:r>
            <a:r>
              <a:rPr lang="en-US" dirty="0">
                <a:hlinkClick r:id="rId7" tooltip="Compiled language"/>
              </a:rPr>
              <a:t> language</a:t>
            </a:r>
            <a:r>
              <a:rPr lang="en-US" dirty="0"/>
              <a:t> programs, which the user must explicitly translate into a lower-level </a:t>
            </a:r>
            <a:r>
              <a:rPr lang="en-US" dirty="0">
                <a:hlinkClick r:id="rId8" tooltip="Machine language"/>
              </a:rPr>
              <a:t>machine language</a:t>
            </a:r>
            <a:r>
              <a:rPr lang="en-US" dirty="0"/>
              <a:t> executable.</a:t>
            </a:r>
          </a:p>
          <a:p>
            <a:r>
              <a:rPr lang="en-US" u="sng" dirty="0"/>
              <a:t>Benefits</a:t>
            </a:r>
            <a:r>
              <a:rPr lang="en-US" dirty="0"/>
              <a:t>		Code and Go, Flexibility</a:t>
            </a:r>
          </a:p>
          <a:p>
            <a:r>
              <a:rPr lang="en-US" u="sng" dirty="0"/>
              <a:t>Concerns	</a:t>
            </a:r>
            <a:r>
              <a:rPr lang="en-US" dirty="0"/>
              <a:t>	Slow and Inefficient, Special Handling 			Required - Input, Open to Attacks	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PHP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1995 		Origins, currently at Release 8.1</a:t>
            </a:r>
          </a:p>
          <a:p>
            <a:r>
              <a:rPr lang="en-US" dirty="0"/>
              <a:t>Interpretive	Code and Go</a:t>
            </a:r>
          </a:p>
          <a:p>
            <a:r>
              <a:rPr lang="en-US" dirty="0"/>
              <a:t>Server Side	Runs on the server</a:t>
            </a:r>
          </a:p>
          <a:p>
            <a:r>
              <a:rPr lang="en-US" dirty="0"/>
              <a:t>Scripting		Generates HTML (webpages)</a:t>
            </a:r>
          </a:p>
          <a:p>
            <a:r>
              <a:rPr lang="en-US" u="sng" dirty="0"/>
              <a:t>Popular</a:t>
            </a:r>
            <a:r>
              <a:rPr lang="en-US" dirty="0"/>
              <a:t>		Used on more websites</a:t>
            </a:r>
          </a:p>
          <a:p>
            <a:pPr lvl="1"/>
            <a:r>
              <a:rPr lang="en-US" dirty="0"/>
              <a:t>Practical	Minimalist language</a:t>
            </a:r>
          </a:p>
          <a:p>
            <a:pPr lvl="1"/>
            <a:r>
              <a:rPr lang="en-US" dirty="0"/>
              <a:t>Powerful	Functions and Extensions</a:t>
            </a:r>
          </a:p>
          <a:p>
            <a:pPr lvl="1"/>
            <a:r>
              <a:rPr lang="en-US" dirty="0"/>
              <a:t>Possibility	Multi-Platform, Multi-Database	</a:t>
            </a:r>
          </a:p>
          <a:p>
            <a:pPr lvl="1"/>
            <a:r>
              <a:rPr lang="en-US" dirty="0"/>
              <a:t>Price		Free – Open 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Introduction to MySQL</a:t>
            </a:r>
          </a:p>
        </p:txBody>
      </p:sp>
      <p:pic>
        <p:nvPicPr>
          <p:cNvPr id="6" name="Content Placeholder 5" descr="mysql-log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144647"/>
            <a:ext cx="8229600" cy="34370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MySQL -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1996	Started as an internal company project at 		</a:t>
            </a:r>
            <a:r>
              <a:rPr lang="en-US" dirty="0" err="1"/>
              <a:t>TcXDataKonsult</a:t>
            </a:r>
            <a:r>
              <a:rPr lang="en-US" dirty="0"/>
              <a:t> in Sweden</a:t>
            </a:r>
          </a:p>
          <a:p>
            <a:r>
              <a:rPr lang="en-US" dirty="0"/>
              <a:t>2001	MySQL AB company formed</a:t>
            </a:r>
          </a:p>
          <a:p>
            <a:r>
              <a:rPr lang="en-US" dirty="0"/>
              <a:t>2003	First Production Release, Version 4.0</a:t>
            </a:r>
          </a:p>
          <a:p>
            <a:r>
              <a:rPr lang="en-US" dirty="0"/>
              <a:t>2005	MySQL Version 5.0</a:t>
            </a:r>
          </a:p>
          <a:p>
            <a:r>
              <a:rPr lang="en-US" dirty="0"/>
              <a:t>2008	SUN Microsystems purchases MySQL</a:t>
            </a:r>
          </a:p>
          <a:p>
            <a:r>
              <a:rPr lang="en-US" dirty="0"/>
              <a:t>2009	Oracle purchases SUN Microsystems</a:t>
            </a:r>
          </a:p>
          <a:p>
            <a:r>
              <a:rPr lang="en-US" dirty="0"/>
              <a:t>2013	MySQL is being replaced by </a:t>
            </a:r>
            <a:r>
              <a:rPr lang="en-US" dirty="0" err="1"/>
              <a:t>MariaDB</a:t>
            </a:r>
            <a:r>
              <a:rPr lang="en-US" dirty="0"/>
              <a:t> by 			some users due to issues with Oracle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MySQL - Popularity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/>
              <a:t>Standards	Subset of ANSI SQL 99,  with 				extensions</a:t>
            </a:r>
          </a:p>
          <a:p>
            <a:r>
              <a:rPr lang="en-US" dirty="0"/>
              <a:t>Flexibility	Multi-platform, multi-language 				support</a:t>
            </a:r>
          </a:p>
          <a:p>
            <a:r>
              <a:rPr lang="en-US" dirty="0"/>
              <a:t>Power		Performance and Function</a:t>
            </a:r>
          </a:p>
          <a:p>
            <a:r>
              <a:rPr lang="en-US" dirty="0"/>
              <a:t>Price		Open Source (Free)</a:t>
            </a:r>
          </a:p>
          <a:p>
            <a:r>
              <a:rPr lang="en-US" dirty="0"/>
              <a:t>User Community – (Hyper) Active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MySQL -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Craigslist</a:t>
            </a:r>
          </a:p>
          <a:p>
            <a:r>
              <a:rPr lang="en-US" dirty="0" err="1"/>
              <a:t>Yahoo!Finance</a:t>
            </a:r>
            <a:endParaRPr lang="en-US" dirty="0"/>
          </a:p>
          <a:p>
            <a:r>
              <a:rPr lang="en-US" dirty="0"/>
              <a:t>Wikipedia</a:t>
            </a:r>
          </a:p>
          <a:p>
            <a:r>
              <a:rPr lang="en-US" dirty="0"/>
              <a:t>Google</a:t>
            </a:r>
          </a:p>
          <a:p>
            <a:r>
              <a:rPr lang="en-US" dirty="0" err="1"/>
              <a:t>Facebook</a:t>
            </a:r>
            <a:endParaRPr lang="en-US" dirty="0"/>
          </a:p>
          <a:p>
            <a:r>
              <a:rPr lang="en-US" dirty="0"/>
              <a:t>Twitter</a:t>
            </a:r>
          </a:p>
          <a:p>
            <a:r>
              <a:rPr lang="en-US" dirty="0" err="1"/>
              <a:t>Flickr</a:t>
            </a:r>
            <a:endParaRPr lang="en-US" dirty="0"/>
          </a:p>
          <a:p>
            <a:r>
              <a:rPr lang="en-US" dirty="0"/>
              <a:t>YouTube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MySQL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1996 - Origins, Current Release 8.0</a:t>
            </a:r>
          </a:p>
          <a:p>
            <a:r>
              <a:rPr lang="en-US" dirty="0"/>
              <a:t>Nearly ANSI SQL 99 compliant</a:t>
            </a:r>
          </a:p>
          <a:p>
            <a:r>
              <a:rPr lang="en-US" u="sng" dirty="0"/>
              <a:t>Popular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Price</a:t>
            </a:r>
          </a:p>
          <a:p>
            <a:pPr lvl="1"/>
            <a:r>
              <a:rPr lang="en-US" dirty="0"/>
              <a:t>End User Community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8000" b="1" dirty="0"/>
              <a:t>BREAK</a:t>
            </a:r>
          </a:p>
          <a:p>
            <a:pPr algn="ctr">
              <a:buNone/>
            </a:pPr>
            <a:r>
              <a:rPr lang="en-US" sz="8000" b="1" dirty="0"/>
              <a:t>20 Minutes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Lab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7200" dirty="0"/>
          </a:p>
          <a:p>
            <a:pPr algn="ctr">
              <a:buNone/>
            </a:pPr>
            <a:r>
              <a:rPr lang="en-US" sz="7200" b="1" dirty="0"/>
              <a:t>Hello World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WAMPServer is a packaged stack of:</a:t>
            </a:r>
          </a:p>
          <a:p>
            <a:pPr lvl="1"/>
            <a:r>
              <a:rPr lang="en-US" b="1" u="sng" dirty="0"/>
              <a:t>A</a:t>
            </a:r>
            <a:r>
              <a:rPr lang="en-US" dirty="0"/>
              <a:t>pache	Web Server</a:t>
            </a:r>
          </a:p>
          <a:p>
            <a:pPr lvl="1"/>
            <a:r>
              <a:rPr lang="en-US" b="1" u="sng" dirty="0"/>
              <a:t>M</a:t>
            </a:r>
            <a:r>
              <a:rPr lang="en-US" dirty="0"/>
              <a:t>ySQL		Relational </a:t>
            </a:r>
            <a:r>
              <a:rPr lang="en-US" dirty="0" err="1"/>
              <a:t>DataBase</a:t>
            </a:r>
            <a:r>
              <a:rPr lang="en-US" dirty="0"/>
              <a:t> Manager</a:t>
            </a:r>
          </a:p>
          <a:p>
            <a:pPr lvl="1"/>
            <a:r>
              <a:rPr lang="en-US" b="1" u="sng" dirty="0"/>
              <a:t>P</a:t>
            </a:r>
            <a:r>
              <a:rPr lang="en-US" dirty="0"/>
              <a:t>HP		Server Side Scripting Language	</a:t>
            </a:r>
          </a:p>
          <a:p>
            <a:pPr lvl="1"/>
            <a:r>
              <a:rPr lang="en-US" dirty="0"/>
              <a:t>For Windows</a:t>
            </a:r>
          </a:p>
          <a:p>
            <a:r>
              <a:rPr lang="en-US" dirty="0"/>
              <a:t>Also includes </a:t>
            </a:r>
            <a:r>
              <a:rPr lang="en-US" dirty="0" err="1"/>
              <a:t>serveral</a:t>
            </a:r>
            <a:r>
              <a:rPr lang="en-US" dirty="0"/>
              <a:t> utility programs</a:t>
            </a:r>
          </a:p>
          <a:p>
            <a:r>
              <a:rPr lang="en-US" dirty="0"/>
              <a:t>Easy to install, multiple platforms</a:t>
            </a:r>
          </a:p>
          <a:p>
            <a:r>
              <a:rPr lang="en-US" dirty="0"/>
              <a:t>Open Source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D150A-7AB1-493B-92B2-AC04383E0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729" y="136525"/>
            <a:ext cx="3760541" cy="16459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Prior experience/classes:</a:t>
            </a:r>
          </a:p>
          <a:p>
            <a:pPr lvl="1"/>
            <a:r>
              <a:rPr lang="en-US" dirty="0"/>
              <a:t>Programming Languages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Website Development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WAMPServer -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appropriate version from https://www.wampserver.com/en/Install using all default options, </a:t>
            </a:r>
          </a:p>
          <a:p>
            <a:pPr>
              <a:buNone/>
            </a:pPr>
            <a:r>
              <a:rPr lang="en-US" dirty="0"/>
              <a:t>	Enter your email address when prompted</a:t>
            </a:r>
          </a:p>
          <a:p>
            <a:r>
              <a:rPr lang="en-US" dirty="0"/>
              <a:t>THAT’S IT!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err="1"/>
              <a:t>NotePad</a:t>
            </a:r>
            <a:r>
              <a:rPr lang="en-US" b="1" u="sng" dirty="0"/>
              <a:t>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Editor</a:t>
            </a:r>
          </a:p>
          <a:p>
            <a:r>
              <a:rPr lang="en-US" dirty="0"/>
              <a:t>Understands PHP Syntax</a:t>
            </a:r>
          </a:p>
          <a:p>
            <a:r>
              <a:rPr lang="en-US" dirty="0"/>
              <a:t>Very powerful and flexible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Use is not required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pic>
        <p:nvPicPr>
          <p:cNvPr id="2050" name="Picture 2" descr="http://www.armaholic.com/datas/users/notepadpp_logo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62400"/>
            <a:ext cx="20193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 err="1"/>
              <a:t>NotePad</a:t>
            </a:r>
            <a:r>
              <a:rPr lang="en-US" b="1" u="sng" dirty="0"/>
              <a:t>++ -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/>
              <a:t>appropriate version </a:t>
            </a:r>
            <a:r>
              <a:rPr lang="en-US" dirty="0"/>
              <a:t>from </a:t>
            </a:r>
            <a:r>
              <a:rPr lang="en-US" dirty="0">
                <a:hlinkClick r:id="rId2"/>
              </a:rPr>
              <a:t>www.notepad-plus-plus.org</a:t>
            </a:r>
            <a:endParaRPr lang="en-US" dirty="0"/>
          </a:p>
          <a:p>
            <a:r>
              <a:rPr lang="en-US" dirty="0"/>
              <a:t>Install using all default options</a:t>
            </a:r>
          </a:p>
          <a:p>
            <a:r>
              <a:rPr lang="en-US" dirty="0"/>
              <a:t>THAT’S IT!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Start WAMPServer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click on the WAMPServer ICON</a:t>
            </a:r>
          </a:p>
          <a:p>
            <a:r>
              <a:rPr lang="en-US" dirty="0"/>
              <a:t>Wait for the taskbar icon to turn green</a:t>
            </a:r>
          </a:p>
          <a:p>
            <a:r>
              <a:rPr lang="en-US" dirty="0"/>
              <a:t>Start your browser</a:t>
            </a:r>
          </a:p>
          <a:p>
            <a:r>
              <a:rPr lang="en-US" dirty="0"/>
              <a:t>Type “</a:t>
            </a:r>
            <a:r>
              <a:rPr lang="en-US" dirty="0" err="1"/>
              <a:t>localhost</a:t>
            </a:r>
            <a:r>
              <a:rPr lang="en-US" dirty="0"/>
              <a:t>” in the URL bar [ENTER]</a:t>
            </a:r>
          </a:p>
          <a:p>
            <a:r>
              <a:rPr lang="en-US" dirty="0"/>
              <a:t>Select PHPINFO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Hello World (HTML)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Start </a:t>
            </a:r>
            <a:r>
              <a:rPr lang="en-US" dirty="0" err="1"/>
              <a:t>NotePad</a:t>
            </a:r>
            <a:r>
              <a:rPr lang="en-US" dirty="0"/>
              <a:t>++</a:t>
            </a:r>
          </a:p>
          <a:p>
            <a:r>
              <a:rPr lang="en-US" dirty="0"/>
              <a:t>Key in this code, </a:t>
            </a:r>
            <a:r>
              <a:rPr lang="en-US" b="1" u="sng" dirty="0"/>
              <a:t>exactly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Save as: /wamp64/www/helloworld.html</a:t>
            </a:r>
          </a:p>
          <a:p>
            <a:r>
              <a:rPr lang="en-US" dirty="0"/>
              <a:t>Browser URL:  localhost/helloworld.html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  <p:extLst>
      <p:ext uri="{BB962C8B-B14F-4D97-AF65-F5344CB8AC3E}">
        <p14:creationId xmlns:p14="http://schemas.microsoft.com/office/powerpoint/2010/main" val="951604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Hello World (PHP)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Key in this code, </a:t>
            </a:r>
            <a:r>
              <a:rPr lang="en-US" b="1" u="sng" dirty="0"/>
              <a:t>exactly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  echo "&lt;!doctype HTML&gt;</a:t>
            </a:r>
          </a:p>
          <a:p>
            <a:pPr marL="0" indent="0">
              <a:buNone/>
            </a:pPr>
            <a:r>
              <a:rPr lang="en-US" dirty="0"/>
              <a:t>	&lt;html&gt;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Hello World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  <a:p>
            <a:pPr marL="0" indent="0">
              <a:buNone/>
            </a:pPr>
            <a:r>
              <a:rPr lang="en-US" dirty="0"/>
              <a:t>	&lt;/html&gt;";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pPr>
              <a:buNone/>
            </a:pP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Save as: /wamp64/www/helloworld.php</a:t>
            </a:r>
          </a:p>
          <a:p>
            <a:r>
              <a:rPr lang="en-US" dirty="0"/>
              <a:t>Browser URL:  </a:t>
            </a:r>
            <a:r>
              <a:rPr lang="en-US" dirty="0" err="1"/>
              <a:t>localhost</a:t>
            </a:r>
            <a:r>
              <a:rPr lang="en-US" dirty="0"/>
              <a:t>/helloworld.php [ENTER]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9BBD-936B-4E7A-9B3A-054C3419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Hello World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20AA9-444B-4EA5-B3A5-616D1150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sends request for HELLOWORLD.PHP to LOCALHOST</a:t>
            </a:r>
          </a:p>
          <a:p>
            <a:r>
              <a:rPr lang="en-US" dirty="0"/>
              <a:t>APACHE receives request and invokes PHP</a:t>
            </a:r>
          </a:p>
          <a:p>
            <a:r>
              <a:rPr lang="en-US" dirty="0"/>
              <a:t>PHP sends response to APACHE</a:t>
            </a:r>
          </a:p>
          <a:p>
            <a:r>
              <a:rPr lang="en-US" dirty="0"/>
              <a:t>APACHE forwards response to Browser</a:t>
            </a:r>
          </a:p>
          <a:p>
            <a:r>
              <a:rPr lang="en-US" dirty="0"/>
              <a:t>Browser renders HTML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809B0-C963-47A0-A0C5-86AB8A18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A489D-357A-4F2D-8F6F-0D343FAF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B6462-FFD9-4FE9-9B1D-BA93EA42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55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7D34-DB13-4446-810F-5F3FFCF4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Hello World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80EB-14D3-4B21-A212-C6A43F05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07D3B-9D75-4D77-83E1-B854FB0B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C97C7-A206-49A5-8619-4159ECD8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Double Wave 6">
            <a:extLst>
              <a:ext uri="{FF2B5EF4-FFF2-40B4-BE49-F238E27FC236}">
                <a16:creationId xmlns:a16="http://schemas.microsoft.com/office/drawing/2014/main" id="{07DF8859-0C9E-4AA4-9D95-6286CDC83045}"/>
              </a:ext>
            </a:extLst>
          </p:cNvPr>
          <p:cNvSpPr/>
          <p:nvPr/>
        </p:nvSpPr>
        <p:spPr>
          <a:xfrm>
            <a:off x="1371600" y="2115030"/>
            <a:ext cx="2057400" cy="1371600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Browser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7322B4-D1AC-46E2-B3CB-6536760DF512}"/>
              </a:ext>
            </a:extLst>
          </p:cNvPr>
          <p:cNvSpPr/>
          <p:nvPr/>
        </p:nvSpPr>
        <p:spPr>
          <a:xfrm>
            <a:off x="5486400" y="2115030"/>
            <a:ext cx="1905000" cy="131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Apache</a:t>
            </a:r>
          </a:p>
          <a:p>
            <a:pPr algn="ctr"/>
            <a:r>
              <a:rPr lang="en-US" sz="2800" b="1" dirty="0"/>
              <a:t>Web Server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6F5E10C-9EA5-40CD-929E-2180B4A192A5}"/>
              </a:ext>
            </a:extLst>
          </p:cNvPr>
          <p:cNvSpPr/>
          <p:nvPr/>
        </p:nvSpPr>
        <p:spPr>
          <a:xfrm>
            <a:off x="5481918" y="4126392"/>
            <a:ext cx="1985682" cy="131397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PHP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4D97FA-30F6-40B9-AC21-6FE7C6A34406}"/>
              </a:ext>
            </a:extLst>
          </p:cNvPr>
          <p:cNvCxnSpPr/>
          <p:nvPr/>
        </p:nvCxnSpPr>
        <p:spPr>
          <a:xfrm>
            <a:off x="3429000" y="2438400"/>
            <a:ext cx="205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666D89-49F1-4794-9CD3-386F90B15FE5}"/>
              </a:ext>
            </a:extLst>
          </p:cNvPr>
          <p:cNvCxnSpPr/>
          <p:nvPr/>
        </p:nvCxnSpPr>
        <p:spPr>
          <a:xfrm>
            <a:off x="7010400" y="3429000"/>
            <a:ext cx="0" cy="69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4D067F-92A4-44A9-B2CD-E8F9345BF194}"/>
              </a:ext>
            </a:extLst>
          </p:cNvPr>
          <p:cNvCxnSpPr/>
          <p:nvPr/>
        </p:nvCxnSpPr>
        <p:spPr>
          <a:xfrm flipV="1">
            <a:off x="6019800" y="3429000"/>
            <a:ext cx="0" cy="69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7F3F0C-E768-4DF4-A68F-66410D86FAF2}"/>
              </a:ext>
            </a:extLst>
          </p:cNvPr>
          <p:cNvCxnSpPr/>
          <p:nvPr/>
        </p:nvCxnSpPr>
        <p:spPr>
          <a:xfrm flipH="1">
            <a:off x="3429000" y="3124200"/>
            <a:ext cx="2052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7215D9-D18E-49B3-9EC2-280E3DB532DB}"/>
              </a:ext>
            </a:extLst>
          </p:cNvPr>
          <p:cNvSpPr txBox="1"/>
          <p:nvPr/>
        </p:nvSpPr>
        <p:spPr>
          <a:xfrm>
            <a:off x="3668182" y="1798843"/>
            <a:ext cx="164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Request </a:t>
            </a:r>
          </a:p>
          <a:p>
            <a:pPr algn="ctr"/>
            <a:r>
              <a:rPr lang="en-US" b="1" dirty="0" err="1"/>
              <a:t>helloworld.php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CA0A4-E99D-4D7A-96BC-7A3B3B9F03B5}"/>
              </a:ext>
            </a:extLst>
          </p:cNvPr>
          <p:cNvSpPr txBox="1"/>
          <p:nvPr/>
        </p:nvSpPr>
        <p:spPr>
          <a:xfrm>
            <a:off x="7474371" y="34290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Invoke </a:t>
            </a:r>
          </a:p>
          <a:p>
            <a:pPr algn="ctr"/>
            <a:r>
              <a:rPr lang="en-US" b="1" dirty="0"/>
              <a:t>PHP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D4FCF1-C177-4C9A-A539-8C8BCC93AAF7}"/>
              </a:ext>
            </a:extLst>
          </p:cNvPr>
          <p:cNvSpPr txBox="1"/>
          <p:nvPr/>
        </p:nvSpPr>
        <p:spPr>
          <a:xfrm>
            <a:off x="4191450" y="3480061"/>
            <a:ext cx="1851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helloworld.php</a:t>
            </a:r>
            <a:endParaRPr lang="en-US" b="1" dirty="0"/>
          </a:p>
          <a:p>
            <a:pPr algn="ctr"/>
            <a:r>
              <a:rPr lang="en-US" b="1" dirty="0"/>
              <a:t>Response (HTML)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02ACC36F-94EB-476B-8C3A-3F03307D4048}"/>
              </a:ext>
            </a:extLst>
          </p:cNvPr>
          <p:cNvSpPr/>
          <p:nvPr/>
        </p:nvSpPr>
        <p:spPr>
          <a:xfrm>
            <a:off x="1371600" y="4126392"/>
            <a:ext cx="1985682" cy="131397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WAMP64/WWW/</a:t>
            </a:r>
          </a:p>
          <a:p>
            <a:pPr algn="ctr"/>
            <a:r>
              <a:rPr lang="en-US" b="1" dirty="0"/>
              <a:t>(PHP SCRIPTS)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4C85E5-4372-4213-8F90-BC09B3285FE3}"/>
              </a:ext>
            </a:extLst>
          </p:cNvPr>
          <p:cNvCxnSpPr>
            <a:stCxn id="23" idx="4"/>
            <a:endCxn id="9" idx="1"/>
          </p:cNvCxnSpPr>
          <p:nvPr/>
        </p:nvCxnSpPr>
        <p:spPr>
          <a:xfrm>
            <a:off x="3357282" y="4783377"/>
            <a:ext cx="21246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61EE5F-E528-4394-8A93-4A2196D8E98C}"/>
              </a:ext>
            </a:extLst>
          </p:cNvPr>
          <p:cNvSpPr txBox="1"/>
          <p:nvPr/>
        </p:nvSpPr>
        <p:spPr>
          <a:xfrm>
            <a:off x="3587580" y="4769663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helloworld.php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4488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Hello World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$name = $_GET['name'];</a:t>
            </a:r>
          </a:p>
          <a:p>
            <a:pPr marL="0" indent="0">
              <a:buNone/>
            </a:pPr>
            <a:r>
              <a:rPr lang="en-US" dirty="0"/>
              <a:t>    echo "&lt;!doctype HTML&gt;</a:t>
            </a:r>
          </a:p>
          <a:p>
            <a:pPr marL="0" indent="0">
              <a:buNone/>
            </a:pPr>
            <a:r>
              <a:rPr lang="en-US" dirty="0"/>
              <a:t>	     &lt;html&gt;&lt;body&gt;</a:t>
            </a:r>
          </a:p>
          <a:p>
            <a:pPr marL="0" indent="0">
              <a:buNone/>
            </a:pPr>
            <a:r>
              <a:rPr lang="en-US" dirty="0"/>
              <a:t>	      Hello </a:t>
            </a:r>
            <a:r>
              <a:rPr lang="en-US" dirty="0">
                <a:solidFill>
                  <a:srgbClr val="FF0000"/>
                </a:solidFill>
              </a:rPr>
              <a:t>$name</a:t>
            </a:r>
          </a:p>
          <a:p>
            <a:pPr marL="0" indent="0">
              <a:buNone/>
            </a:pPr>
            <a:r>
              <a:rPr lang="en-US" dirty="0"/>
              <a:t>	      &lt;/body&gt;&lt;/html&gt;";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r>
              <a:rPr lang="en-US" dirty="0"/>
              <a:t>Save as:  wamp64/www/helloworld2.php</a:t>
            </a:r>
          </a:p>
          <a:p>
            <a:r>
              <a:rPr lang="en-US" dirty="0" err="1"/>
              <a:t>localhost</a:t>
            </a:r>
            <a:r>
              <a:rPr lang="en-US" dirty="0"/>
              <a:t>/helloworld2.php?</a:t>
            </a:r>
            <a:r>
              <a:rPr lang="en-US" dirty="0">
                <a:solidFill>
                  <a:srgbClr val="FF0000"/>
                </a:solidFill>
              </a:rPr>
              <a:t>name=Your Name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  <p:extLst>
      <p:ext uri="{BB962C8B-B14F-4D97-AF65-F5344CB8AC3E}">
        <p14:creationId xmlns:p14="http://schemas.microsoft.com/office/powerpoint/2010/main" val="4084529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8CAB-8DE0-400B-A016-F19EDA6D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PHP String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90F9A-5967-4253-BF76-DE0BBDA0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PHP has 2 types of strings:</a:t>
            </a:r>
          </a:p>
          <a:p>
            <a:pPr lvl="1"/>
            <a:r>
              <a:rPr lang="en-US" u="sng" dirty="0"/>
              <a:t>Literal String </a:t>
            </a:r>
            <a:r>
              <a:rPr lang="en-US" dirty="0"/>
              <a:t>	    – enclosed in single quotes</a:t>
            </a:r>
          </a:p>
          <a:p>
            <a:pPr marL="457200" lvl="1" indent="0">
              <a:buNone/>
            </a:pPr>
            <a:r>
              <a:rPr lang="en-US" dirty="0"/>
              <a:t>	'This is a Literal String'</a:t>
            </a:r>
          </a:p>
          <a:p>
            <a:pPr lvl="1"/>
            <a:r>
              <a:rPr lang="en-US" u="sng" dirty="0"/>
              <a:t>Variable String</a:t>
            </a:r>
            <a:r>
              <a:rPr lang="en-US" dirty="0"/>
              <a:t>   – enclosed in double quotes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"This is a Variable String"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Stings allow for variable substitution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$name </a:t>
            </a:r>
            <a:r>
              <a:rPr lang="en-US" dirty="0"/>
              <a:t>= 'Charlie';</a:t>
            </a:r>
          </a:p>
          <a:p>
            <a:pPr marL="457200" lvl="1" indent="0">
              <a:buNone/>
            </a:pPr>
            <a:r>
              <a:rPr lang="en-US" dirty="0"/>
              <a:t>echo "My name is: </a:t>
            </a:r>
            <a:r>
              <a:rPr lang="en-US" b="1" dirty="0">
                <a:solidFill>
                  <a:srgbClr val="00B050"/>
                </a:solidFill>
              </a:rPr>
              <a:t>$name</a:t>
            </a:r>
            <a:r>
              <a:rPr lang="en-US" dirty="0"/>
              <a:t>";</a:t>
            </a:r>
          </a:p>
          <a:p>
            <a:pPr marL="457200" lvl="1" indent="0">
              <a:buNone/>
            </a:pPr>
            <a:r>
              <a:rPr lang="en-US" dirty="0"/>
              <a:t>Instead of: echo 'My name is: ' . $name;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622D7-733A-49FE-B4CD-55E225A4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B6C8-447E-4B79-90B9-4C26865F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7A8E7-031C-42C2-B0A2-7EEE8B88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/>
              <a:t>	This advanced course prepares the student to use database management systems with Web Server software to develop and maintain the information content of a Website.  Students in the course should have prior knowledge of </a:t>
            </a:r>
            <a:r>
              <a:rPr lang="en-US" u="sng" dirty="0"/>
              <a:t>programming</a:t>
            </a:r>
            <a:r>
              <a:rPr lang="en-US" dirty="0"/>
              <a:t>, </a:t>
            </a:r>
            <a:r>
              <a:rPr lang="en-US" u="sng" dirty="0"/>
              <a:t>database management systems</a:t>
            </a:r>
            <a:r>
              <a:rPr lang="en-US" dirty="0"/>
              <a:t>, </a:t>
            </a:r>
            <a:r>
              <a:rPr lang="en-US" u="sng" dirty="0"/>
              <a:t>HTML and CSS</a:t>
            </a:r>
            <a:r>
              <a:rPr lang="en-US" dirty="0"/>
              <a:t>.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	You will be learning PHP, MySQL and website administration.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Hello World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happens if you leave off?  </a:t>
            </a:r>
            <a:r>
              <a:rPr lang="en-US" dirty="0">
                <a:solidFill>
                  <a:srgbClr val="FF0000"/>
                </a:solidFill>
              </a:rPr>
              <a:t>name=Your 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if (</a:t>
            </a:r>
            <a:r>
              <a:rPr lang="en-US" dirty="0" err="1">
                <a:solidFill>
                  <a:srgbClr val="FF0000"/>
                </a:solidFill>
              </a:rPr>
              <a:t>isset</a:t>
            </a:r>
            <a:r>
              <a:rPr lang="en-US" dirty="0">
                <a:solidFill>
                  <a:srgbClr val="FF0000"/>
                </a:solidFill>
              </a:rPr>
              <a:t>($_GET['name'])) </a:t>
            </a:r>
            <a:r>
              <a:rPr lang="en-US" dirty="0"/>
              <a:t>$name = $_GET['name'];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else $name = "World";</a:t>
            </a:r>
          </a:p>
          <a:p>
            <a:pPr marL="0" indent="0">
              <a:buNone/>
            </a:pPr>
            <a:r>
              <a:rPr lang="en-US" dirty="0"/>
              <a:t>    echo "&lt;!doctype HTML&gt;</a:t>
            </a:r>
          </a:p>
          <a:p>
            <a:pPr marL="0" indent="0">
              <a:buNone/>
            </a:pPr>
            <a:r>
              <a:rPr lang="en-US" dirty="0"/>
              <a:t>	   &lt;html&gt;&lt;body&gt;</a:t>
            </a:r>
          </a:p>
          <a:p>
            <a:pPr marL="0" indent="0">
              <a:buNone/>
            </a:pPr>
            <a:r>
              <a:rPr lang="en-US" dirty="0"/>
              <a:t>	   Hello $name</a:t>
            </a:r>
          </a:p>
          <a:p>
            <a:pPr marL="0" indent="0">
              <a:buNone/>
            </a:pPr>
            <a:r>
              <a:rPr lang="en-US" dirty="0"/>
              <a:t>	   &lt;/body&gt;&lt;/html&gt;";</a:t>
            </a:r>
          </a:p>
          <a:p>
            <a:pPr marL="0" indent="0">
              <a:buNone/>
            </a:pPr>
            <a:r>
              <a:rPr lang="en-US" dirty="0"/>
              <a:t>?&gt;</a:t>
            </a:r>
          </a:p>
          <a:p>
            <a:r>
              <a:rPr lang="en-US" dirty="0"/>
              <a:t>Save as:  wamp64/www/helloworld3.php</a:t>
            </a:r>
          </a:p>
          <a:p>
            <a:r>
              <a:rPr lang="en-US" dirty="0"/>
              <a:t>localhost/helloworld3.php?</a:t>
            </a:r>
            <a:r>
              <a:rPr lang="en-US" dirty="0">
                <a:solidFill>
                  <a:srgbClr val="FF0000"/>
                </a:solidFill>
              </a:rPr>
              <a:t>name=Your Name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57D7-F9F0-400B-BADD-EB41FF51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PHP ISSET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A784-E96D-4110-A8D3-FCE57A382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ISSET</a:t>
            </a:r>
            <a:r>
              <a:rPr lang="en-US" i="1" dirty="0"/>
              <a:t>($variable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Returns TRUE, if variable EXISTS</a:t>
            </a:r>
          </a:p>
          <a:p>
            <a:pPr lvl="1"/>
            <a:r>
              <a:rPr lang="en-US" dirty="0"/>
              <a:t>Returns FALSE, if variable DOESN’T EXIST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Always use when getting input to avoid execution errors when input is missing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CD30-FF2A-48AB-BD88-595703BA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9DA3E-E12C-4F7E-96EC-CE953BFA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D738F-7CC2-41A5-AEAD-636AF980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74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Hello World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Modify helloworld3.php so that: If a name is input, make the color of the name green, else make the color black.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if (</a:t>
            </a:r>
            <a:r>
              <a:rPr lang="en-US" dirty="0" err="1"/>
              <a:t>isset</a:t>
            </a:r>
            <a:r>
              <a:rPr lang="en-US" dirty="0"/>
              <a:t>($_GET['name']))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/>
              <a:t>$name = $_GET['name'];</a:t>
            </a:r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	$color = 'green';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	}</a:t>
            </a:r>
          </a:p>
          <a:p>
            <a:pPr>
              <a:buNone/>
            </a:pPr>
            <a:r>
              <a:rPr lang="en-US" dirty="0"/>
              <a:t>else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/>
              <a:t>$name = 'World';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	$color = 'black';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		}</a:t>
            </a:r>
          </a:p>
          <a:p>
            <a:pPr>
              <a:buNone/>
            </a:pPr>
            <a:r>
              <a:rPr lang="en-US" dirty="0"/>
              <a:t>echo  … </a:t>
            </a:r>
            <a:r>
              <a:rPr lang="en-US" dirty="0">
                <a:solidFill>
                  <a:srgbClr val="FF0000"/>
                </a:solidFill>
              </a:rPr>
              <a:t>&lt;font color='$color'&gt;</a:t>
            </a:r>
            <a:r>
              <a:rPr lang="en-US" dirty="0"/>
              <a:t>$name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  <p:extLst>
      <p:ext uri="{BB962C8B-B14F-4D97-AF65-F5344CB8AC3E}">
        <p14:creationId xmlns:p14="http://schemas.microsoft.com/office/powerpoint/2010/main" val="36107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BC4F-9BAB-4C0C-A054-710EAFBA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PHP Compound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E398-8070-4BBC-8880-90D3EFF5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a group of PHP statements together, enclose them in CURLY BRACKETS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(TRUE) {</a:t>
            </a:r>
          </a:p>
          <a:p>
            <a:pPr marL="0" indent="0">
              <a:buNone/>
            </a:pPr>
            <a:r>
              <a:rPr lang="en-US" dirty="0"/>
              <a:t>	statement #1;</a:t>
            </a:r>
          </a:p>
          <a:p>
            <a:pPr marL="0" indent="0">
              <a:buNone/>
            </a:pPr>
            <a:r>
              <a:rPr lang="en-US" dirty="0"/>
              <a:t>	statement #2;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05E16-52F2-4EB2-B904-9BC6D18E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C044-13B1-4356-8FFB-849603CF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CEAE-DD2C-46E4-A5C5-379612F5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960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Hello World 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Modify helloworld4.php so that: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If the inputted name is “</a:t>
            </a:r>
            <a:r>
              <a:rPr lang="en-US" i="1" dirty="0"/>
              <a:t>YOUR NAME</a:t>
            </a:r>
            <a:r>
              <a:rPr lang="en-US" dirty="0"/>
              <a:t>” the greeting is “Howdy”, otherwise the greeting is “HELLO”;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  <p:extLst>
      <p:ext uri="{BB962C8B-B14F-4D97-AF65-F5344CB8AC3E}">
        <p14:creationId xmlns:p14="http://schemas.microsoft.com/office/powerpoint/2010/main" val="21238201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Hello World 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&lt;?php</a:t>
            </a:r>
          </a:p>
          <a:p>
            <a:pPr marL="0" indent="0">
              <a:buNone/>
            </a:pPr>
            <a:r>
              <a:rPr lang="en-US" dirty="0"/>
              <a:t>// helloworld5.php - Hello World</a:t>
            </a:r>
          </a:p>
          <a:p>
            <a:pPr marL="0" indent="0">
              <a:buNone/>
            </a:pPr>
            <a:r>
              <a:rPr lang="en-US" dirty="0"/>
              <a:t>// Written by: Charles Kaplan, August 2021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isset</a:t>
            </a:r>
            <a:r>
              <a:rPr lang="en-US" dirty="0"/>
              <a:t>($_GET['name'])) {$name = $_GET['name']; $color = 'green';}</a:t>
            </a:r>
          </a:p>
          <a:p>
            <a:pPr marL="0" indent="0">
              <a:buNone/>
            </a:pPr>
            <a:r>
              <a:rPr lang="en-US" dirty="0"/>
              <a:t>	else {$name = 'World'; $color = 'black';}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if ($name == 'Charlie') $greeting = 'Howdy';	else $greeting = 'Hello';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echo "&lt;!doctype HTML&gt;</a:t>
            </a:r>
          </a:p>
          <a:p>
            <a:pPr marL="0" indent="0">
              <a:buNone/>
            </a:pPr>
            <a:r>
              <a:rPr lang="en-US" dirty="0"/>
              <a:t>	           &lt;html&gt;&lt;body&gt;</a:t>
            </a:r>
          </a:p>
          <a:p>
            <a:pPr marL="0" indent="0">
              <a:buNone/>
            </a:pPr>
            <a:r>
              <a:rPr lang="en-US" dirty="0"/>
              <a:t>	           $greeting &lt;font color='$color'&gt;$name&lt;/font&gt;</a:t>
            </a:r>
          </a:p>
          <a:p>
            <a:pPr marL="0" indent="0">
              <a:buNone/>
            </a:pPr>
            <a:r>
              <a:rPr lang="en-US" dirty="0"/>
              <a:t>	           &lt;/body&gt;&lt;/html&gt;";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?&gt;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  <p:extLst>
      <p:ext uri="{BB962C8B-B14F-4D97-AF65-F5344CB8AC3E}">
        <p14:creationId xmlns:p14="http://schemas.microsoft.com/office/powerpoint/2010/main" val="2612820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4B4C-1603-4114-A6E9-AA345800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Hello World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ECF1-9915-4B7B-ABDB-F968A6E0F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Formatting your program with </a:t>
            </a:r>
            <a:r>
              <a:rPr lang="en-US" b="1" dirty="0">
                <a:solidFill>
                  <a:srgbClr val="00B050"/>
                </a:solidFill>
              </a:rPr>
              <a:t>COMMENTS </a:t>
            </a:r>
            <a:r>
              <a:rPr lang="en-US" dirty="0"/>
              <a:t>makes it easier to read and modify</a:t>
            </a:r>
          </a:p>
          <a:p>
            <a:r>
              <a:rPr lang="en-US" dirty="0"/>
              <a:t>PHP programs generally have at least these 4 sections: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B050"/>
                </a:solidFill>
              </a:rPr>
              <a:t>// Setup/Variables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	// Input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	// Process Input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	//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2DDA-F671-45A6-BF4D-7B31AA22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36277-A0F9-434D-885C-77624FAF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8ABAE-53D9-4AB9-A338-EE1AAE48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96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7167-8214-4913-A9D2-A596016D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PHP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09F3-4F5E-40E1-8419-B67A573F1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has several Constants that are commonly used: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	- evaluates to 1</a:t>
            </a:r>
          </a:p>
          <a:p>
            <a:r>
              <a:rPr lang="en-US" b="1" dirty="0">
                <a:solidFill>
                  <a:srgbClr val="00B050"/>
                </a:solidFill>
              </a:rPr>
              <a:t>FALSE</a:t>
            </a:r>
            <a:r>
              <a:rPr lang="en-US" dirty="0"/>
              <a:t>	- evaluates to 0</a:t>
            </a:r>
          </a:p>
          <a:p>
            <a:r>
              <a:rPr lang="en-US" b="1" dirty="0">
                <a:solidFill>
                  <a:srgbClr val="00B050"/>
                </a:solidFill>
              </a:rPr>
              <a:t>NULL</a:t>
            </a:r>
            <a:r>
              <a:rPr lang="en-US" dirty="0"/>
              <a:t>	- No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FD11-17BB-47CB-80E0-51170B32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3533A-E51D-49CA-940A-E7748AA4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885EB-0E04-45E0-A2E8-18A08CCB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2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Hello World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WAMPServer installed with root directory as wamp64/www/</a:t>
            </a:r>
          </a:p>
          <a:p>
            <a:r>
              <a:rPr lang="en-US" dirty="0" err="1"/>
              <a:t>NotePad</a:t>
            </a:r>
            <a:r>
              <a:rPr lang="en-US" dirty="0"/>
              <a:t>++ installed as editor</a:t>
            </a:r>
          </a:p>
          <a:p>
            <a:r>
              <a:rPr lang="en-US" dirty="0"/>
              <a:t>Hello World, my first PHP program</a:t>
            </a:r>
          </a:p>
          <a:p>
            <a:r>
              <a:rPr lang="en-US" dirty="0"/>
              <a:t>Statements:  IF, ECHO </a:t>
            </a:r>
          </a:p>
          <a:p>
            <a:r>
              <a:rPr lang="en-US" dirty="0"/>
              <a:t>Functions: ISSET, TRIM</a:t>
            </a:r>
          </a:p>
          <a:p>
            <a:r>
              <a:rPr lang="en-US" dirty="0"/>
              <a:t>Getting Input</a:t>
            </a:r>
          </a:p>
          <a:p>
            <a:r>
              <a:rPr lang="en-US" dirty="0"/>
              <a:t>Grouping Statements</a:t>
            </a:r>
          </a:p>
          <a:p>
            <a:r>
              <a:rPr lang="en-US" dirty="0"/>
              <a:t>Strings, Variable Substitution, Constants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Week 1 -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  <a:p>
            <a:r>
              <a:rPr lang="en-US" dirty="0"/>
              <a:t>Introduction to PHP</a:t>
            </a:r>
          </a:p>
          <a:p>
            <a:r>
              <a:rPr lang="en-US" dirty="0"/>
              <a:t>Introduction to MySQL</a:t>
            </a:r>
          </a:p>
          <a:p>
            <a:r>
              <a:rPr lang="en-US" dirty="0"/>
              <a:t>WAMPServer</a:t>
            </a:r>
          </a:p>
          <a:p>
            <a:r>
              <a:rPr lang="en-US" dirty="0" err="1"/>
              <a:t>NotePad</a:t>
            </a:r>
            <a:r>
              <a:rPr lang="en-US" dirty="0"/>
              <a:t>++</a:t>
            </a:r>
          </a:p>
          <a:p>
            <a:r>
              <a:rPr lang="en-US" dirty="0"/>
              <a:t>Hello World</a:t>
            </a:r>
          </a:p>
          <a:p>
            <a:r>
              <a:rPr lang="en-US" dirty="0"/>
              <a:t>Statis vs. Dynamic websites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u="sng" dirty="0"/>
              <a:t>At the completion of this course the student will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Have the skill to create dynamic Web front-ends, middleware and back-end components of e-commerce sites.</a:t>
            </a:r>
          </a:p>
          <a:p>
            <a:pPr lvl="0"/>
            <a:r>
              <a:rPr lang="en-US" dirty="0"/>
              <a:t>Understand web database construction.</a:t>
            </a:r>
          </a:p>
          <a:p>
            <a:pPr lvl="0"/>
            <a:r>
              <a:rPr lang="en-US" dirty="0"/>
              <a:t>Understand client-side technologies.</a:t>
            </a:r>
          </a:p>
          <a:p>
            <a:pPr lvl="0"/>
            <a:r>
              <a:rPr lang="en-US" dirty="0"/>
              <a:t>Understand server-side technologies.</a:t>
            </a:r>
          </a:p>
          <a:p>
            <a:pPr lvl="0"/>
            <a:r>
              <a:rPr lang="en-US" dirty="0"/>
              <a:t>Understand connectivity of databases to web pages.</a:t>
            </a:r>
          </a:p>
          <a:p>
            <a:pPr lvl="0"/>
            <a:r>
              <a:rPr lang="en-US" dirty="0"/>
              <a:t>Know how to write conditions, branching, loops, functions, user-defined functions in PHP.</a:t>
            </a:r>
          </a:p>
          <a:p>
            <a:pPr lvl="0"/>
            <a:r>
              <a:rPr lang="en-US" dirty="0"/>
              <a:t>Know how to implement arrays, strings and advanced data manipulation in PHP.</a:t>
            </a:r>
          </a:p>
          <a:p>
            <a:pPr lvl="0"/>
            <a:r>
              <a:rPr lang="en-US" dirty="0"/>
              <a:t>Be able to write SQL using MySQL: query, join, inserting, updating and deleting data.</a:t>
            </a:r>
          </a:p>
          <a:p>
            <a:pPr lvl="0"/>
            <a:r>
              <a:rPr lang="en-US" dirty="0"/>
              <a:t>Query and update MySQL databases using PHP.</a:t>
            </a:r>
          </a:p>
          <a:p>
            <a:pPr lvl="0"/>
            <a:r>
              <a:rPr lang="en-US" dirty="0"/>
              <a:t>Understand Session Management and HTTP authentication with PHP.</a:t>
            </a:r>
          </a:p>
          <a:p>
            <a:pPr lvl="0"/>
            <a:r>
              <a:rPr lang="en-US" dirty="0"/>
              <a:t>Be able to install and administer an Apache/PHP/MySQL website with WAMPserver.</a:t>
            </a:r>
          </a:p>
          <a:p>
            <a:pPr lvl="0"/>
            <a:r>
              <a:rPr lang="en-US" dirty="0"/>
              <a:t>Know available resources to assist in website development.</a:t>
            </a:r>
          </a:p>
          <a:p>
            <a:pPr lvl="0"/>
            <a:r>
              <a:rPr lang="en-US" dirty="0"/>
              <a:t>Know how to import data to and export data from MySQL databases.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Week 1 – Homework, Due Sept.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50"/>
                </a:solidFill>
              </a:rPr>
              <a:t>Homework</a:t>
            </a:r>
            <a:r>
              <a:rPr lang="en-US" b="1" dirty="0">
                <a:solidFill>
                  <a:srgbClr val="00B050"/>
                </a:solidFill>
              </a:rPr>
              <a:t> 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Get the Textbook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Review Chapter 1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Read Chapter 3 – PHP Basics</a:t>
            </a:r>
            <a:endParaRPr lang="en-US" sz="2800" b="1" dirty="0">
              <a:solidFill>
                <a:srgbClr val="00B050"/>
              </a:solidFill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Install WAMPServer and </a:t>
            </a:r>
            <a:r>
              <a:rPr lang="en-US" b="1" dirty="0" err="1">
                <a:solidFill>
                  <a:srgbClr val="00B050"/>
                </a:solidFill>
              </a:rPr>
              <a:t>NotePad</a:t>
            </a:r>
            <a:r>
              <a:rPr lang="en-US" b="1" dirty="0">
                <a:solidFill>
                  <a:srgbClr val="00B050"/>
                </a:solidFill>
              </a:rPr>
              <a:t>++ on your Laptop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Enhance </a:t>
            </a:r>
            <a:r>
              <a:rPr lang="en-US" b="1" dirty="0" err="1">
                <a:solidFill>
                  <a:srgbClr val="00B050"/>
                </a:solidFill>
              </a:rPr>
              <a:t>helloworld.php</a:t>
            </a:r>
            <a:r>
              <a:rPr lang="en-US" b="1" dirty="0">
                <a:solidFill>
                  <a:srgbClr val="00B050"/>
                </a:solidFill>
              </a:rPr>
              <a:t> to show a picture of yourself when your name is input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Hand in on Blackboard Learn.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604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EC88-5C89-43A5-993D-0F691DEE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HTML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D0D5-E657-42D8-9206-CE9F0E48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&lt;image </a:t>
            </a:r>
            <a:r>
              <a:rPr lang="en-US" sz="2800" dirty="0" err="1"/>
              <a:t>src</a:t>
            </a:r>
            <a:r>
              <a:rPr lang="en-US" sz="2800" dirty="0"/>
              <a:t>='</a:t>
            </a:r>
            <a:r>
              <a:rPr lang="en-US" sz="2800" i="1" dirty="0"/>
              <a:t>image.jpg</a:t>
            </a:r>
            <a:r>
              <a:rPr lang="en-US" sz="2800" dirty="0"/>
              <a:t>'&gt;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 err="1"/>
              <a:t>src</a:t>
            </a:r>
            <a:r>
              <a:rPr lang="en-US" sz="2800" dirty="0"/>
              <a:t> is the name and location of the image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Default directory is the same directory as the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7DF5D-8DA4-4E35-948E-5869D3C4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5788-6442-413C-833F-C2FB4807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D287D-0A43-4D96-AED8-6086F0D6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953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86CD-AE9E-7607-9A0D-05F3D4F1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D933-0206-BAB5-D577-2915FDAE4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rgbClr val="FF0000"/>
                </a:solidFill>
              </a:rPr>
              <a:t>NO CLASS</a:t>
            </a:r>
          </a:p>
          <a:p>
            <a:pPr marL="0" indent="0" algn="ctr">
              <a:buNone/>
            </a:pPr>
            <a:r>
              <a:rPr lang="en-US" sz="7200" b="1" dirty="0">
                <a:solidFill>
                  <a:srgbClr val="FF0000"/>
                </a:solidFill>
              </a:rPr>
              <a:t>SEPTEMBER 6th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C13D-F4A8-CE47-7FA7-6EBCBC3D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A6EF8-1162-2BBC-15D2-9FCA226A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E581C-4050-2E45-0E06-898B6F9D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4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Knowledge of</a:t>
            </a:r>
            <a:endParaRPr lang="en-US" dirty="0"/>
          </a:p>
          <a:p>
            <a:pPr lvl="1"/>
            <a:r>
              <a:rPr lang="en-US" dirty="0"/>
              <a:t>HTML, CSS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Programming</a:t>
            </a:r>
          </a:p>
          <a:p>
            <a:r>
              <a:rPr lang="en-US" b="1" u="sng" dirty="0"/>
              <a:t>We Will Not Cover</a:t>
            </a:r>
          </a:p>
          <a:p>
            <a:pPr lvl="1"/>
            <a:r>
              <a:rPr lang="en-US" dirty="0"/>
              <a:t>PHP Object Oriented Programming Model</a:t>
            </a:r>
          </a:p>
          <a:p>
            <a:pPr lvl="1"/>
            <a:r>
              <a:rPr lang="en-US" dirty="0"/>
              <a:t>JavaScript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Required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5486400" cy="4525963"/>
          </a:xfrm>
        </p:spPr>
        <p:txBody>
          <a:bodyPr>
            <a:normAutofit/>
          </a:bodyPr>
          <a:lstStyle/>
          <a:p>
            <a:r>
              <a:rPr lang="en-US" i="1" dirty="0"/>
              <a:t>Learning PHP, MySQL &amp; </a:t>
            </a:r>
            <a:r>
              <a:rPr lang="en-US" i="1" dirty="0" err="1"/>
              <a:t>Javascript</a:t>
            </a:r>
            <a:r>
              <a:rPr lang="en-US" i="1" dirty="0"/>
              <a:t>, 5</a:t>
            </a:r>
            <a:r>
              <a:rPr lang="en-US" i="1" baseline="30000" dirty="0"/>
              <a:t>th</a:t>
            </a:r>
            <a:r>
              <a:rPr lang="en-US" i="1" dirty="0"/>
              <a:t> Edition </a:t>
            </a:r>
          </a:p>
          <a:p>
            <a:r>
              <a:rPr lang="en-US" i="1" dirty="0"/>
              <a:t>By Robin Nixon</a:t>
            </a:r>
          </a:p>
          <a:p>
            <a:r>
              <a:rPr lang="en-US" dirty="0"/>
              <a:t>Amazon – under $30 </a:t>
            </a:r>
          </a:p>
          <a:p>
            <a:r>
              <a:rPr lang="en-US" dirty="0"/>
              <a:t>Bookstore</a:t>
            </a:r>
          </a:p>
          <a:p>
            <a:r>
              <a:rPr lang="en-US" dirty="0"/>
              <a:t>We will jump around covering the topics we need.  We will not cover the entire book.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91200" y="1837572"/>
            <a:ext cx="3168051" cy="415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Laptops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PC with WAMPServer &amp; Notepad++</a:t>
            </a:r>
          </a:p>
          <a:p>
            <a:r>
              <a:rPr lang="en-US" dirty="0"/>
              <a:t>Homework will involve coding</a:t>
            </a:r>
          </a:p>
          <a:p>
            <a:r>
              <a:rPr lang="en-US" dirty="0"/>
              <a:t>Use VDI or personal Laptop for Homework and Classwork</a:t>
            </a:r>
          </a:p>
          <a:p>
            <a:r>
              <a:rPr lang="en-US" dirty="0"/>
              <a:t>Install WAMPServer and Notepad++ on your Laptop (or equivalent, </a:t>
            </a:r>
            <a:r>
              <a:rPr lang="en-US" dirty="0" err="1"/>
              <a:t>ie</a:t>
            </a:r>
            <a:r>
              <a:rPr lang="en-US" dirty="0"/>
              <a:t>. AMPPS, XAMPP)</a:t>
            </a:r>
          </a:p>
          <a:p>
            <a:r>
              <a:rPr lang="en-US" dirty="0"/>
              <a:t>For MAC’s, use XAMPP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4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u="sng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Class Work, Homework – 20%</a:t>
            </a:r>
          </a:p>
          <a:p>
            <a:r>
              <a:rPr lang="en-US" u="sng" dirty="0"/>
              <a:t>Exams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Midterm – 15%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Final – 25%</a:t>
            </a:r>
          </a:p>
          <a:p>
            <a:r>
              <a:rPr lang="en-US" dirty="0"/>
              <a:t>Project – 40%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No curve, everyone can get an “A”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BCS350 -  Week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3D425-1901-4C33-943E-2D8B2AD9C28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©2016-2021 Charles Kaplan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14781</TotalTime>
  <Words>2937</Words>
  <Application>Microsoft Office PowerPoint</Application>
  <PresentationFormat>On-screen Show (4:3)</PresentationFormat>
  <Paragraphs>556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Courier New</vt:lpstr>
      <vt:lpstr>Office Theme</vt:lpstr>
      <vt:lpstr>BCS350 Web Database Development</vt:lpstr>
      <vt:lpstr>Instructor Information</vt:lpstr>
      <vt:lpstr>Students</vt:lpstr>
      <vt:lpstr>Course Description</vt:lpstr>
      <vt:lpstr>Course Objectives</vt:lpstr>
      <vt:lpstr>Prerequisites</vt:lpstr>
      <vt:lpstr>Required Textbook</vt:lpstr>
      <vt:lpstr>Laptops</vt:lpstr>
      <vt:lpstr>Grading</vt:lpstr>
      <vt:lpstr>Schedule – 1st Half</vt:lpstr>
      <vt:lpstr>Schedule – 2nd Half</vt:lpstr>
      <vt:lpstr>Project</vt:lpstr>
      <vt:lpstr>Class Logistics</vt:lpstr>
      <vt:lpstr>Remote Learning</vt:lpstr>
      <vt:lpstr>The BCS350 Website</vt:lpstr>
      <vt:lpstr>BCS350 Website Features</vt:lpstr>
      <vt:lpstr>Introduction to PHP</vt:lpstr>
      <vt:lpstr>PHP – History</vt:lpstr>
      <vt:lpstr>PHP - Popularity</vt:lpstr>
      <vt:lpstr>PHP – Interpretive Language</vt:lpstr>
      <vt:lpstr>PHP - Summary</vt:lpstr>
      <vt:lpstr>Introduction to MySQL</vt:lpstr>
      <vt:lpstr>MySQL - History</vt:lpstr>
      <vt:lpstr>MySQL - Popularity</vt:lpstr>
      <vt:lpstr>MySQL - Users</vt:lpstr>
      <vt:lpstr>MySQL - Summary</vt:lpstr>
      <vt:lpstr>PowerPoint Presentation</vt:lpstr>
      <vt:lpstr>Lab Exercise</vt:lpstr>
      <vt:lpstr>PowerPoint Presentation</vt:lpstr>
      <vt:lpstr>WAMPServer - Installation</vt:lpstr>
      <vt:lpstr>NotePad++</vt:lpstr>
      <vt:lpstr>NotePad++ - Installation</vt:lpstr>
      <vt:lpstr>Start WAMPServer</vt:lpstr>
      <vt:lpstr>Hello World (HTML)</vt:lpstr>
      <vt:lpstr>Hello World (PHP)</vt:lpstr>
      <vt:lpstr>Hello World Review</vt:lpstr>
      <vt:lpstr>Hello World Review</vt:lpstr>
      <vt:lpstr>Hello World #2</vt:lpstr>
      <vt:lpstr>PHP String Types</vt:lpstr>
      <vt:lpstr>Hello World #3</vt:lpstr>
      <vt:lpstr>PHP ISSET Function</vt:lpstr>
      <vt:lpstr>Hello World #4</vt:lpstr>
      <vt:lpstr>PHP Compound Statements</vt:lpstr>
      <vt:lpstr>Hello World #5</vt:lpstr>
      <vt:lpstr>Hello World #5</vt:lpstr>
      <vt:lpstr>Hello World #6</vt:lpstr>
      <vt:lpstr>PHP Constants</vt:lpstr>
      <vt:lpstr>Hello World - Summary</vt:lpstr>
      <vt:lpstr>Week 1 - Summary</vt:lpstr>
      <vt:lpstr>Week 1 – Homework, Due Sept. 13</vt:lpstr>
      <vt:lpstr>HTML Images</vt:lpstr>
      <vt:lpstr>REMINDER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BCS350 – Web Database Development, Fall 2013</dc:title>
  <dc:creator>Charles</dc:creator>
  <cp:lastModifiedBy>Charles R Kaplan</cp:lastModifiedBy>
  <cp:revision>164</cp:revision>
  <dcterms:created xsi:type="dcterms:W3CDTF">2013-08-17T14:37:48Z</dcterms:created>
  <dcterms:modified xsi:type="dcterms:W3CDTF">2022-08-22T19:38:56Z</dcterms:modified>
</cp:coreProperties>
</file>