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4" r:id="rId2"/>
    <p:sldMasterId id="2147483696" r:id="rId3"/>
  </p:sldMasterIdLst>
  <p:notesMasterIdLst>
    <p:notesMasterId r:id="rId58"/>
  </p:notesMasterIdLst>
  <p:sldIdLst>
    <p:sldId id="256" r:id="rId4"/>
    <p:sldId id="308" r:id="rId5"/>
    <p:sldId id="311" r:id="rId6"/>
    <p:sldId id="345" r:id="rId7"/>
    <p:sldId id="309" r:id="rId8"/>
    <p:sldId id="310" r:id="rId9"/>
    <p:sldId id="340" r:id="rId10"/>
    <p:sldId id="344" r:id="rId11"/>
    <p:sldId id="290" r:id="rId12"/>
    <p:sldId id="291" r:id="rId13"/>
    <p:sldId id="292" r:id="rId14"/>
    <p:sldId id="312" r:id="rId15"/>
    <p:sldId id="313" r:id="rId16"/>
    <p:sldId id="293" r:id="rId17"/>
    <p:sldId id="314" r:id="rId18"/>
    <p:sldId id="315" r:id="rId19"/>
    <p:sldId id="317" r:id="rId20"/>
    <p:sldId id="294" r:id="rId21"/>
    <p:sldId id="295" r:id="rId22"/>
    <p:sldId id="296" r:id="rId23"/>
    <p:sldId id="337" r:id="rId24"/>
    <p:sldId id="336" r:id="rId25"/>
    <p:sldId id="342" r:id="rId26"/>
    <p:sldId id="318" r:id="rId27"/>
    <p:sldId id="319" r:id="rId28"/>
    <p:sldId id="297" r:id="rId29"/>
    <p:sldId id="298" r:id="rId30"/>
    <p:sldId id="320" r:id="rId31"/>
    <p:sldId id="321" r:id="rId32"/>
    <p:sldId id="299" r:id="rId33"/>
    <p:sldId id="300" r:id="rId34"/>
    <p:sldId id="331" r:id="rId35"/>
    <p:sldId id="301" r:id="rId36"/>
    <p:sldId id="302" r:id="rId37"/>
    <p:sldId id="322" r:id="rId38"/>
    <p:sldId id="307" r:id="rId39"/>
    <p:sldId id="343" r:id="rId40"/>
    <p:sldId id="323" r:id="rId41"/>
    <p:sldId id="324" r:id="rId42"/>
    <p:sldId id="338" r:id="rId43"/>
    <p:sldId id="303" r:id="rId44"/>
    <p:sldId id="304" r:id="rId45"/>
    <p:sldId id="305" r:id="rId46"/>
    <p:sldId id="335" r:id="rId47"/>
    <p:sldId id="306" r:id="rId48"/>
    <p:sldId id="339" r:id="rId49"/>
    <p:sldId id="325" r:id="rId50"/>
    <p:sldId id="326" r:id="rId51"/>
    <p:sldId id="328" r:id="rId52"/>
    <p:sldId id="332" r:id="rId53"/>
    <p:sldId id="334" r:id="rId54"/>
    <p:sldId id="329" r:id="rId55"/>
    <p:sldId id="289" r:id="rId56"/>
    <p:sldId id="346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B1256-46C3-49CE-BFD5-EFE3B85C2DD0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C1E9C-4812-4C86-865B-1F2F8083C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1E9C-4812-4C86-865B-1F2F8083CC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1E9C-4812-4C86-865B-1F2F8083CC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9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1E9C-4812-4C86-865B-1F2F8083CC2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1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1E9C-4812-4C86-865B-1F2F8083CC2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27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1E9C-4812-4C86-865B-1F2F8083CC2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1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31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0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4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5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2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6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8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3558-8A12-4C58-AA88-723957DDDC21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8AAA-509A-4551-A8E7-C936C3B9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5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BCS 350 - Week #2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©2014 - Charles Kaplan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BCS 350 - Week #2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©2014 - Charles Kaplan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BCS350</a:t>
            </a:r>
            <a:br>
              <a:rPr lang="en-US" dirty="0"/>
            </a:br>
            <a:r>
              <a:rPr lang="en-US" dirty="0"/>
              <a:t>Web Database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Week# 2 - PHP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Escaping to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Tags 	&lt;?PHP statements ?&gt;</a:t>
            </a:r>
          </a:p>
          <a:p>
            <a:r>
              <a:rPr lang="en-US" dirty="0"/>
              <a:t>Embedded		&lt;HTML&gt;&lt;BODY&gt;</a:t>
            </a:r>
          </a:p>
          <a:p>
            <a:pPr>
              <a:buNone/>
            </a:pPr>
            <a:r>
              <a:rPr lang="en-US" dirty="0"/>
              <a:t>				&lt;?PHP echo "Hello World"; ?&gt;</a:t>
            </a:r>
          </a:p>
          <a:p>
            <a:pPr>
              <a:buNone/>
            </a:pPr>
            <a:r>
              <a:rPr lang="en-US" dirty="0"/>
              <a:t>				&lt;/BODY&gt;&lt;/HTML&gt;</a:t>
            </a:r>
          </a:p>
          <a:p>
            <a:r>
              <a:rPr lang="en-US" dirty="0"/>
              <a:t>Other styles rarely used</a:t>
            </a:r>
          </a:p>
          <a:p>
            <a:r>
              <a:rPr lang="en-US" dirty="0"/>
              <a:t>Short tags are preferred for readability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u="sng" dirty="0"/>
              <a:t>Format</a:t>
            </a:r>
            <a:r>
              <a:rPr lang="en-US" dirty="0"/>
              <a:t>		</a:t>
            </a:r>
            <a:r>
              <a:rPr lang="en-US" u="sng" dirty="0"/>
              <a:t>Example</a:t>
            </a:r>
            <a:r>
              <a:rPr lang="en-US" dirty="0"/>
              <a:t>	</a:t>
            </a:r>
            <a:r>
              <a:rPr lang="en-US" u="sng" dirty="0"/>
              <a:t>Scope</a:t>
            </a:r>
          </a:p>
          <a:p>
            <a:r>
              <a:rPr lang="en-US" dirty="0"/>
              <a:t>C++ Syntax	// 		end of line</a:t>
            </a:r>
          </a:p>
          <a:p>
            <a:r>
              <a:rPr lang="en-US" dirty="0"/>
              <a:t>Shell Syntax	#		end of line</a:t>
            </a:r>
          </a:p>
          <a:p>
            <a:r>
              <a:rPr lang="en-US" dirty="0"/>
              <a:t>Multi-line C	/* … */	/* till next */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/>
              <a:t>What is Missing From This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&lt;?PHP</a:t>
            </a:r>
          </a:p>
          <a:p>
            <a:pPr>
              <a:buNone/>
            </a:pPr>
            <a:r>
              <a:rPr lang="en-US" dirty="0"/>
              <a:t>	echo "&lt;!DOCTYPE html&gt;</a:t>
            </a:r>
          </a:p>
          <a:p>
            <a:pPr>
              <a:buNone/>
            </a:pPr>
            <a:r>
              <a:rPr lang="en-US" dirty="0"/>
              <a:t>	           &lt;HTML&gt;</a:t>
            </a:r>
          </a:p>
          <a:p>
            <a:pPr>
              <a:buNone/>
            </a:pPr>
            <a:r>
              <a:rPr lang="en-US" dirty="0"/>
              <a:t>		   &lt;BODY&gt;</a:t>
            </a:r>
          </a:p>
          <a:p>
            <a:pPr>
              <a:buNone/>
            </a:pPr>
            <a:r>
              <a:rPr lang="en-US" dirty="0"/>
              <a:t>		   Hello World</a:t>
            </a:r>
          </a:p>
          <a:p>
            <a:pPr>
              <a:buNone/>
            </a:pPr>
            <a:r>
              <a:rPr lang="en-US" dirty="0"/>
              <a:t>		   &lt;/BODY&gt;</a:t>
            </a:r>
          </a:p>
          <a:p>
            <a:pPr>
              <a:buNone/>
            </a:pPr>
            <a:r>
              <a:rPr lang="en-US" dirty="0"/>
              <a:t>		   &lt;/HTML&gt;";</a:t>
            </a:r>
          </a:p>
          <a:p>
            <a:pPr>
              <a:buNone/>
            </a:pPr>
            <a:r>
              <a:rPr lang="en-US" dirty="0"/>
              <a:t>?&gt;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/>
              <a:t>What is Missing From This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&lt;?PHP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helloworld.php</a:t>
            </a:r>
            <a:r>
              <a:rPr lang="en-US" dirty="0">
                <a:solidFill>
                  <a:srgbClr val="FF0000"/>
                </a:solidFill>
              </a:rPr>
              <a:t> – My first PHP Program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// Written by:  Prof. Kaplan, September 2014</a:t>
            </a:r>
          </a:p>
          <a:p>
            <a:pPr>
              <a:buNone/>
            </a:pPr>
            <a:r>
              <a:rPr lang="en-US" dirty="0"/>
              <a:t>	  echo "&lt;HTML&gt;</a:t>
            </a:r>
          </a:p>
          <a:p>
            <a:pPr>
              <a:buNone/>
            </a:pPr>
            <a:r>
              <a:rPr lang="en-US" dirty="0"/>
              <a:t>		     &lt;BODY&gt;</a:t>
            </a:r>
          </a:p>
          <a:p>
            <a:pPr>
              <a:buNone/>
            </a:pPr>
            <a:r>
              <a:rPr lang="en-US" dirty="0"/>
              <a:t>		     Hello World</a:t>
            </a:r>
          </a:p>
          <a:p>
            <a:pPr>
              <a:buNone/>
            </a:pPr>
            <a:r>
              <a:rPr lang="en-US" dirty="0"/>
              <a:t>		     &lt;/BODY&gt;</a:t>
            </a:r>
          </a:p>
          <a:p>
            <a:pPr>
              <a:buNone/>
            </a:pPr>
            <a:r>
              <a:rPr lang="en-US" dirty="0"/>
              <a:t>		     &lt;/HTML&gt;";</a:t>
            </a:r>
          </a:p>
          <a:p>
            <a:pPr>
              <a:buNone/>
            </a:pPr>
            <a:r>
              <a:rPr lang="en-US" dirty="0"/>
              <a:t>?&gt;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b="1" u="sng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b="1" dirty="0"/>
              <a:t>print()</a:t>
            </a:r>
            <a:r>
              <a:rPr lang="en-US" dirty="0"/>
              <a:t>		function, 1 string</a:t>
            </a:r>
          </a:p>
          <a:p>
            <a:pPr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</a:rPr>
              <a:t>print("Hello World");</a:t>
            </a:r>
          </a:p>
          <a:p>
            <a:r>
              <a:rPr lang="en-US" b="1" dirty="0"/>
              <a:t>echo</a:t>
            </a:r>
            <a:r>
              <a:rPr lang="en-US" dirty="0"/>
              <a:t>		statement, multiple strings</a:t>
            </a:r>
          </a:p>
          <a:p>
            <a:pPr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</a:rPr>
              <a:t>echo "Hello World";</a:t>
            </a:r>
          </a:p>
          <a:p>
            <a:r>
              <a:rPr lang="en-US" b="1" dirty="0" err="1"/>
              <a:t>printf</a:t>
            </a:r>
            <a:r>
              <a:rPr lang="en-US" b="1" dirty="0"/>
              <a:t>()</a:t>
            </a:r>
            <a:r>
              <a:rPr lang="en-US" dirty="0"/>
              <a:t>		print function with formatting</a:t>
            </a:r>
          </a:p>
          <a:p>
            <a:pPr>
              <a:buNone/>
            </a:pPr>
            <a:r>
              <a:rPr lang="en-US" dirty="0"/>
              <a:t>				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("%s", "Hello World");</a:t>
            </a:r>
          </a:p>
          <a:p>
            <a:r>
              <a:rPr lang="en-US" b="1" dirty="0" err="1"/>
              <a:t>sprintf</a:t>
            </a:r>
            <a:r>
              <a:rPr lang="en-US" b="1" dirty="0"/>
              <a:t>()</a:t>
            </a:r>
            <a:r>
              <a:rPr lang="en-US" dirty="0"/>
              <a:t>		like </a:t>
            </a:r>
            <a:r>
              <a:rPr lang="en-US" dirty="0" err="1"/>
              <a:t>printf</a:t>
            </a:r>
            <a:r>
              <a:rPr lang="en-US" dirty="0"/>
              <a:t>, except output to string</a:t>
            </a:r>
          </a:p>
          <a:p>
            <a:pPr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</a:rPr>
              <a:t>$name = </a:t>
            </a:r>
            <a:r>
              <a:rPr lang="en-US" dirty="0" err="1">
                <a:solidFill>
                  <a:srgbClr val="FF0000"/>
                </a:solidFill>
              </a:rPr>
              <a:t>sprintf</a:t>
            </a:r>
            <a:r>
              <a:rPr lang="en-US" dirty="0">
                <a:solidFill>
                  <a:srgbClr val="FF0000"/>
                </a:solidFill>
              </a:rPr>
              <a:t>("%s", "World");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			echo "Hello $name";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Output,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&lt;?PHP</a:t>
            </a:r>
          </a:p>
          <a:p>
            <a:pPr>
              <a:buNone/>
            </a:pPr>
            <a:r>
              <a:rPr lang="en-US" dirty="0"/>
              <a:t>	$cost = 43.2;</a:t>
            </a:r>
          </a:p>
          <a:p>
            <a:pPr>
              <a:buNone/>
            </a:pPr>
            <a:r>
              <a:rPr lang="en-US" dirty="0"/>
              <a:t>	echo "Cost is $$cost&lt;br&gt;";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("Cost is $%.2f"; $cost);</a:t>
            </a:r>
          </a:p>
          <a:p>
            <a:pPr>
              <a:buNone/>
            </a:pPr>
            <a:r>
              <a:rPr lang="en-US" dirty="0"/>
              <a:t>?&gt;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Cost is $43.2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Cost is $43.20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/>
              <a:t>How do we fix the Echo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&lt;?PHP</a:t>
            </a:r>
          </a:p>
          <a:p>
            <a:pPr>
              <a:buNone/>
            </a:pPr>
            <a:r>
              <a:rPr lang="en-US" dirty="0"/>
              <a:t>	$cost = 43.2;</a:t>
            </a:r>
          </a:p>
          <a:p>
            <a:pPr>
              <a:buNone/>
            </a:pPr>
            <a:r>
              <a:rPr lang="en-US" dirty="0"/>
              <a:t>	echo "Cost is $$cost&lt;br&gt;";</a:t>
            </a:r>
          </a:p>
          <a:p>
            <a:pPr>
              <a:buNone/>
            </a:pPr>
            <a:r>
              <a:rPr lang="en-US" dirty="0"/>
              <a:t>?&gt;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Cost is $43.2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/>
              <a:t>How do we fix the Echo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&lt;?php</a:t>
            </a:r>
          </a:p>
          <a:p>
            <a:pPr>
              <a:buNone/>
            </a:pPr>
            <a:r>
              <a:rPr lang="en-US" dirty="0"/>
              <a:t>	$cost = 43.2;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$cost2 = </a:t>
            </a:r>
            <a:r>
              <a:rPr lang="en-US" dirty="0" err="1">
                <a:solidFill>
                  <a:srgbClr val="FF0000"/>
                </a:solidFill>
              </a:rPr>
              <a:t>sprintf</a:t>
            </a:r>
            <a:r>
              <a:rPr lang="en-US" dirty="0">
                <a:solidFill>
                  <a:srgbClr val="FF0000"/>
                </a:solidFill>
              </a:rPr>
              <a:t>("$%.2f"; $cost);</a:t>
            </a:r>
          </a:p>
          <a:p>
            <a:pPr>
              <a:buNone/>
            </a:pPr>
            <a:r>
              <a:rPr lang="en-US" dirty="0"/>
              <a:t>	echo "Cost is </a:t>
            </a:r>
            <a:r>
              <a:rPr lang="en-US" dirty="0">
                <a:solidFill>
                  <a:srgbClr val="FF0000"/>
                </a:solidFill>
              </a:rPr>
              <a:t>$cost2</a:t>
            </a:r>
            <a:r>
              <a:rPr lang="en-US" dirty="0"/>
              <a:t>&lt;br&gt;";</a:t>
            </a:r>
          </a:p>
          <a:p>
            <a:pPr>
              <a:buNone/>
            </a:pPr>
            <a:r>
              <a:rPr lang="en-US" dirty="0"/>
              <a:t>?&gt;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Cost is $43.20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		(</a:t>
            </a:r>
            <a:r>
              <a:rPr lang="en-US" dirty="0" err="1"/>
              <a:t>bool</a:t>
            </a:r>
            <a:r>
              <a:rPr lang="en-US" dirty="0"/>
              <a:t>) or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r>
              <a:rPr lang="en-US" dirty="0"/>
              <a:t>Integer		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/>
              <a:t>Float		(real) or (double) or (float)</a:t>
            </a:r>
          </a:p>
          <a:p>
            <a:r>
              <a:rPr lang="en-US" dirty="0"/>
              <a:t>String		(string)</a:t>
            </a:r>
          </a:p>
          <a:p>
            <a:r>
              <a:rPr lang="en-US" dirty="0"/>
              <a:t>Arrays		(array)</a:t>
            </a:r>
          </a:p>
          <a:p>
            <a:r>
              <a:rPr lang="en-US" dirty="0">
                <a:solidFill>
                  <a:srgbClr val="FF0000"/>
                </a:solidFill>
              </a:rPr>
              <a:t>Object		(object)</a:t>
            </a:r>
          </a:p>
          <a:p>
            <a:r>
              <a:rPr lang="en-US" dirty="0">
                <a:solidFill>
                  <a:srgbClr val="FF0000"/>
                </a:solidFill>
              </a:rPr>
              <a:t>Resource		pointer</a:t>
            </a:r>
          </a:p>
          <a:p>
            <a:r>
              <a:rPr lang="en-US" dirty="0"/>
              <a:t>NULL		empty variable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do not have to be "typed", PHP will do a great job automatically typing a variable.</a:t>
            </a:r>
          </a:p>
          <a:p>
            <a:r>
              <a:rPr lang="en-US" u="sng" dirty="0"/>
              <a:t>Type Casting </a:t>
            </a:r>
            <a:r>
              <a:rPr lang="en-US" dirty="0"/>
              <a:t>– changing a variable's type</a:t>
            </a:r>
          </a:p>
          <a:p>
            <a:r>
              <a:rPr lang="en-US" u="sng" dirty="0"/>
              <a:t>Type Juggling </a:t>
            </a:r>
            <a:r>
              <a:rPr lang="en-US" dirty="0"/>
              <a:t>– PHP changing a variables type depending on its use in an expression</a:t>
            </a:r>
          </a:p>
          <a:p>
            <a:r>
              <a:rPr lang="en-US" dirty="0"/>
              <a:t>Type Functions – </a:t>
            </a:r>
            <a:r>
              <a:rPr lang="en-US" dirty="0" err="1"/>
              <a:t>settype</a:t>
            </a:r>
            <a:r>
              <a:rPr lang="en-US" dirty="0"/>
              <a:t>() and </a:t>
            </a:r>
            <a:r>
              <a:rPr lang="en-US" dirty="0" err="1"/>
              <a:t>gettype</a:t>
            </a:r>
            <a:r>
              <a:rPr lang="en-US" dirty="0"/>
              <a:t>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Week #1 – Follow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Textbook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u="sng" dirty="0"/>
              <a:t>Open script in Internet Explorer (or Browser)</a:t>
            </a:r>
          </a:p>
          <a:p>
            <a:pPr>
              <a:buNone/>
            </a:pPr>
            <a:r>
              <a:rPr lang="en-US" dirty="0"/>
              <a:t>Why does this work for HTML scripts, </a:t>
            </a:r>
          </a:p>
          <a:p>
            <a:pPr>
              <a:buNone/>
            </a:pPr>
            <a:r>
              <a:rPr lang="en-US" dirty="0"/>
              <a:t>but not for PHP scripts?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names are case sensitive</a:t>
            </a:r>
          </a:p>
          <a:p>
            <a:pPr marL="0" indent="0">
              <a:buNone/>
            </a:pPr>
            <a:r>
              <a:rPr lang="en-US" dirty="0"/>
              <a:t>	Suggestion: always use all lower case</a:t>
            </a:r>
          </a:p>
          <a:p>
            <a:r>
              <a:rPr lang="en-US" dirty="0"/>
              <a:t>Start with "$", then letter or underscore followed by letters, numbers and/or underscores</a:t>
            </a:r>
          </a:p>
          <a:p>
            <a:r>
              <a:rPr lang="en-US" dirty="0"/>
              <a:t>Variables do not have to be explicitly declared or typed</a:t>
            </a:r>
          </a:p>
          <a:p>
            <a:r>
              <a:rPr lang="en-US" dirty="0"/>
              <a:t>Variable names should describe their use</a:t>
            </a:r>
          </a:p>
          <a:p>
            <a:pPr marL="0" indent="0">
              <a:buNone/>
            </a:pPr>
            <a:r>
              <a:rPr lang="en-US" dirty="0"/>
              <a:t>	For example - $sum or $</a:t>
            </a:r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Good programming practice to explicitly declare variables and describe with comments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b="1" u="sng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Variables</a:t>
            </a:r>
          </a:p>
          <a:p>
            <a:pPr marL="0" indent="0">
              <a:buNone/>
            </a:pPr>
            <a:r>
              <a:rPr lang="en-US" dirty="0"/>
              <a:t>  $</a:t>
            </a:r>
            <a:r>
              <a:rPr lang="en-US" dirty="0" err="1"/>
              <a:t>first_name</a:t>
            </a:r>
            <a:r>
              <a:rPr lang="en-US" dirty="0"/>
              <a:t> = NULL;		// First Name </a:t>
            </a:r>
          </a:p>
          <a:p>
            <a:pPr marL="0" indent="0">
              <a:buNone/>
            </a:pPr>
            <a:r>
              <a:rPr lang="en-US" dirty="0"/>
              <a:t>  $</a:t>
            </a:r>
            <a:r>
              <a:rPr lang="en-US" dirty="0" err="1"/>
              <a:t>last_name</a:t>
            </a:r>
            <a:r>
              <a:rPr lang="en-US" dirty="0"/>
              <a:t> = NULL;		// Last Name</a:t>
            </a:r>
          </a:p>
          <a:p>
            <a:pPr marL="0" indent="0">
              <a:buNone/>
            </a:pPr>
            <a:r>
              <a:rPr lang="en-US" dirty="0"/>
              <a:t>  $total = 0;				// Total on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47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PHP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your PC's</a:t>
            </a:r>
          </a:p>
          <a:p>
            <a:r>
              <a:rPr lang="en-US" dirty="0"/>
              <a:t>Start browser</a:t>
            </a:r>
          </a:p>
          <a:p>
            <a:r>
              <a:rPr lang="en-US" dirty="0"/>
              <a:t>Start </a:t>
            </a:r>
            <a:r>
              <a:rPr lang="en-US" dirty="0" err="1"/>
              <a:t>WAMPServer</a:t>
            </a:r>
            <a:endParaRPr lang="en-US" dirty="0"/>
          </a:p>
          <a:p>
            <a:r>
              <a:rPr lang="en-US" dirty="0"/>
              <a:t>Test that </a:t>
            </a:r>
            <a:r>
              <a:rPr lang="en-US" dirty="0" err="1"/>
              <a:t>WAMPServer</a:t>
            </a:r>
            <a:r>
              <a:rPr lang="en-US" dirty="0"/>
              <a:t> is working: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http://localhost/</a:t>
            </a:r>
            <a:r>
              <a:rPr lang="en-US" dirty="0"/>
              <a:t> on the browser URL line</a:t>
            </a:r>
          </a:p>
          <a:p>
            <a:r>
              <a:rPr lang="en-US" dirty="0"/>
              <a:t>Start Notepad++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1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F934-4995-4B4C-BBE2-2ACB90E7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Variables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E935B-F4E7-4494-AA2F-795356A0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Are these valid PHP variable names?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$_</a:t>
            </a:r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$2nd_base</a:t>
            </a:r>
          </a:p>
          <a:p>
            <a:r>
              <a:rPr lang="en-US" dirty="0"/>
              <a:t>$_2nd_base</a:t>
            </a:r>
          </a:p>
          <a:p>
            <a:r>
              <a:rPr lang="en-US" dirty="0"/>
              <a:t>$</a:t>
            </a:r>
            <a:r>
              <a:rPr lang="en-US" dirty="0" err="1"/>
              <a:t>Social_Security</a:t>
            </a:r>
            <a:r>
              <a:rPr lang="en-US" dirty="0"/>
              <a:t>_#</a:t>
            </a:r>
          </a:p>
          <a:p>
            <a:r>
              <a:rPr lang="en-US" dirty="0"/>
              <a:t>$</a:t>
            </a:r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directory.subdirectory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58E49-A023-4F2A-98C8-E2932AFF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5FE63-A647-4DC3-8CE9-AB0A70B4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0F48-3CAE-49CF-8DF4-4A250ACE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Variables, Lab (#1)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u="sng" dirty="0"/>
              <a:t>What is the difference in the outputs?</a:t>
            </a:r>
          </a:p>
          <a:p>
            <a:pPr>
              <a:buNone/>
            </a:pPr>
            <a:r>
              <a:rPr lang="en-US" dirty="0"/>
              <a:t>&lt;?php</a:t>
            </a:r>
          </a:p>
          <a:p>
            <a:pPr>
              <a:buNone/>
            </a:pPr>
            <a:r>
              <a:rPr lang="en-US" dirty="0"/>
              <a:t>	$one = 1; </a:t>
            </a:r>
          </a:p>
          <a:p>
            <a:pPr>
              <a:buNone/>
            </a:pPr>
            <a:r>
              <a:rPr lang="en-US" dirty="0"/>
              <a:t>	$sum = $one + $one;</a:t>
            </a:r>
          </a:p>
          <a:p>
            <a:pPr>
              <a:buNone/>
            </a:pPr>
            <a:r>
              <a:rPr lang="en-US" dirty="0"/>
              <a:t>	echo "Sum is " . $sum . "&lt;br&gt;";</a:t>
            </a:r>
          </a:p>
          <a:p>
            <a:pPr>
              <a:buNone/>
            </a:pPr>
            <a:r>
              <a:rPr lang="en-US" dirty="0"/>
              <a:t>	echo "Sum is $sum&lt;br&gt;";</a:t>
            </a:r>
          </a:p>
          <a:p>
            <a:pPr>
              <a:buNone/>
            </a:pPr>
            <a:r>
              <a:rPr lang="en-US" dirty="0"/>
              <a:t>	$one = </a:t>
            </a:r>
            <a:r>
              <a:rPr lang="en-US" dirty="0">
                <a:solidFill>
                  <a:srgbClr val="FF0000"/>
                </a:solidFill>
              </a:rPr>
              <a:t>"1"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$sum = $one + $one;</a:t>
            </a:r>
          </a:p>
          <a:p>
            <a:pPr>
              <a:buNone/>
            </a:pPr>
            <a:r>
              <a:rPr lang="en-US" dirty="0"/>
              <a:t>	echo "Sum is $sum&lt;br&gt;";</a:t>
            </a:r>
          </a:p>
          <a:p>
            <a:pPr>
              <a:buNone/>
            </a:pPr>
            <a:r>
              <a:rPr lang="en-US" dirty="0"/>
              <a:t>?&gt;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Variables,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Sum is 2</a:t>
            </a:r>
          </a:p>
          <a:p>
            <a:pPr>
              <a:buNone/>
            </a:pPr>
            <a:r>
              <a:rPr lang="en-US" dirty="0"/>
              <a:t>Sum is 2</a:t>
            </a:r>
          </a:p>
          <a:p>
            <a:pPr>
              <a:buNone/>
            </a:pPr>
            <a:r>
              <a:rPr lang="en-US" dirty="0"/>
              <a:t>Sum is 2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PHP is very flexible handling variable typing, but with flexibility comes the possibility of unexpected results.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b="1" u="sng" dirty="0"/>
              <a:t>Variable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r>
              <a:rPr lang="en-US" dirty="0"/>
              <a:t>Value Assignment	$color = "Red";</a:t>
            </a:r>
          </a:p>
          <a:p>
            <a:pPr>
              <a:buNone/>
            </a:pPr>
            <a:r>
              <a:rPr lang="en-US" dirty="0"/>
              <a:t>					$age = 18;</a:t>
            </a:r>
          </a:p>
          <a:p>
            <a:r>
              <a:rPr lang="en-US" dirty="0"/>
              <a:t>Reference Assignment	$color = "Red";</a:t>
            </a:r>
          </a:p>
          <a:p>
            <a:pPr>
              <a:buNone/>
            </a:pPr>
            <a:r>
              <a:rPr lang="en-US" dirty="0"/>
              <a:t>					$</a:t>
            </a:r>
            <a:r>
              <a:rPr lang="en-US" dirty="0" err="1"/>
              <a:t>mycolor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$color;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$color = "Red";   // $</a:t>
            </a:r>
            <a:r>
              <a:rPr lang="en-US" dirty="0" err="1"/>
              <a:t>mycolor</a:t>
            </a:r>
            <a:r>
              <a:rPr lang="en-US" dirty="0"/>
              <a:t> is value of $color ("Red")</a:t>
            </a:r>
          </a:p>
          <a:p>
            <a:pPr>
              <a:buNone/>
            </a:pPr>
            <a:r>
              <a:rPr lang="en-US" dirty="0"/>
              <a:t>$color = "Blue";  //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mycolor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rgbClr val="FF0000"/>
                </a:solidFill>
              </a:rPr>
              <a:t> "Blue";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Variable Scope (functions)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  <a:r>
              <a:rPr lang="en-US" u="sng" dirty="0"/>
              <a:t>Scope Type</a:t>
            </a:r>
            <a:r>
              <a:rPr lang="en-US" dirty="0"/>
              <a:t>			</a:t>
            </a:r>
            <a:r>
              <a:rPr lang="en-US" u="sng" dirty="0"/>
              <a:t>Scope</a:t>
            </a:r>
          </a:p>
          <a:p>
            <a:r>
              <a:rPr lang="en-US" dirty="0"/>
              <a:t>Local				Within a function</a:t>
            </a:r>
          </a:p>
          <a:p>
            <a:r>
              <a:rPr lang="en-US" dirty="0"/>
              <a:t>Function Parameters		Within a function</a:t>
            </a:r>
          </a:p>
          <a:p>
            <a:r>
              <a:rPr lang="en-US" dirty="0"/>
              <a:t>Global				Script and function</a:t>
            </a:r>
          </a:p>
          <a:p>
            <a:r>
              <a:rPr lang="en-US" dirty="0"/>
              <a:t>Static				Script and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 programming practice – do not use Global  variables in functions, instead use Function Parameters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Variable Scope,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&lt;?php</a:t>
            </a:r>
          </a:p>
          <a:p>
            <a:pPr>
              <a:buNone/>
            </a:pPr>
            <a:r>
              <a:rPr lang="en-US" dirty="0"/>
              <a:t>  function sum($op1, $op2) {</a:t>
            </a:r>
          </a:p>
          <a:p>
            <a:pPr>
              <a:buNone/>
            </a:pPr>
            <a:r>
              <a:rPr lang="en-US" dirty="0"/>
              <a:t>    $total = $op1 + $op2;</a:t>
            </a:r>
          </a:p>
          <a:p>
            <a:pPr>
              <a:buNone/>
            </a:pPr>
            <a:r>
              <a:rPr lang="en-US" dirty="0"/>
              <a:t>    return($total);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$a = 2;  $b = 3;  $x = sum($a, $b);</a:t>
            </a:r>
          </a:p>
          <a:p>
            <a:pPr>
              <a:buNone/>
            </a:pPr>
            <a:r>
              <a:rPr lang="en-US" dirty="0"/>
              <a:t>  echo "The sum of $a and $b is $total";</a:t>
            </a:r>
          </a:p>
          <a:p>
            <a:pPr>
              <a:buNone/>
            </a:pPr>
            <a:r>
              <a:rPr lang="en-US" dirty="0"/>
              <a:t>?&gt;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What is the error in this program?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Variable Scope,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&lt;?PHP</a:t>
            </a:r>
          </a:p>
          <a:p>
            <a:pPr>
              <a:buNone/>
            </a:pPr>
            <a:r>
              <a:rPr lang="en-US" dirty="0"/>
              <a:t>  function sum($op1, $op2)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global $total;</a:t>
            </a:r>
          </a:p>
          <a:p>
            <a:pPr>
              <a:buNone/>
            </a:pPr>
            <a:r>
              <a:rPr lang="en-US" dirty="0"/>
              <a:t>    $total = $op1 + $op2;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$a = 2;  $b = 3; $x = sum($a, $b);</a:t>
            </a:r>
          </a:p>
          <a:p>
            <a:pPr>
              <a:buNone/>
            </a:pPr>
            <a:r>
              <a:rPr lang="en-US" dirty="0"/>
              <a:t>  echo "The sum of $op1 and $op2 is </a:t>
            </a:r>
            <a:r>
              <a:rPr lang="en-US" b="1" dirty="0">
                <a:solidFill>
                  <a:srgbClr val="FF0000"/>
                </a:solidFill>
              </a:rPr>
              <a:t>$total</a:t>
            </a:r>
            <a:r>
              <a:rPr lang="en-US" dirty="0"/>
              <a:t>";</a:t>
            </a:r>
          </a:p>
          <a:p>
            <a:pPr>
              <a:buNone/>
            </a:pPr>
            <a:r>
              <a:rPr lang="en-US" dirty="0"/>
              <a:t>?&gt;</a:t>
            </a:r>
          </a:p>
          <a:p>
            <a:pPr>
              <a:buNone/>
            </a:pPr>
            <a:r>
              <a:rPr lang="en-US" dirty="0"/>
              <a:t>------------------------------------------------------------------</a:t>
            </a:r>
          </a:p>
          <a:p>
            <a:pPr>
              <a:buNone/>
            </a:pPr>
            <a:r>
              <a:rPr lang="en-US" dirty="0"/>
              <a:t>&lt;?PHP</a:t>
            </a:r>
          </a:p>
          <a:p>
            <a:pPr>
              <a:buNone/>
            </a:pPr>
            <a:r>
              <a:rPr lang="en-US" dirty="0"/>
              <a:t>  function sum($op1, $op2) {</a:t>
            </a:r>
          </a:p>
          <a:p>
            <a:pPr>
              <a:buNone/>
            </a:pPr>
            <a:r>
              <a:rPr lang="en-US" dirty="0"/>
              <a:t>    $total = $op1 + $op2;</a:t>
            </a:r>
          </a:p>
          <a:p>
            <a:pPr>
              <a:buNone/>
            </a:pPr>
            <a:r>
              <a:rPr lang="en-US" dirty="0"/>
              <a:t>    return($total);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  $a = 2;  $b = 3; $x = sum($a, $b);</a:t>
            </a:r>
          </a:p>
          <a:p>
            <a:pPr>
              <a:buNone/>
            </a:pPr>
            <a:r>
              <a:rPr lang="en-US" dirty="0"/>
              <a:t>  echo "The sum of $a and $b is </a:t>
            </a:r>
            <a:r>
              <a:rPr lang="en-US" dirty="0">
                <a:solidFill>
                  <a:srgbClr val="FF0000"/>
                </a:solidFill>
              </a:rPr>
              <a:t>$x</a:t>
            </a:r>
            <a:r>
              <a:rPr lang="en-US" dirty="0"/>
              <a:t>";</a:t>
            </a:r>
          </a:p>
          <a:p>
            <a:pPr>
              <a:buNone/>
            </a:pPr>
            <a:r>
              <a:rPr lang="en-US" dirty="0"/>
              <a:t>?&gt;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Week #1 – Follow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Open FILE (PHP Script) in Browser.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Why does this work for HTML files, but not for PHP files?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Because the file (script) is opened directly by the browser, it is not processed on the server by PHP &amp; MySQL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Superglobal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$_SERVER		Server Information</a:t>
            </a:r>
          </a:p>
          <a:p>
            <a:r>
              <a:rPr lang="en-US" dirty="0"/>
              <a:t>$_GET		Parameters in the URL</a:t>
            </a:r>
          </a:p>
          <a:p>
            <a:r>
              <a:rPr lang="en-US" dirty="0"/>
              <a:t>$_POST		Form input</a:t>
            </a:r>
          </a:p>
          <a:p>
            <a:r>
              <a:rPr lang="en-US" dirty="0"/>
              <a:t>$_COOKIE	HTTP cookies</a:t>
            </a:r>
          </a:p>
          <a:p>
            <a:r>
              <a:rPr lang="en-US" dirty="0"/>
              <a:t>$_FILES		File Upload information</a:t>
            </a:r>
          </a:p>
          <a:p>
            <a:r>
              <a:rPr lang="en-US" dirty="0"/>
              <a:t>$_ENV		Server Environment</a:t>
            </a:r>
          </a:p>
          <a:p>
            <a:r>
              <a:rPr lang="en-US" dirty="0"/>
              <a:t>$_REQUEST	$_GET, $_POST and $_COOKIE</a:t>
            </a:r>
          </a:p>
          <a:p>
            <a:r>
              <a:rPr lang="en-US" dirty="0"/>
              <a:t>$_SESSION	Session Variables</a:t>
            </a:r>
          </a:p>
          <a:p>
            <a:r>
              <a:rPr lang="en-US" dirty="0"/>
              <a:t>$GLOBALS	All Superglobal Variables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b="1" u="sng" dirty="0"/>
              <a:t>Superglobal Variable – Lab (#2)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&lt;?PHP</a:t>
            </a:r>
          </a:p>
          <a:p>
            <a:pPr>
              <a:buNone/>
            </a:pPr>
            <a:r>
              <a:rPr lang="en-US" dirty="0"/>
              <a:t>    echo "&lt;table&gt;</a:t>
            </a:r>
          </a:p>
          <a:p>
            <a:pPr>
              <a:buNone/>
            </a:pPr>
            <a:r>
              <a:rPr lang="en-US" dirty="0"/>
              <a:t>    	   &lt;tr&gt;&lt;td&gt;Variable&lt;/td&gt;&lt;td&gt;Value&lt;/td&gt;&lt;/tr&gt;";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foreach</a:t>
            </a:r>
            <a:r>
              <a:rPr lang="en-US" dirty="0"/>
              <a:t> ($_SERVER as $key =&gt; $value)</a:t>
            </a:r>
          </a:p>
          <a:p>
            <a:pPr>
              <a:buNone/>
            </a:pPr>
            <a:r>
              <a:rPr lang="en-US" dirty="0"/>
              <a:t>	     echo "&lt;</a:t>
            </a:r>
            <a:r>
              <a:rPr lang="en-US" dirty="0" err="1"/>
              <a:t>tr</a:t>
            </a:r>
            <a:r>
              <a:rPr lang="en-US" dirty="0"/>
              <a:t>&gt;&lt;td&gt;$key&lt;/td&gt;&lt;td&gt;$value&lt;/td&gt;&lt;/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>
              <a:buNone/>
            </a:pPr>
            <a:r>
              <a:rPr lang="en-US" dirty="0"/>
              <a:t>    echo "&lt;/table&gt;";</a:t>
            </a:r>
          </a:p>
          <a:p>
            <a:pPr>
              <a:buNone/>
            </a:pPr>
            <a:r>
              <a:rPr lang="en-US" dirty="0"/>
              <a:t>?&gt;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b="1" u="sng" dirty="0"/>
              <a:t>Superglobal Variable – Lab (#3)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&lt;?php</a:t>
            </a:r>
          </a:p>
          <a:p>
            <a:pPr>
              <a:buNone/>
            </a:pPr>
            <a:r>
              <a:rPr lang="en-US" dirty="0"/>
              <a:t>    echo “&lt;table&gt;</a:t>
            </a:r>
          </a:p>
          <a:p>
            <a:pPr>
              <a:buNone/>
            </a:pPr>
            <a:r>
              <a:rPr lang="en-US" dirty="0"/>
              <a:t>	 	   &lt;tr&gt;&lt;td&gt;Variable&lt;/td&gt;&lt;td&gt;Value&lt;/td&gt;&lt;/tr&gt;";</a:t>
            </a:r>
          </a:p>
          <a:p>
            <a:pPr>
              <a:buNone/>
            </a:pPr>
            <a:r>
              <a:rPr lang="en-US" dirty="0"/>
              <a:t>    foreach ($_SERVER as $key =&gt; $value)</a:t>
            </a:r>
          </a:p>
          <a:p>
            <a:pPr>
              <a:buNone/>
            </a:pPr>
            <a:r>
              <a:rPr lang="en-US" dirty="0"/>
              <a:t>	     echo "&lt;tr&gt;&lt;td&gt;$key&lt;/td&gt;&lt;td&gt;$value&lt;/td&gt;&lt;/tr&gt;";</a:t>
            </a:r>
          </a:p>
          <a:p>
            <a:pPr>
              <a:buNone/>
            </a:pPr>
            <a:r>
              <a:rPr lang="en-US" dirty="0"/>
              <a:t>    echo "&lt;/table&gt;";</a:t>
            </a:r>
          </a:p>
          <a:p>
            <a:pPr>
              <a:buNone/>
            </a:pPr>
            <a:r>
              <a:rPr lang="en-US" dirty="0"/>
              <a:t>?&gt;</a:t>
            </a:r>
          </a:p>
          <a:p>
            <a:pPr>
              <a:buNone/>
            </a:pPr>
            <a:r>
              <a:rPr lang="en-US" dirty="0"/>
              <a:t>Modify this script to show variables entered on the URL that go into $_GET array variable.  Run the script with this URL:  bcs350-2.php?name=</a:t>
            </a:r>
            <a:r>
              <a:rPr lang="en-US" dirty="0">
                <a:solidFill>
                  <a:srgbClr val="FF0000"/>
                </a:solidFill>
              </a:rPr>
              <a:t>Your </a:t>
            </a:r>
            <a:r>
              <a:rPr lang="en-US" dirty="0" err="1">
                <a:solidFill>
                  <a:srgbClr val="FF0000"/>
                </a:solidFill>
              </a:rPr>
              <a:t>Name</a:t>
            </a:r>
            <a:r>
              <a:rPr lang="en-US" dirty="0" err="1"/>
              <a:t>&amp;age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xx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Define("PI", 3.141592);</a:t>
            </a:r>
          </a:p>
          <a:p>
            <a:pPr>
              <a:buNone/>
            </a:pPr>
            <a:r>
              <a:rPr lang="en-US" dirty="0"/>
              <a:t>$diameter = PI * $radius;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No advantages over a variable. </a:t>
            </a:r>
          </a:p>
          <a:p>
            <a:pPr>
              <a:buNone/>
            </a:pPr>
            <a:r>
              <a:rPr lang="en-US" dirty="0"/>
              <a:t>Constants cannot be changed.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$PI = 3.141592;</a:t>
            </a:r>
          </a:p>
          <a:p>
            <a:pPr>
              <a:buNone/>
            </a:pPr>
            <a:r>
              <a:rPr lang="en-US" dirty="0"/>
              <a:t>$diameter = $PI * $radius;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Predefined Constants – TRUE, FALSE, NULL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u="sng" dirty="0"/>
              <a:t>Expression</a:t>
            </a:r>
          </a:p>
          <a:p>
            <a:pPr>
              <a:buNone/>
            </a:pPr>
            <a:r>
              <a:rPr lang="en-US" dirty="0"/>
              <a:t>A phrase where an action (operator) is to be</a:t>
            </a:r>
          </a:p>
          <a:p>
            <a:pPr>
              <a:buNone/>
            </a:pPr>
            <a:r>
              <a:rPr lang="en-US" dirty="0"/>
              <a:t>performed on one or more operands.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Example:  $diameter = PI * $radius;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Operands</a:t>
            </a:r>
          </a:p>
          <a:p>
            <a:pPr>
              <a:buNone/>
            </a:pPr>
            <a:r>
              <a:rPr lang="en-US" dirty="0"/>
              <a:t>The inputs to an expression.  Typically operands are</a:t>
            </a:r>
          </a:p>
          <a:p>
            <a:pPr>
              <a:buNone/>
            </a:pPr>
            <a:r>
              <a:rPr lang="en-US" dirty="0"/>
              <a:t>Variables, but could also be constants and values.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Example: $diameter, PI, $radius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Operators</a:t>
            </a:r>
            <a:endParaRPr lang="en-US" dirty="0"/>
          </a:p>
          <a:p>
            <a:pPr>
              <a:buNone/>
            </a:pPr>
            <a:r>
              <a:rPr lang="en-US" dirty="0"/>
              <a:t>Is a symbol that specifies a particular action to be</a:t>
            </a:r>
          </a:p>
          <a:p>
            <a:pPr>
              <a:buNone/>
            </a:pPr>
            <a:r>
              <a:rPr lang="en-US" dirty="0"/>
              <a:t>performed on the operand(s).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Example:  =  * + - /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Common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Arithmetic 		+, -, /, *, %, ++, --</a:t>
            </a:r>
          </a:p>
          <a:p>
            <a:pPr>
              <a:buNone/>
            </a:pPr>
            <a:r>
              <a:rPr lang="en-US" dirty="0"/>
              <a:t>Logical		AND (&amp;&amp;), OR (||), XOR, NOT (!)</a:t>
            </a:r>
          </a:p>
          <a:p>
            <a:pPr>
              <a:buNone/>
            </a:pPr>
            <a:r>
              <a:rPr lang="en-US" dirty="0"/>
              <a:t>String			.</a:t>
            </a:r>
          </a:p>
          <a:p>
            <a:pPr>
              <a:buNone/>
            </a:pPr>
            <a:r>
              <a:rPr lang="en-US" dirty="0"/>
              <a:t>Comparison		&lt;, &lt;=, &gt;, &gt;=</a:t>
            </a:r>
          </a:p>
          <a:p>
            <a:pPr>
              <a:buNone/>
            </a:pPr>
            <a:r>
              <a:rPr lang="en-US" dirty="0"/>
              <a:t>Assignment		=, +=, *=, /=, .=</a:t>
            </a:r>
          </a:p>
          <a:p>
            <a:pPr>
              <a:buNone/>
            </a:pPr>
            <a:r>
              <a:rPr lang="en-US" dirty="0"/>
              <a:t>Equality		==, ===, !=, &lt;&gt;</a:t>
            </a:r>
          </a:p>
          <a:p>
            <a:pPr>
              <a:buNone/>
            </a:pPr>
            <a:r>
              <a:rPr lang="en-US" dirty="0"/>
              <a:t>Bitwise		</a:t>
            </a:r>
            <a:r>
              <a:rPr lang="en-US" dirty="0">
                <a:solidFill>
                  <a:srgbClr val="FF0000"/>
                </a:solidFill>
              </a:rPr>
              <a:t>Not covering in this class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i="1" dirty="0"/>
              <a:t>operand operator operand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Logical Operators:		&lt;, &lt;=, ==, &gt;=, &gt;, !=, &lt;&gt;</a:t>
            </a:r>
          </a:p>
          <a:p>
            <a:pPr marL="0" indent="0">
              <a:buNone/>
            </a:pPr>
            <a:r>
              <a:rPr lang="en-US" dirty="0"/>
              <a:t>Negation			!</a:t>
            </a:r>
          </a:p>
          <a:p>
            <a:pPr marL="0" indent="0">
              <a:buNone/>
            </a:pPr>
            <a:r>
              <a:rPr lang="en-US" dirty="0"/>
              <a:t>Connectors			AND, OR, XOR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If (($logon == TRUE) AND ($age &gt;= 18) AND ($age&lt;=65))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echo "You may enter";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69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FE85-0814-45E3-B6E4-D84B2D5F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Logical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31138-FF70-44EF-AEB6-3831FC8B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output of this script?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$name = ‘Charles’;</a:t>
            </a:r>
          </a:p>
          <a:p>
            <a:pPr marL="0" indent="0">
              <a:buNone/>
            </a:pPr>
            <a:r>
              <a:rPr lang="en-US" dirty="0"/>
              <a:t>    if ($name = ‘Roger’)</a:t>
            </a:r>
          </a:p>
          <a:p>
            <a:pPr marL="0" indent="0">
              <a:buNone/>
            </a:pPr>
            <a:r>
              <a:rPr lang="en-US" dirty="0"/>
              <a:t>	echo “Hello, Roger”;</a:t>
            </a:r>
          </a:p>
          <a:p>
            <a:pPr marL="0" indent="0">
              <a:buNone/>
            </a:pPr>
            <a:r>
              <a:rPr lang="en-US" dirty="0"/>
              <a:t>	else echo “Hi, $name”;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D8A6-D159-462A-9921-CAB68016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FF7D-FC68-48F6-8752-51C8E294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4FD0F-93D2-4CB5-90EC-101989BC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61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u="sng" dirty="0"/>
              <a:t>Figurative</a:t>
            </a:r>
          </a:p>
          <a:p>
            <a:pPr>
              <a:buNone/>
            </a:pPr>
            <a:r>
              <a:rPr lang="en-US" dirty="0"/>
              <a:t>$message = "This is a string";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Variables are substituted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u="sng" dirty="0"/>
              <a:t>Literal</a:t>
            </a:r>
          </a:p>
          <a:p>
            <a:pPr>
              <a:buNone/>
            </a:pPr>
            <a:r>
              <a:rPr lang="en-US" dirty="0"/>
              <a:t>$message =  'This is a string';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No variable substitution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\n	Newline</a:t>
            </a:r>
          </a:p>
          <a:p>
            <a:pPr>
              <a:buNone/>
            </a:pPr>
            <a:r>
              <a:rPr lang="en-US" dirty="0"/>
              <a:t>\r		Carriage Return</a:t>
            </a:r>
          </a:p>
          <a:p>
            <a:pPr>
              <a:buNone/>
            </a:pPr>
            <a:r>
              <a:rPr lang="en-US" dirty="0"/>
              <a:t>\t		Tab</a:t>
            </a:r>
          </a:p>
          <a:p>
            <a:pPr>
              <a:buNone/>
            </a:pPr>
            <a:r>
              <a:rPr lang="en-US" dirty="0"/>
              <a:t>\\		Backslash</a:t>
            </a:r>
          </a:p>
          <a:p>
            <a:pPr>
              <a:buNone/>
            </a:pPr>
            <a:r>
              <a:rPr lang="en-US" dirty="0"/>
              <a:t>\$	Dollar Sign</a:t>
            </a:r>
          </a:p>
          <a:p>
            <a:pPr>
              <a:buNone/>
            </a:pPr>
            <a:r>
              <a:rPr lang="en-US" dirty="0"/>
              <a:t>\"		Double Quote	used in figurative strings</a:t>
            </a:r>
          </a:p>
          <a:p>
            <a:pPr>
              <a:buNone/>
            </a:pPr>
            <a:r>
              <a:rPr lang="en-US" dirty="0"/>
              <a:t>\'		Single Quote	used in literal strings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7D34-DB13-4446-810F-5F3FFCF4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b="1" u="sng" dirty="0"/>
              <a:t>Hello World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80EB-14D3-4B21-A212-C6A43F05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7D3B-9D75-4D77-83E1-B854FB0B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C97C7-A206-49A5-8619-4159ECD8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Double Wave 6">
            <a:extLst>
              <a:ext uri="{FF2B5EF4-FFF2-40B4-BE49-F238E27FC236}">
                <a16:creationId xmlns:a16="http://schemas.microsoft.com/office/drawing/2014/main" id="{07DF8859-0C9E-4AA4-9D95-6286CDC83045}"/>
              </a:ext>
            </a:extLst>
          </p:cNvPr>
          <p:cNvSpPr/>
          <p:nvPr/>
        </p:nvSpPr>
        <p:spPr>
          <a:xfrm>
            <a:off x="1223682" y="2115030"/>
            <a:ext cx="2205318" cy="1371600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Browser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7322B4-D1AC-46E2-B3CB-6536760DF512}"/>
              </a:ext>
            </a:extLst>
          </p:cNvPr>
          <p:cNvSpPr/>
          <p:nvPr/>
        </p:nvSpPr>
        <p:spPr>
          <a:xfrm>
            <a:off x="5486400" y="2115030"/>
            <a:ext cx="1905000" cy="131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Apache</a:t>
            </a:r>
          </a:p>
          <a:p>
            <a:pPr algn="ctr"/>
            <a:r>
              <a:rPr lang="en-US" sz="2800" b="1" dirty="0"/>
              <a:t>Web Server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46F5E10C-9EA5-40CD-929E-2180B4A192A5}"/>
              </a:ext>
            </a:extLst>
          </p:cNvPr>
          <p:cNvSpPr/>
          <p:nvPr/>
        </p:nvSpPr>
        <p:spPr>
          <a:xfrm>
            <a:off x="5481918" y="4126392"/>
            <a:ext cx="1985682" cy="13139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PHP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4D97FA-30F6-40B9-AC21-6FE7C6A34406}"/>
              </a:ext>
            </a:extLst>
          </p:cNvPr>
          <p:cNvCxnSpPr/>
          <p:nvPr/>
        </p:nvCxnSpPr>
        <p:spPr>
          <a:xfrm>
            <a:off x="3429000" y="2438400"/>
            <a:ext cx="2052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666D89-49F1-4794-9CD3-386F90B15FE5}"/>
              </a:ext>
            </a:extLst>
          </p:cNvPr>
          <p:cNvCxnSpPr/>
          <p:nvPr/>
        </p:nvCxnSpPr>
        <p:spPr>
          <a:xfrm>
            <a:off x="7010400" y="3429000"/>
            <a:ext cx="0" cy="69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4D067F-92A4-44A9-B2CD-E8F9345BF194}"/>
              </a:ext>
            </a:extLst>
          </p:cNvPr>
          <p:cNvCxnSpPr/>
          <p:nvPr/>
        </p:nvCxnSpPr>
        <p:spPr>
          <a:xfrm flipV="1">
            <a:off x="6019800" y="3429000"/>
            <a:ext cx="0" cy="69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7F3F0C-E768-4DF4-A68F-66410D86FAF2}"/>
              </a:ext>
            </a:extLst>
          </p:cNvPr>
          <p:cNvCxnSpPr/>
          <p:nvPr/>
        </p:nvCxnSpPr>
        <p:spPr>
          <a:xfrm flipH="1">
            <a:off x="3429000" y="3124200"/>
            <a:ext cx="2052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87215D9-D18E-49B3-9EC2-280E3DB532DB}"/>
              </a:ext>
            </a:extLst>
          </p:cNvPr>
          <p:cNvSpPr txBox="1"/>
          <p:nvPr/>
        </p:nvSpPr>
        <p:spPr>
          <a:xfrm>
            <a:off x="3668182" y="1798843"/>
            <a:ext cx="164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Request </a:t>
            </a:r>
          </a:p>
          <a:p>
            <a:pPr algn="ctr"/>
            <a:r>
              <a:rPr lang="en-US" b="1" dirty="0" err="1"/>
              <a:t>helloworld.php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CA0A4-E99D-4D7A-96BC-7A3B3B9F03B5}"/>
              </a:ext>
            </a:extLst>
          </p:cNvPr>
          <p:cNvSpPr txBox="1"/>
          <p:nvPr/>
        </p:nvSpPr>
        <p:spPr>
          <a:xfrm>
            <a:off x="7474371" y="342900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Invoke </a:t>
            </a:r>
          </a:p>
          <a:p>
            <a:pPr algn="ctr"/>
            <a:r>
              <a:rPr lang="en-US" b="1" dirty="0"/>
              <a:t>PHP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D4FCF1-C177-4C9A-A539-8C8BCC93AAF7}"/>
              </a:ext>
            </a:extLst>
          </p:cNvPr>
          <p:cNvSpPr txBox="1"/>
          <p:nvPr/>
        </p:nvSpPr>
        <p:spPr>
          <a:xfrm>
            <a:off x="4191450" y="3480061"/>
            <a:ext cx="185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helloworld.php</a:t>
            </a:r>
            <a:endParaRPr lang="en-US" b="1" dirty="0"/>
          </a:p>
          <a:p>
            <a:pPr algn="ctr"/>
            <a:r>
              <a:rPr lang="en-US" b="1" dirty="0"/>
              <a:t>Response (HTML)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02ACC36F-94EB-476B-8C3A-3F03307D4048}"/>
              </a:ext>
            </a:extLst>
          </p:cNvPr>
          <p:cNvSpPr/>
          <p:nvPr/>
        </p:nvSpPr>
        <p:spPr>
          <a:xfrm>
            <a:off x="1223682" y="4126392"/>
            <a:ext cx="2133600" cy="13139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WAMP64/WWW/</a:t>
            </a:r>
          </a:p>
          <a:p>
            <a:pPr algn="ctr"/>
            <a:r>
              <a:rPr lang="en-US" b="1" dirty="0"/>
              <a:t>(PHP SCRIPTS)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4C85E5-4372-4213-8F90-BC09B3285FE3}"/>
              </a:ext>
            </a:extLst>
          </p:cNvPr>
          <p:cNvCxnSpPr>
            <a:cxnSpLocks/>
            <a:stCxn id="23" idx="4"/>
            <a:endCxn id="9" idx="1"/>
          </p:cNvCxnSpPr>
          <p:nvPr/>
        </p:nvCxnSpPr>
        <p:spPr>
          <a:xfrm>
            <a:off x="3357282" y="4783377"/>
            <a:ext cx="2124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61EE5F-E528-4394-8A93-4A2196D8E98C}"/>
              </a:ext>
            </a:extLst>
          </p:cNvPr>
          <p:cNvSpPr txBox="1"/>
          <p:nvPr/>
        </p:nvSpPr>
        <p:spPr>
          <a:xfrm>
            <a:off x="3587580" y="4769663"/>
            <a:ext cx="164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helloworld.php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4488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String Lab (#4)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$name = "Charles";</a:t>
            </a:r>
          </a:p>
          <a:p>
            <a:pPr marL="0" indent="0">
              <a:buNone/>
            </a:pPr>
            <a:r>
              <a:rPr lang="en-US" dirty="0"/>
              <a:t>  echo "My name is $name&lt;</a:t>
            </a:r>
            <a:r>
              <a:rPr lang="en-US" dirty="0" err="1"/>
              <a:t>br</a:t>
            </a:r>
            <a:r>
              <a:rPr lang="en-US" dirty="0"/>
              <a:t>&gt;";		// Double quotes</a:t>
            </a:r>
          </a:p>
          <a:p>
            <a:pPr marL="0" indent="0">
              <a:buNone/>
            </a:pPr>
            <a:r>
              <a:rPr lang="en-US" dirty="0"/>
              <a:t>  echo 'My name is $name&lt;</a:t>
            </a:r>
            <a:r>
              <a:rPr lang="en-US" dirty="0" err="1"/>
              <a:t>br</a:t>
            </a:r>
            <a:r>
              <a:rPr lang="en-US" dirty="0"/>
              <a:t>&gt;';		// Single quotes</a:t>
            </a:r>
          </a:p>
          <a:p>
            <a:pPr marL="0" indent="0">
              <a:buNone/>
            </a:pPr>
            <a:r>
              <a:rPr lang="en-US" dirty="0"/>
              <a:t>  echo "My name is '$name' &lt;</a:t>
            </a:r>
            <a:r>
              <a:rPr lang="en-US" dirty="0" err="1"/>
              <a:t>br</a:t>
            </a:r>
            <a:r>
              <a:rPr lang="en-US" dirty="0"/>
              <a:t>&gt;";	// Double quotes</a:t>
            </a:r>
          </a:p>
          <a:p>
            <a:pPr marL="0" indent="0">
              <a:buNone/>
            </a:pPr>
            <a:r>
              <a:rPr lang="en-US" dirty="0"/>
              <a:t>  echo 'My name is \'$name\'&lt;</a:t>
            </a:r>
            <a:r>
              <a:rPr lang="en-US" dirty="0" err="1"/>
              <a:t>br</a:t>
            </a:r>
            <a:r>
              <a:rPr lang="en-US" dirty="0"/>
              <a:t>&gt;'; 	// Single quotes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00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(</a:t>
            </a:r>
            <a:r>
              <a:rPr lang="en-US" i="1" dirty="0"/>
              <a:t>logical</a:t>
            </a:r>
            <a:r>
              <a:rPr lang="en-US" dirty="0"/>
              <a:t>) </a:t>
            </a:r>
            <a:r>
              <a:rPr lang="en-US" i="1" dirty="0"/>
              <a:t>statement;</a:t>
            </a:r>
          </a:p>
          <a:p>
            <a:pPr marL="0" indent="0">
              <a:buNone/>
            </a:pPr>
            <a:r>
              <a:rPr lang="en-US" dirty="0"/>
              <a:t>	ELSE </a:t>
            </a:r>
            <a:r>
              <a:rPr lang="en-US" i="1" dirty="0"/>
              <a:t>statement;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if ($logon == FALSE) echo "Logon to access this page";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else echo "Welcome to the restricted page";</a:t>
            </a:r>
          </a:p>
          <a:p>
            <a:r>
              <a:rPr lang="en-US" dirty="0"/>
              <a:t>IF (</a:t>
            </a:r>
            <a:r>
              <a:rPr lang="en-US" i="1" dirty="0"/>
              <a:t>logical</a:t>
            </a:r>
            <a:r>
              <a:rPr lang="en-US" dirty="0"/>
              <a:t>) </a:t>
            </a:r>
            <a:r>
              <a:rPr lang="en-US" i="1" dirty="0"/>
              <a:t>statement;</a:t>
            </a:r>
          </a:p>
          <a:p>
            <a:pPr marL="0" indent="0">
              <a:buNone/>
            </a:pPr>
            <a:r>
              <a:rPr lang="en-US" dirty="0"/>
              <a:t>	ELSEIF (</a:t>
            </a:r>
            <a:r>
              <a:rPr lang="en-US" i="1" dirty="0"/>
              <a:t>logical</a:t>
            </a:r>
            <a:r>
              <a:rPr lang="en-US" dirty="0"/>
              <a:t>) </a:t>
            </a:r>
            <a:r>
              <a:rPr lang="en-US" i="1" dirty="0"/>
              <a:t>statement;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dirty="0"/>
              <a:t>ELSE</a:t>
            </a:r>
            <a:r>
              <a:rPr lang="en-US" i="1" dirty="0"/>
              <a:t> statement;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if ($logon == FALSE) echo "Logon to access this page";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err="1">
                <a:solidFill>
                  <a:srgbClr val="C00000"/>
                </a:solidFill>
              </a:rPr>
              <a:t>elseif</a:t>
            </a:r>
            <a:r>
              <a:rPr lang="en-US" sz="2400" dirty="0">
                <a:solidFill>
                  <a:srgbClr val="C00000"/>
                </a:solidFill>
              </a:rPr>
              <a:t> ($age &lt; 18) echo "You must be 18 to enter this page";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   else echo "Welcome to the restricted page";</a:t>
            </a:r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Control Statements - 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(</a:t>
            </a:r>
            <a:r>
              <a:rPr lang="en-US" i="1" dirty="0"/>
              <a:t>initial; logical; increment</a:t>
            </a:r>
            <a:r>
              <a:rPr lang="en-US" dirty="0"/>
              <a:t>) </a:t>
            </a:r>
            <a:r>
              <a:rPr lang="en-US" i="1" dirty="0"/>
              <a:t>statement;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FOR ($i=1; $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&lt;11; $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++) echo "I = $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&lt;br&gt;";</a:t>
            </a:r>
          </a:p>
          <a:p>
            <a:r>
              <a:rPr lang="en-US" dirty="0"/>
              <a:t>FOREACH (</a:t>
            </a:r>
            <a:r>
              <a:rPr lang="en-US" i="1" dirty="0"/>
              <a:t>array</a:t>
            </a:r>
            <a:r>
              <a:rPr lang="en-US" dirty="0"/>
              <a:t> AS </a:t>
            </a:r>
            <a:r>
              <a:rPr lang="en-US" i="1" dirty="0"/>
              <a:t>variable</a:t>
            </a:r>
            <a:r>
              <a:rPr lang="en-US" dirty="0"/>
              <a:t>) </a:t>
            </a:r>
            <a:r>
              <a:rPr lang="en-US" i="1" dirty="0"/>
              <a:t>statement;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$digit = array(1,2,3,4,5,6,7,8,9,10);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FOREACH ($digit AS $i) echo "I = $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&lt;br&gt;";</a:t>
            </a:r>
          </a:p>
          <a:p>
            <a:r>
              <a:rPr lang="en-US" dirty="0"/>
              <a:t>WHILE (</a:t>
            </a:r>
            <a:r>
              <a:rPr lang="en-US" i="1" dirty="0"/>
              <a:t>logical</a:t>
            </a:r>
            <a:r>
              <a:rPr lang="en-US" dirty="0"/>
              <a:t>) </a:t>
            </a:r>
            <a:r>
              <a:rPr lang="en-US" i="1" dirty="0"/>
              <a:t>statement;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$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 = 1; WHILE ($i&lt;11) {echo "I = $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&lt;br&gt;";  $i++;}</a:t>
            </a:r>
          </a:p>
          <a:p>
            <a:r>
              <a:rPr lang="en-US" dirty="0"/>
              <a:t>DO </a:t>
            </a:r>
            <a:r>
              <a:rPr lang="en-US" i="1" dirty="0"/>
              <a:t>statement</a:t>
            </a:r>
            <a:r>
              <a:rPr lang="en-US" dirty="0"/>
              <a:t> WHILE (</a:t>
            </a:r>
            <a:r>
              <a:rPr lang="en-US" i="1" dirty="0"/>
              <a:t>logical</a:t>
            </a:r>
            <a:r>
              <a:rPr lang="en-US" dirty="0"/>
              <a:t>);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$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 = 1; DO {echo "I = $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&lt;br&gt;";  $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++;} WHILE ($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&lt;11);</a:t>
            </a:r>
          </a:p>
          <a:p>
            <a:r>
              <a:rPr lang="en-US" dirty="0"/>
              <a:t>Do all of the above </a:t>
            </a:r>
            <a:r>
              <a:rPr lang="en-US" dirty="0">
                <a:solidFill>
                  <a:srgbClr val="FF0000"/>
                </a:solidFill>
              </a:rPr>
              <a:t>control statements </a:t>
            </a:r>
            <a:r>
              <a:rPr lang="en-US" dirty="0"/>
              <a:t>produce the same results?</a:t>
            </a:r>
          </a:p>
          <a:p>
            <a:pPr lvl="1"/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9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Control Statements -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SWITCH (</a:t>
            </a:r>
            <a:r>
              <a:rPr lang="en-US" sz="2800" i="1" dirty="0"/>
              <a:t>variable</a:t>
            </a:r>
            <a:r>
              <a:rPr lang="en-US" sz="2800" dirty="0"/>
              <a:t>) {</a:t>
            </a:r>
          </a:p>
          <a:p>
            <a:pPr marL="0" indent="0">
              <a:buNone/>
            </a:pPr>
            <a:r>
              <a:rPr lang="en-US" sz="2800" dirty="0"/>
              <a:t>  CASE </a:t>
            </a:r>
            <a:r>
              <a:rPr lang="en-US" sz="2800" i="1" dirty="0"/>
              <a:t>value1</a:t>
            </a:r>
            <a:r>
              <a:rPr lang="en-US" sz="2800" dirty="0"/>
              <a:t>: 		</a:t>
            </a:r>
            <a:r>
              <a:rPr lang="en-US" sz="2800" i="1" dirty="0"/>
              <a:t>statement;</a:t>
            </a:r>
          </a:p>
          <a:p>
            <a:pPr marL="0" indent="0">
              <a:buNone/>
            </a:pPr>
            <a:r>
              <a:rPr lang="en-US" sz="2800" dirty="0"/>
              <a:t>  CASE </a:t>
            </a:r>
            <a:r>
              <a:rPr lang="en-US" sz="2800" i="1" dirty="0"/>
              <a:t>value2</a:t>
            </a:r>
            <a:r>
              <a:rPr lang="en-US" sz="2800" dirty="0"/>
              <a:t>: 		</a:t>
            </a:r>
            <a:r>
              <a:rPr lang="en-US" sz="2800" i="1" dirty="0"/>
              <a:t>statement;</a:t>
            </a:r>
          </a:p>
          <a:p>
            <a:pPr marL="0" indent="0">
              <a:buNone/>
            </a:pPr>
            <a:r>
              <a:rPr lang="en-US" sz="2800" dirty="0"/>
              <a:t>  DEFAULT:          	</a:t>
            </a:r>
            <a:r>
              <a:rPr lang="en-US" sz="2800" i="1" dirty="0"/>
              <a:t>statement;</a:t>
            </a:r>
          </a:p>
          <a:p>
            <a:pPr marL="0" indent="0">
              <a:buNone/>
            </a:pPr>
            <a:r>
              <a:rPr lang="en-US" sz="2800" dirty="0"/>
              <a:t>  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$task = "first";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switch($task)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  case "first":	   	echo "Hello"; break: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  case "second":		echo "Record Updated"; break;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  case "last":		echo "Goodbye"; break;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  default:		echo "ERROR";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  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70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b="1" u="sng" dirty="0"/>
              <a:t>Switch Lab (#5)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&lt;?php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if (</a:t>
            </a:r>
            <a:r>
              <a:rPr lang="en-US" dirty="0" err="1">
                <a:solidFill>
                  <a:srgbClr val="C00000"/>
                </a:solidFill>
              </a:rPr>
              <a:t>isset</a:t>
            </a:r>
            <a:r>
              <a:rPr lang="en-US" dirty="0">
                <a:solidFill>
                  <a:srgbClr val="C00000"/>
                </a:solidFill>
              </a:rPr>
              <a:t>($_GET['task']))  $task = $_GET['task’];  else $task = NULL;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switch($task) {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case NULL:		echo "No Task Input"; break;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case "first":		echo "Hello"; break;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case "second":		echo "Record Updated"; break;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case "last":		echo "Goodbye"; break;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default:		echo "ERROR";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}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?&gt;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Code program and save as bcs350_week02_05.php</a:t>
            </a:r>
          </a:p>
          <a:p>
            <a:pPr marL="0" indent="0">
              <a:buNone/>
            </a:pPr>
            <a:r>
              <a:rPr lang="en-US" dirty="0"/>
              <a:t>Run program: bcs350_week02_05.php?task=xx</a:t>
            </a:r>
          </a:p>
          <a:p>
            <a:pPr marL="0" indent="0">
              <a:buNone/>
            </a:pPr>
            <a:r>
              <a:rPr lang="en-US" dirty="0"/>
              <a:t>Where xx is first, second, last and other values</a:t>
            </a:r>
          </a:p>
          <a:p>
            <a:pPr marL="0" indent="0">
              <a:buNone/>
            </a:pPr>
            <a:r>
              <a:rPr lang="en-US" dirty="0"/>
              <a:t>What happens when you run: bcs350_week02_05.php?task=First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91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Control Statements - Exiting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BREAK;		Leave the controlling loop</a:t>
            </a:r>
          </a:p>
          <a:p>
            <a:r>
              <a:rPr lang="en-US" dirty="0"/>
              <a:t>CONTINUE;	Jump to next loop iteration</a:t>
            </a:r>
          </a:p>
          <a:p>
            <a:r>
              <a:rPr lang="en-US" dirty="0"/>
              <a:t>DIE(</a:t>
            </a:r>
            <a:r>
              <a:rPr lang="en-US" i="1" dirty="0"/>
              <a:t>message</a:t>
            </a:r>
            <a:r>
              <a:rPr lang="en-US" dirty="0"/>
              <a:t>);	End program, print message</a:t>
            </a:r>
          </a:p>
          <a:p>
            <a:r>
              <a:rPr lang="en-US" dirty="0"/>
              <a:t>GOTO		</a:t>
            </a:r>
            <a:r>
              <a:rPr lang="en-US" dirty="0">
                <a:solidFill>
                  <a:srgbClr val="FF0000"/>
                </a:solidFill>
              </a:rPr>
              <a:t>We will not use (poor </a:t>
            </a:r>
            <a:r>
              <a:rPr lang="en-US" dirty="0"/>
              <a:t>					</a:t>
            </a:r>
            <a:r>
              <a:rPr lang="en-US" dirty="0">
                <a:solidFill>
                  <a:srgbClr val="FF0000"/>
                </a:solidFill>
              </a:rPr>
              <a:t>programming practice)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62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CONTROL STATEMENT LAB (#6)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$total = 5;  $count = 0;</a:t>
            </a:r>
          </a:p>
          <a:p>
            <a:pPr marL="0" indent="0">
              <a:buNone/>
            </a:pPr>
            <a:r>
              <a:rPr lang="en-US" dirty="0"/>
              <a:t>  while($count &lt; $total) </a:t>
            </a:r>
          </a:p>
          <a:p>
            <a:pPr marL="0" indent="0">
              <a:buNone/>
            </a:pPr>
            <a:r>
              <a:rPr lang="en-US" dirty="0"/>
              <a:t>     {$count++;                  echo "$count&lt;</a:t>
            </a:r>
            <a:r>
              <a:rPr lang="en-US" dirty="0" err="1"/>
              <a:t>br</a:t>
            </a:r>
            <a:r>
              <a:rPr lang="en-US" dirty="0"/>
              <a:t>&gt;";}  </a:t>
            </a:r>
          </a:p>
          <a:p>
            <a:pPr marL="0" indent="0">
              <a:buNone/>
            </a:pPr>
            <a:r>
              <a:rPr lang="en-US" dirty="0"/>
              <a:t>  echo "$count&lt;p&gt;";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$count = 0;</a:t>
            </a:r>
          </a:p>
          <a:p>
            <a:pPr marL="0" indent="0">
              <a:buNone/>
            </a:pPr>
            <a:r>
              <a:rPr lang="en-US" dirty="0"/>
              <a:t>  while($count &lt; $total) </a:t>
            </a:r>
          </a:p>
          <a:p>
            <a:pPr marL="0" indent="0">
              <a:buNone/>
            </a:pPr>
            <a:r>
              <a:rPr lang="en-US" dirty="0"/>
              <a:t>     {$count++; continue; echo "$count&lt;</a:t>
            </a:r>
            <a:r>
              <a:rPr lang="en-US" dirty="0" err="1"/>
              <a:t>br</a:t>
            </a:r>
            <a:r>
              <a:rPr lang="en-US" dirty="0"/>
              <a:t>&gt;";} </a:t>
            </a:r>
          </a:p>
          <a:p>
            <a:pPr marL="0" indent="0">
              <a:buNone/>
            </a:pPr>
            <a:r>
              <a:rPr lang="en-US" dirty="0"/>
              <a:t>  echo "$count&lt;p&gt;";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$count = 0;</a:t>
            </a:r>
          </a:p>
          <a:p>
            <a:pPr marL="0" indent="0">
              <a:buNone/>
            </a:pPr>
            <a:r>
              <a:rPr lang="en-US" dirty="0"/>
              <a:t>  while($count &lt; $total) </a:t>
            </a:r>
          </a:p>
          <a:p>
            <a:pPr marL="0" indent="0">
              <a:buNone/>
            </a:pPr>
            <a:r>
              <a:rPr lang="en-US" dirty="0"/>
              <a:t>     {$count++; break;       echo "$count&lt;</a:t>
            </a:r>
            <a:r>
              <a:rPr lang="en-US" dirty="0" err="1"/>
              <a:t>br</a:t>
            </a:r>
            <a:r>
              <a:rPr lang="en-US" dirty="0"/>
              <a:t>&gt;";} </a:t>
            </a:r>
          </a:p>
          <a:p>
            <a:pPr marL="0" indent="0">
              <a:buNone/>
            </a:pPr>
            <a:r>
              <a:rPr lang="en-US" dirty="0"/>
              <a:t>  echo "$count&lt;p&gt;";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97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File Inclusion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INCLUDE		Embed PHP script</a:t>
            </a:r>
          </a:p>
          <a:p>
            <a:pPr>
              <a:buNone/>
            </a:pPr>
            <a:r>
              <a:rPr lang="en-US" dirty="0"/>
              <a:t>INCLUDE_ONCE	Embed PHP script – only once</a:t>
            </a:r>
          </a:p>
          <a:p>
            <a:pPr>
              <a:buNone/>
            </a:pPr>
            <a:r>
              <a:rPr lang="en-US" dirty="0"/>
              <a:t>REQUIRE		Embed PHP script</a:t>
            </a:r>
          </a:p>
          <a:p>
            <a:pPr>
              <a:buNone/>
            </a:pPr>
            <a:r>
              <a:rPr lang="en-US" dirty="0"/>
              <a:t>REQUIRE_ONCE	Embed PHP script – only once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u="sng" dirty="0"/>
              <a:t>INCLUDE vs. REQUIRE</a:t>
            </a:r>
          </a:p>
          <a:p>
            <a:pPr>
              <a:buNone/>
            </a:pPr>
            <a:r>
              <a:rPr lang="en-US" dirty="0"/>
              <a:t>Failed REQUIRE terminates the script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Why Use INCLUDE/REQUIRE?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Common Code		Function Library</a:t>
            </a:r>
          </a:p>
          <a:p>
            <a:pPr>
              <a:buNone/>
            </a:pPr>
            <a:r>
              <a:rPr lang="en-US" dirty="0"/>
              <a:t>Hide Passwords		MySQL Logon</a:t>
            </a:r>
          </a:p>
          <a:p>
            <a:pPr>
              <a:buNone/>
            </a:pPr>
            <a:r>
              <a:rPr lang="en-US" dirty="0"/>
              <a:t>Remote Scripts</a:t>
            </a:r>
          </a:p>
          <a:p>
            <a:pPr>
              <a:buNone/>
            </a:pPr>
            <a:r>
              <a:rPr lang="en-US" dirty="0"/>
              <a:t>Organization, standardization and reuse</a:t>
            </a:r>
          </a:p>
          <a:p>
            <a:pPr>
              <a:buNone/>
            </a:pPr>
            <a:r>
              <a:rPr lang="en-US" dirty="0"/>
              <a:t>Make scripts that are easy to read and understand</a:t>
            </a:r>
          </a:p>
          <a:p>
            <a:pPr>
              <a:buNone/>
            </a:pPr>
            <a:r>
              <a:rPr lang="en-US" dirty="0"/>
              <a:t>A good script can be seen entirely on one screen!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– FOR (#7)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1) Write a program that will input a number and calculate the sum of the digits from one to that number.</a:t>
            </a:r>
          </a:p>
          <a:p>
            <a:pPr>
              <a:buNone/>
            </a:pPr>
            <a:r>
              <a:rPr lang="en-US" dirty="0"/>
              <a:t>Example:  if input is 4, sum is 1+2+3+4 = 10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2) Write the same program using the WHILE statement, instead of FOR.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Server/Client Environment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214" name="Group 70"/>
          <p:cNvGraphicFramePr>
            <a:graphicFrameLocks noGrp="1"/>
          </p:cNvGraphicFramePr>
          <p:nvPr/>
        </p:nvGraphicFramePr>
        <p:xfrm>
          <a:off x="838200" y="1371600"/>
          <a:ext cx="2743200" cy="470154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Server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PHP Programs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PHP/MySQL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WebServer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(Apache)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Operating System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(LINUX)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Hardware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217" name="Group 73"/>
          <p:cNvGraphicFramePr>
            <a:graphicFrameLocks noGrp="1"/>
          </p:cNvGraphicFramePr>
          <p:nvPr/>
        </p:nvGraphicFramePr>
        <p:xfrm>
          <a:off x="5486400" y="2819400"/>
          <a:ext cx="2819400" cy="329819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Client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Browser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(IE, Firefox, Opera, etc.)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Operating System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(Windows XP, Vista)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Hardware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09" name="Group 65"/>
          <p:cNvGraphicFramePr>
            <a:graphicFrameLocks noGrp="1"/>
          </p:cNvGraphicFramePr>
          <p:nvPr/>
        </p:nvGraphicFramePr>
        <p:xfrm>
          <a:off x="4114800" y="1981200"/>
          <a:ext cx="838200" cy="410260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11" name="AutoShape 67"/>
          <p:cNvCxnSpPr>
            <a:cxnSpLocks noChangeShapeType="1"/>
          </p:cNvCxnSpPr>
          <p:nvPr/>
        </p:nvCxnSpPr>
        <p:spPr bwMode="auto">
          <a:xfrm>
            <a:off x="3581400" y="5715000"/>
            <a:ext cx="533400" cy="1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213" name="AutoShape 69"/>
          <p:cNvCxnSpPr>
            <a:cxnSpLocks noChangeShapeType="1"/>
          </p:cNvCxnSpPr>
          <p:nvPr/>
        </p:nvCxnSpPr>
        <p:spPr bwMode="auto">
          <a:xfrm>
            <a:off x="4953000" y="5791200"/>
            <a:ext cx="533400" cy="1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-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>
              <a:buNone/>
            </a:pPr>
            <a:r>
              <a:rPr lang="en-US" dirty="0"/>
              <a:t>	if (</a:t>
            </a:r>
            <a:r>
              <a:rPr lang="en-US" dirty="0" err="1"/>
              <a:t>isset</a:t>
            </a:r>
            <a:r>
              <a:rPr lang="en-US" dirty="0"/>
              <a:t>($_GET['x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'</a:t>
            </a:r>
            <a:r>
              <a:rPr lang="en-US" dirty="0"/>
              <a:t>]))</a:t>
            </a:r>
          </a:p>
          <a:p>
            <a:pPr>
              <a:buNone/>
            </a:pPr>
            <a:r>
              <a:rPr lang="en-US" dirty="0"/>
              <a:t>		$x = $_GET['x'];</a:t>
            </a:r>
          </a:p>
          <a:p>
            <a:pPr>
              <a:buNone/>
            </a:pPr>
            <a:r>
              <a:rPr lang="en-US" dirty="0"/>
              <a:t>		else $x = 10;	/* default, if no input */</a:t>
            </a:r>
          </a:p>
          <a:p>
            <a:pPr>
              <a:buNone/>
            </a:pPr>
            <a:r>
              <a:rPr lang="en-US" dirty="0"/>
              <a:t>	$sum = 0;</a:t>
            </a:r>
          </a:p>
          <a:p>
            <a:pPr>
              <a:buNone/>
            </a:pPr>
            <a:r>
              <a:rPr lang="en-US" dirty="0"/>
              <a:t>	for ($</a:t>
            </a:r>
            <a:r>
              <a:rPr lang="en-US" dirty="0" err="1"/>
              <a:t>i</a:t>
            </a:r>
            <a:r>
              <a:rPr lang="en-US" dirty="0"/>
              <a:t>=1; $</a:t>
            </a:r>
            <a:r>
              <a:rPr lang="en-US" dirty="0" err="1"/>
              <a:t>i</a:t>
            </a:r>
            <a:r>
              <a:rPr lang="en-US" dirty="0"/>
              <a:t> &lt;= $x; $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		$sum += $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echo "The sum of the digits from 1 to $x is $sum";</a:t>
            </a:r>
          </a:p>
          <a:p>
            <a:pPr>
              <a:buNone/>
            </a:pPr>
            <a:r>
              <a:rPr lang="en-US" dirty="0"/>
              <a:t>?&gt;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– WHILE (#8)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>
              <a:buNone/>
            </a:pPr>
            <a:r>
              <a:rPr lang="en-US" dirty="0"/>
              <a:t>	if (</a:t>
            </a:r>
            <a:r>
              <a:rPr lang="en-US" dirty="0" err="1"/>
              <a:t>isset</a:t>
            </a:r>
            <a:r>
              <a:rPr lang="en-US" dirty="0"/>
              <a:t>($_GET['x']))</a:t>
            </a:r>
          </a:p>
          <a:p>
            <a:pPr>
              <a:buNone/>
            </a:pPr>
            <a:r>
              <a:rPr lang="en-US" dirty="0"/>
              <a:t>		$x = $_GET['x'];</a:t>
            </a:r>
          </a:p>
          <a:p>
            <a:pPr>
              <a:buNone/>
            </a:pPr>
            <a:r>
              <a:rPr lang="en-US" dirty="0"/>
              <a:t>		else $x = 10;	/* default, if no input */</a:t>
            </a:r>
          </a:p>
          <a:p>
            <a:pPr>
              <a:buNone/>
            </a:pPr>
            <a:r>
              <a:rPr lang="en-US" dirty="0"/>
              <a:t>	$sum = 0;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1;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while ($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&lt;= $x) {</a:t>
            </a:r>
          </a:p>
          <a:p>
            <a:pPr>
              <a:buNone/>
            </a:pPr>
            <a:r>
              <a:rPr lang="en-US" dirty="0"/>
              <a:t>		$sum += $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++;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	}</a:t>
            </a:r>
          </a:p>
          <a:p>
            <a:pPr>
              <a:buNone/>
            </a:pPr>
            <a:r>
              <a:rPr lang="en-US" dirty="0"/>
              <a:t>	echo "The sum of the digits from 1 to $x is $sum";</a:t>
            </a:r>
          </a:p>
          <a:p>
            <a:pPr>
              <a:buNone/>
            </a:pPr>
            <a:r>
              <a:rPr lang="en-US" dirty="0"/>
              <a:t>?&gt;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u="sng" dirty="0"/>
              <a:t>Read</a:t>
            </a:r>
          </a:p>
          <a:p>
            <a:pPr>
              <a:buNone/>
            </a:pPr>
            <a:r>
              <a:rPr lang="en-US" dirty="0"/>
              <a:t>Chapter 5 - Functions</a:t>
            </a:r>
          </a:p>
          <a:p>
            <a:pPr>
              <a:buNone/>
            </a:pPr>
            <a:r>
              <a:rPr lang="en-US" dirty="0"/>
              <a:t>Chapter 6 - Arrays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/>
              <a:t>Assignment</a:t>
            </a:r>
          </a:p>
          <a:p>
            <a:pPr>
              <a:buNone/>
            </a:pPr>
            <a:r>
              <a:rPr lang="en-US" dirty="0"/>
              <a:t>Write a PHP script that will input ($_GET) name and age and output a message about the person’s age.  For example:  </a:t>
            </a:r>
            <a:r>
              <a:rPr lang="en-US" dirty="0">
                <a:solidFill>
                  <a:srgbClr val="FF0000"/>
                </a:solidFill>
              </a:rPr>
              <a:t>Charles</a:t>
            </a:r>
            <a:r>
              <a:rPr lang="en-US" dirty="0"/>
              <a:t>, your age is </a:t>
            </a:r>
            <a:r>
              <a:rPr lang="en-US" dirty="0">
                <a:solidFill>
                  <a:srgbClr val="FF0000"/>
                </a:solidFill>
              </a:rPr>
              <a:t>61</a:t>
            </a:r>
            <a:r>
              <a:rPr lang="en-US" dirty="0"/>
              <a:t>, you are a </a:t>
            </a:r>
            <a:r>
              <a:rPr lang="en-US" dirty="0">
                <a:solidFill>
                  <a:srgbClr val="FF0000"/>
                </a:solidFill>
              </a:rPr>
              <a:t>Senior Citizen</a:t>
            </a:r>
            <a:r>
              <a:rPr lang="en-US" dirty="0"/>
              <a:t>.  Submit on Blackboard Learn.</a:t>
            </a:r>
          </a:p>
          <a:p>
            <a:pPr>
              <a:buNone/>
            </a:pPr>
            <a:r>
              <a:rPr lang="en-US" dirty="0"/>
              <a:t>URL:  </a:t>
            </a:r>
            <a:r>
              <a:rPr lang="en-US" dirty="0">
                <a:solidFill>
                  <a:srgbClr val="00B050"/>
                </a:solidFill>
              </a:rPr>
              <a:t>localhost/</a:t>
            </a:r>
            <a:r>
              <a:rPr lang="en-US" dirty="0" err="1">
                <a:solidFill>
                  <a:srgbClr val="00B050"/>
                </a:solidFill>
              </a:rPr>
              <a:t>agename.php?name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B050"/>
                </a:solidFill>
              </a:rPr>
              <a:t>Charles&amp;age</a:t>
            </a:r>
            <a:r>
              <a:rPr lang="en-US" dirty="0">
                <a:solidFill>
                  <a:srgbClr val="00B050"/>
                </a:solidFill>
              </a:rPr>
              <a:t>=61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Week 2 -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00B050"/>
                </a:solidFill>
              </a:rPr>
              <a:t>PHP Basics</a:t>
            </a:r>
          </a:p>
          <a:p>
            <a:pPr>
              <a:buNone/>
            </a:pPr>
            <a:r>
              <a:rPr lang="en-US" dirty="0"/>
              <a:t>We covered most of the basics of the PHP language.  You will use everything learned today in your future PHP programs.  You should be very familiar with this material.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3CF1-79D2-4DAC-73EB-BACBB366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September 27</a:t>
            </a:r>
            <a:r>
              <a:rPr lang="en-US" b="1" u="sng" baseline="30000" dirty="0"/>
              <a:t>th</a:t>
            </a:r>
            <a:r>
              <a:rPr lang="en-US" b="1" u="sng" dirty="0"/>
              <a:t>/October 4th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3B2B-5458-B874-EF7C-6826E182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September 27, was originally an off day (PM Governance Meeting) but class will be held</a:t>
            </a:r>
          </a:p>
          <a:p>
            <a:r>
              <a:rPr lang="en-US" dirty="0"/>
              <a:t>October 4</a:t>
            </a:r>
            <a:r>
              <a:rPr lang="en-US" baseline="30000" dirty="0"/>
              <a:t>th</a:t>
            </a:r>
            <a:r>
              <a:rPr lang="en-US" dirty="0"/>
              <a:t> is the Jewish holiday of Yom Kippur, there will not be a class</a:t>
            </a:r>
          </a:p>
          <a:p>
            <a:endParaRPr lang="en-US" dirty="0"/>
          </a:p>
          <a:p>
            <a:r>
              <a:rPr lang="en-US" sz="3600" b="1" dirty="0">
                <a:solidFill>
                  <a:srgbClr val="00B050"/>
                </a:solidFill>
              </a:rPr>
              <a:t>SEPTEMBER 27</a:t>
            </a:r>
            <a:r>
              <a:rPr lang="en-US" sz="3600" b="1" baseline="30000" dirty="0">
                <a:solidFill>
                  <a:srgbClr val="00B050"/>
                </a:solidFill>
              </a:rPr>
              <a:t>th</a:t>
            </a:r>
            <a:r>
              <a:rPr lang="en-US" sz="3600" b="1" dirty="0">
                <a:solidFill>
                  <a:srgbClr val="00B050"/>
                </a:solidFill>
              </a:rPr>
              <a:t> 	– CLASS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OCTOBER 4</a:t>
            </a:r>
            <a:r>
              <a:rPr lang="en-US" sz="3600" b="1" baseline="30000" dirty="0">
                <a:solidFill>
                  <a:srgbClr val="FF0000"/>
                </a:solidFill>
              </a:rPr>
              <a:t>th</a:t>
            </a:r>
            <a:r>
              <a:rPr lang="en-US" sz="3600" b="1" dirty="0">
                <a:solidFill>
                  <a:srgbClr val="FF0000"/>
                </a:solidFill>
              </a:rPr>
              <a:t> 		– NO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D4321-E22F-9A41-DD87-0ECA3FDD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D3E24-D594-3A77-ACF8-D30CA5C9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D9B2B-27AE-5DD6-D57C-61DD1981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2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>
            <a:normAutofit/>
          </a:bodyPr>
          <a:lstStyle/>
          <a:p>
            <a:r>
              <a:rPr lang="en-US" b="1" u="sng" dirty="0"/>
              <a:t>WAMPServer Environment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16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7457"/>
              </p:ext>
            </p:extLst>
          </p:nvPr>
        </p:nvGraphicFramePr>
        <p:xfrm>
          <a:off x="1533605" y="4588510"/>
          <a:ext cx="6096000" cy="1767840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Operating System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(Windows)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Hardware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(Your PC)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5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45006"/>
              </p:ext>
            </p:extLst>
          </p:nvPr>
        </p:nvGraphicFramePr>
        <p:xfrm>
          <a:off x="1533605" y="1540510"/>
          <a:ext cx="6096000" cy="30480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Server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PHP Programs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  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Notepad++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PHP/MySQL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Apache Web Server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WAMPServer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  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Browser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b="1" u="sng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Helloworld7.php - Output Hello World with NAME input checking, color change, greeting, PHP format &amp; image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Written by: Charles Kaplan, January 2022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Variables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$color	= 'black';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$greeting	= 'Hello';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= 'Charlie';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$image	= NULL;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Input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$_GET['name’]))  $name =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ucwords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(trim($_GET['name']));  else $name = 'World’; </a:t>
            </a:r>
          </a:p>
          <a:p>
            <a:pPr marL="0" indent="0"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Verify Input	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($name == NULL)  $name = 'World'; 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Process Input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($name == $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$color = 'green';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$greeting = 'Howdy';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$image = "&lt;p&gt;&lt;image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='photo.jpg'&gt;";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Output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echo "&lt;!doctype HTML&gt;&lt;HTML&gt;&lt;body style='color:$color;’&gt;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$greeting $name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$image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&lt;/body&gt;&lt;/HTML&gt;";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BCS 350 - Week #2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6C34-2EDA-4236-86B7-65322551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Using Tables to Align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5697-B229-4BD2-A0E8-30305875E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&lt;table&gt; … &lt;/table&gt;		Starts/Ends a Table</a:t>
            </a:r>
          </a:p>
          <a:p>
            <a:r>
              <a:rPr lang="en-US" dirty="0"/>
              <a:t>&lt;tr&gt; … &lt;/tr&gt;			Starts/Ends a Row</a:t>
            </a:r>
          </a:p>
          <a:p>
            <a:r>
              <a:rPr lang="en-US" dirty="0"/>
              <a:t>&lt;td&gt; … &lt;/td&gt;			Starts/Ends a 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Example</a:t>
            </a:r>
          </a:p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</a:pPr>
            <a:r>
              <a:rPr lang="en-US" dirty="0"/>
              <a:t>&lt;tr&gt;&lt;td&gt;First Name&lt;/td&gt;&lt;td&gt;Charles&lt;/td&gt;&lt;/tr&gt;</a:t>
            </a:r>
          </a:p>
          <a:p>
            <a:pPr marL="0" indent="0">
              <a:buNone/>
            </a:pPr>
            <a:r>
              <a:rPr lang="en-US" dirty="0"/>
              <a:t>&lt;tr&gt;&lt;td&gt;Last Name&lt;/td&gt;&lt;td&gt;Kaplan&lt;/td&gt;&lt;/tr&gt;</a:t>
            </a:r>
          </a:p>
          <a:p>
            <a:pPr marL="0" indent="0">
              <a:buNone/>
            </a:pPr>
            <a:r>
              <a:rPr lang="en-US" dirty="0"/>
              <a:t>&lt;tr&gt;&lt;td&gt;Email&lt;/td&gt;&lt;td&gt;kaplancr@farmingdale.edu&lt;/td&gt;&lt;/tr&gt;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Output</a:t>
            </a:r>
          </a:p>
          <a:p>
            <a:pPr marL="0" indent="0">
              <a:buNone/>
            </a:pPr>
            <a:r>
              <a:rPr lang="en-US" dirty="0"/>
              <a:t>First Name	Charles</a:t>
            </a:r>
          </a:p>
          <a:p>
            <a:pPr marL="0" indent="0">
              <a:buNone/>
            </a:pPr>
            <a:r>
              <a:rPr lang="en-US" dirty="0"/>
              <a:t>Last Name	Kaplan</a:t>
            </a:r>
          </a:p>
          <a:p>
            <a:pPr marL="0" indent="0">
              <a:buNone/>
            </a:pPr>
            <a:r>
              <a:rPr lang="en-US" dirty="0"/>
              <a:t>Email		kaplancr@farmingdale.edu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FDDF-3C37-4C5A-95A0-564DD367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D518B-4B2F-487F-9083-2C05369B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FCB9-F783-431E-B557-2D5C2FCD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8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>
            <a:normAutofit/>
          </a:bodyPr>
          <a:lstStyle/>
          <a:p>
            <a:r>
              <a:rPr lang="en-US" b="1" u="sng" dirty="0"/>
              <a:t>PHP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/>
              <a:t>Escaping to PHP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Expressions</a:t>
            </a:r>
          </a:p>
          <a:p>
            <a:r>
              <a:rPr lang="en-US" dirty="0"/>
              <a:t>String Interpolation</a:t>
            </a:r>
          </a:p>
          <a:p>
            <a:r>
              <a:rPr lang="en-US" dirty="0"/>
              <a:t>Control Structures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BCS 350 - Week #2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16744</TotalTime>
  <Words>4133</Words>
  <Application>Microsoft Office PowerPoint</Application>
  <PresentationFormat>On-screen Show (4:3)</PresentationFormat>
  <Paragraphs>692</Paragraphs>
  <Slides>54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Constantia</vt:lpstr>
      <vt:lpstr>Courier New</vt:lpstr>
      <vt:lpstr>Times New Roman</vt:lpstr>
      <vt:lpstr>Wingdings 2</vt:lpstr>
      <vt:lpstr>Custom Design</vt:lpstr>
      <vt:lpstr>Flow</vt:lpstr>
      <vt:lpstr>1_Flow</vt:lpstr>
      <vt:lpstr>BCS350 Web Database Development</vt:lpstr>
      <vt:lpstr>Week #1 – Follow Up</vt:lpstr>
      <vt:lpstr>Week #1 – Follow Up</vt:lpstr>
      <vt:lpstr>Hello World Review</vt:lpstr>
      <vt:lpstr>Server/Client Environment</vt:lpstr>
      <vt:lpstr>WAMPServer Environment</vt:lpstr>
      <vt:lpstr>Homework</vt:lpstr>
      <vt:lpstr>Using Tables to Align Content</vt:lpstr>
      <vt:lpstr>PHP Basics</vt:lpstr>
      <vt:lpstr>Escaping to PHP</vt:lpstr>
      <vt:lpstr>Comments</vt:lpstr>
      <vt:lpstr>What is Missing From This Program?</vt:lpstr>
      <vt:lpstr>What is Missing From This Program?</vt:lpstr>
      <vt:lpstr>Output</vt:lpstr>
      <vt:lpstr>Output, Example</vt:lpstr>
      <vt:lpstr>How do we fix the Echo Statement?</vt:lpstr>
      <vt:lpstr>How do we fix the Echo Statement?</vt:lpstr>
      <vt:lpstr>Data Types</vt:lpstr>
      <vt:lpstr>Data Types</vt:lpstr>
      <vt:lpstr>Variables</vt:lpstr>
      <vt:lpstr>Variables</vt:lpstr>
      <vt:lpstr>PHP LAB</vt:lpstr>
      <vt:lpstr>Variables Quiz</vt:lpstr>
      <vt:lpstr>Variables, Lab (#1)</vt:lpstr>
      <vt:lpstr>Variables, Lab</vt:lpstr>
      <vt:lpstr>Variable Assignment</vt:lpstr>
      <vt:lpstr>Variable Scope (functions)</vt:lpstr>
      <vt:lpstr>Variable Scope, Lab</vt:lpstr>
      <vt:lpstr>Variable Scope, Lab</vt:lpstr>
      <vt:lpstr>Superglobal Variables</vt:lpstr>
      <vt:lpstr>Superglobal Variable – Lab (#2)</vt:lpstr>
      <vt:lpstr>Superglobal Variable – Lab (#3)</vt:lpstr>
      <vt:lpstr>Constants</vt:lpstr>
      <vt:lpstr>Expressions</vt:lpstr>
      <vt:lpstr>Common Operands</vt:lpstr>
      <vt:lpstr>Logical Expressions</vt:lpstr>
      <vt:lpstr>Logical Expressions</vt:lpstr>
      <vt:lpstr>Strings</vt:lpstr>
      <vt:lpstr>Escape Sequences</vt:lpstr>
      <vt:lpstr>String Lab (#4)</vt:lpstr>
      <vt:lpstr>Control Statements</vt:lpstr>
      <vt:lpstr>Control Statements - LOOPING</vt:lpstr>
      <vt:lpstr>Control Statements - SWITCH</vt:lpstr>
      <vt:lpstr>Switch Lab (#5)</vt:lpstr>
      <vt:lpstr>Control Statements - Exiting</vt:lpstr>
      <vt:lpstr>CONTROL STATEMENT LAB (#6)</vt:lpstr>
      <vt:lpstr>File Inclusion</vt:lpstr>
      <vt:lpstr>Why Use INCLUDE/REQUIRE?</vt:lpstr>
      <vt:lpstr>Lab – FOR (#7)</vt:lpstr>
      <vt:lpstr>Lab - FOR</vt:lpstr>
      <vt:lpstr>Lab – WHILE (#8)</vt:lpstr>
      <vt:lpstr>Homework</vt:lpstr>
      <vt:lpstr>Week 2 - Summary</vt:lpstr>
      <vt:lpstr>September 27th/October 4th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BCS350 – Web Database Development, Fall 2013</dc:title>
  <dc:creator>Charles</dc:creator>
  <cp:lastModifiedBy>Charles R Kaplan</cp:lastModifiedBy>
  <cp:revision>231</cp:revision>
  <dcterms:created xsi:type="dcterms:W3CDTF">2013-08-17T14:37:48Z</dcterms:created>
  <dcterms:modified xsi:type="dcterms:W3CDTF">2022-09-13T15:30:32Z</dcterms:modified>
</cp:coreProperties>
</file>