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3" r:id="rId1"/>
  </p:sldMasterIdLst>
  <p:notesMasterIdLst>
    <p:notesMasterId r:id="rId36"/>
  </p:notesMasterIdLst>
  <p:sldIdLst>
    <p:sldId id="257" r:id="rId2"/>
    <p:sldId id="335" r:id="rId3"/>
    <p:sldId id="307" r:id="rId4"/>
    <p:sldId id="308" r:id="rId5"/>
    <p:sldId id="309" r:id="rId6"/>
    <p:sldId id="310" r:id="rId7"/>
    <p:sldId id="311" r:id="rId8"/>
    <p:sldId id="334" r:id="rId9"/>
    <p:sldId id="312" r:id="rId10"/>
    <p:sldId id="313" r:id="rId11"/>
    <p:sldId id="314" r:id="rId12"/>
    <p:sldId id="293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23" r:id="rId31"/>
    <p:sldId id="315" r:id="rId32"/>
    <p:sldId id="259" r:id="rId33"/>
    <p:sldId id="260" r:id="rId34"/>
    <p:sldId id="33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838" autoAdjust="0"/>
    <p:restoredTop sz="94660"/>
  </p:normalViewPr>
  <p:slideViewPr>
    <p:cSldViewPr>
      <p:cViewPr varScale="1">
        <p:scale>
          <a:sx n="123" d="100"/>
          <a:sy n="123" d="100"/>
        </p:scale>
        <p:origin x="8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8F588-7992-423B-A0BE-E217557B920A}" type="datetimeFigureOut">
              <a:rPr lang="en-US" smtClean="0"/>
              <a:pPr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E6B78-2D42-4093-BC42-9B286E466C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E6B78-2D42-4093-BC42-9B286E466CD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5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©2016 - Charles Kaplan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BCS350 – Web Database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0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0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7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9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©2016 - Charles Kaplan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r>
              <a:rPr lang="en-US"/>
              <a:t>BCS350 – Web Database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53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ED9B86C9-9F96-4526-BD3F-B164AC6FE5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BCS350 </a:t>
            </a:r>
            <a:br>
              <a:rPr lang="en-US" dirty="0"/>
            </a:br>
            <a:r>
              <a:rPr lang="en-US" dirty="0"/>
              <a:t>Web Database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Week #4</a:t>
            </a:r>
          </a:p>
          <a:p>
            <a:r>
              <a:rPr lang="en-US" b="1" dirty="0" err="1"/>
              <a:t>phpMyAdmin</a:t>
            </a:r>
            <a:r>
              <a:rPr lang="en-US" b="1" dirty="0"/>
              <a:t> and MySQL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Lab #3 – Make NAME a hotlink to send an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&lt;td&gt;</a:t>
            </a:r>
          </a:p>
          <a:p>
            <a:pPr lvl="2"/>
            <a:r>
              <a:rPr lang="en-US" sz="2400" i="0" dirty="0"/>
              <a:t>&lt;a </a:t>
            </a:r>
            <a:r>
              <a:rPr lang="en-US" sz="2400" i="0" dirty="0" err="1"/>
              <a:t>href</a:t>
            </a:r>
            <a:r>
              <a:rPr lang="en-US" sz="2400" i="0" dirty="0"/>
              <a:t>=‘mailto:$email’&gt;$firstname $</a:t>
            </a:r>
            <a:r>
              <a:rPr lang="en-US" sz="2400" i="0" dirty="0" err="1"/>
              <a:t>lastname</a:t>
            </a:r>
            <a:r>
              <a:rPr lang="en-US" sz="2400" i="0" dirty="0"/>
              <a:t>&lt;/a&gt;</a:t>
            </a:r>
          </a:p>
          <a:p>
            <a:r>
              <a:rPr lang="en-US" dirty="0"/>
              <a:t>&lt;/td&gt;</a:t>
            </a:r>
          </a:p>
          <a:p>
            <a:endParaRPr lang="en-US" dirty="0"/>
          </a:p>
          <a:p>
            <a:r>
              <a:rPr lang="en-US" dirty="0"/>
              <a:t>What happens when you click on NAME?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Lab #4 – Filter List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	bcs350_week04_04.php </a:t>
            </a:r>
          </a:p>
          <a:p>
            <a:r>
              <a:rPr lang="en-US" dirty="0"/>
              <a:t>From		content &gt; lectures &gt; week04</a:t>
            </a:r>
          </a:p>
          <a:p>
            <a:r>
              <a:rPr lang="en-US" dirty="0"/>
              <a:t>To		c:/wamp/www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8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9600" dirty="0"/>
              <a:t>BREAK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#5 – Update Form -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Download</a:t>
            </a:r>
            <a:r>
              <a:rPr lang="en-US" dirty="0"/>
              <a:t>: 	bcs350_week04_05.php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From</a:t>
            </a:r>
            <a:r>
              <a:rPr lang="en-US" dirty="0"/>
              <a:t>:  		Content &gt; Lectures &gt; Week04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To</a:t>
            </a:r>
            <a:r>
              <a:rPr lang="en-US" dirty="0"/>
              <a:t>:		c:/wamp/www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run the script to see how it works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#6 – Previous,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r>
              <a:rPr lang="en-US" dirty="0"/>
              <a:t>Add two buttons, </a:t>
            </a:r>
            <a:r>
              <a:rPr lang="en-US" b="1" dirty="0"/>
              <a:t>PREVIOUS</a:t>
            </a:r>
            <a:r>
              <a:rPr lang="en-US" dirty="0"/>
              <a:t> and </a:t>
            </a:r>
            <a:r>
              <a:rPr lang="en-US" b="1" dirty="0"/>
              <a:t>NEXT</a:t>
            </a:r>
            <a:r>
              <a:rPr lang="en-US" dirty="0"/>
              <a:t>, after </a:t>
            </a:r>
            <a:r>
              <a:rPr lang="en-US" b="1" dirty="0"/>
              <a:t>SHOW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&lt;input type=‘submit’ name=‘task’ value=‘Next’&gt;</a:t>
            </a:r>
          </a:p>
          <a:p>
            <a:pPr marL="457200" lvl="1" indent="0">
              <a:buNone/>
            </a:pPr>
            <a:r>
              <a:rPr lang="en-US" b="1" dirty="0"/>
              <a:t>&lt;input type=‘submit’ name=‘task’ value=‘Previous’&gt;</a:t>
            </a:r>
          </a:p>
          <a:p>
            <a:pPr marL="457200" lvl="1" indent="0">
              <a:buNone/>
            </a:pPr>
            <a:endParaRPr lang="en-US" b="1" dirty="0"/>
          </a:p>
          <a:p>
            <a:r>
              <a:rPr lang="en-US" b="1" u="sng" dirty="0"/>
              <a:t>Add to SWITCH($task)</a:t>
            </a:r>
          </a:p>
          <a:p>
            <a:pPr lvl="1"/>
            <a:r>
              <a:rPr lang="en-US" dirty="0"/>
              <a:t>If PREVIOUS: 	</a:t>
            </a:r>
            <a:r>
              <a:rPr lang="en-US" dirty="0" err="1"/>
              <a:t>rowid</a:t>
            </a:r>
            <a:r>
              <a:rPr lang="en-US" dirty="0"/>
              <a:t>--;</a:t>
            </a:r>
          </a:p>
          <a:p>
            <a:pPr lvl="1"/>
            <a:r>
              <a:rPr lang="en-US" dirty="0"/>
              <a:t>If NEXT: 		</a:t>
            </a:r>
            <a:r>
              <a:rPr lang="en-US" dirty="0" err="1"/>
              <a:t>rowid</a:t>
            </a:r>
            <a:r>
              <a:rPr lang="en-US" dirty="0"/>
              <a:t>++;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12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#7 - 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 a submit button CLEAR to clear the form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 all form variables to NULL</a:t>
            </a:r>
          </a:p>
          <a:p>
            <a:r>
              <a:rPr lang="en-US" dirty="0"/>
              <a:t>$</a:t>
            </a:r>
            <a:r>
              <a:rPr lang="en-US" dirty="0" err="1"/>
              <a:t>msg</a:t>
            </a:r>
            <a:r>
              <a:rPr lang="en-US" dirty="0"/>
              <a:t> = “Form Cleared”;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8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#8 – Category Dropdown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Make CATEGORY a dropdown field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$categories = array(“All”, “Family”, “Friend”, “Business”, “Other”);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echo “&lt;select name=‘category’&gt;”;</a:t>
            </a:r>
          </a:p>
          <a:p>
            <a:pPr marL="0" indent="0">
              <a:buNone/>
            </a:pPr>
            <a:r>
              <a:rPr lang="en-US" dirty="0" err="1"/>
              <a:t>foreach</a:t>
            </a:r>
            <a:r>
              <a:rPr lang="en-US" dirty="0"/>
              <a:t> ($categories as $cat) {</a:t>
            </a:r>
          </a:p>
          <a:p>
            <a:pPr marL="0" indent="0">
              <a:buNone/>
            </a:pPr>
            <a:r>
              <a:rPr lang="en-US" dirty="0"/>
              <a:t>	if ($cat == $category) $se = “SELECTED”;</a:t>
            </a:r>
          </a:p>
          <a:p>
            <a:pPr marL="0" indent="0">
              <a:buNone/>
            </a:pPr>
            <a:r>
              <a:rPr lang="en-US" dirty="0"/>
              <a:t>		else $se = NULL;</a:t>
            </a:r>
          </a:p>
          <a:p>
            <a:pPr marL="0" indent="0">
              <a:buNone/>
            </a:pPr>
            <a:r>
              <a:rPr lang="en-US" dirty="0"/>
              <a:t>	echo “&lt;option $se&gt;$cat&lt;/option&gt;”;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echo “&lt;/select&gt;”;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9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#9 -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Download</a:t>
            </a:r>
            <a:r>
              <a:rPr lang="en-US" dirty="0"/>
              <a:t>: 	bcs350_week04_09.php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From</a:t>
            </a:r>
            <a:r>
              <a:rPr lang="en-US" dirty="0"/>
              <a:t>:  		Content &gt; Lectures &gt; Week04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To</a:t>
            </a:r>
            <a:r>
              <a:rPr lang="en-US" dirty="0"/>
              <a:t>:		c:/wamp/www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run the script to see how it works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#10 – Tie </a:t>
            </a:r>
            <a:r>
              <a:rPr lang="en-US" b="1" u="sng" dirty="0" err="1"/>
              <a:t>PhoneList</a:t>
            </a:r>
            <a:r>
              <a:rPr lang="en-US" b="1" u="sng" dirty="0"/>
              <a:t> to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PHONEBOOK list screen, Add an UPDATE button at the end of each data row.  When UPDATE button is pressed, it opens up the UPDATE script with the row shown</a:t>
            </a:r>
          </a:p>
          <a:p>
            <a:r>
              <a:rPr lang="en-US" dirty="0"/>
              <a:t>Add a RETURN TO PHONE BOOK button to the Update script</a:t>
            </a:r>
          </a:p>
          <a:p>
            <a:r>
              <a:rPr lang="en-US" dirty="0">
                <a:solidFill>
                  <a:srgbClr val="FF0000"/>
                </a:solidFill>
              </a:rPr>
              <a:t>Or … download bcs350_week04_10.php and bcs350_week04_11.php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1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</a:t>
            </a:r>
            <a:r>
              <a:rPr lang="en-US" b="1" u="sng"/>
              <a:t>12 – Add</a:t>
            </a:r>
            <a:r>
              <a:rPr lang="en-US" b="1" u="sng" dirty="0"/>
              <a:t>,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Download</a:t>
            </a:r>
            <a:r>
              <a:rPr lang="en-US" dirty="0"/>
              <a:t>: 	bcs350_week04_12.php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From</a:t>
            </a:r>
            <a:r>
              <a:rPr lang="en-US" dirty="0"/>
              <a:t>:  		Content &gt; Lectures &gt; Week04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To</a:t>
            </a:r>
            <a:r>
              <a:rPr lang="en-US" dirty="0"/>
              <a:t>:		c:/wamp/www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modify bcs350_week04_10.php so that the UPDATE button refers to bcs350_week04_12.php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TODAY IS ALL LAB DAY 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on your PC</a:t>
            </a:r>
          </a:p>
          <a:p>
            <a:r>
              <a:rPr lang="en-US" dirty="0"/>
              <a:t>Start </a:t>
            </a:r>
            <a:r>
              <a:rPr lang="en-US" dirty="0" err="1"/>
              <a:t>WAMPServer</a:t>
            </a:r>
            <a:endParaRPr lang="en-US" dirty="0"/>
          </a:p>
          <a:p>
            <a:r>
              <a:rPr lang="en-US" dirty="0"/>
              <a:t>Start </a:t>
            </a:r>
            <a:r>
              <a:rPr lang="en-US" dirty="0" err="1"/>
              <a:t>NotePad</a:t>
            </a:r>
            <a:r>
              <a:rPr lang="en-US" dirty="0"/>
              <a:t>++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33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Debugging PHP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Three types of PHP Script errors</a:t>
            </a:r>
          </a:p>
          <a:p>
            <a:pPr marL="514350" indent="-457200"/>
            <a:r>
              <a:rPr lang="en-US" u="sng" dirty="0"/>
              <a:t>Syntax Errors</a:t>
            </a:r>
            <a:r>
              <a:rPr lang="en-US" dirty="0"/>
              <a:t>, script will not run</a:t>
            </a:r>
          </a:p>
          <a:p>
            <a:pPr marL="514350" indent="-457200"/>
            <a:r>
              <a:rPr lang="en-US" u="sng" dirty="0"/>
              <a:t>Runtime Errors</a:t>
            </a:r>
            <a:r>
              <a:rPr lang="en-US" dirty="0"/>
              <a:t>, script runs but generates PHP error messages</a:t>
            </a:r>
          </a:p>
          <a:p>
            <a:pPr marL="514350" indent="-457200"/>
            <a:r>
              <a:rPr lang="en-US" u="sng" dirty="0"/>
              <a:t>Logic Errors</a:t>
            </a:r>
            <a:r>
              <a:rPr lang="en-US" dirty="0"/>
              <a:t>, script runs with unexpected 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09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Debugging PHP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IDE’s allow PHP scripts to step through statement by statement and show variable values to find logic errors.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Without an IDE, you can use the ECHO statement to show values of key variables during program execution.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echo “QUERY: [$query]&lt;</a:t>
            </a:r>
            <a:r>
              <a:rPr lang="en-US" b="1" dirty="0" err="1">
                <a:solidFill>
                  <a:srgbClr val="00B050"/>
                </a:solidFill>
              </a:rPr>
              <a:t>br</a:t>
            </a:r>
            <a:r>
              <a:rPr lang="en-US" b="1" dirty="0">
                <a:solidFill>
                  <a:srgbClr val="00B050"/>
                </a:solidFill>
              </a:rPr>
              <a:t>&gt;”;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#13 – Dynamic Dropdowns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Phonebook List program has a dropdown of all the possible CATEGORIES.  How can we improve the dropdown to that it only has the actual categories that are used in the table?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1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#13 – Dynamic Dropdowns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SQL </a:t>
            </a:r>
            <a:r>
              <a:rPr lang="en-US" b="1" i="1" dirty="0">
                <a:solidFill>
                  <a:srgbClr val="00B050"/>
                </a:solidFill>
              </a:rPr>
              <a:t>DISTINCT</a:t>
            </a:r>
            <a:r>
              <a:rPr lang="en-US" dirty="0"/>
              <a:t> keyword is used in conjunction with SELECT statement to eliminate all the duplicate records and fetching only unique records.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	DISTINCT category </a:t>
            </a:r>
          </a:p>
          <a:p>
            <a:pPr marL="0" indent="0">
              <a:buNone/>
            </a:pPr>
            <a:r>
              <a:rPr lang="en-US" dirty="0"/>
              <a:t>FROM 		phonebook</a:t>
            </a:r>
          </a:p>
          <a:p>
            <a:pPr marL="0" indent="0">
              <a:buNone/>
            </a:pPr>
            <a:r>
              <a:rPr lang="en-US" dirty="0"/>
              <a:t>ORDER BY 	category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42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#13 – Dynamic Dropdowns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$query =  “Select DISTINCT category </a:t>
            </a:r>
          </a:p>
          <a:p>
            <a:pPr marL="0" indent="0">
              <a:buNone/>
            </a:pPr>
            <a:r>
              <a:rPr lang="en-US" dirty="0"/>
              <a:t>	      FROM phonebook </a:t>
            </a:r>
          </a:p>
          <a:p>
            <a:pPr marL="0" indent="0">
              <a:buNone/>
            </a:pPr>
            <a:r>
              <a:rPr lang="en-US" dirty="0"/>
              <a:t>	      ORDER BY category”;</a:t>
            </a:r>
          </a:p>
          <a:p>
            <a:pPr marL="0" indent="0">
              <a:buNone/>
            </a:pPr>
            <a:r>
              <a:rPr lang="en-US" dirty="0"/>
              <a:t>$result = </a:t>
            </a:r>
            <a:r>
              <a:rPr lang="en-US" dirty="0" err="1"/>
              <a:t>mysqli_query</a:t>
            </a:r>
            <a:r>
              <a:rPr lang="en-US" dirty="0"/>
              <a:t>($</a:t>
            </a:r>
            <a:r>
              <a:rPr lang="en-US" dirty="0" err="1"/>
              <a:t>mysqli</a:t>
            </a:r>
            <a:r>
              <a:rPr lang="en-US" dirty="0"/>
              <a:t>, $query);</a:t>
            </a:r>
          </a:p>
          <a:p>
            <a:pPr marL="0" indent="0">
              <a:buNone/>
            </a:pPr>
            <a:r>
              <a:rPr lang="en-US" dirty="0"/>
              <a:t>while(list($</a:t>
            </a:r>
            <a:r>
              <a:rPr lang="en-US" dirty="0" err="1"/>
              <a:t>ctgy</a:t>
            </a:r>
            <a:r>
              <a:rPr lang="en-US" dirty="0"/>
              <a:t>) = </a:t>
            </a:r>
            <a:r>
              <a:rPr lang="en-US" dirty="0" err="1"/>
              <a:t>mysqli_fetch_row</a:t>
            </a:r>
            <a:r>
              <a:rPr lang="en-US" dirty="0"/>
              <a:t>($result))</a:t>
            </a:r>
          </a:p>
          <a:p>
            <a:pPr marL="0" indent="0">
              <a:buNone/>
            </a:pPr>
            <a:r>
              <a:rPr lang="en-US" dirty="0"/>
              <a:t>	$categories[] = $</a:t>
            </a:r>
            <a:r>
              <a:rPr lang="en-US" dirty="0" err="1"/>
              <a:t>ctgy</a:t>
            </a:r>
            <a:r>
              <a:rPr lang="en-US" dirty="0"/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#14 – Color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the Phonebook List program:  have a different color for each CATEGORY.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FAMILY		</a:t>
            </a:r>
            <a:r>
              <a:rPr lang="en-US" dirty="0">
                <a:solidFill>
                  <a:srgbClr val="00B050"/>
                </a:solidFill>
              </a:rPr>
              <a:t>GREEN</a:t>
            </a:r>
          </a:p>
          <a:p>
            <a:pPr marL="0" indent="0">
              <a:buNone/>
            </a:pPr>
            <a:r>
              <a:rPr lang="en-US" dirty="0"/>
              <a:t>FRIEND		</a:t>
            </a:r>
            <a:r>
              <a:rPr lang="en-US" dirty="0">
                <a:solidFill>
                  <a:srgbClr val="00B0F0"/>
                </a:solidFill>
              </a:rPr>
              <a:t>BLUE</a:t>
            </a:r>
          </a:p>
          <a:p>
            <a:pPr marL="0" indent="0">
              <a:buNone/>
            </a:pPr>
            <a:r>
              <a:rPr lang="en-US" dirty="0"/>
              <a:t>BUSINESS	</a:t>
            </a:r>
            <a:r>
              <a:rPr lang="en-US" dirty="0">
                <a:solidFill>
                  <a:srgbClr val="FF0000"/>
                </a:solidFill>
              </a:rPr>
              <a:t>RED</a:t>
            </a:r>
          </a:p>
          <a:p>
            <a:pPr marL="0" indent="0">
              <a:buNone/>
            </a:pPr>
            <a:r>
              <a:rPr lang="en-US" dirty="0"/>
              <a:t>OTHER		</a:t>
            </a:r>
            <a:r>
              <a:rPr lang="en-US" dirty="0">
                <a:solidFill>
                  <a:srgbClr val="7030A0"/>
                </a:solidFill>
              </a:rPr>
              <a:t>PURPLE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#14 – Color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HINT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ctgy_color</a:t>
            </a:r>
            <a:r>
              <a:rPr lang="en-US" dirty="0"/>
              <a:t>[‘Family’] 	= “green”;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ctgy_color</a:t>
            </a:r>
            <a:r>
              <a:rPr lang="en-US" dirty="0"/>
              <a:t>[‘Friend’]	= “blue”;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ctgy_color</a:t>
            </a:r>
            <a:r>
              <a:rPr lang="en-US" dirty="0"/>
              <a:t>[‘Business’] 	= “red”;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ctgy_color</a:t>
            </a:r>
            <a:r>
              <a:rPr lang="en-US" dirty="0"/>
              <a:t>[‘Other’]	= “purple”;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ctgy_color</a:t>
            </a:r>
            <a:r>
              <a:rPr lang="en-US" dirty="0"/>
              <a:t>	= array(“Family” 	=&gt; “green”, </a:t>
            </a:r>
          </a:p>
          <a:p>
            <a:pPr marL="0" indent="0">
              <a:buNone/>
            </a:pPr>
            <a:r>
              <a:rPr lang="en-US" dirty="0"/>
              <a:t>			  “Friend” 	=&gt; “blue”,</a:t>
            </a:r>
          </a:p>
          <a:p>
            <a:pPr marL="0" indent="0">
              <a:buNone/>
            </a:pPr>
            <a:r>
              <a:rPr lang="en-US" dirty="0"/>
              <a:t>			  “Business” 	=&gt; “red”,</a:t>
            </a:r>
          </a:p>
          <a:p>
            <a:pPr marL="0" indent="0">
              <a:buNone/>
            </a:pPr>
            <a:r>
              <a:rPr lang="en-US" dirty="0"/>
              <a:t>			  “Other” 	=&gt; “purple”);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47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#14 – Color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$color = $</a:t>
            </a:r>
            <a:r>
              <a:rPr lang="en-US" dirty="0" err="1"/>
              <a:t>ctgy_color</a:t>
            </a:r>
            <a:r>
              <a:rPr lang="en-US" dirty="0"/>
              <a:t>[$category];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&lt;td&gt;&lt;font color=‘$color’&gt;$category&lt;/font&gt;&lt;/td&gt;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00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#15 – Column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another dropdown to select which column (name, category, phone, email or city) to sort the Phonebook 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65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#15 – Column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Hints</a:t>
            </a:r>
          </a:p>
          <a:p>
            <a:pPr marL="0" indent="0">
              <a:buNone/>
            </a:pPr>
            <a:r>
              <a:rPr lang="en-US" dirty="0"/>
              <a:t>$</a:t>
            </a:r>
            <a:r>
              <a:rPr lang="en-US" dirty="0" err="1"/>
              <a:t>sort_fields</a:t>
            </a:r>
            <a:r>
              <a:rPr lang="en-US" dirty="0"/>
              <a:t> = array(“name”, “category”, “phone”, “email”, “city”);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switch($sort) {</a:t>
            </a:r>
          </a:p>
          <a:p>
            <a:pPr marL="0" indent="0">
              <a:buNone/>
            </a:pPr>
            <a:r>
              <a:rPr lang="en-US" dirty="0"/>
              <a:t>case “name”:  $</a:t>
            </a:r>
            <a:r>
              <a:rPr lang="en-US" dirty="0" err="1"/>
              <a:t>orderby</a:t>
            </a:r>
            <a:r>
              <a:rPr lang="en-US" dirty="0"/>
              <a:t> = “</a:t>
            </a:r>
            <a:r>
              <a:rPr lang="en-US" dirty="0" err="1"/>
              <a:t>lastname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”; break;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$query = “ ….. $</a:t>
            </a:r>
            <a:r>
              <a:rPr lang="en-US" dirty="0" err="1"/>
              <a:t>orderby</a:t>
            </a:r>
            <a:r>
              <a:rPr lang="en-US" dirty="0"/>
              <a:t>”;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9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TODAY IS ALL LAB DAY 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from </a:t>
            </a:r>
            <a:r>
              <a:rPr lang="en-US" dirty="0" err="1"/>
              <a:t>BlackBoard</a:t>
            </a:r>
            <a:r>
              <a:rPr lang="en-US" dirty="0"/>
              <a:t> Learn: </a:t>
            </a:r>
          </a:p>
          <a:p>
            <a:pPr lvl="1"/>
            <a:r>
              <a:rPr lang="en-US" dirty="0"/>
              <a:t>Content &gt; Lectures &gt; Week04 &gt; bcs350_week04.zip</a:t>
            </a:r>
          </a:p>
          <a:p>
            <a:pPr marL="0" lvl="1" indent="0">
              <a:buNone/>
            </a:pPr>
            <a:r>
              <a:rPr lang="en-US" dirty="0"/>
              <a:t>  UNZIP to c:/wamp64/</a:t>
            </a:r>
          </a:p>
          <a:p>
            <a:pPr marL="0" lvl="1" indent="0">
              <a:buNone/>
            </a:pPr>
            <a:r>
              <a:rPr lang="en-US" dirty="0"/>
              <a:t>  Open phonebook.xlsx in Excel</a:t>
            </a:r>
          </a:p>
          <a:p>
            <a:r>
              <a:rPr lang="en-US" dirty="0"/>
              <a:t>Add 1</a:t>
            </a:r>
            <a:r>
              <a:rPr lang="en-US" baseline="30000" dirty="0"/>
              <a:t>st</a:t>
            </a:r>
            <a:r>
              <a:rPr lang="en-US" dirty="0"/>
              <a:t> column … sequential# … 1, 2, 3, etc.</a:t>
            </a:r>
          </a:p>
          <a:p>
            <a:r>
              <a:rPr lang="en-US" dirty="0"/>
              <a:t>Save the spreadsheet as a MS-DOS CSV file</a:t>
            </a:r>
          </a:p>
          <a:p>
            <a:r>
              <a:rPr lang="en-US" dirty="0"/>
              <a:t>Lecture &amp; PHP scripts are on Blackboard Learn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2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Lab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bcs350_week04_10.php and bcs350_week04_12.php have the logic needed to code most </a:t>
            </a:r>
            <a:r>
              <a:rPr lang="en-US" dirty="0" err="1"/>
              <a:t>php</a:t>
            </a:r>
            <a:r>
              <a:rPr lang="en-US" dirty="0"/>
              <a:t> scripts</a:t>
            </a:r>
          </a:p>
          <a:p>
            <a:r>
              <a:rPr lang="en-US" dirty="0"/>
              <a:t>You should know how these programs work, study them and ask questions to get a greater understanding on how they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4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 hangingPunct="0">
              <a:buNone/>
            </a:pPr>
            <a:r>
              <a:rPr lang="en-US" dirty="0"/>
              <a:t>“With a no cost tool like </a:t>
            </a:r>
            <a:r>
              <a:rPr lang="en-US" dirty="0" err="1"/>
              <a:t>phpMyAdmin</a:t>
            </a:r>
            <a:r>
              <a:rPr lang="en-US" dirty="0"/>
              <a:t> that can update MySQL tables, why would you need to write PHP scripts to update tables?”</a:t>
            </a:r>
            <a:endParaRPr lang="en-US" dirty="0">
              <a:effectLst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BCS350 – Web Database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10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October 11</a:t>
            </a:r>
            <a:r>
              <a:rPr lang="en-US" b="1" u="sng" baseline="30000" dirty="0"/>
              <a:t>th</a:t>
            </a:r>
          </a:p>
          <a:p>
            <a:pPr marL="0" lvl="1" indent="0">
              <a:buNone/>
            </a:pPr>
            <a:r>
              <a:rPr lang="en-US" b="1" dirty="0"/>
              <a:t>Write a PHP script that has a dropdown field with the first and last names in the PHONEBOOK.  When a name is selected, it opens the phonebook update script (BCS350_week04_12.php) for that entry. 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Week 4 -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Dynamic websites create on demand webpages using data from databases.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PHP and MySQL provide a coding environment to easily manipulate database tables.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You can create databases, tables and import data with </a:t>
            </a:r>
            <a:r>
              <a:rPr lang="en-US" b="1" dirty="0" err="1"/>
              <a:t>phpMyAdmin</a:t>
            </a:r>
            <a:r>
              <a:rPr lang="en-US" b="1" dirty="0"/>
              <a:t>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768D-3D0E-5F7C-5AD4-69336DA1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2"/>
            <a:ext cx="8079581" cy="5063067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/>
              <a:t>No Class </a:t>
            </a:r>
            <a:br>
              <a:rPr lang="en-US" sz="8000" b="1" dirty="0"/>
            </a:br>
            <a:r>
              <a:rPr lang="en-US" sz="8000" b="1" dirty="0"/>
              <a:t>October 4th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B32A-FF49-55FB-A36F-EE82A00B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128D-4C63-E7E1-8E75-A0EFEA90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02A5-7626-12C9-415A-F748A4DA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1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Using </a:t>
            </a:r>
            <a:r>
              <a:rPr lang="en-US" b="1" u="sng" dirty="0" err="1"/>
              <a:t>phpMyAdmin</a:t>
            </a:r>
            <a:r>
              <a:rPr lang="en-US" b="1" u="sng" dirty="0"/>
              <a:t> to </a:t>
            </a:r>
            <a:br>
              <a:rPr lang="en-US" b="1" u="sng" dirty="0"/>
            </a:br>
            <a:r>
              <a:rPr lang="en-US" b="1" u="sng" dirty="0"/>
              <a:t>Create a Database and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Start </a:t>
            </a:r>
            <a:r>
              <a:rPr lang="en-US" dirty="0" err="1"/>
              <a:t>phpMyAdmin</a:t>
            </a:r>
            <a:r>
              <a:rPr lang="en-US" dirty="0"/>
              <a:t> from </a:t>
            </a:r>
            <a:r>
              <a:rPr lang="en-US" dirty="0" err="1"/>
              <a:t>WAMPServer</a:t>
            </a:r>
            <a:endParaRPr lang="en-US" dirty="0"/>
          </a:p>
          <a:p>
            <a:r>
              <a:rPr lang="en-US" dirty="0"/>
              <a:t>Create a Database called:  bcs350</a:t>
            </a:r>
          </a:p>
          <a:p>
            <a:r>
              <a:rPr lang="en-US" dirty="0"/>
              <a:t>Create a Table called: phonebook</a:t>
            </a:r>
          </a:p>
          <a:p>
            <a:r>
              <a:rPr lang="en-US" dirty="0"/>
              <a:t>Phonebook will have 7 columns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5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</a:t>
            </a:r>
            <a:r>
              <a:rPr lang="en-US" b="1" u="sng" dirty="0" err="1"/>
              <a:t>PhoneBook</a:t>
            </a:r>
            <a:r>
              <a:rPr lang="en-US" b="1" u="sng" dirty="0"/>
              <a:t>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rowid</a:t>
            </a:r>
            <a:r>
              <a:rPr lang="en-US" dirty="0"/>
              <a:t>		integer, unsigned, primary, AI</a:t>
            </a:r>
          </a:p>
          <a:p>
            <a:r>
              <a:rPr lang="en-US" dirty="0" err="1"/>
              <a:t>firstname</a:t>
            </a:r>
            <a:r>
              <a:rPr lang="en-US" dirty="0"/>
              <a:t>	varchar(25)</a:t>
            </a:r>
          </a:p>
          <a:p>
            <a:r>
              <a:rPr lang="en-US" dirty="0" err="1"/>
              <a:t>lastname</a:t>
            </a:r>
            <a:r>
              <a:rPr lang="en-US" dirty="0"/>
              <a:t>	varchar(25)</a:t>
            </a:r>
          </a:p>
          <a:p>
            <a:r>
              <a:rPr lang="en-US" dirty="0"/>
              <a:t>category	varchar(12)</a:t>
            </a:r>
          </a:p>
          <a:p>
            <a:r>
              <a:rPr lang="en-US" dirty="0"/>
              <a:t>email		varchar(80)</a:t>
            </a:r>
          </a:p>
          <a:p>
            <a:r>
              <a:rPr lang="en-US" dirty="0"/>
              <a:t>phone		varchar(15)</a:t>
            </a:r>
          </a:p>
          <a:p>
            <a:r>
              <a:rPr lang="en-US" dirty="0"/>
              <a:t>city		varchar(25)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IMPORT the Phonebook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IMPORT tab on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Browse for the </a:t>
            </a:r>
            <a:r>
              <a:rPr lang="en-US" dirty="0" err="1"/>
              <a:t>PhoneBook</a:t>
            </a:r>
            <a:r>
              <a:rPr lang="en-US" dirty="0"/>
              <a:t> CSV file on your PC</a:t>
            </a:r>
          </a:p>
          <a:p>
            <a:r>
              <a:rPr lang="en-US" dirty="0"/>
              <a:t>Format should default to CSV</a:t>
            </a:r>
          </a:p>
          <a:p>
            <a:r>
              <a:rPr lang="en-US" dirty="0"/>
              <a:t>GO</a:t>
            </a:r>
          </a:p>
          <a:p>
            <a:r>
              <a:rPr lang="en-US" dirty="0"/>
              <a:t>Browse the table by going to the BROWSE tab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2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Access the </a:t>
            </a:r>
            <a:r>
              <a:rPr lang="en-US" b="1" u="sng" dirty="0" err="1"/>
              <a:t>PhoneBook</a:t>
            </a:r>
            <a:r>
              <a:rPr lang="en-US" b="1" u="sng" dirty="0"/>
              <a:t> Table </a:t>
            </a:r>
            <a:br>
              <a:rPr lang="en-US" b="1" u="sng" dirty="0"/>
            </a:br>
            <a:r>
              <a:rPr lang="en-US" b="1" u="sng" dirty="0"/>
              <a:t>with a MySQL Query from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	bcs350_week04_01.php </a:t>
            </a:r>
          </a:p>
          <a:p>
            <a:r>
              <a:rPr lang="en-US" dirty="0"/>
              <a:t>From		content &gt; lectures &gt; week04</a:t>
            </a:r>
          </a:p>
          <a:p>
            <a:r>
              <a:rPr lang="en-US" dirty="0"/>
              <a:t>To		c:/wamp/www</a:t>
            </a:r>
          </a:p>
          <a:p>
            <a:endParaRPr lang="en-US" dirty="0"/>
          </a:p>
          <a:p>
            <a:r>
              <a:rPr lang="en-US" b="1" u="sng" dirty="0"/>
              <a:t>Run the script on your browser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localhost://bcs350_week04_01.php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6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B8B28-CA06-47FC-BA19-44B0480E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/>
              <a:t>Accessing MySQL from PHP – 4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6F823-D4B4-42E1-BEC9-D00C7E8F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Connect (Login) to MySQL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Create a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Run the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b="1" dirty="0"/>
              <a:t>Process Query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157A0-CF66-4ACB-8C88-EF22AD6A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A6CF9-47BF-40A1-894E-97A32ED1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20613-839B-4A01-B100-99580198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Lab #2 – Combine First, Last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&lt;td&gt;Name&lt;/td&gt;</a:t>
            </a:r>
          </a:p>
          <a:p>
            <a:r>
              <a:rPr lang="en-US" dirty="0"/>
              <a:t>&lt;td&gt;$</a:t>
            </a:r>
            <a:r>
              <a:rPr lang="en-US" dirty="0" err="1"/>
              <a:t>firstname</a:t>
            </a:r>
            <a:r>
              <a:rPr lang="en-US" dirty="0"/>
              <a:t> $</a:t>
            </a:r>
            <a:r>
              <a:rPr lang="en-US" dirty="0" err="1"/>
              <a:t>lastname</a:t>
            </a:r>
            <a:r>
              <a:rPr lang="en-US" dirty="0"/>
              <a:t>&lt;/td&gt;</a:t>
            </a:r>
          </a:p>
          <a:p>
            <a:endParaRPr lang="en-US" dirty="0"/>
          </a:p>
          <a:p>
            <a:r>
              <a:rPr lang="en-US" b="1" dirty="0"/>
              <a:t>REMOVE OTHER COLUMNS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©2016 - Charles Kaplan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BCS350 – Web Database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86C9-9F96-4526-BD3F-B164AC6FE5A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3727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23224</TotalTime>
  <Words>1766</Words>
  <Application>Microsoft Office PowerPoint</Application>
  <PresentationFormat>On-screen Show (4:3)</PresentationFormat>
  <Paragraphs>294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Metropolitan</vt:lpstr>
      <vt:lpstr>BCS350  Web Database Development</vt:lpstr>
      <vt:lpstr>TODAY IS ALL LAB DAY !!!</vt:lpstr>
      <vt:lpstr>TODAY IS ALL LAB DAY !!!</vt:lpstr>
      <vt:lpstr>Using phpMyAdmin to  Create a Database and Table</vt:lpstr>
      <vt:lpstr>The PhoneBook Table</vt:lpstr>
      <vt:lpstr>IMPORT the Phonebook Table</vt:lpstr>
      <vt:lpstr>Access the PhoneBook Table  with a MySQL Query from PHP</vt:lpstr>
      <vt:lpstr>Accessing MySQL from PHP – 4 Steps</vt:lpstr>
      <vt:lpstr>Lab #2 – Combine First, Last Names</vt:lpstr>
      <vt:lpstr>Lab #3 – Make NAME a hotlink to send an email</vt:lpstr>
      <vt:lpstr>Lab #4 – Filter List by Category</vt:lpstr>
      <vt:lpstr>PowerPoint Presentation</vt:lpstr>
      <vt:lpstr>Lab #5 – Update Form - Show</vt:lpstr>
      <vt:lpstr>Lab #6 – Previous, Next</vt:lpstr>
      <vt:lpstr>Lab #7 - Clear</vt:lpstr>
      <vt:lpstr>Lab #8 – Category Dropdown</vt:lpstr>
      <vt:lpstr>Lab #9 - Update</vt:lpstr>
      <vt:lpstr>Lab #10 – Tie PhoneList to Update</vt:lpstr>
      <vt:lpstr>Lab #12 – Add, Delete</vt:lpstr>
      <vt:lpstr>Debugging PHP Scripts</vt:lpstr>
      <vt:lpstr>Debugging PHP Scripts</vt:lpstr>
      <vt:lpstr>LAB #13 – Dynamic Dropdowns</vt:lpstr>
      <vt:lpstr>LAB #13 – Dynamic Dropdowns</vt:lpstr>
      <vt:lpstr>LAB #13 – Dynamic Dropdowns</vt:lpstr>
      <vt:lpstr>LAB #14 – Color Coding</vt:lpstr>
      <vt:lpstr>LAB #14 – Color Coding</vt:lpstr>
      <vt:lpstr>LAB #14 – Color Coding</vt:lpstr>
      <vt:lpstr>LAB #15 – Column Sorting</vt:lpstr>
      <vt:lpstr>LAB #15 – Column Sorting</vt:lpstr>
      <vt:lpstr>Lab Summary</vt:lpstr>
      <vt:lpstr>Question</vt:lpstr>
      <vt:lpstr>Homework</vt:lpstr>
      <vt:lpstr>Week 4 - Summary</vt:lpstr>
      <vt:lpstr>No Class  October 4th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BCS350 – Web Database Development, Fall 2013</dc:title>
  <dc:creator>Charles</dc:creator>
  <cp:lastModifiedBy>Charles R Kaplan</cp:lastModifiedBy>
  <cp:revision>202</cp:revision>
  <dcterms:created xsi:type="dcterms:W3CDTF">2013-09-11T01:57:13Z</dcterms:created>
  <dcterms:modified xsi:type="dcterms:W3CDTF">2022-09-27T17:08:00Z</dcterms:modified>
</cp:coreProperties>
</file>