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1"/>
  </p:sldMasterIdLst>
  <p:notesMasterIdLst>
    <p:notesMasterId r:id="rId27"/>
  </p:notesMasterIdLst>
  <p:sldIdLst>
    <p:sldId id="257" r:id="rId2"/>
    <p:sldId id="355" r:id="rId3"/>
    <p:sldId id="307" r:id="rId4"/>
    <p:sldId id="308" r:id="rId5"/>
    <p:sldId id="336" r:id="rId6"/>
    <p:sldId id="345" r:id="rId7"/>
    <p:sldId id="344" r:id="rId8"/>
    <p:sldId id="310" r:id="rId9"/>
    <p:sldId id="311" r:id="rId10"/>
    <p:sldId id="334" r:id="rId11"/>
    <p:sldId id="337" r:id="rId12"/>
    <p:sldId id="338" r:id="rId13"/>
    <p:sldId id="339" r:id="rId14"/>
    <p:sldId id="340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259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38" autoAdjust="0"/>
    <p:restoredTop sz="94660"/>
  </p:normalViewPr>
  <p:slideViewPr>
    <p:cSldViewPr>
      <p:cViewPr varScale="1">
        <p:scale>
          <a:sx n="123" d="100"/>
          <a:sy n="123" d="100"/>
        </p:scale>
        <p:origin x="8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6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F588-7992-423B-A0BE-E217557B920A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E6B78-2D42-4093-BC42-9B286E466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E6B78-2D42-4093-BC42-9B286E466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/>
              <a:t>©2016 - Charles Kaplan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/>
              <a:t>BCS350 – Web Database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0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0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9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0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9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/>
              <a:t>©2016 - Charles Kaplan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/>
              <a:t>BCS350 – Web Database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53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BCS350 </a:t>
            </a:r>
            <a:br>
              <a:rPr lang="en-US" dirty="0"/>
            </a:br>
            <a:r>
              <a:rPr lang="en-US" dirty="0"/>
              <a:t>Web Database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Week #5</a:t>
            </a:r>
          </a:p>
          <a:p>
            <a:r>
              <a:rPr lang="en-US" b="1" dirty="0"/>
              <a:t>phpMyAdmin and MySQL, continued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8B28-CA06-47FC-BA19-44B0480E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Accessing MySQL from PHP – 4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F823-D4B4-42E1-BEC9-D00C7E8F6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b="1" dirty="0"/>
              <a:t>Connect (Login) to MySQL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/>
              <a:t>Create a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/>
              <a:t>Execute the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/>
              <a:t>Process Query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57A0-CF66-4ACB-8C88-EF22AD6A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CF9-47BF-40A1-894E-97A32ED1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0613-839B-4A01-B100-99580198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117E-E074-4083-AFBD-F00E4CB1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 to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A4B6-A285-40FE-BCD3-89833023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$host		= ‘localhost’;</a:t>
            </a:r>
          </a:p>
          <a:p>
            <a:r>
              <a:rPr lang="en-US" b="1" dirty="0"/>
              <a:t>$userid	= ‘root’;</a:t>
            </a:r>
          </a:p>
          <a:p>
            <a:r>
              <a:rPr lang="en-US" b="1" dirty="0"/>
              <a:t>$password	= NULL;</a:t>
            </a:r>
          </a:p>
          <a:p>
            <a:r>
              <a:rPr lang="en-US" b="1" dirty="0"/>
              <a:t>$database	= ‘bcs350’;</a:t>
            </a:r>
          </a:p>
          <a:p>
            <a:endParaRPr lang="en-US" b="1" dirty="0"/>
          </a:p>
          <a:p>
            <a:r>
              <a:rPr lang="en-US" sz="2000" b="1" dirty="0"/>
              <a:t>$</a:t>
            </a:r>
            <a:r>
              <a:rPr lang="en-US" sz="2000" b="1" dirty="0" err="1"/>
              <a:t>mysqli</a:t>
            </a:r>
            <a:r>
              <a:rPr lang="en-US" sz="2000" b="1" dirty="0"/>
              <a:t> = </a:t>
            </a:r>
            <a:r>
              <a:rPr lang="en-US" sz="2000" b="1" dirty="0" err="1"/>
              <a:t>mysqli_connect</a:t>
            </a:r>
            <a:r>
              <a:rPr lang="en-US" sz="2000" b="1" dirty="0"/>
              <a:t>($host, $userid, $password, $database);</a:t>
            </a:r>
          </a:p>
          <a:p>
            <a:r>
              <a:rPr lang="en-US" sz="2000" b="1" dirty="0"/>
              <a:t>if (!$</a:t>
            </a:r>
            <a:r>
              <a:rPr lang="en-US" sz="2000" b="1" dirty="0" err="1"/>
              <a:t>mysqli</a:t>
            </a:r>
            <a:r>
              <a:rPr lang="en-US" sz="2000" b="1" dirty="0"/>
              <a:t>) echo “MySQL Connect Error: “ . </a:t>
            </a:r>
            <a:r>
              <a:rPr lang="en-US" sz="2000" b="1" dirty="0" err="1"/>
              <a:t>mysqli_connect_error</a:t>
            </a:r>
            <a:r>
              <a:rPr lang="en-US" sz="2000" b="1" dirty="0"/>
              <a:t>(); </a:t>
            </a:r>
          </a:p>
          <a:p>
            <a:endParaRPr lang="en-US" sz="2000" b="1" dirty="0"/>
          </a:p>
          <a:p>
            <a:r>
              <a:rPr lang="en-US" sz="2000" b="1" i="1" dirty="0"/>
              <a:t>$</a:t>
            </a:r>
            <a:r>
              <a:rPr lang="en-US" sz="2000" b="1" i="1" dirty="0" err="1"/>
              <a:t>mysqli</a:t>
            </a:r>
            <a:r>
              <a:rPr lang="en-US" sz="2000" b="1" i="1" dirty="0"/>
              <a:t> </a:t>
            </a:r>
            <a:r>
              <a:rPr lang="en-US" sz="2000" b="1" dirty="0"/>
              <a:t>is the database handler or connection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46C38-872A-42F2-80AF-A3388800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5513-415C-4762-B973-5BDA040E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19A88-BCB7-45D8-8082-65CC9227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7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7209-2812-4C1B-B274-A7DED5B4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E643-94B7-4182-9CF1-F8FEEB767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SELECT </a:t>
            </a:r>
            <a:r>
              <a:rPr lang="en-US" b="1" i="1" dirty="0">
                <a:solidFill>
                  <a:srgbClr val="FF0000"/>
                </a:solidFill>
              </a:rPr>
              <a:t>columns</a:t>
            </a:r>
          </a:p>
          <a:p>
            <a:r>
              <a:rPr lang="en-US" b="1" dirty="0"/>
              <a:t>FROM </a:t>
            </a:r>
            <a:r>
              <a:rPr lang="en-US" b="1" i="1" dirty="0">
                <a:solidFill>
                  <a:srgbClr val="FF0000"/>
                </a:solidFill>
              </a:rPr>
              <a:t>table</a:t>
            </a:r>
          </a:p>
          <a:p>
            <a:r>
              <a:rPr lang="en-US" b="1" dirty="0">
                <a:solidFill>
                  <a:srgbClr val="00B0F0"/>
                </a:solidFill>
              </a:rPr>
              <a:t>ORDER BY </a:t>
            </a:r>
            <a:r>
              <a:rPr lang="en-US" b="1" i="1" dirty="0">
                <a:solidFill>
                  <a:srgbClr val="FF0000"/>
                </a:solidFill>
              </a:rPr>
              <a:t>columns</a:t>
            </a:r>
          </a:p>
          <a:p>
            <a:pPr marL="0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$query = “SELECT </a:t>
            </a:r>
            <a:r>
              <a:rPr lang="en-US" b="1" dirty="0" err="1">
                <a:solidFill>
                  <a:schemeClr val="tx1"/>
                </a:solidFill>
              </a:rPr>
              <a:t>rowid</a:t>
            </a:r>
            <a:r>
              <a:rPr lang="en-US" b="1" dirty="0">
                <a:solidFill>
                  <a:schemeClr val="tx1"/>
                </a:solidFill>
              </a:rPr>
              <a:t>, dept, </a:t>
            </a:r>
            <a:r>
              <a:rPr lang="en-US" b="1" dirty="0" err="1">
                <a:solidFill>
                  <a:schemeClr val="tx1"/>
                </a:solidFill>
              </a:rPr>
              <a:t>nbr</a:t>
            </a:r>
            <a:r>
              <a:rPr lang="en-US" b="1" dirty="0">
                <a:solidFill>
                  <a:schemeClr val="tx1"/>
                </a:solidFill>
              </a:rPr>
              <a:t>, … , prof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FROM classes</a:t>
            </a:r>
          </a:p>
          <a:p>
            <a:pPr marL="1171400" lvl="6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ORDER BY dept, </a:t>
            </a:r>
            <a:r>
              <a:rPr lang="en-US" sz="2400" b="1" dirty="0" err="1">
                <a:solidFill>
                  <a:schemeClr val="tx1"/>
                </a:solidFill>
              </a:rPr>
              <a:t>nbr</a:t>
            </a:r>
            <a:r>
              <a:rPr lang="en-US" b="1" dirty="0">
                <a:solidFill>
                  <a:schemeClr val="tx1"/>
                </a:solidFill>
              </a:rPr>
              <a:t>”;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9CA7A-1189-431D-867C-378A7CF7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E5B6-107C-4EBB-AA37-7595F97D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FB1C-AC76-47AB-8FBD-06E57BD8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3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3719-E5F7-47C8-94F6-91F093CC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Execute 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79BB-55D5-4C9B-B006-EBBA5DCE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$result = </a:t>
            </a:r>
            <a:r>
              <a:rPr lang="en-US" b="1" dirty="0" err="1"/>
              <a:t>mysqli_query</a:t>
            </a:r>
            <a:r>
              <a:rPr lang="en-US" b="1" dirty="0"/>
              <a:t>($</a:t>
            </a:r>
            <a:r>
              <a:rPr lang="en-US" b="1" dirty="0" err="1"/>
              <a:t>mysqli</a:t>
            </a:r>
            <a:r>
              <a:rPr lang="en-US" b="1" dirty="0"/>
              <a:t>, $query);</a:t>
            </a:r>
          </a:p>
          <a:p>
            <a:r>
              <a:rPr lang="en-US" b="1" dirty="0"/>
              <a:t>If (!$result) </a:t>
            </a:r>
          </a:p>
          <a:p>
            <a:pPr lvl="1"/>
            <a:r>
              <a:rPr lang="en-US" b="1" dirty="0"/>
              <a:t>echo “Query Failed [$query]: “ . </a:t>
            </a:r>
            <a:r>
              <a:rPr lang="en-US" b="1" dirty="0" err="1"/>
              <a:t>mysqli_error</a:t>
            </a:r>
            <a:r>
              <a:rPr lang="en-US" b="1" dirty="0"/>
              <a:t>($</a:t>
            </a:r>
            <a:r>
              <a:rPr lang="en-US" b="1" dirty="0" err="1"/>
              <a:t>mysqli</a:t>
            </a:r>
            <a:r>
              <a:rPr lang="en-US" b="1" dirty="0"/>
              <a:t>);</a:t>
            </a:r>
          </a:p>
          <a:p>
            <a:pPr lvl="1"/>
            <a:endParaRPr lang="en-US" b="1" dirty="0"/>
          </a:p>
          <a:p>
            <a:pPr marL="0" lvl="1" indent="0">
              <a:buNone/>
            </a:pPr>
            <a:r>
              <a:rPr lang="en-US" b="1" dirty="0"/>
              <a:t>$result is the QUERY RESULT SET</a:t>
            </a:r>
          </a:p>
          <a:p>
            <a:pPr marL="0" lvl="1" indent="0">
              <a:buNone/>
            </a:pPr>
            <a:r>
              <a:rPr lang="en-US" b="1" dirty="0"/>
              <a:t>A multidimensional array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4921A-7246-4112-BFDB-010642B4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CBB1-D7DB-4D39-8F93-65CA9E87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67BE4-E342-462C-9AFA-49460057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5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495A-14CC-4D84-B1B3-5BB1A33F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Query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EA0C-CB8F-46DA-8EF6-854F327F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while(list($rowed, $dept, $</a:t>
            </a:r>
            <a:r>
              <a:rPr lang="en-US" b="1" dirty="0" err="1"/>
              <a:t>nbr</a:t>
            </a:r>
            <a:r>
              <a:rPr lang="en-US" b="1" dirty="0"/>
              <a:t>, … , $prof) = </a:t>
            </a:r>
          </a:p>
          <a:p>
            <a:pPr lvl="1"/>
            <a:r>
              <a:rPr lang="en-US" b="1" dirty="0" err="1"/>
              <a:t>mysqli_fetch_row</a:t>
            </a:r>
            <a:r>
              <a:rPr lang="en-US" b="1" dirty="0"/>
              <a:t>($result)) {</a:t>
            </a:r>
          </a:p>
          <a:p>
            <a:pPr lvl="1"/>
            <a:endParaRPr lang="en-US" b="1" dirty="0"/>
          </a:p>
          <a:p>
            <a:pPr lvl="1"/>
            <a:r>
              <a:rPr lang="en-US" b="1" i="1" dirty="0"/>
              <a:t>Do something with the query results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10C17-5112-48BD-9B32-8C43B2BB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64FC-7D84-475A-8C4F-34D05C6C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63210-A2C8-453F-8774-E8998175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CF9D-7D93-470B-B766-D006BDDC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499532"/>
            <a:ext cx="8079581" cy="5187965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BREAK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6F9AF-F8F2-4BA7-A369-9680FC09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22DB0-CB9E-4899-9152-F60E9D9F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3ECE-A86D-4474-A3B1-20CB9EF4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5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B74D-6D97-44EC-859B-5C73BC57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table_viewer.php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ABF9-6463-42FD-8F3B-DC01D35A6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(together) a general-purpose MySQL table viewer program:</a:t>
            </a:r>
          </a:p>
          <a:p>
            <a:r>
              <a:rPr lang="en-US" dirty="0"/>
              <a:t>1) Select a database, dropdown</a:t>
            </a:r>
          </a:p>
          <a:p>
            <a:r>
              <a:rPr lang="en-US" dirty="0"/>
              <a:t>2) Select a table from the database, dropdown</a:t>
            </a:r>
          </a:p>
          <a:p>
            <a:r>
              <a:rPr lang="en-US" dirty="0"/>
              <a:t>3) Show the table structure (columns and attributes)</a:t>
            </a:r>
          </a:p>
          <a:p>
            <a:r>
              <a:rPr lang="en-US" dirty="0"/>
              <a:t>4) Show the table contents (all columns, all rows)</a:t>
            </a:r>
          </a:p>
          <a:p>
            <a:r>
              <a:rPr lang="en-US" dirty="0"/>
              <a:t>5) Allow the table be sorted from a column, dropdown</a:t>
            </a:r>
          </a:p>
          <a:p>
            <a:r>
              <a:rPr lang="en-US" dirty="0"/>
              <a:t>One step at a time, check results after each step.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B9969-A5B9-46E2-AC50-545EB857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77DC-FFBB-45B7-A093-F703A9B0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98E01-0C50-466E-BD98-98591449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8AE6-A453-4B11-A69F-46205BDD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Database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7366-B942-475A-9160-C887CDF01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Connect to MySQL, but not to a database</a:t>
            </a:r>
          </a:p>
          <a:p>
            <a:r>
              <a:rPr lang="en-US" dirty="0"/>
              <a:t>2) $query = “SHOW DATABASES”</a:t>
            </a:r>
          </a:p>
          <a:p>
            <a:r>
              <a:rPr lang="en-US" dirty="0"/>
              <a:t>3) Put results of the query into a dropdown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BF9A-FCBA-46AB-AA67-4BD8BEF6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3EF06-21B6-414A-A377-47DBA630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4F5D7-42C4-4AB8-AA4D-8B460FE8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1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D3D6-009B-4632-9C0F-E015F132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0DAB-58C5-4A34-A53B-1461C487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If a database has been selected, connect to MySQL and the database</a:t>
            </a:r>
          </a:p>
          <a:p>
            <a:r>
              <a:rPr lang="en-US" dirty="0"/>
              <a:t>2) $query = “SHOW TABLES”</a:t>
            </a:r>
          </a:p>
          <a:p>
            <a:r>
              <a:rPr lang="en-US" dirty="0"/>
              <a:t>3) Present results of the query into a dropdown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D04E8-CBED-4AC7-8F73-4A48D47E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04351-0A1C-4E06-9D10-22ACDF35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5271-5921-4CFF-A4D9-38F70263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2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2A34-DAF1-4F0F-9CE1-7F619413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Table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6286-B76E-4698-B89B-BB15A7C7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If a table has been selected: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A) $query = “DESCRIBE $table”;</a:t>
            </a:r>
          </a:p>
          <a:p>
            <a:pPr lvl="1"/>
            <a:r>
              <a:rPr lang="en-US" dirty="0"/>
              <a:t>B) </a:t>
            </a:r>
            <a:r>
              <a:rPr lang="en-US" u="sng" dirty="0"/>
              <a:t>Query results will have these columns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1) column name</a:t>
            </a:r>
          </a:p>
          <a:p>
            <a:pPr lvl="3"/>
            <a:r>
              <a:rPr lang="en-US" dirty="0"/>
              <a:t>2) type</a:t>
            </a:r>
          </a:p>
          <a:p>
            <a:pPr lvl="3"/>
            <a:r>
              <a:rPr lang="en-US" dirty="0"/>
              <a:t>3) null</a:t>
            </a:r>
          </a:p>
          <a:p>
            <a:pPr lvl="3"/>
            <a:r>
              <a:rPr lang="en-US" dirty="0"/>
              <a:t>4) key</a:t>
            </a:r>
          </a:p>
          <a:p>
            <a:pPr lvl="3"/>
            <a:r>
              <a:rPr lang="en-US" dirty="0"/>
              <a:t>5) default</a:t>
            </a:r>
          </a:p>
          <a:p>
            <a:pPr lvl="3"/>
            <a:r>
              <a:rPr lang="en-US" dirty="0"/>
              <a:t>6) extras</a:t>
            </a:r>
          </a:p>
          <a:p>
            <a:pPr marL="0" lvl="3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31DC-1FB9-42F3-9041-9FE9882A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2689-1BFA-4441-91AE-84C77D2A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64087-23DB-478E-8312-1CC02936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Homework – Week 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PHP script that has a dropdown of all the phonebook entries</a:t>
            </a:r>
          </a:p>
          <a:p>
            <a:r>
              <a:rPr lang="en-US" dirty="0"/>
              <a:t>When a name is selected it opens the update program, bcs350_week04_12.php, with the person’s data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73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0594-B2E1-463F-8688-7F29B934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Table Structure</a:t>
            </a:r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83D50E7-A0A0-44C7-B8B1-F8EE7DCD8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82" y="1993900"/>
            <a:ext cx="5046349" cy="37655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1AED8-0755-4778-8BA7-9B3FE287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A1F6-1AEA-434E-BB37-22797915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35C5F-3352-4762-810E-A479D2DE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9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93CB-0660-4025-9F50-B41F1629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Table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CA1E-F23B-461D-8185-50EADDE42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 query results into an HTML table</a:t>
            </a:r>
          </a:p>
          <a:p>
            <a:r>
              <a:rPr lang="en-US" dirty="0"/>
              <a:t>While going through the query results, create an array, called $cols, with the names of all the columns.  We will need it for later.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5775-AE72-4CBA-99F0-E1DE1626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CA26-64C7-4356-A0FB-C4670155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8995A-2E18-42D4-B5BD-788AEB20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4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A409-251B-4F40-92D3-46F23AAE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Table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B789-10C4-4468-AF2E-ED1D9F06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Construct a query to select all rows and all columns from the table.</a:t>
            </a:r>
          </a:p>
          <a:p>
            <a:r>
              <a:rPr lang="en-US" dirty="0"/>
              <a:t>2) Execute the query</a:t>
            </a:r>
          </a:p>
          <a:p>
            <a:r>
              <a:rPr lang="en-US" dirty="0"/>
              <a:t>3) Process the query results by putting each row into an HTML table</a:t>
            </a:r>
          </a:p>
          <a:p>
            <a:r>
              <a:rPr lang="en-US" dirty="0"/>
              <a:t>4) On the top line of the HTML table, put the names of all the columns in BOLD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6486-B52A-47F9-9F51-BD89DA09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801F-22B5-49A9-B3FE-0B61B9A4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F7DB-BA67-42CF-AC42-85C13035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17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7CAD-09D8-42F1-B153-020A161E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Column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AE23-FA0A-4D50-9385-B2C1630E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 dropdown with the names of all the columns between the Table Structure and Table Contents</a:t>
            </a:r>
          </a:p>
          <a:p>
            <a:r>
              <a:rPr lang="en-US" dirty="0"/>
              <a:t>Use the selection from the dropdown to modify the query used for the Table Contents ORDER BY clause.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265B-82FB-46D6-8454-C916DF2C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92DF-2FC2-4CFC-B2CF-D0A2D721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83349-77B3-46A1-AFE0-CF77CA4E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9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Review the programs we wrote today.</a:t>
            </a:r>
          </a:p>
          <a:p>
            <a:r>
              <a:rPr lang="en-US" dirty="0"/>
              <a:t>2) If you need help understanding them, email me and we can set up a Zoom meeting.</a:t>
            </a:r>
          </a:p>
          <a:p>
            <a:endParaRPr lang="en-US" dirty="0"/>
          </a:p>
          <a:p>
            <a:r>
              <a:rPr lang="en-US" b="1" u="sng" dirty="0"/>
              <a:t>October 18</a:t>
            </a:r>
            <a:r>
              <a:rPr lang="en-US" b="1" u="sng" baseline="30000" dirty="0"/>
              <a:t>th</a:t>
            </a:r>
            <a:r>
              <a:rPr lang="en-US" b="1" u="sng" dirty="0"/>
              <a:t> - Midterm Exam</a:t>
            </a:r>
            <a:r>
              <a:rPr lang="en-US" b="1" u="sng" baseline="30000" dirty="0"/>
              <a:t> </a:t>
            </a:r>
            <a:endParaRPr lang="en-US" b="1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Coding example like we did today (but simpler)</a:t>
            </a:r>
          </a:p>
          <a:p>
            <a:pPr marL="0" lvl="1" indent="0"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First half of class is a review, then break, then exam.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Week 5 -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Dynamic websites create on demand webpages using data from databases.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PHP and MySQL provide a coding environment to easily manipulate database tables.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PHP arrays provide powerful function to PHP scripts.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You can create databases, tables and import data with </a:t>
            </a:r>
            <a:r>
              <a:rPr lang="en-US" b="1" dirty="0" err="1"/>
              <a:t>phpMyAdmin</a:t>
            </a:r>
            <a:r>
              <a:rPr lang="en-US" b="1" dirty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TODAY IS ALL LAB DAY 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WAMPServer</a:t>
            </a:r>
          </a:p>
          <a:p>
            <a:r>
              <a:rPr lang="en-US" dirty="0"/>
              <a:t>Start </a:t>
            </a:r>
            <a:r>
              <a:rPr lang="en-US" dirty="0" err="1"/>
              <a:t>NotePad</a:t>
            </a:r>
            <a:r>
              <a:rPr lang="en-US" dirty="0"/>
              <a:t>++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Using </a:t>
            </a:r>
            <a:r>
              <a:rPr lang="en-US" b="1" u="sng" dirty="0" err="1"/>
              <a:t>phpMyAdmin</a:t>
            </a:r>
            <a:r>
              <a:rPr lang="en-US" b="1" u="sng" dirty="0"/>
              <a:t> to </a:t>
            </a:r>
            <a:br>
              <a:rPr lang="en-US" b="1" u="sng" dirty="0"/>
            </a:br>
            <a:r>
              <a:rPr lang="en-US" b="1" u="sng" dirty="0"/>
              <a:t>Create a Database and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Start </a:t>
            </a:r>
            <a:r>
              <a:rPr lang="en-US" dirty="0" err="1"/>
              <a:t>phpMyAdmin</a:t>
            </a:r>
            <a:r>
              <a:rPr lang="en-US" dirty="0"/>
              <a:t> from </a:t>
            </a:r>
            <a:r>
              <a:rPr lang="en-US" dirty="0" err="1"/>
              <a:t>WAMPServer</a:t>
            </a:r>
            <a:endParaRPr lang="en-US" dirty="0"/>
          </a:p>
          <a:p>
            <a:r>
              <a:rPr lang="en-US" dirty="0"/>
              <a:t>If needed, create a Database called:  bcs350</a:t>
            </a:r>
          </a:p>
          <a:p>
            <a:r>
              <a:rPr lang="en-US" dirty="0"/>
              <a:t>Download </a:t>
            </a:r>
            <a:r>
              <a:rPr lang="en-US" dirty="0" err="1"/>
              <a:t>classes.sql</a:t>
            </a:r>
            <a:r>
              <a:rPr lang="en-US" dirty="0"/>
              <a:t> from Blackboard, Lectures, Week06</a:t>
            </a:r>
          </a:p>
          <a:p>
            <a:r>
              <a:rPr lang="en-US" dirty="0"/>
              <a:t>Import </a:t>
            </a:r>
            <a:r>
              <a:rPr lang="en-US" dirty="0" err="1"/>
              <a:t>classes.sql</a:t>
            </a:r>
            <a:r>
              <a:rPr lang="en-US" dirty="0"/>
              <a:t> into the bcs350 database to create the classes table</a:t>
            </a:r>
          </a:p>
          <a:p>
            <a:r>
              <a:rPr lang="en-US" dirty="0"/>
              <a:t>Browse the classes table to make sure it is correct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A8EA-9875-4518-A9FC-0FDB2669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499532"/>
            <a:ext cx="8079581" cy="498686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phpMyAdmin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2116-60A8-4F48-B3A7-135E5B5A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D664-213D-4486-9612-1A9DB9E4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23EA-8148-430A-B6BC-2FB7E863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58B4-3994-47E1-91C2-5C079C17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Farmingdale State College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2708-AEC8-4A22-A411-DA66B290A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37978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an Excel spreadsheet called classes.csv (MS-DOS CSV format) with this data from at least 10 classes from the FSC Fall 2022 Class Schedule:</a:t>
            </a:r>
          </a:p>
          <a:p>
            <a:endParaRPr lang="en-US" dirty="0"/>
          </a:p>
          <a:p>
            <a:pPr marL="662940" lvl="2" indent="-457200">
              <a:buFont typeface="+mj-lt"/>
              <a:buAutoNum type="arabicPeriod"/>
            </a:pPr>
            <a:r>
              <a:rPr lang="en-US" dirty="0" err="1"/>
              <a:t>Rowid</a:t>
            </a:r>
            <a:r>
              <a:rPr lang="en-US" dirty="0"/>
              <a:t>		integer, start with 1 and add 1 for each row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/>
              <a:t>Department		3 letter abbreviation, </a:t>
            </a:r>
            <a:r>
              <a:rPr lang="en-US" dirty="0" err="1"/>
              <a:t>ie</a:t>
            </a:r>
            <a:r>
              <a:rPr lang="en-US" dirty="0"/>
              <a:t>. BCS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/>
              <a:t>Class number	3 digit code, </a:t>
            </a:r>
            <a:r>
              <a:rPr lang="en-US" dirty="0" err="1"/>
              <a:t>ie</a:t>
            </a:r>
            <a:r>
              <a:rPr lang="en-US" dirty="0"/>
              <a:t>. 350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/>
              <a:t>Title		</a:t>
            </a:r>
            <a:r>
              <a:rPr lang="en-US" dirty="0" err="1"/>
              <a:t>ie</a:t>
            </a:r>
            <a:r>
              <a:rPr lang="en-US" dirty="0"/>
              <a:t>. Web Database Development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/>
              <a:t>Credits		</a:t>
            </a:r>
            <a:r>
              <a:rPr lang="en-US" dirty="0" err="1"/>
              <a:t>ie</a:t>
            </a:r>
            <a:r>
              <a:rPr lang="en-US" dirty="0"/>
              <a:t>. 3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/>
              <a:t>Days		</a:t>
            </a:r>
            <a:r>
              <a:rPr lang="en-US" dirty="0" err="1"/>
              <a:t>ie</a:t>
            </a:r>
            <a:r>
              <a:rPr lang="en-US" dirty="0"/>
              <a:t>. T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/>
              <a:t>Times		</a:t>
            </a:r>
            <a:r>
              <a:rPr lang="en-US" dirty="0" err="1"/>
              <a:t>ie</a:t>
            </a:r>
            <a:r>
              <a:rPr lang="en-US" dirty="0"/>
              <a:t>. 5:55pm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/>
              <a:t>Building		</a:t>
            </a:r>
            <a:r>
              <a:rPr lang="en-US" dirty="0" err="1"/>
              <a:t>ie</a:t>
            </a:r>
            <a:r>
              <a:rPr lang="en-US" dirty="0"/>
              <a:t>. Whitman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/>
              <a:t>Room		</a:t>
            </a:r>
            <a:r>
              <a:rPr lang="en-US" dirty="0" err="1"/>
              <a:t>ie</a:t>
            </a:r>
            <a:r>
              <a:rPr lang="en-US" dirty="0"/>
              <a:t>. 209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/>
              <a:t>Prof		</a:t>
            </a:r>
            <a:r>
              <a:rPr lang="en-US" dirty="0" err="1"/>
              <a:t>ie</a:t>
            </a:r>
            <a:r>
              <a:rPr lang="en-US" dirty="0"/>
              <a:t>. Charles Kaplan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E4FAE-D54C-454D-AFDC-96AA1778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D1AF1-EE37-4A9B-8E4E-49750F05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B59D0-AC61-4B49-AF1A-014F4702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579A-DE08-45D5-9568-F775B41E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classes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FBAE-EBA9-46D9-9283-4069D342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/>
              <a:t>Use </a:t>
            </a:r>
            <a:r>
              <a:rPr lang="en-US" b="1" u="sng" dirty="0" err="1"/>
              <a:t>PHPMyAdmin</a:t>
            </a:r>
            <a:r>
              <a:rPr lang="en-US" b="1" u="sng" dirty="0"/>
              <a:t> to create the “classes” table:</a:t>
            </a:r>
          </a:p>
          <a:p>
            <a:r>
              <a:rPr lang="en-US" dirty="0" err="1"/>
              <a:t>rowid</a:t>
            </a:r>
            <a:r>
              <a:rPr lang="en-US" dirty="0"/>
              <a:t>		integer, unsigned, primary key, AI</a:t>
            </a:r>
          </a:p>
          <a:p>
            <a:r>
              <a:rPr lang="en-US" dirty="0"/>
              <a:t>dept		char(5)</a:t>
            </a:r>
          </a:p>
          <a:p>
            <a:r>
              <a:rPr lang="en-US" dirty="0" err="1"/>
              <a:t>nbr</a:t>
            </a:r>
            <a:r>
              <a:rPr lang="en-US" dirty="0"/>
              <a:t>		char(5)</a:t>
            </a:r>
          </a:p>
          <a:p>
            <a:r>
              <a:rPr lang="en-US" dirty="0"/>
              <a:t>title		varchar(50)</a:t>
            </a:r>
          </a:p>
          <a:p>
            <a:r>
              <a:rPr lang="en-US" dirty="0"/>
              <a:t>credits		</a:t>
            </a:r>
            <a:r>
              <a:rPr lang="en-US" dirty="0" err="1"/>
              <a:t>tinyint</a:t>
            </a:r>
            <a:endParaRPr lang="en-US" dirty="0"/>
          </a:p>
          <a:p>
            <a:r>
              <a:rPr lang="en-US" dirty="0"/>
              <a:t>days		char(5)</a:t>
            </a:r>
          </a:p>
          <a:p>
            <a:r>
              <a:rPr lang="en-US" dirty="0"/>
              <a:t>times		char(8)</a:t>
            </a:r>
          </a:p>
          <a:p>
            <a:r>
              <a:rPr lang="en-US" dirty="0"/>
              <a:t>building		char(20)</a:t>
            </a:r>
          </a:p>
          <a:p>
            <a:r>
              <a:rPr lang="en-US" dirty="0"/>
              <a:t>room		char(5)</a:t>
            </a:r>
          </a:p>
          <a:p>
            <a:r>
              <a:rPr lang="en-US" dirty="0"/>
              <a:t>prof		varchar(25)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F04B9-FE61-472E-9839-88415F44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63B9-2323-4417-9750-1A5C16E2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19929-4546-4975-AC3C-4F7D556E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IMPORT the classes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“bcs350” database on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Go to the IMPORT tab</a:t>
            </a:r>
          </a:p>
          <a:p>
            <a:r>
              <a:rPr lang="en-US" dirty="0"/>
              <a:t>Browse for the classes.csv file on your PC</a:t>
            </a:r>
          </a:p>
          <a:p>
            <a:r>
              <a:rPr lang="en-US" dirty="0"/>
              <a:t>Format should default to CSV</a:t>
            </a:r>
          </a:p>
          <a:p>
            <a:r>
              <a:rPr lang="en-US" dirty="0"/>
              <a:t>Click on “GO”</a:t>
            </a:r>
          </a:p>
          <a:p>
            <a:r>
              <a:rPr lang="en-US" dirty="0"/>
              <a:t>Browse the table by going to the BROWSE tab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2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Code “</a:t>
            </a:r>
            <a:r>
              <a:rPr lang="en-US" b="1" u="sng" dirty="0" err="1"/>
              <a:t>classes.php</a:t>
            </a:r>
            <a:r>
              <a:rPr lang="en-US" b="1" u="sng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u="sng" dirty="0"/>
          </a:p>
          <a:p>
            <a:pPr marL="0" indent="0">
              <a:buNone/>
            </a:pPr>
            <a:r>
              <a:rPr lang="en-US" b="1" dirty="0"/>
              <a:t>Starting from scratch, or you can use </a:t>
            </a:r>
            <a:r>
              <a:rPr lang="en-US" b="1" dirty="0" err="1"/>
              <a:t>phonebook.php</a:t>
            </a:r>
            <a:r>
              <a:rPr lang="en-US" b="1" dirty="0"/>
              <a:t> from last week, code “</a:t>
            </a:r>
            <a:r>
              <a:rPr lang="en-US" b="1" dirty="0" err="1"/>
              <a:t>classes.php</a:t>
            </a:r>
            <a:r>
              <a:rPr lang="en-US" b="1" dirty="0"/>
              <a:t>” that will:</a:t>
            </a:r>
          </a:p>
          <a:p>
            <a:pPr marL="457200" indent="-457200">
              <a:buAutoNum type="arabicParenR"/>
            </a:pPr>
            <a:r>
              <a:rPr lang="en-US" b="1" dirty="0"/>
              <a:t>Connect to MySQL, check for errors</a:t>
            </a:r>
          </a:p>
          <a:p>
            <a:pPr marL="457200" indent="-457200">
              <a:buAutoNum type="arabicParenR"/>
            </a:pPr>
            <a:r>
              <a:rPr lang="en-US" b="1" dirty="0"/>
              <a:t>Create a query to return all columns and rows from the classes table</a:t>
            </a:r>
          </a:p>
          <a:p>
            <a:pPr marL="457200" indent="-457200">
              <a:buAutoNum type="arabicParenR"/>
            </a:pPr>
            <a:r>
              <a:rPr lang="en-US" b="1" dirty="0"/>
              <a:t>Execute the query, check for errors</a:t>
            </a:r>
          </a:p>
          <a:p>
            <a:pPr marL="457200" indent="-457200">
              <a:buAutoNum type="arabicParenR"/>
            </a:pPr>
            <a:r>
              <a:rPr lang="en-US" b="1" dirty="0"/>
              <a:t>Print (echo) out the results of the query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6208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36974</TotalTime>
  <Words>1348</Words>
  <Application>Microsoft Office PowerPoint</Application>
  <PresentationFormat>On-screen Show (4:3)</PresentationFormat>
  <Paragraphs>222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Metropolitan</vt:lpstr>
      <vt:lpstr>BCS350  Web Database Development</vt:lpstr>
      <vt:lpstr>Homework – Week 04</vt:lpstr>
      <vt:lpstr>TODAY IS ALL LAB DAY !!!</vt:lpstr>
      <vt:lpstr>Using phpMyAdmin to  Create a Database and Table</vt:lpstr>
      <vt:lpstr>phpMyAdmin</vt:lpstr>
      <vt:lpstr>Farmingdale State College Classes</vt:lpstr>
      <vt:lpstr>The classes Table</vt:lpstr>
      <vt:lpstr>IMPORT the classes Table</vt:lpstr>
      <vt:lpstr>Code “classes.php”</vt:lpstr>
      <vt:lpstr>Accessing MySQL from PHP – 4 Steps</vt:lpstr>
      <vt:lpstr>Connect to MySQL</vt:lpstr>
      <vt:lpstr>Create a Query</vt:lpstr>
      <vt:lpstr>Execute the Query</vt:lpstr>
      <vt:lpstr>Process Query Results</vt:lpstr>
      <vt:lpstr>BREAK</vt:lpstr>
      <vt:lpstr>table_viewer.php</vt:lpstr>
      <vt:lpstr>Database Selection</vt:lpstr>
      <vt:lpstr>Table Selection</vt:lpstr>
      <vt:lpstr>Table Structure</vt:lpstr>
      <vt:lpstr>Table Structure</vt:lpstr>
      <vt:lpstr>Table Structure</vt:lpstr>
      <vt:lpstr>Table Contents</vt:lpstr>
      <vt:lpstr>Column Sorting</vt:lpstr>
      <vt:lpstr>Homework</vt:lpstr>
      <vt:lpstr>Week 5 - Summary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BCS350 – Web Database Development, Fall 2013</dc:title>
  <dc:creator>Charles</dc:creator>
  <cp:lastModifiedBy>Charles R Kaplan</cp:lastModifiedBy>
  <cp:revision>222</cp:revision>
  <dcterms:created xsi:type="dcterms:W3CDTF">2013-09-11T01:57:13Z</dcterms:created>
  <dcterms:modified xsi:type="dcterms:W3CDTF">2022-10-11T18:47:45Z</dcterms:modified>
</cp:coreProperties>
</file>