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1102825-150F-458E-91F7-DDD17BF04B01}" type="datetimeFigureOut">
              <a:rPr lang="en-US" smtClean="0"/>
              <a:t>4/5/2024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83F0D44-2112-4D97-AC29-BD4B5C2D97A0}" type="slidenum">
              <a:rPr lang="en-US" smtClean="0"/>
              <a:t>‹#›</a:t>
            </a:fld>
            <a:endParaRPr lang="en-US"/>
          </a:p>
        </p:txBody>
      </p:sp>
    </p:spTree>
    <p:extLst>
      <p:ext uri="{BB962C8B-B14F-4D97-AF65-F5344CB8AC3E}">
        <p14:creationId xmlns:p14="http://schemas.microsoft.com/office/powerpoint/2010/main" val="5943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1102825-150F-458E-91F7-DDD17BF04B01}"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3F0D44-2112-4D97-AC29-BD4B5C2D97A0}" type="slidenum">
              <a:rPr lang="en-US" smtClean="0"/>
              <a:t>‹#›</a:t>
            </a:fld>
            <a:endParaRPr lang="en-US"/>
          </a:p>
        </p:txBody>
      </p:sp>
    </p:spTree>
    <p:extLst>
      <p:ext uri="{BB962C8B-B14F-4D97-AF65-F5344CB8AC3E}">
        <p14:creationId xmlns:p14="http://schemas.microsoft.com/office/powerpoint/2010/main" val="1685096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1102825-150F-458E-91F7-DDD17BF04B0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3F0D44-2112-4D97-AC29-BD4B5C2D97A0}" type="slidenum">
              <a:rPr lang="en-US" smtClean="0"/>
              <a:t>‹#›</a:t>
            </a:fld>
            <a:endParaRPr lang="en-US"/>
          </a:p>
        </p:txBody>
      </p:sp>
    </p:spTree>
    <p:extLst>
      <p:ext uri="{BB962C8B-B14F-4D97-AF65-F5344CB8AC3E}">
        <p14:creationId xmlns:p14="http://schemas.microsoft.com/office/powerpoint/2010/main" val="3261117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1102825-150F-458E-91F7-DDD17BF04B0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3F0D44-2112-4D97-AC29-BD4B5C2D97A0}" type="slidenum">
              <a:rPr lang="en-US" smtClean="0"/>
              <a:t>‹#›</a:t>
            </a:fld>
            <a:endParaRPr lang="en-US"/>
          </a:p>
        </p:txBody>
      </p:sp>
    </p:spTree>
    <p:extLst>
      <p:ext uri="{BB962C8B-B14F-4D97-AF65-F5344CB8AC3E}">
        <p14:creationId xmlns:p14="http://schemas.microsoft.com/office/powerpoint/2010/main" val="1236787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102825-150F-458E-91F7-DDD17BF04B0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3F0D44-2112-4D97-AC29-BD4B5C2D97A0}" type="slidenum">
              <a:rPr lang="en-US" smtClean="0"/>
              <a:t>‹#›</a:t>
            </a:fld>
            <a:endParaRPr lang="en-US"/>
          </a:p>
        </p:txBody>
      </p:sp>
    </p:spTree>
    <p:extLst>
      <p:ext uri="{BB962C8B-B14F-4D97-AF65-F5344CB8AC3E}">
        <p14:creationId xmlns:p14="http://schemas.microsoft.com/office/powerpoint/2010/main" val="3700949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1102825-150F-458E-91F7-DDD17BF04B01}"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3F0D44-2112-4D97-AC29-BD4B5C2D97A0}" type="slidenum">
              <a:rPr lang="en-US" smtClean="0"/>
              <a:t>‹#›</a:t>
            </a:fld>
            <a:endParaRPr lang="en-US"/>
          </a:p>
        </p:txBody>
      </p:sp>
    </p:spTree>
    <p:extLst>
      <p:ext uri="{BB962C8B-B14F-4D97-AF65-F5344CB8AC3E}">
        <p14:creationId xmlns:p14="http://schemas.microsoft.com/office/powerpoint/2010/main" val="1363224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1102825-150F-458E-91F7-DDD17BF04B01}" type="datetimeFigureOut">
              <a:rPr lang="en-US" smtClean="0"/>
              <a:t>4/5/2024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83F0D44-2112-4D97-AC29-BD4B5C2D97A0}" type="slidenum">
              <a:rPr lang="en-US" smtClean="0"/>
              <a:t>‹#›</a:t>
            </a:fld>
            <a:endParaRPr lang="en-US"/>
          </a:p>
        </p:txBody>
      </p:sp>
    </p:spTree>
    <p:extLst>
      <p:ext uri="{BB962C8B-B14F-4D97-AF65-F5344CB8AC3E}">
        <p14:creationId xmlns:p14="http://schemas.microsoft.com/office/powerpoint/2010/main" val="3554941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1102825-150F-458E-91F7-DDD17BF04B0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F0D44-2112-4D97-AC29-BD4B5C2D97A0}" type="slidenum">
              <a:rPr lang="en-US" smtClean="0"/>
              <a:t>‹#›</a:t>
            </a:fld>
            <a:endParaRPr lang="en-US"/>
          </a:p>
        </p:txBody>
      </p:sp>
    </p:spTree>
    <p:extLst>
      <p:ext uri="{BB962C8B-B14F-4D97-AF65-F5344CB8AC3E}">
        <p14:creationId xmlns:p14="http://schemas.microsoft.com/office/powerpoint/2010/main" val="1864094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1102825-150F-458E-91F7-DDD17BF04B0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3F0D44-2112-4D97-AC29-BD4B5C2D97A0}" type="slidenum">
              <a:rPr lang="en-US" smtClean="0"/>
              <a:t>‹#›</a:t>
            </a:fld>
            <a:endParaRPr lang="en-US"/>
          </a:p>
        </p:txBody>
      </p:sp>
    </p:spTree>
    <p:extLst>
      <p:ext uri="{BB962C8B-B14F-4D97-AF65-F5344CB8AC3E}">
        <p14:creationId xmlns:p14="http://schemas.microsoft.com/office/powerpoint/2010/main" val="339895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102825-150F-458E-91F7-DDD17BF04B0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F0D44-2112-4D97-AC29-BD4B5C2D97A0}" type="slidenum">
              <a:rPr lang="en-US" smtClean="0"/>
              <a:t>‹#›</a:t>
            </a:fld>
            <a:endParaRPr lang="en-US"/>
          </a:p>
        </p:txBody>
      </p:sp>
    </p:spTree>
    <p:extLst>
      <p:ext uri="{BB962C8B-B14F-4D97-AF65-F5344CB8AC3E}">
        <p14:creationId xmlns:p14="http://schemas.microsoft.com/office/powerpoint/2010/main" val="375946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102825-150F-458E-91F7-DDD17BF04B0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3F0D44-2112-4D97-AC29-BD4B5C2D97A0}" type="slidenum">
              <a:rPr lang="en-US" smtClean="0"/>
              <a:t>‹#›</a:t>
            </a:fld>
            <a:endParaRPr lang="en-US"/>
          </a:p>
        </p:txBody>
      </p:sp>
    </p:spTree>
    <p:extLst>
      <p:ext uri="{BB962C8B-B14F-4D97-AF65-F5344CB8AC3E}">
        <p14:creationId xmlns:p14="http://schemas.microsoft.com/office/powerpoint/2010/main" val="243958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102825-150F-458E-91F7-DDD17BF04B01}"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F0D44-2112-4D97-AC29-BD4B5C2D97A0}" type="slidenum">
              <a:rPr lang="en-US" smtClean="0"/>
              <a:t>‹#›</a:t>
            </a:fld>
            <a:endParaRPr lang="en-US"/>
          </a:p>
        </p:txBody>
      </p:sp>
    </p:spTree>
    <p:extLst>
      <p:ext uri="{BB962C8B-B14F-4D97-AF65-F5344CB8AC3E}">
        <p14:creationId xmlns:p14="http://schemas.microsoft.com/office/powerpoint/2010/main" val="745380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102825-150F-458E-91F7-DDD17BF04B01}"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3F0D44-2112-4D97-AC29-BD4B5C2D97A0}" type="slidenum">
              <a:rPr lang="en-US" smtClean="0"/>
              <a:t>‹#›</a:t>
            </a:fld>
            <a:endParaRPr lang="en-US"/>
          </a:p>
        </p:txBody>
      </p:sp>
    </p:spTree>
    <p:extLst>
      <p:ext uri="{BB962C8B-B14F-4D97-AF65-F5344CB8AC3E}">
        <p14:creationId xmlns:p14="http://schemas.microsoft.com/office/powerpoint/2010/main" val="89253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102825-150F-458E-91F7-DDD17BF04B01}"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3F0D44-2112-4D97-AC29-BD4B5C2D97A0}" type="slidenum">
              <a:rPr lang="en-US" smtClean="0"/>
              <a:t>‹#›</a:t>
            </a:fld>
            <a:endParaRPr lang="en-US"/>
          </a:p>
        </p:txBody>
      </p:sp>
    </p:spTree>
    <p:extLst>
      <p:ext uri="{BB962C8B-B14F-4D97-AF65-F5344CB8AC3E}">
        <p14:creationId xmlns:p14="http://schemas.microsoft.com/office/powerpoint/2010/main" val="382227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02825-150F-458E-91F7-DDD17BF04B01}"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83F0D44-2112-4D97-AC29-BD4B5C2D97A0}" type="slidenum">
              <a:rPr lang="en-US" smtClean="0"/>
              <a:t>‹#›</a:t>
            </a:fld>
            <a:endParaRPr lang="en-US"/>
          </a:p>
        </p:txBody>
      </p:sp>
    </p:spTree>
    <p:extLst>
      <p:ext uri="{BB962C8B-B14F-4D97-AF65-F5344CB8AC3E}">
        <p14:creationId xmlns:p14="http://schemas.microsoft.com/office/powerpoint/2010/main" val="97938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1102825-150F-458E-91F7-DDD17BF04B01}"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3F0D44-2112-4D97-AC29-BD4B5C2D97A0}" type="slidenum">
              <a:rPr lang="en-US" smtClean="0"/>
              <a:t>‹#›</a:t>
            </a:fld>
            <a:endParaRPr lang="en-US"/>
          </a:p>
        </p:txBody>
      </p:sp>
    </p:spTree>
    <p:extLst>
      <p:ext uri="{BB962C8B-B14F-4D97-AF65-F5344CB8AC3E}">
        <p14:creationId xmlns:p14="http://schemas.microsoft.com/office/powerpoint/2010/main" val="3945275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1102825-150F-458E-91F7-DDD17BF04B01}"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3F0D44-2112-4D97-AC29-BD4B5C2D97A0}" type="slidenum">
              <a:rPr lang="en-US" smtClean="0"/>
              <a:t>‹#›</a:t>
            </a:fld>
            <a:endParaRPr lang="en-US"/>
          </a:p>
        </p:txBody>
      </p:sp>
    </p:spTree>
    <p:extLst>
      <p:ext uri="{BB962C8B-B14F-4D97-AF65-F5344CB8AC3E}">
        <p14:creationId xmlns:p14="http://schemas.microsoft.com/office/powerpoint/2010/main" val="2601066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1102825-150F-458E-91F7-DDD17BF04B01}" type="datetimeFigureOut">
              <a:rPr lang="en-US" smtClean="0"/>
              <a:t>4/5/2024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83F0D44-2112-4D97-AC29-BD4B5C2D97A0}" type="slidenum">
              <a:rPr lang="en-US" smtClean="0"/>
              <a:t>‹#›</a:t>
            </a:fld>
            <a:endParaRPr lang="en-US"/>
          </a:p>
        </p:txBody>
      </p:sp>
    </p:spTree>
    <p:extLst>
      <p:ext uri="{BB962C8B-B14F-4D97-AF65-F5344CB8AC3E}">
        <p14:creationId xmlns:p14="http://schemas.microsoft.com/office/powerpoint/2010/main" val="1811278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2754" y="897468"/>
            <a:ext cx="8761413" cy="706964"/>
          </a:xfrm>
        </p:spPr>
        <p:txBody>
          <a:bodyPr/>
          <a:lstStyle/>
          <a:p>
            <a:r>
              <a:rPr lang="en-US" dirty="0" smtClean="0">
                <a:latin typeface="Times New Roman" panose="02020603050405020304" pitchFamily="18" charset="0"/>
                <a:cs typeface="Times New Roman" panose="02020603050405020304" pitchFamily="18" charset="0"/>
              </a:rPr>
              <a:t>CO-CURRICULAR ACTIVITY    MANAGEMENT 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3600" b="1" dirty="0" smtClean="0">
                <a:latin typeface="Times New Roman" panose="02020603050405020304" pitchFamily="18" charset="0"/>
                <a:cs typeface="Times New Roman" panose="02020603050405020304" pitchFamily="18" charset="0"/>
              </a:rPr>
              <a:t>NICANOR TEMESI</a:t>
            </a:r>
          </a:p>
          <a:p>
            <a:r>
              <a:rPr lang="en-US" sz="3600" b="1" dirty="0" smtClean="0">
                <a:latin typeface="Times New Roman" panose="02020603050405020304" pitchFamily="18" charset="0"/>
                <a:cs typeface="Times New Roman" panose="02020603050405020304" pitchFamily="18" charset="0"/>
              </a:rPr>
              <a:t>HDB212-0329/2021</a:t>
            </a:r>
            <a:endParaRPr lang="en-US" sz="3600" b="1" dirty="0" smtClean="0">
              <a:latin typeface="Times New Roman" panose="02020603050405020304" pitchFamily="18" charset="0"/>
              <a:cs typeface="Times New Roman" panose="02020603050405020304" pitchFamily="18" charset="0"/>
            </a:endParaRPr>
          </a:p>
          <a:p>
            <a:pPr marL="0" indent="0">
              <a:buNone/>
            </a:pPr>
            <a:endParaRPr lang="en-US" sz="3600" b="1" dirty="0" smtClean="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INFORMATION TECHNOLOGY SYSTEMS PROPOSAL SUBMITTED TO THE DEPARTMENT OF BUSINESS ADMINISTRATION FOR THE AWARD OF BACHELORS DEGREE OF BUSINESS INFORMATION TECHNOLOGY OF JOMO KENYATTA UNIVERSITY OF AGRICULTURE AND TECHNOLOGY</a:t>
            </a:r>
          </a:p>
        </p:txBody>
      </p:sp>
    </p:spTree>
    <p:extLst>
      <p:ext uri="{BB962C8B-B14F-4D97-AF65-F5344CB8AC3E}">
        <p14:creationId xmlns:p14="http://schemas.microsoft.com/office/powerpoint/2010/main" val="122725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anose="02020603050405020304" pitchFamily="18" charset="0"/>
                <a:cs typeface="Times New Roman" panose="02020603050405020304" pitchFamily="18" charset="0"/>
              </a:rPr>
              <a:t>Background of the Study</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Co-Curricular Activity Management System is a digital platform that will revolutionize the way students access their co-curricular activities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 leveraging the power of technology, the system facilitates seamless interaction between students and co-curricular groups.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system serves as a virtual hub where students can explore, join, and engage with various groups based on their interests and preferences.</a:t>
            </a:r>
          </a:p>
        </p:txBody>
      </p:sp>
    </p:spTree>
    <p:extLst>
      <p:ext uri="{BB962C8B-B14F-4D97-AF65-F5344CB8AC3E}">
        <p14:creationId xmlns:p14="http://schemas.microsoft.com/office/powerpoint/2010/main" val="57148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154" y="960968"/>
            <a:ext cx="8761413" cy="706964"/>
          </a:xfrm>
        </p:spPr>
        <p:txBody>
          <a:bodyPr/>
          <a:lstStyle/>
          <a:p>
            <a:r>
              <a:rPr lang="en-US" sz="4400" dirty="0" smtClean="0">
                <a:latin typeface="Times New Roman" panose="02020603050405020304" pitchFamily="18" charset="0"/>
                <a:cs typeface="Times New Roman" panose="02020603050405020304" pitchFamily="18" charset="0"/>
              </a:rPr>
              <a:t>Statement of the Problem</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S</a:t>
            </a:r>
            <a:r>
              <a:rPr lang="en-US" sz="2400" dirty="0" smtClean="0">
                <a:latin typeface="Times New Roman" panose="02020603050405020304" pitchFamily="18" charset="0"/>
                <a:cs typeface="Times New Roman" panose="02020603050405020304" pitchFamily="18" charset="0"/>
              </a:rPr>
              <a:t>tudents </a:t>
            </a:r>
            <a:r>
              <a:rPr lang="en-US" sz="2400" dirty="0">
                <a:latin typeface="Times New Roman" panose="02020603050405020304" pitchFamily="18" charset="0"/>
                <a:cs typeface="Times New Roman" panose="02020603050405020304" pitchFamily="18" charset="0"/>
              </a:rPr>
              <a:t>mostly undergraduates engage in drugs and substance abuse, sexual immorality, aimlessly scrolling through social media and other activities of no value for them due to availability of too much time in their hands.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Students </a:t>
            </a:r>
            <a:r>
              <a:rPr lang="en-US" sz="2400" dirty="0">
                <a:latin typeface="Times New Roman" panose="02020603050405020304" pitchFamily="18" charset="0"/>
                <a:cs typeface="Times New Roman" panose="02020603050405020304" pitchFamily="18" charset="0"/>
              </a:rPr>
              <a:t>may not be aware of the full spectrum of </a:t>
            </a:r>
            <a:r>
              <a:rPr lang="en-US" sz="2400" dirty="0" smtClean="0">
                <a:latin typeface="Times New Roman" panose="02020603050405020304" pitchFamily="18" charset="0"/>
                <a:cs typeface="Times New Roman" panose="02020603050405020304" pitchFamily="18" charset="0"/>
              </a:rPr>
              <a:t>co-curricular </a:t>
            </a:r>
            <a:r>
              <a:rPr lang="en-US" sz="2400" dirty="0">
                <a:latin typeface="Times New Roman" panose="02020603050405020304" pitchFamily="18" charset="0"/>
                <a:cs typeface="Times New Roman" panose="02020603050405020304" pitchFamily="18" charset="0"/>
              </a:rPr>
              <a:t>available to them, or they may face barriers in accessing information about these activities. </a:t>
            </a:r>
            <a:r>
              <a:rPr lang="en-US" sz="2400" dirty="0" smtClean="0">
                <a:latin typeface="Times New Roman" panose="02020603050405020304" pitchFamily="18" charset="0"/>
                <a:cs typeface="Times New Roman" panose="02020603050405020304" pitchFamily="18" charset="0"/>
              </a:rPr>
              <a:t>They could engage in this activities in their free time to create value of themselves.</a:t>
            </a:r>
          </a:p>
          <a:p>
            <a:r>
              <a:rPr lang="en-US" sz="2400" dirty="0">
                <a:latin typeface="Times New Roman" panose="02020603050405020304" pitchFamily="18" charset="0"/>
                <a:cs typeface="Times New Roman" panose="02020603050405020304" pitchFamily="18" charset="0"/>
              </a:rPr>
              <a:t>Conversely, organizers may struggle to effectively communicate with potential participants or streamline administrative processes related to group management and event coordination. Many a times burners and posters are laid out in notice boards, class corridors but less than 10% of students read through them.</a:t>
            </a:r>
          </a:p>
        </p:txBody>
      </p:sp>
    </p:spTree>
    <p:extLst>
      <p:ext uri="{BB962C8B-B14F-4D97-AF65-F5344CB8AC3E}">
        <p14:creationId xmlns:p14="http://schemas.microsoft.com/office/powerpoint/2010/main" val="417938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254" y="872068"/>
            <a:ext cx="8761413" cy="706964"/>
          </a:xfrm>
        </p:spPr>
        <p:txBody>
          <a:bodyPr/>
          <a:lstStyle/>
          <a:p>
            <a:r>
              <a:rPr lang="en-US" sz="4400" dirty="0" smtClean="0">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The proposed system presents a promising solution to address these challenges and enhance the co-curricular experience for university students. The system aims at connecting students to various groups offering the co-curricular activity of their choice. This will help comrades create value of themselves in their spare time as they engage in what they like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This platform provides organizers which are the groups with robust tools for group management, communication and event planning fostering a vibrant co-curricular ecosystem. Groups also get to post some of their content </a:t>
            </a:r>
            <a:r>
              <a:rPr lang="en-US" sz="2000" dirty="0" smtClean="0">
                <a:latin typeface="Times New Roman" panose="02020603050405020304" pitchFamily="18" charset="0"/>
                <a:cs typeface="Times New Roman" panose="02020603050405020304" pitchFamily="18" charset="0"/>
              </a:rPr>
              <a:t>on the platform.</a:t>
            </a:r>
          </a:p>
          <a:p>
            <a:r>
              <a:rPr lang="en-US" sz="2000" dirty="0">
                <a:latin typeface="Times New Roman" panose="02020603050405020304" pitchFamily="18" charset="0"/>
                <a:cs typeface="Times New Roman" panose="02020603050405020304" pitchFamily="18" charset="0"/>
              </a:rPr>
              <a:t>. The platform also helps students identify their possible areas of interest by providing them with an IQ test and giving them possible recommendations based on the test’s results.</a:t>
            </a:r>
          </a:p>
        </p:txBody>
      </p:sp>
    </p:spTree>
    <p:extLst>
      <p:ext uri="{BB962C8B-B14F-4D97-AF65-F5344CB8AC3E}">
        <p14:creationId xmlns:p14="http://schemas.microsoft.com/office/powerpoint/2010/main" val="358621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Objectives</a:t>
            </a:r>
            <a:endParaRPr lang="en-US" dirty="0"/>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To develop a system that will connect students to groups offering co- curricular activities of their choice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determine how students can engage in value-creating activities in their free time.</a:t>
            </a:r>
          </a:p>
          <a:p>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identify how to make co-curricular activities easily accessible to students.</a:t>
            </a:r>
          </a:p>
          <a:p>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identify how activity groups can best market themselves in a university.</a:t>
            </a:r>
          </a:p>
          <a:p>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determine how students can identify their potential interests in case they are not aware of it.</a:t>
            </a:r>
          </a:p>
          <a:p>
            <a:endParaRPr lang="en-US" dirty="0"/>
          </a:p>
        </p:txBody>
      </p:sp>
    </p:spTree>
    <p:extLst>
      <p:ext uri="{BB962C8B-B14F-4D97-AF65-F5344CB8AC3E}">
        <p14:creationId xmlns:p14="http://schemas.microsoft.com/office/powerpoint/2010/main" val="1274562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154" y="935568"/>
            <a:ext cx="8761413" cy="706964"/>
          </a:xfrm>
        </p:spPr>
        <p:txBody>
          <a:bodyPr/>
          <a:lstStyle/>
          <a:p>
            <a:r>
              <a:rPr lang="en-US" sz="4000" dirty="0" smtClean="0">
                <a:latin typeface="Times New Roman" panose="02020603050405020304" pitchFamily="18" charset="0"/>
                <a:cs typeface="Times New Roman" panose="02020603050405020304" pitchFamily="18" charset="0"/>
              </a:rPr>
              <a:t>Proposed System Functionality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000" dirty="0" smtClean="0">
                <a:latin typeface="Times New Roman" panose="02020603050405020304" pitchFamily="18" charset="0"/>
                <a:cs typeface="Times New Roman" panose="02020603050405020304" pitchFamily="18" charset="0"/>
              </a:rPr>
              <a:t>Through the system, students can explore and connect to activity groups of their choice.</a:t>
            </a:r>
          </a:p>
          <a:p>
            <a:r>
              <a:rPr lang="en-US" sz="2000" dirty="0">
                <a:latin typeface="Times New Roman" panose="02020603050405020304" pitchFamily="18" charset="0"/>
                <a:cs typeface="Times New Roman" panose="02020603050405020304" pitchFamily="18" charset="0"/>
              </a:rPr>
              <a:t>Groups can schedule events, meetings, or activities within the platform, providing members with easy access to the calendar of events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Groups can share multimedia content showcasing their activities to attract potential members and enhance visibility.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system incorporates an IQ test </a:t>
            </a:r>
            <a:r>
              <a:rPr lang="en-US" sz="2000" dirty="0" smtClean="0">
                <a:latin typeface="Times New Roman" panose="02020603050405020304" pitchFamily="18" charset="0"/>
                <a:cs typeface="Times New Roman" panose="02020603050405020304" pitchFamily="18" charset="0"/>
              </a:rPr>
              <a:t>tool </a:t>
            </a:r>
            <a:r>
              <a:rPr lang="en-US" sz="2000" dirty="0">
                <a:latin typeface="Times New Roman" panose="02020603050405020304" pitchFamily="18" charset="0"/>
                <a:cs typeface="Times New Roman" panose="02020603050405020304" pitchFamily="18" charset="0"/>
              </a:rPr>
              <a:t>to help students identify their areas of interest.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platform facilitates communication between students and groups through integrated messaging features.</a:t>
            </a:r>
          </a:p>
        </p:txBody>
      </p:sp>
    </p:spTree>
    <p:extLst>
      <p:ext uri="{BB962C8B-B14F-4D97-AF65-F5344CB8AC3E}">
        <p14:creationId xmlns:p14="http://schemas.microsoft.com/office/powerpoint/2010/main" val="251209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anose="02020603050405020304" pitchFamily="18" charset="0"/>
                <a:cs typeface="Times New Roman" panose="02020603050405020304" pitchFamily="18" charset="0"/>
              </a:rPr>
              <a:t>System Development Methodology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chosen system design methodology for the system is the Agile development model.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Agile allows for flexible and iterative development, allowing us to refine procedures based on feedback and evolving requirements</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Agile encourages continuous testing, integration, and validation throughout the development </a:t>
            </a:r>
            <a:r>
              <a:rPr lang="en-US" sz="2400" dirty="0" smtClean="0">
                <a:latin typeface="Times New Roman" panose="02020603050405020304" pitchFamily="18" charset="0"/>
                <a:cs typeface="Times New Roman" panose="02020603050405020304" pitchFamily="18" charset="0"/>
              </a:rPr>
              <a:t>process enhancing quality.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759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anose="02020603050405020304" pitchFamily="18" charset="0"/>
                <a:cs typeface="Times New Roman" panose="02020603050405020304" pitchFamily="18" charset="0"/>
              </a:rPr>
              <a:t>System Development Requirements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2603500"/>
            <a:ext cx="11112500" cy="3835400"/>
          </a:xfrm>
        </p:spPr>
        <p:txBody>
          <a:bodyPr>
            <a:normAutofit fontScale="92500" lnSpcReduction="10000"/>
          </a:bodyPr>
          <a:lstStyle/>
          <a:p>
            <a:r>
              <a:rPr lang="en-US" sz="2000" b="1" dirty="0">
                <a:latin typeface="Times New Roman" panose="02020603050405020304" pitchFamily="18" charset="0"/>
                <a:cs typeface="Times New Roman" panose="02020603050405020304" pitchFamily="18" charset="0"/>
              </a:rPr>
              <a:t>Software Requirements</a:t>
            </a:r>
          </a:p>
          <a:p>
            <a:r>
              <a:rPr lang="en-US" sz="2000" dirty="0" smtClean="0">
                <a:latin typeface="Times New Roman" panose="02020603050405020304" pitchFamily="18" charset="0"/>
                <a:cs typeface="Times New Roman" panose="02020603050405020304" pitchFamily="18" charset="0"/>
              </a:rPr>
              <a:t>i. Integrated </a:t>
            </a:r>
            <a:r>
              <a:rPr lang="en-US" sz="2000" dirty="0">
                <a:latin typeface="Times New Roman" panose="02020603050405020304" pitchFamily="18" charset="0"/>
                <a:cs typeface="Times New Roman" panose="02020603050405020304" pitchFamily="18" charset="0"/>
              </a:rPr>
              <a:t>Development Environment (</a:t>
            </a:r>
            <a:r>
              <a:rPr lang="en-US" sz="2000" dirty="0" smtClean="0">
                <a:latin typeface="Times New Roman" panose="02020603050405020304" pitchFamily="18" charset="0"/>
                <a:cs typeface="Times New Roman" panose="02020603050405020304" pitchFamily="18" charset="0"/>
              </a:rPr>
              <a:t>IDE): Visual </a:t>
            </a:r>
            <a:r>
              <a:rPr lang="en-US" sz="2000" dirty="0">
                <a:latin typeface="Times New Roman" panose="02020603050405020304" pitchFamily="18" charset="0"/>
                <a:cs typeface="Times New Roman" panose="02020603050405020304" pitchFamily="18" charset="0"/>
              </a:rPr>
              <a:t>Studio </a:t>
            </a:r>
            <a:r>
              <a:rPr lang="en-US" sz="2000" dirty="0" smtClean="0">
                <a:latin typeface="Times New Roman" panose="02020603050405020304" pitchFamily="18" charset="0"/>
                <a:cs typeface="Times New Roman" panose="02020603050405020304" pitchFamily="18" charset="0"/>
              </a:rPr>
              <a:t>Code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ii</a:t>
            </a:r>
            <a:r>
              <a:rPr lang="en-US" sz="2000" dirty="0" smtClean="0">
                <a:latin typeface="Times New Roman" panose="02020603050405020304" pitchFamily="18" charset="0"/>
                <a:cs typeface="Times New Roman" panose="02020603050405020304" pitchFamily="18" charset="0"/>
              </a:rPr>
              <a:t>. Database </a:t>
            </a:r>
            <a:r>
              <a:rPr lang="en-US" sz="2000" dirty="0">
                <a:latin typeface="Times New Roman" panose="02020603050405020304" pitchFamily="18" charset="0"/>
                <a:cs typeface="Times New Roman" panose="02020603050405020304" pitchFamily="18" charset="0"/>
              </a:rPr>
              <a:t>Management System (DBMS</a:t>
            </a:r>
            <a:r>
              <a:rPr lang="en-US" sz="2000" dirty="0" smtClean="0">
                <a:latin typeface="Times New Roman" panose="02020603050405020304" pitchFamily="18" charset="0"/>
                <a:cs typeface="Times New Roman" panose="02020603050405020304" pitchFamily="18" charset="0"/>
              </a:rPr>
              <a:t>): MySQL</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iii. Programming Languages: To </a:t>
            </a:r>
            <a:r>
              <a:rPr lang="en-US" sz="2000" dirty="0">
                <a:latin typeface="Times New Roman" panose="02020603050405020304" pitchFamily="18" charset="0"/>
                <a:cs typeface="Times New Roman" panose="02020603050405020304" pitchFamily="18" charset="0"/>
              </a:rPr>
              <a:t>build the user interface, HTML, CSS, and </a:t>
            </a:r>
            <a:r>
              <a:rPr lang="en-US" sz="2000" dirty="0" smtClean="0">
                <a:latin typeface="Times New Roman" panose="02020603050405020304" pitchFamily="18" charset="0"/>
                <a:cs typeface="Times New Roman" panose="02020603050405020304" pitchFamily="18" charset="0"/>
              </a:rPr>
              <a:t>JavaScript. </a:t>
            </a:r>
            <a:r>
              <a:rPr lang="en-US" sz="2000" dirty="0">
                <a:latin typeface="Times New Roman" panose="02020603050405020304" pitchFamily="18" charset="0"/>
                <a:cs typeface="Times New Roman" panose="02020603050405020304" pitchFamily="18" charset="0"/>
              </a:rPr>
              <a:t>For the back-end, </a:t>
            </a:r>
            <a:r>
              <a:rPr lang="en-US" sz="2000" dirty="0" smtClean="0">
                <a:latin typeface="Times New Roman" panose="02020603050405020304" pitchFamily="18" charset="0"/>
                <a:cs typeface="Times New Roman" panose="02020603050405020304" pitchFamily="18" charset="0"/>
              </a:rPr>
              <a:t>PHP. </a:t>
            </a:r>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Hardware </a:t>
            </a:r>
            <a:r>
              <a:rPr lang="en-US" sz="2000" b="1" dirty="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i. Development </a:t>
            </a:r>
            <a:r>
              <a:rPr lang="en-US" sz="2000" dirty="0" smtClean="0">
                <a:latin typeface="Times New Roman" panose="02020603050405020304" pitchFamily="18" charset="0"/>
                <a:cs typeface="Times New Roman" panose="02020603050405020304" pitchFamily="18" charset="0"/>
              </a:rPr>
              <a:t>Workstations: High-performance </a:t>
            </a:r>
            <a:r>
              <a:rPr lang="en-US" sz="2000" dirty="0">
                <a:latin typeface="Times New Roman" panose="02020603050405020304" pitchFamily="18" charset="0"/>
                <a:cs typeface="Times New Roman" panose="02020603050405020304" pitchFamily="18" charset="0"/>
              </a:rPr>
              <a:t>desktop or laptop </a:t>
            </a:r>
            <a:r>
              <a:rPr lang="en-US" sz="2000" dirty="0" smtClean="0">
                <a:latin typeface="Times New Roman" panose="02020603050405020304" pitchFamily="18" charset="0"/>
                <a:cs typeface="Times New Roman" panose="02020603050405020304" pitchFamily="18" charset="0"/>
              </a:rPr>
              <a:t>computers.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ii. Storage: Storage </a:t>
            </a:r>
            <a:r>
              <a:rPr lang="en-US" sz="2000" dirty="0">
                <a:latin typeface="Times New Roman" panose="02020603050405020304" pitchFamily="18" charset="0"/>
                <a:cs typeface="Times New Roman" panose="02020603050405020304" pitchFamily="18" charset="0"/>
              </a:rPr>
              <a:t>Area Network (SAN) and Network Attached Storage (</a:t>
            </a:r>
            <a:r>
              <a:rPr lang="en-US" sz="2000" dirty="0" smtClean="0">
                <a:latin typeface="Times New Roman" panose="02020603050405020304" pitchFamily="18" charset="0"/>
                <a:cs typeface="Times New Roman" panose="02020603050405020304" pitchFamily="18" charset="0"/>
              </a:rPr>
              <a:t>NAS). Solid </a:t>
            </a:r>
            <a:r>
              <a:rPr lang="en-US" sz="2000" dirty="0">
                <a:latin typeface="Times New Roman" panose="02020603050405020304" pitchFamily="18" charset="0"/>
                <a:cs typeface="Times New Roman" panose="02020603050405020304" pitchFamily="18" charset="0"/>
              </a:rPr>
              <a:t>State Drives (SSDs) and Hard Disk Drives (HDDs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iii. Server </a:t>
            </a:r>
            <a:r>
              <a:rPr lang="en-US" sz="2000" dirty="0" smtClean="0">
                <a:latin typeface="Times New Roman" panose="02020603050405020304" pitchFamily="18" charset="0"/>
                <a:cs typeface="Times New Roman" panose="02020603050405020304" pitchFamily="18" charset="0"/>
              </a:rPr>
              <a:t>Infrastructure: Web </a:t>
            </a:r>
            <a:r>
              <a:rPr lang="en-US" sz="2000" dirty="0" smtClean="0">
                <a:latin typeface="Times New Roman" panose="02020603050405020304" pitchFamily="18" charset="0"/>
                <a:cs typeface="Times New Roman" panose="02020603050405020304" pitchFamily="18" charset="0"/>
              </a:rPr>
              <a:t>Servers and </a:t>
            </a:r>
            <a:r>
              <a:rPr lang="en-US" sz="2000" dirty="0">
                <a:latin typeface="Times New Roman" panose="02020603050405020304" pitchFamily="18" charset="0"/>
                <a:cs typeface="Times New Roman" panose="02020603050405020304" pitchFamily="18" charset="0"/>
              </a:rPr>
              <a:t>The Database </a:t>
            </a:r>
            <a:r>
              <a:rPr lang="en-US" sz="2000" dirty="0" smtClean="0">
                <a:latin typeface="Times New Roman" panose="02020603050405020304" pitchFamily="18" charset="0"/>
                <a:cs typeface="Times New Roman" panose="02020603050405020304" pitchFamily="18" charset="0"/>
              </a:rPr>
              <a:t>Server. </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88045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8654" y="884768"/>
            <a:ext cx="8761413" cy="706964"/>
          </a:xfrm>
        </p:spPr>
        <p:txBody>
          <a:bodyPr/>
          <a:lstStyle/>
          <a:p>
            <a:r>
              <a:rPr lang="en-US" sz="4400" dirty="0" smtClean="0">
                <a:latin typeface="Times New Roman" panose="02020603050405020304" pitchFamily="18" charset="0"/>
                <a:cs typeface="Times New Roman" panose="02020603050405020304" pitchFamily="18" charset="0"/>
              </a:rPr>
              <a:t>Budget</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Tokens/ incentives for survey participants        -  5000/=</a:t>
            </a:r>
          </a:p>
          <a:p>
            <a:r>
              <a:rPr lang="en-US" sz="2400" dirty="0" smtClean="0">
                <a:latin typeface="Times New Roman" panose="02020603050405020304" pitchFamily="18" charset="0"/>
                <a:cs typeface="Times New Roman" panose="02020603050405020304" pitchFamily="18" charset="0"/>
              </a:rPr>
              <a:t>Consultation fee from experts                           -  2000/=</a:t>
            </a:r>
          </a:p>
          <a:p>
            <a:r>
              <a:rPr lang="en-US" sz="2400" dirty="0" smtClean="0">
                <a:latin typeface="Times New Roman" panose="02020603050405020304" pitchFamily="18" charset="0"/>
                <a:cs typeface="Times New Roman" panose="02020603050405020304" pitchFamily="18" charset="0"/>
              </a:rPr>
              <a:t>Transportation costs                                           -  3000/=</a:t>
            </a:r>
          </a:p>
          <a:p>
            <a:r>
              <a:rPr lang="en-US" sz="2400" dirty="0" smtClean="0">
                <a:latin typeface="Times New Roman" panose="02020603050405020304" pitchFamily="18" charset="0"/>
                <a:cs typeface="Times New Roman" panose="02020603050405020304" pitchFamily="18" charset="0"/>
              </a:rPr>
              <a:t>Miscellaneous expenses                                     -  3000/=</a:t>
            </a:r>
          </a:p>
          <a:p>
            <a:r>
              <a:rPr lang="en-US" sz="2400" dirty="0" smtClean="0">
                <a:latin typeface="Times New Roman" panose="02020603050405020304" pitchFamily="18" charset="0"/>
                <a:cs typeface="Times New Roman" panose="02020603050405020304" pitchFamily="18" charset="0"/>
              </a:rPr>
              <a:t>Total                                                                    -  </a:t>
            </a:r>
            <a:r>
              <a:rPr lang="en-US" sz="2400" b="1" dirty="0" smtClean="0">
                <a:latin typeface="Times New Roman" panose="02020603050405020304" pitchFamily="18" charset="0"/>
                <a:cs typeface="Times New Roman" panose="02020603050405020304" pitchFamily="18" charset="0"/>
              </a:rPr>
              <a:t>13000/=</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496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93</TotalTime>
  <Words>718</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 Boardroom</vt:lpstr>
      <vt:lpstr>CO-CURRICULAR ACTIVITY    MANAGEMENT SYSTEM</vt:lpstr>
      <vt:lpstr>Background of the Study</vt:lpstr>
      <vt:lpstr>Statement of the Problem</vt:lpstr>
      <vt:lpstr>Proposed Solution</vt:lpstr>
      <vt:lpstr>System Objectives</vt:lpstr>
      <vt:lpstr>Proposed System Functionality</vt:lpstr>
      <vt:lpstr>System Development Methodology</vt:lpstr>
      <vt:lpstr>System Development Requirements</vt:lpstr>
      <vt:lpstr>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CO-CURRICULAR ACTIVITY    MANAGEMENT SYSTEM</dc:title>
  <dc:creator>ADMIN</dc:creator>
  <cp:lastModifiedBy>ADMIN</cp:lastModifiedBy>
  <cp:revision>13</cp:revision>
  <dcterms:created xsi:type="dcterms:W3CDTF">2024-04-05T03:09:04Z</dcterms:created>
  <dcterms:modified xsi:type="dcterms:W3CDTF">2024-04-05T09:10:25Z</dcterms:modified>
</cp:coreProperties>
</file>