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72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Titelstijl van model bewerken</a:t>
            </a:r>
            <a:endParaRPr lang="nl-NL"/>
          </a:p>
        </p:txBody>
      </p:sp>
      <p:sp>
        <p:nvSpPr>
          <p:cNvPr id="3" name="Sub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titelstijl van het model te bewerken</a:t>
            </a:r>
            <a:endParaRPr lang="nl-NL"/>
          </a:p>
        </p:txBody>
      </p:sp>
      <p:sp>
        <p:nvSpPr>
          <p:cNvPr id="4" name="Tijdelijke aanduiding voor datum 3"/>
          <p:cNvSpPr>
            <a:spLocks noGrp="1"/>
          </p:cNvSpPr>
          <p:nvPr>
            <p:ph type="dt" sz="half" idx="10"/>
          </p:nvPr>
        </p:nvSpPr>
        <p:spPr/>
        <p:txBody>
          <a:bodyPr/>
          <a:lstStyle/>
          <a:p>
            <a:fld id="{04E4627E-0BE9-564E-A81A-AC216DBF5E16}" type="datetimeFigureOut">
              <a:rPr lang="nl-NL" smtClean="0"/>
              <a:t>31-12-14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117538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04E4627E-0BE9-564E-A81A-AC216DBF5E16}" type="datetimeFigureOut">
              <a:rPr lang="nl-NL" smtClean="0"/>
              <a:t>31-12-14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310572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Titelstijl van model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04E4627E-0BE9-564E-A81A-AC216DBF5E16}" type="datetimeFigureOut">
              <a:rPr lang="nl-NL" smtClean="0"/>
              <a:t>31-12-14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262592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idx="1"/>
          </p:nvPr>
        </p:nvSpPr>
        <p:spPr/>
        <p:txBody>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04E4627E-0BE9-564E-A81A-AC216DBF5E16}" type="datetimeFigureOut">
              <a:rPr lang="nl-NL" smtClean="0"/>
              <a:t>31-12-14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423903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Titelstijl van model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tekststijl van het model te bewerken</a:t>
            </a:r>
          </a:p>
        </p:txBody>
      </p:sp>
      <p:sp>
        <p:nvSpPr>
          <p:cNvPr id="4" name="Tijdelijke aanduiding voor datum 3"/>
          <p:cNvSpPr>
            <a:spLocks noGrp="1"/>
          </p:cNvSpPr>
          <p:nvPr>
            <p:ph type="dt" sz="half" idx="10"/>
          </p:nvPr>
        </p:nvSpPr>
        <p:spPr/>
        <p:txBody>
          <a:bodyPr/>
          <a:lstStyle/>
          <a:p>
            <a:fld id="{04E4627E-0BE9-564E-A81A-AC216DBF5E16}" type="datetimeFigureOut">
              <a:rPr lang="nl-NL" smtClean="0"/>
              <a:t>31-12-14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84334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04E4627E-0BE9-564E-A81A-AC216DBF5E16}" type="datetimeFigureOut">
              <a:rPr lang="nl-NL" smtClean="0"/>
              <a:t>31-12-14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81250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Titelstijl van model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04E4627E-0BE9-564E-A81A-AC216DBF5E16}" type="datetimeFigureOut">
              <a:rPr lang="nl-NL" smtClean="0"/>
              <a:t>31-12-14</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180276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Titelstijl van model bewerken</a:t>
            </a:r>
            <a:endParaRPr lang="nl-NL"/>
          </a:p>
        </p:txBody>
      </p:sp>
      <p:sp>
        <p:nvSpPr>
          <p:cNvPr id="3" name="Tijdelijke aanduiding voor datum 2"/>
          <p:cNvSpPr>
            <a:spLocks noGrp="1"/>
          </p:cNvSpPr>
          <p:nvPr>
            <p:ph type="dt" sz="half" idx="10"/>
          </p:nvPr>
        </p:nvSpPr>
        <p:spPr/>
        <p:txBody>
          <a:bodyPr/>
          <a:lstStyle/>
          <a:p>
            <a:fld id="{04E4627E-0BE9-564E-A81A-AC216DBF5E16}" type="datetimeFigureOut">
              <a:rPr lang="nl-NL" smtClean="0"/>
              <a:t>31-12-14</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111087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4E4627E-0BE9-564E-A81A-AC216DBF5E16}" type="datetimeFigureOut">
              <a:rPr lang="nl-NL" smtClean="0"/>
              <a:t>31-12-14</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231268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Titelstijl van model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04E4627E-0BE9-564E-A81A-AC216DBF5E16}" type="datetimeFigureOut">
              <a:rPr lang="nl-NL" smtClean="0"/>
              <a:t>31-12-14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401456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Titelstijl van model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tekststijl van het model te bewerken</a:t>
            </a:r>
          </a:p>
        </p:txBody>
      </p:sp>
      <p:sp>
        <p:nvSpPr>
          <p:cNvPr id="5" name="Tijdelijke aanduiding voor datum 4"/>
          <p:cNvSpPr>
            <a:spLocks noGrp="1"/>
          </p:cNvSpPr>
          <p:nvPr>
            <p:ph type="dt" sz="half" idx="10"/>
          </p:nvPr>
        </p:nvSpPr>
        <p:spPr/>
        <p:txBody>
          <a:bodyPr/>
          <a:lstStyle/>
          <a:p>
            <a:fld id="{04E4627E-0BE9-564E-A81A-AC216DBF5E16}" type="datetimeFigureOut">
              <a:rPr lang="nl-NL" smtClean="0"/>
              <a:t>31-12-14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E1CFFD85-1577-D946-9A2E-4A5B9A3AAB8E}" type="slidenum">
              <a:rPr lang="nl-NL" smtClean="0"/>
              <a:t>‹#›</a:t>
            </a:fld>
            <a:endParaRPr lang="nl-NL"/>
          </a:p>
        </p:txBody>
      </p:sp>
    </p:spTree>
    <p:extLst>
      <p:ext uri="{BB962C8B-B14F-4D97-AF65-F5344CB8AC3E}">
        <p14:creationId xmlns:p14="http://schemas.microsoft.com/office/powerpoint/2010/main" val="5971483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Titelstijl van model bewerken</a:t>
            </a:r>
            <a:endParaRPr lang="nl-NL"/>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tekststijl van het model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4627E-0BE9-564E-A81A-AC216DBF5E16}" type="datetimeFigureOut">
              <a:rPr lang="nl-NL" smtClean="0"/>
              <a:t>31-12-14</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FFD85-1577-D946-9A2E-4A5B9A3AAB8E}" type="slidenum">
              <a:rPr lang="nl-NL" smtClean="0"/>
              <a:t>‹#›</a:t>
            </a:fld>
            <a:endParaRPr lang="nl-NL"/>
          </a:p>
        </p:txBody>
      </p:sp>
    </p:spTree>
    <p:extLst>
      <p:ext uri="{BB962C8B-B14F-4D97-AF65-F5344CB8AC3E}">
        <p14:creationId xmlns:p14="http://schemas.microsoft.com/office/powerpoint/2010/main" val="2088363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jsperf.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jsperf.com" TargetMode="External"/><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p:cNvSpPr txBox="1"/>
          <p:nvPr/>
        </p:nvSpPr>
        <p:spPr>
          <a:xfrm>
            <a:off x="0" y="1751231"/>
            <a:ext cx="9104279" cy="2677656"/>
          </a:xfrm>
          <a:prstGeom prst="rect">
            <a:avLst/>
          </a:prstGeom>
          <a:noFill/>
        </p:spPr>
        <p:txBody>
          <a:bodyPr wrap="square" rtlCol="0">
            <a:spAutoFit/>
          </a:bodyPr>
          <a:lstStyle/>
          <a:p>
            <a:pPr>
              <a:lnSpc>
                <a:spcPct val="150000"/>
              </a:lnSpc>
            </a:pPr>
            <a:r>
              <a:rPr lang="en-GB" sz="4800" dirty="0" smtClean="0">
                <a:solidFill>
                  <a:schemeClr val="tx1">
                    <a:lumMod val="65000"/>
                    <a:lumOff val="35000"/>
                  </a:schemeClr>
                </a:solidFill>
                <a:latin typeface="Verdana"/>
                <a:cs typeface="Verdana"/>
              </a:rPr>
              <a:t>	&lt;Coding&gt; </a:t>
            </a:r>
          </a:p>
          <a:p>
            <a:r>
              <a:rPr lang="en-GB" sz="4800" dirty="0" smtClean="0">
                <a:solidFill>
                  <a:schemeClr val="tx1">
                    <a:lumMod val="65000"/>
                    <a:lumOff val="35000"/>
                  </a:schemeClr>
                </a:solidFill>
                <a:latin typeface="Verdana"/>
                <a:cs typeface="Verdana"/>
              </a:rPr>
              <a:t>		Best Practices &amp; Tips</a:t>
            </a:r>
          </a:p>
          <a:p>
            <a:endParaRPr lang="en-GB" sz="4800" dirty="0">
              <a:solidFill>
                <a:schemeClr val="tx1">
                  <a:lumMod val="65000"/>
                  <a:lumOff val="35000"/>
                </a:schemeClr>
              </a:solidFill>
              <a:latin typeface="Verdana"/>
              <a:cs typeface="Verdana"/>
            </a:endParaRPr>
          </a:p>
        </p:txBody>
      </p:sp>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chemeClr val="tx1">
                    <a:lumMod val="50000"/>
                    <a:lumOff val="50000"/>
                  </a:schemeClr>
                </a:solidFill>
              </a:rPr>
              <a:t>Nick Thesing</a:t>
            </a:r>
          </a:p>
          <a:p>
            <a:r>
              <a:rPr lang="nl-NL" sz="1400" dirty="0" smtClean="0">
                <a:solidFill>
                  <a:schemeClr val="tx1">
                    <a:lumMod val="50000"/>
                    <a:lumOff val="50000"/>
                  </a:schemeClr>
                </a:solidFill>
              </a:rPr>
              <a:t>Matthijs Molhoek</a:t>
            </a:r>
          </a:p>
          <a:p>
            <a:endParaRPr lang="nl-NL" sz="1400" dirty="0">
              <a:solidFill>
                <a:schemeClr val="tx1">
                  <a:lumMod val="50000"/>
                  <a:lumOff val="50000"/>
                </a:schemeClr>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Tree>
    <p:extLst>
      <p:ext uri="{BB962C8B-B14F-4D97-AF65-F5344CB8AC3E}">
        <p14:creationId xmlns:p14="http://schemas.microsoft.com/office/powerpoint/2010/main" val="33167205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9002540" cy="877163"/>
          </a:xfrm>
          <a:prstGeom prst="rect">
            <a:avLst/>
          </a:prstGeom>
          <a:noFill/>
        </p:spPr>
        <p:txBody>
          <a:bodyPr wrap="square" rtlCol="0">
            <a:spAutoFit/>
          </a:bodyPr>
          <a:lstStyle/>
          <a:p>
            <a:pPr>
              <a:lnSpc>
                <a:spcPct val="150000"/>
              </a:lnSpc>
            </a:pPr>
            <a:r>
              <a:rPr lang="sv-SE" sz="3600" dirty="0">
                <a:solidFill>
                  <a:schemeClr val="tx1">
                    <a:lumMod val="65000"/>
                    <a:lumOff val="35000"/>
                  </a:schemeClr>
                </a:solidFill>
              </a:rPr>
              <a:t>== vs ==</a:t>
            </a:r>
            <a:r>
              <a:rPr lang="sv-SE" sz="3600" dirty="0" smtClean="0">
                <a:solidFill>
                  <a:schemeClr val="tx1">
                    <a:lumMod val="65000"/>
                    <a:lumOff val="35000"/>
                  </a:schemeClr>
                </a:solidFill>
              </a:rPr>
              <a:t>= </a:t>
            </a:r>
            <a:r>
              <a:rPr lang="sv-SE" sz="3600" dirty="0" err="1" smtClean="0">
                <a:solidFill>
                  <a:schemeClr val="tx1">
                    <a:lumMod val="65000"/>
                    <a:lumOff val="35000"/>
                  </a:schemeClr>
                </a:solidFill>
              </a:rPr>
              <a:t>equals</a:t>
            </a:r>
            <a:endParaRPr lang="sv-SE" sz="3600" dirty="0" smtClean="0">
              <a:solidFill>
                <a:schemeClr val="tx1">
                  <a:lumMod val="65000"/>
                  <a:lumOff val="35000"/>
                </a:schemeClr>
              </a:solidFill>
            </a:endParaRPr>
          </a:p>
        </p:txBody>
      </p:sp>
      <p:sp>
        <p:nvSpPr>
          <p:cNvPr id="5" name="TextBox 4"/>
          <p:cNvSpPr txBox="1"/>
          <p:nvPr/>
        </p:nvSpPr>
        <p:spPr>
          <a:xfrm>
            <a:off x="427951" y="1445324"/>
            <a:ext cx="8117730" cy="1200329"/>
          </a:xfrm>
          <a:prstGeom prst="rect">
            <a:avLst/>
          </a:prstGeom>
          <a:noFill/>
        </p:spPr>
        <p:txBody>
          <a:bodyPr wrap="square" rtlCol="0">
            <a:spAutoFit/>
          </a:bodyPr>
          <a:lstStyle/>
          <a:p>
            <a:r>
              <a:rPr lang="en-US" dirty="0"/>
              <a:t>Works the same, EXCEPT == has typecasting, so === has to be same type for equal</a:t>
            </a:r>
            <a:r>
              <a:rPr lang="en-US" dirty="0" smtClean="0"/>
              <a:t>.</a:t>
            </a:r>
          </a:p>
          <a:p>
            <a:endParaRPr lang="en-US" dirty="0"/>
          </a:p>
          <a:p>
            <a:r>
              <a:rPr lang="en-US" dirty="0"/>
              <a:t>42 == “42” // true, because typecasting to string</a:t>
            </a:r>
          </a:p>
          <a:p>
            <a:r>
              <a:rPr lang="en-US" dirty="0"/>
              <a:t>42 === “42” // false, because </a:t>
            </a:r>
            <a:r>
              <a:rPr lang="en-US" dirty="0" err="1"/>
              <a:t>int</a:t>
            </a:r>
            <a:r>
              <a:rPr lang="en-US" dirty="0"/>
              <a:t> != string</a:t>
            </a:r>
            <a:endParaRPr lang="en-US" dirty="0" smtClean="0"/>
          </a:p>
        </p:txBody>
      </p:sp>
    </p:spTree>
    <p:extLst>
      <p:ext uri="{BB962C8B-B14F-4D97-AF65-F5344CB8AC3E}">
        <p14:creationId xmlns:p14="http://schemas.microsoft.com/office/powerpoint/2010/main" val="8275314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9002540" cy="877163"/>
          </a:xfrm>
          <a:prstGeom prst="rect">
            <a:avLst/>
          </a:prstGeom>
          <a:noFill/>
        </p:spPr>
        <p:txBody>
          <a:bodyPr wrap="square" rtlCol="0">
            <a:spAutoFit/>
          </a:bodyPr>
          <a:lstStyle/>
          <a:p>
            <a:pPr>
              <a:lnSpc>
                <a:spcPct val="150000"/>
              </a:lnSpc>
            </a:pPr>
            <a:r>
              <a:rPr lang="sv-SE" sz="3600" dirty="0" smtClean="0">
                <a:solidFill>
                  <a:schemeClr val="tx1">
                    <a:lumMod val="65000"/>
                    <a:lumOff val="35000"/>
                  </a:schemeClr>
                </a:solidFill>
              </a:rPr>
              <a:t>CSS </a:t>
            </a:r>
            <a:r>
              <a:rPr lang="sv-SE" sz="3600" dirty="0" err="1" smtClean="0">
                <a:solidFill>
                  <a:schemeClr val="tx1">
                    <a:lumMod val="65000"/>
                    <a:lumOff val="35000"/>
                  </a:schemeClr>
                </a:solidFill>
              </a:rPr>
              <a:t>naming</a:t>
            </a:r>
            <a:r>
              <a:rPr lang="sv-SE" sz="3600" dirty="0" smtClean="0">
                <a:solidFill>
                  <a:schemeClr val="tx1">
                    <a:lumMod val="65000"/>
                    <a:lumOff val="35000"/>
                  </a:schemeClr>
                </a:solidFill>
              </a:rPr>
              <a:t> </a:t>
            </a:r>
            <a:r>
              <a:rPr lang="sv-SE" sz="3600" dirty="0" err="1" smtClean="0">
                <a:solidFill>
                  <a:schemeClr val="tx1">
                    <a:lumMod val="65000"/>
                    <a:lumOff val="35000"/>
                  </a:schemeClr>
                </a:solidFill>
              </a:rPr>
              <a:t>conventions</a:t>
            </a:r>
            <a:endParaRPr lang="sv-SE" sz="3600" dirty="0" smtClean="0">
              <a:solidFill>
                <a:schemeClr val="tx1">
                  <a:lumMod val="65000"/>
                  <a:lumOff val="35000"/>
                </a:schemeClr>
              </a:solidFill>
            </a:endParaRPr>
          </a:p>
        </p:txBody>
      </p:sp>
      <p:sp>
        <p:nvSpPr>
          <p:cNvPr id="5" name="TextBox 4"/>
          <p:cNvSpPr txBox="1"/>
          <p:nvPr/>
        </p:nvSpPr>
        <p:spPr>
          <a:xfrm>
            <a:off x="427951" y="1445324"/>
            <a:ext cx="8117730" cy="4801315"/>
          </a:xfrm>
          <a:prstGeom prst="rect">
            <a:avLst/>
          </a:prstGeom>
          <a:noFill/>
        </p:spPr>
        <p:txBody>
          <a:bodyPr wrap="square" rtlCol="0">
            <a:spAutoFit/>
          </a:bodyPr>
          <a:lstStyle/>
          <a:p>
            <a:r>
              <a:rPr lang="en-US" dirty="0"/>
              <a:t>NO </a:t>
            </a:r>
            <a:r>
              <a:rPr lang="en-US" dirty="0" err="1" smtClean="0"/>
              <a:t>camelcase</a:t>
            </a:r>
            <a:r>
              <a:rPr lang="en-US" dirty="0" smtClean="0"/>
              <a:t>(.</a:t>
            </a:r>
            <a:r>
              <a:rPr lang="en-US" dirty="0" err="1" smtClean="0"/>
              <a:t>myClassName</a:t>
            </a:r>
            <a:r>
              <a:rPr lang="en-US" dirty="0" smtClean="0"/>
              <a:t>) or underscores(.</a:t>
            </a:r>
            <a:r>
              <a:rPr lang="en-US" dirty="0" err="1" smtClean="0"/>
              <a:t>my_class_name</a:t>
            </a:r>
            <a:r>
              <a:rPr lang="en-US" dirty="0" smtClean="0"/>
              <a:t>)</a:t>
            </a:r>
          </a:p>
          <a:p>
            <a:endParaRPr lang="en-US" dirty="0" smtClean="0"/>
          </a:p>
          <a:p>
            <a:r>
              <a:rPr lang="en-US" dirty="0" smtClean="0"/>
              <a:t>USE </a:t>
            </a:r>
            <a:r>
              <a:rPr lang="en-US" dirty="0"/>
              <a:t>dashes and </a:t>
            </a:r>
            <a:r>
              <a:rPr lang="en-US" dirty="0" smtClean="0"/>
              <a:t>lowercase(.my-class-name)</a:t>
            </a:r>
          </a:p>
          <a:p>
            <a:endParaRPr lang="en-US" dirty="0"/>
          </a:p>
          <a:p>
            <a:r>
              <a:rPr lang="en-US" dirty="0"/>
              <a:t>Also, try to avoid </a:t>
            </a:r>
            <a:r>
              <a:rPr lang="en-US" dirty="0" smtClean="0"/>
              <a:t>using or very rarely use IDs. They can be acceptable on major sections of your app(header, content, footer), but shouldn’t be necessary. And if you do, make sure you don’t target them in your CSS. They can cause major specificity issues(and headaches).</a:t>
            </a:r>
          </a:p>
          <a:p>
            <a:endParaRPr lang="en-US" dirty="0" smtClean="0"/>
          </a:p>
          <a:p>
            <a:r>
              <a:rPr lang="en-US" dirty="0" smtClean="0"/>
              <a:t>More reading:</a:t>
            </a:r>
          </a:p>
          <a:p>
            <a:r>
              <a:rPr lang="en-US" dirty="0"/>
              <a:t>http://</a:t>
            </a:r>
            <a:r>
              <a:rPr lang="en-US" dirty="0" err="1"/>
              <a:t>css-tricks.com</a:t>
            </a:r>
            <a:r>
              <a:rPr lang="en-US" dirty="0"/>
              <a:t>/specifics-on-</a:t>
            </a:r>
            <a:r>
              <a:rPr lang="en-US" dirty="0" err="1"/>
              <a:t>css</a:t>
            </a:r>
            <a:r>
              <a:rPr lang="en-US" dirty="0"/>
              <a:t>-specificity/</a:t>
            </a:r>
          </a:p>
          <a:p>
            <a:r>
              <a:rPr lang="en-US" dirty="0"/>
              <a:t>https://</a:t>
            </a:r>
            <a:r>
              <a:rPr lang="en-US" dirty="0" err="1"/>
              <a:t>medium.com</a:t>
            </a:r>
            <a:r>
              <a:rPr lang="en-US" dirty="0"/>
              <a:t>/@</a:t>
            </a:r>
            <a:r>
              <a:rPr lang="en-US" dirty="0" err="1"/>
              <a:t>drublic</a:t>
            </a:r>
            <a:r>
              <a:rPr lang="en-US" dirty="0"/>
              <a:t>/css-naming-conventions-less-rules-more-fun-12af220e949b</a:t>
            </a:r>
          </a:p>
          <a:p>
            <a:endParaRPr lang="en-US" dirty="0"/>
          </a:p>
          <a:p>
            <a:endParaRPr lang="en-US" dirty="0"/>
          </a:p>
          <a:p>
            <a:endParaRPr lang="en-US" dirty="0"/>
          </a:p>
          <a:p>
            <a:endParaRPr lang="en-US" dirty="0"/>
          </a:p>
        </p:txBody>
      </p:sp>
      <p:sp>
        <p:nvSpPr>
          <p:cNvPr id="3" name="TextBox 2"/>
          <p:cNvSpPr txBox="1"/>
          <p:nvPr/>
        </p:nvSpPr>
        <p:spPr>
          <a:xfrm>
            <a:off x="427951" y="2636178"/>
            <a:ext cx="184666" cy="646331"/>
          </a:xfrm>
          <a:prstGeom prst="rect">
            <a:avLst/>
          </a:prstGeom>
          <a:noFill/>
        </p:spPr>
        <p:txBody>
          <a:bodyPr wrap="none" rtlCol="0">
            <a:spAutoFit/>
          </a:bodyPr>
          <a:lstStyle/>
          <a:p>
            <a:endParaRPr lang="en-US" dirty="0" smtClean="0"/>
          </a:p>
          <a:p>
            <a:endParaRPr lang="en-US" dirty="0"/>
          </a:p>
        </p:txBody>
      </p:sp>
      <p:sp>
        <p:nvSpPr>
          <p:cNvPr id="4" name="TextBox 3"/>
          <p:cNvSpPr txBox="1"/>
          <p:nvPr/>
        </p:nvSpPr>
        <p:spPr>
          <a:xfrm>
            <a:off x="1941572" y="4905350"/>
            <a:ext cx="184666" cy="923330"/>
          </a:xfrm>
          <a:prstGeom prst="rect">
            <a:avLst/>
          </a:prstGeom>
          <a:noFill/>
        </p:spPr>
        <p:txBody>
          <a:bodyPr wrap="none" rtlCol="0">
            <a:sp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15565032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6930044" cy="877163"/>
          </a:xfrm>
          <a:prstGeom prst="rect">
            <a:avLst/>
          </a:prstGeom>
          <a:noFill/>
        </p:spPr>
        <p:txBody>
          <a:bodyPr wrap="square" rtlCol="0">
            <a:spAutoFit/>
          </a:bodyPr>
          <a:lstStyle/>
          <a:p>
            <a:pPr>
              <a:lnSpc>
                <a:spcPct val="150000"/>
              </a:lnSpc>
            </a:pPr>
            <a:r>
              <a:rPr lang="en-GB" sz="3600" dirty="0" smtClean="0">
                <a:solidFill>
                  <a:schemeClr val="tx1">
                    <a:lumMod val="65000"/>
                    <a:lumOff val="35000"/>
                  </a:schemeClr>
                </a:solidFill>
              </a:rPr>
              <a:t>2015!!!!!!!</a:t>
            </a:r>
          </a:p>
        </p:txBody>
      </p:sp>
      <p:sp>
        <p:nvSpPr>
          <p:cNvPr id="3" name="Tekstvak 2"/>
          <p:cNvSpPr txBox="1"/>
          <p:nvPr/>
        </p:nvSpPr>
        <p:spPr>
          <a:xfrm>
            <a:off x="538389" y="1394378"/>
            <a:ext cx="8496865" cy="2831544"/>
          </a:xfrm>
          <a:prstGeom prst="rect">
            <a:avLst/>
          </a:prstGeom>
          <a:noFill/>
        </p:spPr>
        <p:txBody>
          <a:bodyPr wrap="square" rtlCol="0">
            <a:spAutoFit/>
          </a:bodyPr>
          <a:lstStyle/>
          <a:p>
            <a:pPr marL="342900" indent="-342900">
              <a:lnSpc>
                <a:spcPct val="150000"/>
              </a:lnSpc>
              <a:buFont typeface="Arial"/>
              <a:buChar char="•"/>
            </a:pPr>
            <a:r>
              <a:rPr lang="en-GB" sz="2400" dirty="0" smtClean="0">
                <a:solidFill>
                  <a:srgbClr val="595959"/>
                </a:solidFill>
              </a:rPr>
              <a:t>Lot of new scripts/plugins/libraries coming in 2015</a:t>
            </a:r>
          </a:p>
          <a:p>
            <a:pPr>
              <a:lnSpc>
                <a:spcPct val="150000"/>
              </a:lnSpc>
            </a:pPr>
            <a:endParaRPr lang="en-GB" sz="2400" dirty="0">
              <a:solidFill>
                <a:srgbClr val="595959"/>
              </a:solidFill>
            </a:endParaRPr>
          </a:p>
          <a:p>
            <a:pPr marL="342900" indent="-342900">
              <a:lnSpc>
                <a:spcPct val="150000"/>
              </a:lnSpc>
              <a:buFont typeface="Arial"/>
              <a:buChar char="•"/>
            </a:pPr>
            <a:r>
              <a:rPr lang="en-GB" sz="2400" dirty="0" err="1" smtClean="0">
                <a:solidFill>
                  <a:srgbClr val="595959"/>
                </a:solidFill>
              </a:rPr>
              <a:t>AngularJS</a:t>
            </a:r>
            <a:r>
              <a:rPr lang="en-GB" sz="2400" dirty="0" smtClean="0">
                <a:solidFill>
                  <a:srgbClr val="595959"/>
                </a:solidFill>
              </a:rPr>
              <a:t> 2.0?</a:t>
            </a:r>
          </a:p>
          <a:p>
            <a:pPr marL="342900" indent="-342900">
              <a:lnSpc>
                <a:spcPct val="150000"/>
              </a:lnSpc>
              <a:buFont typeface="Arial"/>
              <a:buChar char="•"/>
            </a:pPr>
            <a:endParaRPr lang="en-GB" sz="2400" dirty="0">
              <a:solidFill>
                <a:srgbClr val="595959"/>
              </a:solidFill>
            </a:endParaRPr>
          </a:p>
          <a:p>
            <a:pPr marL="342900" indent="-342900">
              <a:lnSpc>
                <a:spcPct val="150000"/>
              </a:lnSpc>
              <a:buFont typeface="Arial"/>
              <a:buChar char="•"/>
            </a:pPr>
            <a:r>
              <a:rPr lang="en-GB" sz="2400" dirty="0" err="1" smtClean="0">
                <a:solidFill>
                  <a:srgbClr val="595959"/>
                </a:solidFill>
              </a:rPr>
              <a:t>MeteorJS</a:t>
            </a:r>
            <a:endParaRPr lang="en-GB" sz="2400" dirty="0">
              <a:solidFill>
                <a:srgbClr val="595959"/>
              </a:solidFill>
            </a:endParaRPr>
          </a:p>
        </p:txBody>
      </p:sp>
      <p:sp>
        <p:nvSpPr>
          <p:cNvPr id="9" name="Tekstvak 8"/>
          <p:cNvSpPr txBox="1"/>
          <p:nvPr/>
        </p:nvSpPr>
        <p:spPr>
          <a:xfrm>
            <a:off x="469362" y="5701768"/>
            <a:ext cx="1808270" cy="646331"/>
          </a:xfrm>
          <a:prstGeom prst="rect">
            <a:avLst/>
          </a:prstGeom>
          <a:noFill/>
        </p:spPr>
        <p:txBody>
          <a:bodyPr wrap="none" rtlCol="0">
            <a:spAutoFit/>
          </a:bodyPr>
          <a:lstStyle/>
          <a:p>
            <a:r>
              <a:rPr lang="nl-NL" dirty="0" smtClean="0">
                <a:hlinkClick r:id="rId3"/>
              </a:rPr>
              <a:t>http://jsperf.com</a:t>
            </a:r>
            <a:endParaRPr lang="nl-NL" dirty="0" smtClean="0"/>
          </a:p>
          <a:p>
            <a:endParaRPr lang="nl-NL" dirty="0"/>
          </a:p>
        </p:txBody>
      </p:sp>
    </p:spTree>
    <p:extLst>
      <p:ext uri="{BB962C8B-B14F-4D97-AF65-F5344CB8AC3E}">
        <p14:creationId xmlns:p14="http://schemas.microsoft.com/office/powerpoint/2010/main" val="52220332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6930044" cy="877163"/>
          </a:xfrm>
          <a:prstGeom prst="rect">
            <a:avLst/>
          </a:prstGeom>
          <a:noFill/>
        </p:spPr>
        <p:txBody>
          <a:bodyPr wrap="square" rtlCol="0">
            <a:spAutoFit/>
          </a:bodyPr>
          <a:lstStyle/>
          <a:p>
            <a:pPr>
              <a:lnSpc>
                <a:spcPct val="150000"/>
              </a:lnSpc>
            </a:pPr>
            <a:r>
              <a:rPr lang="en-GB" sz="3600" dirty="0" smtClean="0">
                <a:solidFill>
                  <a:schemeClr val="tx1">
                    <a:lumMod val="65000"/>
                    <a:lumOff val="35000"/>
                  </a:schemeClr>
                </a:solidFill>
              </a:rPr>
              <a:t>What to expect</a:t>
            </a:r>
            <a:endParaRPr lang="en-GB" sz="3600" dirty="0">
              <a:solidFill>
                <a:schemeClr val="tx1">
                  <a:lumMod val="65000"/>
                  <a:lumOff val="35000"/>
                </a:schemeClr>
              </a:solidFill>
            </a:endParaRPr>
          </a:p>
        </p:txBody>
      </p:sp>
      <p:sp>
        <p:nvSpPr>
          <p:cNvPr id="3" name="Tekstvak 2"/>
          <p:cNvSpPr txBox="1"/>
          <p:nvPr/>
        </p:nvSpPr>
        <p:spPr>
          <a:xfrm>
            <a:off x="538389" y="1394378"/>
            <a:ext cx="8496865" cy="2277547"/>
          </a:xfrm>
          <a:prstGeom prst="rect">
            <a:avLst/>
          </a:prstGeom>
          <a:noFill/>
        </p:spPr>
        <p:txBody>
          <a:bodyPr wrap="square" rtlCol="0">
            <a:spAutoFit/>
          </a:bodyPr>
          <a:lstStyle/>
          <a:p>
            <a:pPr marL="285750" indent="-285750">
              <a:lnSpc>
                <a:spcPct val="150000"/>
              </a:lnSpc>
              <a:buFont typeface="Arial"/>
              <a:buChar char="•"/>
            </a:pPr>
            <a:r>
              <a:rPr lang="en-GB" sz="2400" dirty="0" smtClean="0">
                <a:solidFill>
                  <a:srgbClr val="595959"/>
                </a:solidFill>
              </a:rPr>
              <a:t>Javascript </a:t>
            </a:r>
          </a:p>
          <a:p>
            <a:pPr marL="285750" indent="-285750">
              <a:lnSpc>
                <a:spcPct val="150000"/>
              </a:lnSpc>
              <a:buFont typeface="Arial"/>
              <a:buChar char="•"/>
            </a:pPr>
            <a:r>
              <a:rPr lang="en-GB" sz="2400" dirty="0" smtClean="0">
                <a:solidFill>
                  <a:srgbClr val="595959"/>
                </a:solidFill>
              </a:rPr>
              <a:t>HTML / CSS</a:t>
            </a:r>
          </a:p>
          <a:p>
            <a:pPr marL="285750" indent="-285750">
              <a:lnSpc>
                <a:spcPct val="150000"/>
              </a:lnSpc>
              <a:buFont typeface="Arial"/>
              <a:buChar char="•"/>
            </a:pPr>
            <a:endParaRPr lang="en-GB" sz="2400" dirty="0" smtClean="0">
              <a:solidFill>
                <a:srgbClr val="595959"/>
              </a:solidFill>
            </a:endParaRPr>
          </a:p>
          <a:p>
            <a:pPr>
              <a:lnSpc>
                <a:spcPct val="150000"/>
              </a:lnSpc>
            </a:pPr>
            <a:r>
              <a:rPr lang="en-GB" sz="2400" dirty="0" smtClean="0">
                <a:solidFill>
                  <a:srgbClr val="595959"/>
                </a:solidFill>
              </a:rPr>
              <a:t>Why you don’t need jQuery! </a:t>
            </a:r>
            <a:r>
              <a:rPr lang="en-GB" sz="1200" dirty="0" smtClean="0">
                <a:solidFill>
                  <a:srgbClr val="595959"/>
                </a:solidFill>
              </a:rPr>
              <a:t>(its slow)</a:t>
            </a:r>
            <a:endParaRPr lang="en-GB" sz="1200" dirty="0">
              <a:solidFill>
                <a:srgbClr val="595959"/>
              </a:solidFill>
            </a:endParaRPr>
          </a:p>
        </p:txBody>
      </p:sp>
    </p:spTree>
    <p:extLst>
      <p:ext uri="{BB962C8B-B14F-4D97-AF65-F5344CB8AC3E}">
        <p14:creationId xmlns:p14="http://schemas.microsoft.com/office/powerpoint/2010/main" val="36462708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6930044" cy="1708160"/>
          </a:xfrm>
          <a:prstGeom prst="rect">
            <a:avLst/>
          </a:prstGeom>
          <a:noFill/>
        </p:spPr>
        <p:txBody>
          <a:bodyPr wrap="square" rtlCol="0">
            <a:spAutoFit/>
          </a:bodyPr>
          <a:lstStyle/>
          <a:p>
            <a:pPr>
              <a:lnSpc>
                <a:spcPct val="150000"/>
              </a:lnSpc>
            </a:pPr>
            <a:r>
              <a:rPr lang="en-GB" sz="3600" dirty="0" smtClean="0">
                <a:solidFill>
                  <a:schemeClr val="tx1">
                    <a:lumMod val="65000"/>
                    <a:lumOff val="35000"/>
                  </a:schemeClr>
                </a:solidFill>
              </a:rPr>
              <a:t>Javascript &amp; jQuery</a:t>
            </a:r>
          </a:p>
          <a:p>
            <a:pPr>
              <a:lnSpc>
                <a:spcPct val="150000"/>
              </a:lnSpc>
            </a:pPr>
            <a:endParaRPr lang="en-GB" sz="3600" dirty="0">
              <a:solidFill>
                <a:schemeClr val="tx1">
                  <a:lumMod val="65000"/>
                  <a:lumOff val="35000"/>
                </a:schemeClr>
              </a:solidFill>
            </a:endParaRPr>
          </a:p>
        </p:txBody>
      </p:sp>
      <p:sp>
        <p:nvSpPr>
          <p:cNvPr id="3" name="Tekstvak 2"/>
          <p:cNvSpPr txBox="1"/>
          <p:nvPr/>
        </p:nvSpPr>
        <p:spPr>
          <a:xfrm>
            <a:off x="538389" y="1394378"/>
            <a:ext cx="8496865" cy="3385542"/>
          </a:xfrm>
          <a:prstGeom prst="rect">
            <a:avLst/>
          </a:prstGeom>
          <a:noFill/>
        </p:spPr>
        <p:txBody>
          <a:bodyPr wrap="square" rtlCol="0">
            <a:spAutoFit/>
          </a:bodyPr>
          <a:lstStyle/>
          <a:p>
            <a:pPr>
              <a:lnSpc>
                <a:spcPct val="150000"/>
              </a:lnSpc>
            </a:pPr>
            <a:r>
              <a:rPr lang="en-GB" sz="2400" dirty="0" smtClean="0">
                <a:solidFill>
                  <a:srgbClr val="595959"/>
                </a:solidFill>
              </a:rPr>
              <a:t>jQuery .find() vs …</a:t>
            </a:r>
            <a:endParaRPr lang="en-GB" sz="2400" dirty="0">
              <a:solidFill>
                <a:srgbClr val="595959"/>
              </a:solidFill>
            </a:endParaRPr>
          </a:p>
          <a:p>
            <a:pPr>
              <a:lnSpc>
                <a:spcPct val="150000"/>
              </a:lnSpc>
            </a:pPr>
            <a:endParaRPr lang="en-GB" sz="2400" dirty="0" smtClean="0">
              <a:solidFill>
                <a:srgbClr val="595959"/>
              </a:solidFill>
            </a:endParaRPr>
          </a:p>
          <a:p>
            <a:pPr>
              <a:lnSpc>
                <a:spcPct val="150000"/>
              </a:lnSpc>
            </a:pPr>
            <a:r>
              <a:rPr lang="en-GB" sz="2400" dirty="0" smtClean="0">
                <a:solidFill>
                  <a:srgbClr val="595959"/>
                </a:solidFill>
              </a:rPr>
              <a:t>#1:</a:t>
            </a:r>
          </a:p>
          <a:p>
            <a:pPr>
              <a:lnSpc>
                <a:spcPct val="150000"/>
              </a:lnSpc>
            </a:pPr>
            <a:endParaRPr lang="en-GB" sz="2400" dirty="0">
              <a:solidFill>
                <a:srgbClr val="595959"/>
              </a:solidFill>
            </a:endParaRPr>
          </a:p>
          <a:p>
            <a:pPr>
              <a:lnSpc>
                <a:spcPct val="150000"/>
              </a:lnSpc>
            </a:pPr>
            <a:endParaRPr lang="en-GB" sz="2400" dirty="0" smtClean="0">
              <a:solidFill>
                <a:srgbClr val="595959"/>
              </a:solidFill>
            </a:endParaRPr>
          </a:p>
          <a:p>
            <a:pPr>
              <a:lnSpc>
                <a:spcPct val="150000"/>
              </a:lnSpc>
            </a:pPr>
            <a:r>
              <a:rPr lang="en-GB" sz="2400" dirty="0" smtClean="0">
                <a:solidFill>
                  <a:srgbClr val="595959"/>
                </a:solidFill>
              </a:rPr>
              <a:t>#2: </a:t>
            </a:r>
            <a:endParaRPr lang="en-GB" sz="2400" dirty="0">
              <a:solidFill>
                <a:srgbClr val="595959"/>
              </a:solidFill>
            </a:endParaRPr>
          </a:p>
        </p:txBody>
      </p:sp>
      <p:pic>
        <p:nvPicPr>
          <p:cNvPr id="4" name="Afbeelding 3" descr="Screen Shot 2014-12-31 at 11.00.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89" y="3127041"/>
            <a:ext cx="5066388" cy="856495"/>
          </a:xfrm>
          <a:prstGeom prst="rect">
            <a:avLst/>
          </a:prstGeom>
        </p:spPr>
      </p:pic>
      <p:pic>
        <p:nvPicPr>
          <p:cNvPr id="5" name="Afbeelding 4" descr="Screen Shot 2014-12-31 at 11.02.4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94" y="4779920"/>
            <a:ext cx="4845533" cy="711200"/>
          </a:xfrm>
          <a:prstGeom prst="rect">
            <a:avLst/>
          </a:prstGeom>
        </p:spPr>
      </p:pic>
      <p:pic>
        <p:nvPicPr>
          <p:cNvPr id="11" name="Afbeelding 10" descr="Screen Shot 2014-12-31 at 11.05.4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838" y="2705131"/>
            <a:ext cx="8616276" cy="2913803"/>
          </a:xfrm>
          <a:prstGeom prst="rect">
            <a:avLst/>
          </a:prstGeom>
        </p:spPr>
      </p:pic>
    </p:spTree>
    <p:extLst>
      <p:ext uri="{BB962C8B-B14F-4D97-AF65-F5344CB8AC3E}">
        <p14:creationId xmlns:p14="http://schemas.microsoft.com/office/powerpoint/2010/main" val="441764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6930044" cy="877163"/>
          </a:xfrm>
          <a:prstGeom prst="rect">
            <a:avLst/>
          </a:prstGeom>
          <a:noFill/>
        </p:spPr>
        <p:txBody>
          <a:bodyPr wrap="square" rtlCol="0">
            <a:spAutoFit/>
          </a:bodyPr>
          <a:lstStyle/>
          <a:p>
            <a:pPr>
              <a:lnSpc>
                <a:spcPct val="150000"/>
              </a:lnSpc>
            </a:pPr>
            <a:r>
              <a:rPr lang="en-GB" sz="3600" dirty="0" smtClean="0">
                <a:solidFill>
                  <a:schemeClr val="tx1">
                    <a:lumMod val="65000"/>
                    <a:lumOff val="35000"/>
                  </a:schemeClr>
                </a:solidFill>
              </a:rPr>
              <a:t>Javascript</a:t>
            </a:r>
            <a:endParaRPr lang="en-GB" sz="3600" dirty="0">
              <a:solidFill>
                <a:schemeClr val="tx1">
                  <a:lumMod val="65000"/>
                  <a:lumOff val="35000"/>
                </a:schemeClr>
              </a:solidFill>
            </a:endParaRPr>
          </a:p>
        </p:txBody>
      </p:sp>
      <p:sp>
        <p:nvSpPr>
          <p:cNvPr id="3" name="Tekstvak 2"/>
          <p:cNvSpPr txBox="1"/>
          <p:nvPr/>
        </p:nvSpPr>
        <p:spPr>
          <a:xfrm>
            <a:off x="538389" y="1394378"/>
            <a:ext cx="8496865" cy="615553"/>
          </a:xfrm>
          <a:prstGeom prst="rect">
            <a:avLst/>
          </a:prstGeom>
          <a:noFill/>
        </p:spPr>
        <p:txBody>
          <a:bodyPr wrap="square" rtlCol="0">
            <a:spAutoFit/>
          </a:bodyPr>
          <a:lstStyle/>
          <a:p>
            <a:pPr>
              <a:lnSpc>
                <a:spcPct val="150000"/>
              </a:lnSpc>
            </a:pPr>
            <a:r>
              <a:rPr lang="en-GB" sz="2400" dirty="0" smtClean="0">
                <a:solidFill>
                  <a:srgbClr val="595959"/>
                </a:solidFill>
              </a:rPr>
              <a:t>jQuery .find() vs …</a:t>
            </a:r>
            <a:endParaRPr lang="en-GB" sz="2400" dirty="0">
              <a:solidFill>
                <a:srgbClr val="595959"/>
              </a:solidFill>
            </a:endParaRPr>
          </a:p>
        </p:txBody>
      </p:sp>
      <p:pic>
        <p:nvPicPr>
          <p:cNvPr id="8" name="Afbeelding 7" descr="Screen Shot 2014-12-31 at 11.08.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63916"/>
            <a:ext cx="9144000" cy="3108200"/>
          </a:xfrm>
          <a:prstGeom prst="rect">
            <a:avLst/>
          </a:prstGeom>
        </p:spPr>
      </p:pic>
      <p:sp>
        <p:nvSpPr>
          <p:cNvPr id="9" name="Tekstvak 8"/>
          <p:cNvSpPr txBox="1"/>
          <p:nvPr/>
        </p:nvSpPr>
        <p:spPr>
          <a:xfrm>
            <a:off x="469362" y="5701768"/>
            <a:ext cx="1808270" cy="646331"/>
          </a:xfrm>
          <a:prstGeom prst="rect">
            <a:avLst/>
          </a:prstGeom>
          <a:noFill/>
        </p:spPr>
        <p:txBody>
          <a:bodyPr wrap="none" rtlCol="0">
            <a:spAutoFit/>
          </a:bodyPr>
          <a:lstStyle/>
          <a:p>
            <a:r>
              <a:rPr lang="nl-NL" dirty="0" smtClean="0">
                <a:hlinkClick r:id="rId4"/>
              </a:rPr>
              <a:t>http://jsperf.com</a:t>
            </a:r>
            <a:endParaRPr lang="nl-NL" dirty="0" smtClean="0"/>
          </a:p>
          <a:p>
            <a:endParaRPr lang="nl-NL" dirty="0"/>
          </a:p>
        </p:txBody>
      </p:sp>
    </p:spTree>
    <p:extLst>
      <p:ext uri="{BB962C8B-B14F-4D97-AF65-F5344CB8AC3E}">
        <p14:creationId xmlns:p14="http://schemas.microsoft.com/office/powerpoint/2010/main" val="335960719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6930044" cy="877163"/>
          </a:xfrm>
          <a:prstGeom prst="rect">
            <a:avLst/>
          </a:prstGeom>
          <a:noFill/>
        </p:spPr>
        <p:txBody>
          <a:bodyPr wrap="square" rtlCol="0">
            <a:spAutoFit/>
          </a:bodyPr>
          <a:lstStyle/>
          <a:p>
            <a:pPr>
              <a:lnSpc>
                <a:spcPct val="150000"/>
              </a:lnSpc>
            </a:pPr>
            <a:r>
              <a:rPr lang="en-GB" sz="3600" dirty="0" smtClean="0">
                <a:solidFill>
                  <a:schemeClr val="tx1">
                    <a:lumMod val="65000"/>
                    <a:lumOff val="35000"/>
                  </a:schemeClr>
                </a:solidFill>
              </a:rPr>
              <a:t>Javascript private &amp; public</a:t>
            </a:r>
          </a:p>
        </p:txBody>
      </p:sp>
      <p:pic>
        <p:nvPicPr>
          <p:cNvPr id="4" name="Afbeelding 3" descr="Screen Shot 2014-12-31 at 11.30.5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4435" y="1056088"/>
            <a:ext cx="4474084" cy="5366980"/>
          </a:xfrm>
          <a:prstGeom prst="rect">
            <a:avLst/>
          </a:prstGeom>
        </p:spPr>
      </p:pic>
    </p:spTree>
    <p:extLst>
      <p:ext uri="{BB962C8B-B14F-4D97-AF65-F5344CB8AC3E}">
        <p14:creationId xmlns:p14="http://schemas.microsoft.com/office/powerpoint/2010/main" val="41279909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6930044" cy="877163"/>
          </a:xfrm>
          <a:prstGeom prst="rect">
            <a:avLst/>
          </a:prstGeom>
          <a:noFill/>
        </p:spPr>
        <p:txBody>
          <a:bodyPr wrap="square" rtlCol="0">
            <a:spAutoFit/>
          </a:bodyPr>
          <a:lstStyle/>
          <a:p>
            <a:pPr>
              <a:lnSpc>
                <a:spcPct val="150000"/>
              </a:lnSpc>
            </a:pPr>
            <a:r>
              <a:rPr lang="en-GB" sz="3600" dirty="0" err="1" smtClean="0">
                <a:solidFill>
                  <a:schemeClr val="tx1">
                    <a:lumMod val="65000"/>
                    <a:lumOff val="35000"/>
                  </a:schemeClr>
                </a:solidFill>
              </a:rPr>
              <a:t>Javascript</a:t>
            </a:r>
            <a:r>
              <a:rPr lang="en-GB" sz="3600" dirty="0" smtClean="0">
                <a:solidFill>
                  <a:schemeClr val="tx1">
                    <a:lumMod val="65000"/>
                    <a:lumOff val="35000"/>
                  </a:schemeClr>
                </a:solidFill>
              </a:rPr>
              <a:t> </a:t>
            </a:r>
            <a:r>
              <a:rPr lang="en-GB" sz="3600" dirty="0" smtClean="0">
                <a:solidFill>
                  <a:schemeClr val="tx1">
                    <a:lumMod val="65000"/>
                    <a:lumOff val="35000"/>
                  </a:schemeClr>
                </a:solidFill>
              </a:rPr>
              <a:t>ternary operators</a:t>
            </a:r>
            <a:endParaRPr lang="en-GB" sz="3600" dirty="0">
              <a:solidFill>
                <a:schemeClr val="tx1">
                  <a:lumMod val="65000"/>
                  <a:lumOff val="35000"/>
                </a:schemeClr>
              </a:solidFill>
            </a:endParaRPr>
          </a:p>
        </p:txBody>
      </p:sp>
      <p:sp>
        <p:nvSpPr>
          <p:cNvPr id="5" name="TextBox 4"/>
          <p:cNvSpPr txBox="1"/>
          <p:nvPr/>
        </p:nvSpPr>
        <p:spPr>
          <a:xfrm>
            <a:off x="427951" y="1635115"/>
            <a:ext cx="8117730" cy="2585323"/>
          </a:xfrm>
          <a:prstGeom prst="rect">
            <a:avLst/>
          </a:prstGeom>
          <a:noFill/>
        </p:spPr>
        <p:txBody>
          <a:bodyPr wrap="square" rtlCol="0">
            <a:spAutoFit/>
          </a:bodyPr>
          <a:lstStyle/>
          <a:p>
            <a:r>
              <a:rPr lang="en-US" dirty="0" smtClean="0"/>
              <a:t>if (</a:t>
            </a:r>
            <a:r>
              <a:rPr lang="en-US" dirty="0" err="1" smtClean="0"/>
              <a:t>isMember</a:t>
            </a:r>
            <a:r>
              <a:rPr lang="en-US" dirty="0" smtClean="0"/>
              <a:t>) {</a:t>
            </a:r>
          </a:p>
          <a:p>
            <a:r>
              <a:rPr lang="en-US" dirty="0"/>
              <a:t> </a:t>
            </a:r>
            <a:r>
              <a:rPr lang="en-US" dirty="0" smtClean="0"/>
              <a:t>   </a:t>
            </a:r>
            <a:r>
              <a:rPr lang="en-US" dirty="0" err="1" smtClean="0"/>
              <a:t>console.log</a:t>
            </a:r>
            <a:r>
              <a:rPr lang="en-US" dirty="0"/>
              <a:t>("The fee is </a:t>
            </a:r>
            <a:r>
              <a:rPr lang="en-US" dirty="0" smtClean="0"/>
              <a:t>$2.00”);</a:t>
            </a:r>
            <a:endParaRPr lang="en-US" dirty="0"/>
          </a:p>
          <a:p>
            <a:r>
              <a:rPr lang="en-US" dirty="0" smtClean="0"/>
              <a:t>} else {</a:t>
            </a:r>
          </a:p>
          <a:p>
            <a:r>
              <a:rPr lang="en-US" dirty="0"/>
              <a:t> </a:t>
            </a:r>
            <a:r>
              <a:rPr lang="en-US" dirty="0" smtClean="0"/>
              <a:t>  </a:t>
            </a:r>
            <a:r>
              <a:rPr lang="en-US" dirty="0"/>
              <a:t> </a:t>
            </a:r>
            <a:r>
              <a:rPr lang="en-US" dirty="0" err="1"/>
              <a:t>console.log</a:t>
            </a:r>
            <a:r>
              <a:rPr lang="en-US" dirty="0"/>
              <a:t>("The fee is </a:t>
            </a:r>
            <a:r>
              <a:rPr lang="en-US" dirty="0" smtClean="0"/>
              <a:t>$10.00”);</a:t>
            </a:r>
            <a:endParaRPr lang="en-US" dirty="0"/>
          </a:p>
          <a:p>
            <a:r>
              <a:rPr lang="en-US" dirty="0" smtClean="0"/>
              <a:t>}</a:t>
            </a:r>
            <a:endParaRPr lang="en-US" dirty="0"/>
          </a:p>
          <a:p>
            <a:endParaRPr lang="en-US" dirty="0" smtClean="0"/>
          </a:p>
          <a:p>
            <a:endParaRPr lang="en-US" dirty="0"/>
          </a:p>
          <a:p>
            <a:endParaRPr lang="en-US" dirty="0" smtClean="0"/>
          </a:p>
          <a:p>
            <a:r>
              <a:rPr lang="en-US" dirty="0" err="1"/>
              <a:t>c</a:t>
            </a:r>
            <a:r>
              <a:rPr lang="en-US" dirty="0" err="1" smtClean="0"/>
              <a:t>onsole.log</a:t>
            </a:r>
            <a:r>
              <a:rPr lang="en-US" dirty="0"/>
              <a:t>("The fee is " + (</a:t>
            </a:r>
            <a:r>
              <a:rPr lang="en-US" dirty="0" err="1"/>
              <a:t>isMember</a:t>
            </a:r>
            <a:r>
              <a:rPr lang="en-US" dirty="0"/>
              <a:t> ? "$2.00" : "$10.00"</a:t>
            </a:r>
            <a:r>
              <a:rPr lang="en-US" dirty="0" smtClean="0"/>
              <a:t>))</a:t>
            </a:r>
            <a:endParaRPr lang="en-US" dirty="0"/>
          </a:p>
        </p:txBody>
      </p:sp>
    </p:spTree>
    <p:extLst>
      <p:ext uri="{BB962C8B-B14F-4D97-AF65-F5344CB8AC3E}">
        <p14:creationId xmlns:p14="http://schemas.microsoft.com/office/powerpoint/2010/main" val="32687363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9002540" cy="877163"/>
          </a:xfrm>
          <a:prstGeom prst="rect">
            <a:avLst/>
          </a:prstGeom>
          <a:noFill/>
        </p:spPr>
        <p:txBody>
          <a:bodyPr wrap="square" rtlCol="0">
            <a:spAutoFit/>
          </a:bodyPr>
          <a:lstStyle/>
          <a:p>
            <a:pPr>
              <a:lnSpc>
                <a:spcPct val="150000"/>
              </a:lnSpc>
            </a:pPr>
            <a:r>
              <a:rPr lang="en-GB" sz="3600" dirty="0">
                <a:solidFill>
                  <a:schemeClr val="tx1">
                    <a:lumMod val="65000"/>
                    <a:lumOff val="35000"/>
                  </a:schemeClr>
                </a:solidFill>
              </a:rPr>
              <a:t>Literal notation for objects </a:t>
            </a:r>
            <a:r>
              <a:rPr lang="en-GB" sz="3600" dirty="0" smtClean="0">
                <a:solidFill>
                  <a:schemeClr val="tx1">
                    <a:lumMod val="65000"/>
                    <a:lumOff val="35000"/>
                  </a:schemeClr>
                </a:solidFill>
              </a:rPr>
              <a:t>and arrays</a:t>
            </a:r>
            <a:endParaRPr lang="en-GB" sz="3600" dirty="0">
              <a:solidFill>
                <a:schemeClr val="tx1">
                  <a:lumMod val="65000"/>
                  <a:lumOff val="35000"/>
                </a:schemeClr>
              </a:solidFill>
            </a:endParaRPr>
          </a:p>
        </p:txBody>
      </p:sp>
      <p:sp>
        <p:nvSpPr>
          <p:cNvPr id="5" name="TextBox 4"/>
          <p:cNvSpPr txBox="1"/>
          <p:nvPr/>
        </p:nvSpPr>
        <p:spPr>
          <a:xfrm>
            <a:off x="427951" y="1445324"/>
            <a:ext cx="8117730" cy="3970318"/>
          </a:xfrm>
          <a:prstGeom prst="rect">
            <a:avLst/>
          </a:prstGeom>
          <a:noFill/>
        </p:spPr>
        <p:txBody>
          <a:bodyPr wrap="square" rtlCol="0">
            <a:spAutoFit/>
          </a:bodyPr>
          <a:lstStyle/>
          <a:p>
            <a:r>
              <a:rPr lang="en-US" dirty="0"/>
              <a:t>//create an object</a:t>
            </a:r>
          </a:p>
          <a:p>
            <a:r>
              <a:rPr lang="en-US" dirty="0" err="1"/>
              <a:t>var</a:t>
            </a:r>
            <a:r>
              <a:rPr lang="en-US" dirty="0"/>
              <a:t> </a:t>
            </a:r>
            <a:r>
              <a:rPr lang="en-US" dirty="0" err="1"/>
              <a:t>obj</a:t>
            </a:r>
            <a:r>
              <a:rPr lang="en-US" dirty="0"/>
              <a:t> = new Object();</a:t>
            </a:r>
          </a:p>
          <a:p>
            <a:r>
              <a:rPr lang="en-US" dirty="0" err="1"/>
              <a:t>obj.company</a:t>
            </a:r>
            <a:r>
              <a:rPr lang="en-US" dirty="0"/>
              <a:t> = “</a:t>
            </a:r>
            <a:r>
              <a:rPr lang="en-US" dirty="0" err="1"/>
              <a:t>Competa</a:t>
            </a:r>
            <a:r>
              <a:rPr lang="en-US" dirty="0"/>
              <a:t>”;</a:t>
            </a:r>
          </a:p>
          <a:p>
            <a:r>
              <a:rPr lang="en-US" dirty="0" err="1"/>
              <a:t>obj.country</a:t>
            </a:r>
            <a:r>
              <a:rPr lang="en-US" dirty="0"/>
              <a:t> = “</a:t>
            </a:r>
            <a:r>
              <a:rPr lang="en-US" dirty="0" err="1"/>
              <a:t>nl</a:t>
            </a:r>
            <a:r>
              <a:rPr lang="en-US" dirty="0"/>
              <a:t>”;</a:t>
            </a:r>
          </a:p>
          <a:p>
            <a:r>
              <a:rPr lang="en-US" dirty="0"/>
              <a:t> </a:t>
            </a:r>
          </a:p>
          <a:p>
            <a:r>
              <a:rPr lang="en-US" dirty="0"/>
              <a:t>//create an array</a:t>
            </a:r>
          </a:p>
          <a:p>
            <a:r>
              <a:rPr lang="en-US" dirty="0" err="1"/>
              <a:t>var</a:t>
            </a:r>
            <a:r>
              <a:rPr lang="en-US" dirty="0"/>
              <a:t> </a:t>
            </a:r>
            <a:r>
              <a:rPr lang="en-US" dirty="0" err="1"/>
              <a:t>arr</a:t>
            </a:r>
            <a:r>
              <a:rPr lang="en-US" dirty="0"/>
              <a:t> = new Array(“lettuce”, “tomato”, “cucumber”);</a:t>
            </a:r>
          </a:p>
          <a:p>
            <a:endParaRPr lang="en-US" dirty="0"/>
          </a:p>
          <a:p>
            <a:r>
              <a:rPr lang="en-US" b="1" dirty="0"/>
              <a:t>This is faster, easier to read and requires less code:</a:t>
            </a:r>
          </a:p>
          <a:p>
            <a:r>
              <a:rPr lang="en-US" dirty="0"/>
              <a:t>//create an object</a:t>
            </a:r>
          </a:p>
          <a:p>
            <a:r>
              <a:rPr lang="en-US" dirty="0" err="1"/>
              <a:t>var</a:t>
            </a:r>
            <a:r>
              <a:rPr lang="en-US" dirty="0"/>
              <a:t> </a:t>
            </a:r>
            <a:r>
              <a:rPr lang="en-US" dirty="0" err="1"/>
              <a:t>obj</a:t>
            </a:r>
            <a:r>
              <a:rPr lang="en-US" dirty="0"/>
              <a:t> = {</a:t>
            </a:r>
            <a:r>
              <a:rPr lang="en-US" dirty="0" err="1"/>
              <a:t>obj.company</a:t>
            </a:r>
            <a:r>
              <a:rPr lang="en-US" dirty="0"/>
              <a:t>: “</a:t>
            </a:r>
            <a:r>
              <a:rPr lang="en-US" dirty="0" err="1"/>
              <a:t>Competa</a:t>
            </a:r>
            <a:r>
              <a:rPr lang="en-US" dirty="0"/>
              <a:t>”, </a:t>
            </a:r>
            <a:r>
              <a:rPr lang="en-US" dirty="0" err="1"/>
              <a:t>obj.country</a:t>
            </a:r>
            <a:r>
              <a:rPr lang="en-US" dirty="0"/>
              <a:t>: “</a:t>
            </a:r>
            <a:r>
              <a:rPr lang="en-US" dirty="0" err="1"/>
              <a:t>nl</a:t>
            </a:r>
            <a:r>
              <a:rPr lang="en-US" dirty="0"/>
              <a:t>”};</a:t>
            </a:r>
          </a:p>
          <a:p>
            <a:r>
              <a:rPr lang="en-US" dirty="0"/>
              <a:t> </a:t>
            </a:r>
          </a:p>
          <a:p>
            <a:r>
              <a:rPr lang="en-US" dirty="0"/>
              <a:t>//create an array</a:t>
            </a:r>
          </a:p>
          <a:p>
            <a:r>
              <a:rPr lang="en-US" dirty="0" err="1"/>
              <a:t>var</a:t>
            </a:r>
            <a:r>
              <a:rPr lang="en-US" dirty="0"/>
              <a:t> </a:t>
            </a:r>
            <a:r>
              <a:rPr lang="en-US" dirty="0" err="1"/>
              <a:t>arr</a:t>
            </a:r>
            <a:r>
              <a:rPr lang="en-US" dirty="0"/>
              <a:t> = ["lettuce”, “tomato”, “cucumber"];</a:t>
            </a:r>
          </a:p>
        </p:txBody>
      </p:sp>
    </p:spTree>
    <p:extLst>
      <p:ext uri="{BB962C8B-B14F-4D97-AF65-F5344CB8AC3E}">
        <p14:creationId xmlns:p14="http://schemas.microsoft.com/office/powerpoint/2010/main" val="85461312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9002540" cy="877163"/>
          </a:xfrm>
          <a:prstGeom prst="rect">
            <a:avLst/>
          </a:prstGeom>
          <a:noFill/>
        </p:spPr>
        <p:txBody>
          <a:bodyPr wrap="square" rtlCol="0">
            <a:spAutoFit/>
          </a:bodyPr>
          <a:lstStyle/>
          <a:p>
            <a:pPr>
              <a:lnSpc>
                <a:spcPct val="150000"/>
              </a:lnSpc>
            </a:pPr>
            <a:r>
              <a:rPr lang="en-GB" sz="3600" dirty="0" smtClean="0">
                <a:solidFill>
                  <a:schemeClr val="tx1">
                    <a:lumMod val="65000"/>
                    <a:lumOff val="35000"/>
                  </a:schemeClr>
                </a:solidFill>
              </a:rPr>
              <a:t>Optimize loops</a:t>
            </a:r>
            <a:endParaRPr lang="en-GB" sz="3600" dirty="0">
              <a:solidFill>
                <a:schemeClr val="tx1">
                  <a:lumMod val="65000"/>
                  <a:lumOff val="35000"/>
                </a:schemeClr>
              </a:solidFill>
            </a:endParaRPr>
          </a:p>
        </p:txBody>
      </p:sp>
      <p:sp>
        <p:nvSpPr>
          <p:cNvPr id="5" name="TextBox 4"/>
          <p:cNvSpPr txBox="1"/>
          <p:nvPr/>
        </p:nvSpPr>
        <p:spPr>
          <a:xfrm>
            <a:off x="427951" y="1445324"/>
            <a:ext cx="8117730" cy="2862323"/>
          </a:xfrm>
          <a:prstGeom prst="rect">
            <a:avLst/>
          </a:prstGeom>
          <a:noFill/>
        </p:spPr>
        <p:txBody>
          <a:bodyPr wrap="square" rtlCol="0">
            <a:spAutoFit/>
          </a:bodyPr>
          <a:lstStyle/>
          <a:p>
            <a:r>
              <a:rPr lang="en-US" dirty="0"/>
              <a:t>Try to optimize your loops. Some tips:</a:t>
            </a:r>
          </a:p>
          <a:p>
            <a:endParaRPr lang="en-US" dirty="0"/>
          </a:p>
          <a:p>
            <a:r>
              <a:rPr lang="en-US" dirty="0"/>
              <a:t>Everyone knows:</a:t>
            </a:r>
          </a:p>
          <a:p>
            <a:r>
              <a:rPr lang="en-US" dirty="0"/>
              <a:t>for (</a:t>
            </a:r>
            <a:r>
              <a:rPr lang="en-US" dirty="0" err="1"/>
              <a:t>var</a:t>
            </a:r>
            <a:r>
              <a:rPr lang="en-US" dirty="0"/>
              <a:t> </a:t>
            </a:r>
            <a:r>
              <a:rPr lang="en-US" dirty="0" err="1"/>
              <a:t>i</a:t>
            </a:r>
            <a:r>
              <a:rPr lang="en-US" dirty="0"/>
              <a:t> = 0; </a:t>
            </a:r>
            <a:r>
              <a:rPr lang="en-US" dirty="0" err="1"/>
              <a:t>i</a:t>
            </a:r>
            <a:r>
              <a:rPr lang="en-US" dirty="0"/>
              <a:t> &lt; </a:t>
            </a:r>
            <a:r>
              <a:rPr lang="en-US" dirty="0" err="1"/>
              <a:t>arr.length</a:t>
            </a:r>
            <a:r>
              <a:rPr lang="en-US" dirty="0"/>
              <a:t>; </a:t>
            </a:r>
            <a:r>
              <a:rPr lang="en-US" dirty="0" err="1"/>
              <a:t>i</a:t>
            </a:r>
            <a:r>
              <a:rPr lang="en-US" dirty="0"/>
              <a:t>++) { // Do something }</a:t>
            </a:r>
          </a:p>
          <a:p>
            <a:endParaRPr lang="en-US" dirty="0"/>
          </a:p>
          <a:p>
            <a:r>
              <a:rPr lang="en-US" dirty="0"/>
              <a:t>HOWEVER, length of </a:t>
            </a:r>
            <a:r>
              <a:rPr lang="en-US" dirty="0" err="1"/>
              <a:t>arr</a:t>
            </a:r>
            <a:r>
              <a:rPr lang="en-US" dirty="0"/>
              <a:t> is recalculated every time</a:t>
            </a:r>
          </a:p>
          <a:p>
            <a:r>
              <a:rPr lang="en-US" dirty="0"/>
              <a:t>So.. add </a:t>
            </a:r>
            <a:r>
              <a:rPr lang="en-US" dirty="0" err="1"/>
              <a:t>len</a:t>
            </a:r>
            <a:r>
              <a:rPr lang="en-US" dirty="0"/>
              <a:t> = </a:t>
            </a:r>
            <a:r>
              <a:rPr lang="en-US" dirty="0" err="1"/>
              <a:t>arr.length</a:t>
            </a:r>
            <a:r>
              <a:rPr lang="en-US" dirty="0"/>
              <a:t> to the loop, so it’s stored</a:t>
            </a:r>
          </a:p>
          <a:p>
            <a:endParaRPr lang="en-US" dirty="0"/>
          </a:p>
          <a:p>
            <a:r>
              <a:rPr lang="en-US" dirty="0"/>
              <a:t>PROTIP: if the order is irrelevant, go in reverse it’s the fasted</a:t>
            </a:r>
          </a:p>
          <a:p>
            <a:r>
              <a:rPr lang="en-US" dirty="0"/>
              <a:t>for (</a:t>
            </a:r>
            <a:r>
              <a:rPr lang="en-US" dirty="0" err="1"/>
              <a:t>var</a:t>
            </a:r>
            <a:r>
              <a:rPr lang="en-US" dirty="0"/>
              <a:t> </a:t>
            </a:r>
            <a:r>
              <a:rPr lang="en-US" dirty="0" err="1"/>
              <a:t>i</a:t>
            </a:r>
            <a:r>
              <a:rPr lang="en-US" dirty="0"/>
              <a:t> = </a:t>
            </a:r>
            <a:r>
              <a:rPr lang="en-US" dirty="0" err="1"/>
              <a:t>arr.length</a:t>
            </a:r>
            <a:r>
              <a:rPr lang="en-US" dirty="0"/>
              <a:t>; </a:t>
            </a:r>
            <a:r>
              <a:rPr lang="en-US" dirty="0" err="1"/>
              <a:t>i</a:t>
            </a:r>
            <a:r>
              <a:rPr lang="en-US" dirty="0"/>
              <a:t>--;) { // in reverse </a:t>
            </a:r>
            <a:r>
              <a:rPr lang="en-US" dirty="0" smtClean="0"/>
              <a:t>}</a:t>
            </a:r>
          </a:p>
        </p:txBody>
      </p:sp>
    </p:spTree>
    <p:extLst>
      <p:ext uri="{BB962C8B-B14F-4D97-AF65-F5344CB8AC3E}">
        <p14:creationId xmlns:p14="http://schemas.microsoft.com/office/powerpoint/2010/main" val="891833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vak 5"/>
          <p:cNvSpPr txBox="1"/>
          <p:nvPr/>
        </p:nvSpPr>
        <p:spPr>
          <a:xfrm>
            <a:off x="427951" y="6160754"/>
            <a:ext cx="2139754" cy="738664"/>
          </a:xfrm>
          <a:prstGeom prst="rect">
            <a:avLst/>
          </a:prstGeom>
          <a:noFill/>
        </p:spPr>
        <p:txBody>
          <a:bodyPr wrap="square" rtlCol="0">
            <a:spAutoFit/>
          </a:bodyPr>
          <a:lstStyle/>
          <a:p>
            <a:r>
              <a:rPr lang="nl-NL" sz="1400" dirty="0" smtClean="0">
                <a:solidFill>
                  <a:srgbClr val="7F7F7F"/>
                </a:solidFill>
              </a:rPr>
              <a:t>Nick Thesing</a:t>
            </a:r>
          </a:p>
          <a:p>
            <a:r>
              <a:rPr lang="nl-NL" sz="1400" dirty="0" smtClean="0">
                <a:solidFill>
                  <a:srgbClr val="7F7F7F"/>
                </a:solidFill>
              </a:rPr>
              <a:t>Matthijs Molhoek</a:t>
            </a:r>
          </a:p>
          <a:p>
            <a:endParaRPr lang="nl-NL" sz="1400" dirty="0">
              <a:solidFill>
                <a:srgbClr val="7F7F7F"/>
              </a:solidFill>
            </a:endParaRPr>
          </a:p>
        </p:txBody>
      </p:sp>
      <p:pic>
        <p:nvPicPr>
          <p:cNvPr id="7" name="Afbeelding 6" descr="competa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91" y="151866"/>
            <a:ext cx="1401163" cy="840698"/>
          </a:xfrm>
          <a:prstGeom prst="rect">
            <a:avLst/>
          </a:prstGeom>
        </p:spPr>
      </p:pic>
      <p:sp>
        <p:nvSpPr>
          <p:cNvPr id="2" name="Tekstvak 1"/>
          <p:cNvSpPr txBox="1"/>
          <p:nvPr/>
        </p:nvSpPr>
        <p:spPr>
          <a:xfrm>
            <a:off x="427951" y="13806"/>
            <a:ext cx="9002540" cy="877163"/>
          </a:xfrm>
          <a:prstGeom prst="rect">
            <a:avLst/>
          </a:prstGeom>
          <a:noFill/>
        </p:spPr>
        <p:txBody>
          <a:bodyPr wrap="square" rtlCol="0">
            <a:spAutoFit/>
          </a:bodyPr>
          <a:lstStyle/>
          <a:p>
            <a:pPr>
              <a:lnSpc>
                <a:spcPct val="150000"/>
              </a:lnSpc>
            </a:pPr>
            <a:r>
              <a:rPr lang="sv-SE" sz="3600" dirty="0">
                <a:solidFill>
                  <a:schemeClr val="tx1">
                    <a:lumMod val="65000"/>
                    <a:lumOff val="35000"/>
                  </a:schemeClr>
                </a:solidFill>
              </a:rPr>
              <a:t>== vs ==</a:t>
            </a:r>
            <a:r>
              <a:rPr lang="sv-SE" sz="3600" dirty="0" smtClean="0">
                <a:solidFill>
                  <a:schemeClr val="tx1">
                    <a:lumMod val="65000"/>
                    <a:lumOff val="35000"/>
                  </a:schemeClr>
                </a:solidFill>
              </a:rPr>
              <a:t>= </a:t>
            </a:r>
            <a:r>
              <a:rPr lang="sv-SE" sz="3600" dirty="0" err="1" smtClean="0">
                <a:solidFill>
                  <a:schemeClr val="tx1">
                    <a:lumMod val="65000"/>
                    <a:lumOff val="35000"/>
                  </a:schemeClr>
                </a:solidFill>
              </a:rPr>
              <a:t>equals</a:t>
            </a:r>
            <a:endParaRPr lang="sv-SE" sz="3600" dirty="0" smtClean="0">
              <a:solidFill>
                <a:schemeClr val="tx1">
                  <a:lumMod val="65000"/>
                  <a:lumOff val="35000"/>
                </a:schemeClr>
              </a:solidFill>
            </a:endParaRPr>
          </a:p>
        </p:txBody>
      </p:sp>
      <p:sp>
        <p:nvSpPr>
          <p:cNvPr id="5" name="TextBox 4"/>
          <p:cNvSpPr txBox="1"/>
          <p:nvPr/>
        </p:nvSpPr>
        <p:spPr>
          <a:xfrm>
            <a:off x="427951" y="1445324"/>
            <a:ext cx="8117730" cy="1200329"/>
          </a:xfrm>
          <a:prstGeom prst="rect">
            <a:avLst/>
          </a:prstGeom>
          <a:noFill/>
        </p:spPr>
        <p:txBody>
          <a:bodyPr wrap="square" rtlCol="0">
            <a:spAutoFit/>
          </a:bodyPr>
          <a:lstStyle/>
          <a:p>
            <a:r>
              <a:rPr lang="en-US" dirty="0"/>
              <a:t>Works the same, EXCEPT == has typecasting, so === has to be same type for equal</a:t>
            </a:r>
            <a:r>
              <a:rPr lang="en-US" dirty="0" smtClean="0"/>
              <a:t>.</a:t>
            </a:r>
          </a:p>
          <a:p>
            <a:endParaRPr lang="en-US" dirty="0"/>
          </a:p>
          <a:p>
            <a:r>
              <a:rPr lang="en-US" dirty="0"/>
              <a:t>42 == “42” // true, because typecasting to string</a:t>
            </a:r>
          </a:p>
          <a:p>
            <a:r>
              <a:rPr lang="en-US" dirty="0"/>
              <a:t>42 === “42” // false, because </a:t>
            </a:r>
            <a:r>
              <a:rPr lang="en-US" dirty="0" err="1"/>
              <a:t>int</a:t>
            </a:r>
            <a:r>
              <a:rPr lang="en-US" dirty="0"/>
              <a:t> != string</a:t>
            </a:r>
            <a:endParaRPr lang="en-US" dirty="0" smtClean="0"/>
          </a:p>
        </p:txBody>
      </p:sp>
    </p:spTree>
    <p:extLst>
      <p:ext uri="{BB962C8B-B14F-4D97-AF65-F5344CB8AC3E}">
        <p14:creationId xmlns:p14="http://schemas.microsoft.com/office/powerpoint/2010/main" val="11052851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TotalTime>
  <Words>636</Words>
  <Application>Microsoft Macintosh PowerPoint</Application>
  <PresentationFormat>On-screen Show (4:3)</PresentationFormat>
  <Paragraphs>108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Thesing</dc:creator>
  <cp:lastModifiedBy>Matthijs Molhoek</cp:lastModifiedBy>
  <cp:revision>14</cp:revision>
  <dcterms:created xsi:type="dcterms:W3CDTF">2014-12-31T09:22:57Z</dcterms:created>
  <dcterms:modified xsi:type="dcterms:W3CDTF">2014-12-31T10:54:21Z</dcterms:modified>
</cp:coreProperties>
</file>