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72" r:id="rId3"/>
    <p:sldId id="257" r:id="rId4"/>
    <p:sldId id="277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4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4"/>
    <p:restoredTop sz="94622"/>
  </p:normalViewPr>
  <p:slideViewPr>
    <p:cSldViewPr snapToGrid="0" snapToObjects="1">
      <p:cViewPr varScale="1">
        <p:scale>
          <a:sx n="277" d="100"/>
          <a:sy n="277" d="100"/>
        </p:scale>
        <p:origin x="349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1056-D9BC-B542-92D3-A063C04C1FE8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34FFC-4499-AB47-9DDB-546E07688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434FFC-4499-AB47-9DDB-546E076886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1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E6C5D-ADA0-9541-D102-0608C7D98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4972-FD39-F2E4-BAD0-448616793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0F88A-8B9D-5EE2-5F79-DFE7BF352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7855D-9C77-FEB5-BDD0-AEF2CAB2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6E02-2714-C429-E1F3-1209127FB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A25A4-1494-6D7A-2407-97A3B2A7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205BC-5EEC-9BA6-B3A9-19FCB344A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F7030-BF58-7F29-713D-1478436B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A2FBE-67C1-F0C3-C44E-A9D2473A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5260E-00D6-CD6D-CE03-B49A8319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58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D314BC-8147-794B-A0DC-A53C80D7AC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BD87F-7213-094C-79A0-6EA2084A2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8091F-471B-0679-2BF4-44CA152D9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19A71-ACFA-9677-FD0D-35708A75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63F61-D3D2-C285-E194-9588631A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9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BF7F-D570-9CAC-A144-36C7D917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840A0-F473-9218-B248-34BA0E282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19E66-6C29-E769-5AF8-3DC8E086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7880-F8D2-99E3-4B6D-17E3FAF1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E1BF-BB44-4653-680F-E2CD39D2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8ACC-22EB-9CF6-10EE-88B3EC56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E176A-ED71-1873-AE6F-0E4C1DE14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A8A33-B48C-3EF9-ABB7-B13659E8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B5D78-C880-6FC7-C537-DBFCD287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BADB-E3DB-5FF3-F305-C9F19D31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4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2754-53C6-6B06-A2E2-EA667E6C9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1E5D-74AF-4C18-22E0-0E81DE40A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553C55-3444-CE1B-82BF-07C802C1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CBFA0-8A7F-AF9C-ED2B-7D54A92C7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2A142-D0B3-34EA-855E-D5C19BDA5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B43A9-8E83-C29B-0FBD-493E6445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0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ECC8-F0E0-DE3D-B260-07129EA2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97E40-7CF1-4CDB-B480-6A182B2B8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90701-EEB0-41C9-C61D-1AF325E56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5217BC-A0B6-ACCF-8763-CC5FBEAF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86FFE-B734-069C-5696-3473015BC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4CF3F-864D-1EC9-B895-038A9463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858A99-6936-21B6-F44B-E4C7E9CC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DC3FBA-F0B3-B1CF-EC14-FAAEFC84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6352-575F-D780-3213-35589511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A607B-C6A5-2DC5-8D19-0FBF1CE4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9A443-75FC-A164-53C2-398DACDA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A96C-A5DA-B19A-0FF7-BFE3A455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6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3BC2F-29AD-6DEC-FDF3-BDF09413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4B9BB-6E33-CBFB-41CA-2301CED2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4F5F6-FC48-61B5-BFC5-F0DDCAD3D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4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E553-CA1B-A324-5272-EC16B72E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0E3-7F8C-1B21-9058-278402DE6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04B07-2D0D-8414-87C6-38C60EBE1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CBA3A-A2A0-EAED-B912-6580B66C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8FABC-2F81-B9EC-3EAD-1038657C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ACC4B-A8DA-E34C-D213-D6AF56FC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A702-CA38-A0BD-F041-BD30F808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F5BFD-2FDA-12F1-0C70-34FEEFCA0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AFE16-9583-F4CE-DDFD-2E78B3383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437E1-7592-E4C7-8784-87913A6C3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F9AC-F747-B12A-1A2B-3492BB3C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D2EBD-8544-A94E-7716-FEB310F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3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1969B-0C05-7621-E0A7-3F9959EB9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9E8E8-1532-3123-B2F7-6826C6BE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96501-4BC0-F81B-1EC9-3E73DD761E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591B-F109-70A9-0ECA-354DA1455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7974D-6FA2-324E-0E2A-3CE9FB468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25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671505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6027" y="1298448"/>
            <a:ext cx="4421384" cy="40996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5400" b="1">
                <a:solidFill>
                  <a:srgbClr val="FFFFFF"/>
                </a:solidFill>
              </a:defRPr>
            </a:pPr>
            <a:r>
              <a:rPr lang="en-US" sz="5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Invoice Processing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86450" y="1122363"/>
            <a:ext cx="2628900" cy="42695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400">
                <a:solidFill>
                  <a:srgbClr val="C8DCFF"/>
                </a:solidFill>
              </a:defRPr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RAG-Powered Rule Extraction &amp; Automated Validation</a:t>
            </a:r>
          </a:p>
        </p:txBody>
      </p:sp>
      <p:sp>
        <p:nvSpPr>
          <p:cNvPr id="8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49" y="5626353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7989" y="5626353"/>
            <a:ext cx="2609715" cy="18288"/>
          </a:xfrm>
          <a:custGeom>
            <a:avLst/>
            <a:gdLst>
              <a:gd name="connsiteX0" fmla="*/ 0 w 2609715"/>
              <a:gd name="connsiteY0" fmla="*/ 0 h 18288"/>
              <a:gd name="connsiteX1" fmla="*/ 626332 w 2609715"/>
              <a:gd name="connsiteY1" fmla="*/ 0 h 18288"/>
              <a:gd name="connsiteX2" fmla="*/ 1278760 w 2609715"/>
              <a:gd name="connsiteY2" fmla="*/ 0 h 18288"/>
              <a:gd name="connsiteX3" fmla="*/ 1931189 w 2609715"/>
              <a:gd name="connsiteY3" fmla="*/ 0 h 18288"/>
              <a:gd name="connsiteX4" fmla="*/ 2609715 w 2609715"/>
              <a:gd name="connsiteY4" fmla="*/ 0 h 18288"/>
              <a:gd name="connsiteX5" fmla="*/ 2609715 w 2609715"/>
              <a:gd name="connsiteY5" fmla="*/ 18288 h 18288"/>
              <a:gd name="connsiteX6" fmla="*/ 1957286 w 2609715"/>
              <a:gd name="connsiteY6" fmla="*/ 18288 h 18288"/>
              <a:gd name="connsiteX7" fmla="*/ 1357052 w 2609715"/>
              <a:gd name="connsiteY7" fmla="*/ 18288 h 18288"/>
              <a:gd name="connsiteX8" fmla="*/ 756817 w 2609715"/>
              <a:gd name="connsiteY8" fmla="*/ 18288 h 18288"/>
              <a:gd name="connsiteX9" fmla="*/ 0 w 2609715"/>
              <a:gd name="connsiteY9" fmla="*/ 18288 h 18288"/>
              <a:gd name="connsiteX10" fmla="*/ 0 w 2609715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9715" h="18288" fill="none" extrusionOk="0">
                <a:moveTo>
                  <a:pt x="0" y="0"/>
                </a:moveTo>
                <a:cubicBezTo>
                  <a:pt x="283276" y="6411"/>
                  <a:pt x="352876" y="-4376"/>
                  <a:pt x="626332" y="0"/>
                </a:cubicBezTo>
                <a:cubicBezTo>
                  <a:pt x="899788" y="4376"/>
                  <a:pt x="984795" y="8792"/>
                  <a:pt x="1278760" y="0"/>
                </a:cubicBezTo>
                <a:cubicBezTo>
                  <a:pt x="1572725" y="-8792"/>
                  <a:pt x="1637724" y="7668"/>
                  <a:pt x="1931189" y="0"/>
                </a:cubicBezTo>
                <a:cubicBezTo>
                  <a:pt x="2224654" y="-7668"/>
                  <a:pt x="2304540" y="-27069"/>
                  <a:pt x="2609715" y="0"/>
                </a:cubicBezTo>
                <a:cubicBezTo>
                  <a:pt x="2609561" y="8655"/>
                  <a:pt x="2608831" y="9975"/>
                  <a:pt x="2609715" y="18288"/>
                </a:cubicBezTo>
                <a:cubicBezTo>
                  <a:pt x="2465462" y="44785"/>
                  <a:pt x="2255189" y="1376"/>
                  <a:pt x="1957286" y="18288"/>
                </a:cubicBezTo>
                <a:cubicBezTo>
                  <a:pt x="1659383" y="35200"/>
                  <a:pt x="1562734" y="6078"/>
                  <a:pt x="1357052" y="18288"/>
                </a:cubicBezTo>
                <a:cubicBezTo>
                  <a:pt x="1151370" y="30498"/>
                  <a:pt x="893393" y="36847"/>
                  <a:pt x="756817" y="18288"/>
                </a:cubicBezTo>
                <a:cubicBezTo>
                  <a:pt x="620241" y="-271"/>
                  <a:pt x="309020" y="-1293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609715" h="18288" stroke="0" extrusionOk="0">
                <a:moveTo>
                  <a:pt x="0" y="0"/>
                </a:moveTo>
                <a:cubicBezTo>
                  <a:pt x="213927" y="5385"/>
                  <a:pt x="459211" y="-16832"/>
                  <a:pt x="626332" y="0"/>
                </a:cubicBezTo>
                <a:cubicBezTo>
                  <a:pt x="793453" y="16832"/>
                  <a:pt x="1001999" y="-15497"/>
                  <a:pt x="1200469" y="0"/>
                </a:cubicBezTo>
                <a:cubicBezTo>
                  <a:pt x="1398939" y="15497"/>
                  <a:pt x="1608397" y="-18886"/>
                  <a:pt x="1905092" y="0"/>
                </a:cubicBezTo>
                <a:cubicBezTo>
                  <a:pt x="2201787" y="18886"/>
                  <a:pt x="2405176" y="14775"/>
                  <a:pt x="2609715" y="0"/>
                </a:cubicBezTo>
                <a:cubicBezTo>
                  <a:pt x="2610129" y="5928"/>
                  <a:pt x="2609945" y="11133"/>
                  <a:pt x="2609715" y="18288"/>
                </a:cubicBezTo>
                <a:cubicBezTo>
                  <a:pt x="2437672" y="45501"/>
                  <a:pt x="2157047" y="37158"/>
                  <a:pt x="2009481" y="18288"/>
                </a:cubicBezTo>
                <a:cubicBezTo>
                  <a:pt x="1861915" y="-582"/>
                  <a:pt x="1705933" y="12780"/>
                  <a:pt x="1409246" y="18288"/>
                </a:cubicBezTo>
                <a:cubicBezTo>
                  <a:pt x="1112559" y="23796"/>
                  <a:pt x="883204" y="12235"/>
                  <a:pt x="704623" y="18288"/>
                </a:cubicBezTo>
                <a:cubicBezTo>
                  <a:pt x="526042" y="24341"/>
                  <a:pt x="274196" y="39038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CAB0AB-5C98-5AEE-0342-2A8450AB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D2E1B1-DF95-E33C-678B-86827FBCE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948A4D-E7C6-131C-7AB9-D917F1E7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C076A-0BA7-C304-1EAE-43B908F5B350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Document Requirements Matrix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443C1-E944-F84D-7AFA-9634864F7131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026F9F-80B1-C140-FE84-BD8F65DED1BC}"/>
              </a:ext>
            </a:extLst>
          </p:cNvPr>
          <p:cNvSpPr txBox="1"/>
          <p:nvPr/>
        </p:nvSpPr>
        <p:spPr>
          <a:xfrm>
            <a:off x="1175657" y="2406901"/>
            <a:ext cx="670560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Service-Based Contracts: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Large corporate: MSA + SOW + PO + Invoice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Fixed-price: MSA + PO + Invoice (no SOW)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Retainer: MSA + SOW + Invoice (no PO)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Goods-Based Contracts: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Product sale: PO + Invoice (optional Supply Agreement)</a:t>
            </a:r>
          </a:p>
        </p:txBody>
      </p:sp>
    </p:spTree>
    <p:extLst>
      <p:ext uri="{BB962C8B-B14F-4D97-AF65-F5344CB8AC3E}">
        <p14:creationId xmlns:p14="http://schemas.microsoft.com/office/powerpoint/2010/main" val="333650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D3A1C-CE6A-5C67-3826-ACE9A6161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5C4AD8-117A-503C-F501-7303E6C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B69DA-54DA-27F1-8DF9-BDDB94FA3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343B3A-433F-D7AB-0247-E940930A6A13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lang="en-US" sz="2400" dirty="0"/>
              <a:t>Rule Extraction Process (Phase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61087-FF9C-700A-1EAA-216F91B1FEE5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8874C4-A970-AC56-7579-D4EFA2D9F395}"/>
              </a:ext>
            </a:extLst>
          </p:cNvPr>
          <p:cNvSpPr/>
          <p:nvPr/>
        </p:nvSpPr>
        <p:spPr>
          <a:xfrm>
            <a:off x="759248" y="2545307"/>
            <a:ext cx="1280160" cy="1371600"/>
          </a:xfrm>
          <a:prstGeom prst="roundRect">
            <a:avLst/>
          </a:prstGeom>
          <a:solidFill>
            <a:srgbClr val="0066CC"/>
          </a:solidFill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Question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91F3546-8BE9-E924-3AC3-6AEF07AEDC38}"/>
              </a:ext>
            </a:extLst>
          </p:cNvPr>
          <p:cNvSpPr/>
          <p:nvPr/>
        </p:nvSpPr>
        <p:spPr>
          <a:xfrm>
            <a:off x="2130848" y="2819627"/>
            <a:ext cx="457200" cy="365760"/>
          </a:xfrm>
          <a:prstGeom prst="righ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8AE838-9B90-6AE8-4BF5-CCE30CB1F460}"/>
              </a:ext>
            </a:extLst>
          </p:cNvPr>
          <p:cNvSpPr/>
          <p:nvPr/>
        </p:nvSpPr>
        <p:spPr>
          <a:xfrm>
            <a:off x="2313728" y="2545307"/>
            <a:ext cx="1280160" cy="1371600"/>
          </a:xfrm>
          <a:prstGeom prst="roundRect">
            <a:avLst/>
          </a:prstGeom>
          <a:solidFill>
            <a:srgbClr val="0066CC"/>
          </a:solidFill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Semantic</a:t>
            </a:r>
            <a:br/>
            <a:r>
              <a:t>Search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106C543-ECEA-57C0-5A86-9A314E6B09FB}"/>
              </a:ext>
            </a:extLst>
          </p:cNvPr>
          <p:cNvSpPr/>
          <p:nvPr/>
        </p:nvSpPr>
        <p:spPr>
          <a:xfrm>
            <a:off x="3685328" y="2819627"/>
            <a:ext cx="457200" cy="365760"/>
          </a:xfrm>
          <a:prstGeom prst="righ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256071-5F0D-3CC6-13DA-B960155E0255}"/>
              </a:ext>
            </a:extLst>
          </p:cNvPr>
          <p:cNvSpPr/>
          <p:nvPr/>
        </p:nvSpPr>
        <p:spPr>
          <a:xfrm>
            <a:off x="3868208" y="2545307"/>
            <a:ext cx="1280160" cy="1371600"/>
          </a:xfrm>
          <a:prstGeom prst="roundRect">
            <a:avLst/>
          </a:prstGeom>
          <a:solidFill>
            <a:srgbClr val="0066CC"/>
          </a:solidFill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Retrieve</a:t>
            </a:r>
            <a:br/>
            <a:r>
              <a:t>Top-3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7B5ABDE-8378-5ED1-6D52-F223D873A572}"/>
              </a:ext>
            </a:extLst>
          </p:cNvPr>
          <p:cNvSpPr/>
          <p:nvPr/>
        </p:nvSpPr>
        <p:spPr>
          <a:xfrm>
            <a:off x="5239808" y="2819627"/>
            <a:ext cx="457200" cy="365760"/>
          </a:xfrm>
          <a:prstGeom prst="righ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482DDE7-A332-A928-43E7-394CD26FCF18}"/>
              </a:ext>
            </a:extLst>
          </p:cNvPr>
          <p:cNvSpPr/>
          <p:nvPr/>
        </p:nvSpPr>
        <p:spPr>
          <a:xfrm>
            <a:off x="5422688" y="2545307"/>
            <a:ext cx="1280160" cy="1371600"/>
          </a:xfrm>
          <a:prstGeom prst="roundRect">
            <a:avLst/>
          </a:prstGeom>
          <a:solidFill>
            <a:srgbClr val="0066CC"/>
          </a:solidFill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Send to</a:t>
            </a:r>
            <a:br/>
            <a:r>
              <a:t>LLM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3CF7E435-6236-8FBC-E838-9ABE2D319F0B}"/>
              </a:ext>
            </a:extLst>
          </p:cNvPr>
          <p:cNvSpPr/>
          <p:nvPr/>
        </p:nvSpPr>
        <p:spPr>
          <a:xfrm>
            <a:off x="6794288" y="2819627"/>
            <a:ext cx="457200" cy="365760"/>
          </a:xfrm>
          <a:prstGeom prst="rightArrow">
            <a:avLst/>
          </a:prstGeom>
          <a:solidFill>
            <a:srgbClr val="FF8C00"/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1144907-F745-68CE-986D-B119A9E79173}"/>
              </a:ext>
            </a:extLst>
          </p:cNvPr>
          <p:cNvSpPr/>
          <p:nvPr/>
        </p:nvSpPr>
        <p:spPr>
          <a:xfrm>
            <a:off x="6977168" y="2545307"/>
            <a:ext cx="1280160" cy="1371600"/>
          </a:xfrm>
          <a:prstGeom prst="roundRect">
            <a:avLst/>
          </a:prstGeom>
          <a:solidFill>
            <a:srgbClr val="0066CC"/>
          </a:solidFill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rPr dirty="0"/>
              <a:t>Generate</a:t>
            </a:r>
            <a:br>
              <a:rPr dirty="0"/>
            </a:br>
            <a:r>
              <a:rPr dirty="0"/>
              <a:t>Answer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FD61A5-D354-A4EB-4151-1A7AB371E1CE}"/>
              </a:ext>
            </a:extLst>
          </p:cNvPr>
          <p:cNvSpPr txBox="1"/>
          <p:nvPr/>
        </p:nvSpPr>
        <p:spPr>
          <a:xfrm>
            <a:off x="759248" y="4253654"/>
            <a:ext cx="7296181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defRPr sz="1300">
                <a:solidFill>
                  <a:srgbClr val="333333"/>
                </a:solidFill>
              </a:defRPr>
            </a:pPr>
            <a:r>
              <a:rPr lang="en-US" dirty="0"/>
              <a:t>Example: Q: 'What are the payment terms?'</a:t>
            </a:r>
          </a:p>
          <a:p>
            <a:pPr>
              <a:spcBef>
                <a:spcPts val="400"/>
              </a:spcBef>
              <a:defRPr sz="1300">
                <a:solidFill>
                  <a:srgbClr val="333333"/>
                </a:solidFill>
              </a:defRPr>
            </a:pPr>
            <a:r>
              <a:rPr lang="en-US" dirty="0"/>
              <a:t>Retrieved: 'Payment terms: Net 30 days from invoice receipt'</a:t>
            </a:r>
          </a:p>
          <a:p>
            <a:pPr>
              <a:spcBef>
                <a:spcPts val="400"/>
              </a:spcBef>
              <a:defRPr sz="1300">
                <a:solidFill>
                  <a:srgbClr val="333333"/>
                </a:solidFill>
              </a:defRPr>
            </a:pPr>
            <a:r>
              <a:rPr lang="en-US" dirty="0"/>
              <a:t>LLM Answer: 'Payment terms are Net 30 days with mandatory PO'</a:t>
            </a:r>
          </a:p>
          <a:p>
            <a:pPr>
              <a:spcBef>
                <a:spcPts val="400"/>
              </a:spcBef>
              <a:defRPr sz="1300">
                <a:solidFill>
                  <a:srgbClr val="333333"/>
                </a:solidFill>
              </a:defRPr>
            </a:pPr>
            <a:r>
              <a:rPr lang="en-US" dirty="0"/>
              <a:t>Extracted Rule: {type: </a:t>
            </a:r>
            <a:r>
              <a:rPr lang="en-US" dirty="0" err="1"/>
              <a:t>payment_term</a:t>
            </a:r>
            <a:r>
              <a:rPr lang="en-US" dirty="0"/>
              <a:t>, description: ...}</a:t>
            </a:r>
          </a:p>
        </p:txBody>
      </p:sp>
    </p:spTree>
    <p:extLst>
      <p:ext uri="{BB962C8B-B14F-4D97-AF65-F5344CB8AC3E}">
        <p14:creationId xmlns:p14="http://schemas.microsoft.com/office/powerpoint/2010/main" val="51495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D440D-DE99-A7A3-0315-07793B5D6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B44F-BA7C-9551-BB26-ADCCAD3E4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AA016A5-C278-88FF-E9B3-CA543C9F9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9BB61A6-84E8-1DB6-5463-2BE2E10A0545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Invoice Validation Process (Phase 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603FD-B62D-89DA-74A1-9C994E8C7E33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26AB6-CE1C-7168-D1C4-206C1EBB2017}"/>
              </a:ext>
            </a:extLst>
          </p:cNvPr>
          <p:cNvSpPr txBox="1"/>
          <p:nvPr/>
        </p:nvSpPr>
        <p:spPr>
          <a:xfrm>
            <a:off x="769257" y="2748635"/>
            <a:ext cx="762967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1: Parse Invoice (PDF/DOCX/PNG/JPG)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2: Extract Fields (regex patterns)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3: Match to Contract (by vendor/PO)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4: Retrieve Rules (from Phase 1)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5: Validate Against Rules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Step 6: Determine Status (APPROVED/FLAGGED/REJECTED)</a:t>
            </a:r>
          </a:p>
        </p:txBody>
      </p:sp>
    </p:spTree>
    <p:extLst>
      <p:ext uri="{BB962C8B-B14F-4D97-AF65-F5344CB8AC3E}">
        <p14:creationId xmlns:p14="http://schemas.microsoft.com/office/powerpoint/2010/main" val="2153434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8D1CD-4D3D-CD25-9A0D-A4BF10F77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C89EF7D-E86B-FA76-6127-D0466AB35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390BFC-6D9F-3D68-C670-27B69951B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619F97-9ACD-4522-7AFE-24366190B9DA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lang="en-US" sz="2400" dirty="0"/>
              <a:t>Validation Decision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3AFBA-C220-4677-2435-84277879EFAF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B4220B2-1CC2-F3AF-EFB9-9A858A77B3FE}"/>
              </a:ext>
            </a:extLst>
          </p:cNvPr>
          <p:cNvSpPr/>
          <p:nvPr/>
        </p:nvSpPr>
        <p:spPr>
          <a:xfrm>
            <a:off x="385729" y="2703527"/>
            <a:ext cx="2560320" cy="2743200"/>
          </a:xfrm>
          <a:prstGeom prst="roundRect">
            <a:avLst/>
          </a:prstGeom>
          <a:solidFill>
            <a:srgbClr val="00AA44"/>
          </a:solidFill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dirty="0"/>
              <a:t>APPROVED ✓</a:t>
            </a:r>
          </a:p>
          <a:p>
            <a:br>
              <a:rPr dirty="0"/>
            </a:br>
            <a:r>
              <a:rPr dirty="0"/>
              <a:t>All checks pass</a:t>
            </a:r>
            <a:br>
              <a:rPr dirty="0"/>
            </a:br>
            <a:r>
              <a:rPr dirty="0"/>
              <a:t>Auto-approved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19656E4-CF9A-2FC7-0305-347D46513ED0}"/>
              </a:ext>
            </a:extLst>
          </p:cNvPr>
          <p:cNvSpPr/>
          <p:nvPr/>
        </p:nvSpPr>
        <p:spPr>
          <a:xfrm>
            <a:off x="3191497" y="2703527"/>
            <a:ext cx="2560320" cy="2743200"/>
          </a:xfrm>
          <a:prstGeom prst="roundRect">
            <a:avLst/>
          </a:prstGeom>
          <a:solidFill>
            <a:srgbClr val="FF8C00"/>
          </a:solidFill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FLAGGED ⚠</a:t>
            </a:r>
          </a:p>
          <a:p>
            <a:br/>
            <a:r>
              <a:t>Warnings present</a:t>
            </a:r>
            <a:br/>
            <a:r>
              <a:t>Review recommended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F002B9B-57F6-15F2-42D0-CB7866002EDB}"/>
              </a:ext>
            </a:extLst>
          </p:cNvPr>
          <p:cNvSpPr/>
          <p:nvPr/>
        </p:nvSpPr>
        <p:spPr>
          <a:xfrm>
            <a:off x="6043881" y="2703527"/>
            <a:ext cx="2560320" cy="2743200"/>
          </a:xfrm>
          <a:prstGeom prst="roundRect">
            <a:avLst/>
          </a:prstGeom>
          <a:solidFill>
            <a:srgbClr val="DC3545"/>
          </a:solidFill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REJECTED ✗</a:t>
            </a:r>
          </a:p>
          <a:p>
            <a:br/>
            <a:r>
              <a:t>Critical issues</a:t>
            </a:r>
            <a:br/>
            <a:r>
              <a:t>Manual review</a:t>
            </a:r>
          </a:p>
        </p:txBody>
      </p:sp>
    </p:spTree>
    <p:extLst>
      <p:ext uri="{BB962C8B-B14F-4D97-AF65-F5344CB8AC3E}">
        <p14:creationId xmlns:p14="http://schemas.microsoft.com/office/powerpoint/2010/main" val="264899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D609C-1B29-D435-8C84-1C0E3954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F5A2E0-3617-CC38-D13F-B4518F004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7119210-09A3-5EA7-1619-E9CC7ECA6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C7CED4-F6C8-3A5E-40C0-ACC4428D3CE6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033F6-7B27-FE7A-8F82-98B454EC91B9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A6D7A7-AB8D-4A2E-11FF-057312DA4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833" y="2498166"/>
            <a:ext cx="5670048" cy="17935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669B41-D1E3-1424-B436-B3FA7820A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4105" y="4363778"/>
            <a:ext cx="4673400" cy="20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99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4A02E-BA28-D48E-34D2-D8BD71F43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2B0B81-416B-33CB-FB68-5A599E79E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4064491-D730-B5A8-601D-42C4EDBB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94EAAA-14A5-2A2B-ADE7-33775C541B2F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Performance Metrics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E692-C1F2-53EB-D03B-426A6E2DF170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C74CE-ECED-66BD-4F1C-E6062CC85C40}"/>
              </a:ext>
            </a:extLst>
          </p:cNvPr>
          <p:cNvSpPr txBox="1"/>
          <p:nvPr/>
        </p:nvSpPr>
        <p:spPr>
          <a:xfrm>
            <a:off x="2580477" y="2590734"/>
            <a:ext cx="398075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dirty="0"/>
              <a:t>SPEED: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rgbClr val="333333"/>
                </a:solidFill>
              </a:rPr>
              <a:t>  • Rule extraction: 10-30 seconds per contract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>
                <a:solidFill>
                  <a:srgbClr val="333333"/>
                </a:solidFill>
              </a:rPr>
              <a:t>  • Invoice validation: &lt;1 second per invoice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endParaRPr lang="en-US" sz="1400" dirty="0">
              <a:solidFill>
                <a:srgbClr val="333333"/>
              </a:solidFill>
            </a:endParaRPr>
          </a:p>
          <a:p>
            <a:pPr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dirty="0"/>
              <a:t>ACCURACY: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/>
              <a:t>  • Field extraction: 85-95%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/>
              <a:t>  • Rule extraction: 80-90%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/>
              <a:t>  • Validation decisions: &gt;95%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endParaRPr lang="en-US" sz="1400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dirty="0"/>
              <a:t>SCALABILITY: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dirty="0"/>
              <a:t>  • </a:t>
            </a:r>
            <a:r>
              <a:rPr lang="en-US" sz="1400" dirty="0"/>
              <a:t>Up to 500-page contracts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rPr lang="en-US" sz="1400" dirty="0"/>
              <a:t>  • Hundreds of invoices per batch</a:t>
            </a:r>
          </a:p>
        </p:txBody>
      </p:sp>
    </p:spTree>
    <p:extLst>
      <p:ext uri="{BB962C8B-B14F-4D97-AF65-F5344CB8AC3E}">
        <p14:creationId xmlns:p14="http://schemas.microsoft.com/office/powerpoint/2010/main" val="1178974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05682-FE4E-47C2-9E78-B717ABE60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6E42F2-25EA-3662-B00E-A45297ADB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0343431-1C18-772F-AE65-823517E2D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B13017-D48D-A431-18D6-D6768CCFF524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Business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BEA0C-E1DF-E92D-5422-4403D4902597}"/>
              </a:ext>
            </a:extLst>
          </p:cNvPr>
          <p:cNvSpPr txBox="1"/>
          <p:nvPr/>
        </p:nvSpPr>
        <p:spPr>
          <a:xfrm>
            <a:off x="700193" y="2417597"/>
            <a:ext cx="786384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✓ 70-80% Auto-Approved: Reduce manual review workload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✓ &lt;1 Second Per Invoice: Faster processing than manual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✓ &gt;95% Accuracy: Rule-based deterministic decisions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✓ Complete Audit Trail: Track all validation decisions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✓ Cost Savings: Reduced labor costs for invoice processing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ROI: </a:t>
            </a:r>
            <a:r>
              <a:rPr lang="en-US" dirty="0"/>
              <a:t>Typically,</a:t>
            </a:r>
            <a:r>
              <a:rPr dirty="0"/>
              <a:t> positive within 3-6 months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54E440E-9ACB-643D-8F4E-44C0048537DD}"/>
              </a:ext>
            </a:extLst>
          </p:cNvPr>
          <p:cNvSpPr/>
          <p:nvPr/>
        </p:nvSpPr>
        <p:spPr>
          <a:xfrm>
            <a:off x="640080" y="5771848"/>
            <a:ext cx="7863840" cy="628952"/>
          </a:xfrm>
          <a:prstGeom prst="roundRect">
            <a:avLst/>
          </a:prstGeom>
          <a:solidFill>
            <a:srgbClr val="F0FAFF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200" b="1">
                <a:solidFill>
                  <a:srgbClr val="0066CC"/>
                </a:solidFill>
              </a:defRPr>
            </a:pPr>
            <a:r>
              <a:rPr dirty="0">
                <a:solidFill>
                  <a:srgbClr val="C00000"/>
                </a:solidFill>
              </a:rPr>
              <a:t>Example: 1000 invoices/month × 30 min each = 500 hrs./month → 100 hrs. with system = 400 hrs. saved = $20,000/month</a:t>
            </a:r>
          </a:p>
        </p:txBody>
      </p:sp>
    </p:spTree>
    <p:extLst>
      <p:ext uri="{BB962C8B-B14F-4D97-AF65-F5344CB8AC3E}">
        <p14:creationId xmlns:p14="http://schemas.microsoft.com/office/powerpoint/2010/main" val="2063295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66CC"/>
          </a:solidFill>
          <a:ln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57200" rtlCol="0" anchor="ctr"/>
          <a:lstStyle/>
          <a:p>
            <a:pPr algn="l">
              <a:defRPr sz="4000" b="1">
                <a:solidFill>
                  <a:srgbClr val="FFFFFF"/>
                </a:solidFill>
              </a:defRPr>
            </a:pPr>
            <a:r>
              <a:t>Constraints &amp; Limitations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863840" cy="5212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Current Constraints: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• Sequential execution (Phase 1 → Phase 2)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• Single machine (not distributed)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• Batch processing (all contracts, then all invoices)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• No real-time updates (rules extracted once)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  • JSON storage (single point of failure)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t>Roadmap: Async version with message queues (Q4 2025)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2304C1-7B7B-8E4F-3CB3-C5600807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B15EA-EA51-4B2A-4371-7758E49B5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A20EE7-6DB2-3E23-01FA-4C718C2FB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AF5398-4998-64B6-C7B1-BE46BE418436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FFFF"/>
                </a:solidFill>
              </a:defRPr>
            </a:pPr>
            <a:r>
              <a:rPr lang="en-US" sz="2400" kern="1200" dirty="0">
                <a:solidFill>
                  <a:srgbClr val="FFFFFF"/>
                </a:solidFill>
                <a:ea typeface="+mj-ea"/>
                <a:cs typeface="+mj-cs"/>
              </a:rPr>
              <a:t>The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904460-A0CF-B453-58D9-84516A58A2C0}"/>
              </a:ext>
            </a:extLst>
          </p:cNvPr>
          <p:cNvSpPr txBox="1"/>
          <p:nvPr/>
        </p:nvSpPr>
        <p:spPr>
          <a:xfrm>
            <a:off x="628650" y="2586789"/>
            <a:ext cx="7886700" cy="3590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900" b="1" dirty="0"/>
              <a:t>Slow: Manual processing takes days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900" b="1" dirty="0"/>
              <a:t>Error-prone: 70-80% require manual review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900" b="1" dirty="0"/>
              <a:t>Expensive: Significant labor costs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900" b="1" dirty="0"/>
              <a:t>Compliance risks: Inconsistent validation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52611-1D10-3682-1745-0722CB01B74A}"/>
              </a:ext>
            </a:extLst>
          </p:cNvPr>
          <p:cNvSpPr/>
          <p:nvPr/>
        </p:nvSpPr>
        <p:spPr>
          <a:xfrm>
            <a:off x="1107923" y="4571032"/>
            <a:ext cx="6520301" cy="508968"/>
          </a:xfrm>
          <a:prstGeom prst="rect">
            <a:avLst/>
          </a:prstGeom>
          <a:solidFill>
            <a:srgbClr val="FFF0F0"/>
          </a:solidFill>
          <a:ln w="25400">
            <a:solidFill>
              <a:srgbClr val="DC35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spcAft>
                <a:spcPts val="600"/>
              </a:spcAft>
              <a:defRPr sz="1600" b="1">
                <a:solidFill>
                  <a:srgbClr val="DC3545"/>
                </a:solidFill>
              </a:defRPr>
            </a:pPr>
            <a:r>
              <a:t>Current State: 70-80% of invoices require manual review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bg1"/>
                </a:solidFill>
              </a:rPr>
              <a:t>Why RAG-Powered LLM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8651" y="2482881"/>
            <a:ext cx="3532112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ACCURACY &amp; GROUNDING: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Grounded in actual contract content,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85-95% accurate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SPEED TO DEPLOYMENT: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1 day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COST: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 $0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FLEXIBILITY &amp; UPDATES: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Just add documents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ECD78-79F0-A2A1-2204-598B26ACA684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EXPLAINABILITY: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Fully traceable, audit-ready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HANDLING CUSTOM CONTRACTS: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Universal, no special handling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DATA PRIVACY &amp; SECURITY: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100% local, no data leaves your system, </a:t>
            </a:r>
          </a:p>
          <a:p>
            <a:pPr lvl="1">
              <a:lnSpc>
                <a:spcPct val="90000"/>
              </a:lnSpc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sz="1600" b="1" dirty="0"/>
              <a:t>maximum security &amp; compliance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A8FB4-B0A8-E29E-05C5-1E687A086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754A80-03CE-57DB-99AE-F5223FEFE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67C98B-853D-DDE8-A861-FA3AFE2BE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94C09-FAE1-BD82-CEC9-8CFEA8F942A7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lang="en-US" sz="2400" dirty="0"/>
              <a:t>Two-Phase Sequential Model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AA91FF-1BBF-6882-029E-3752C0D13AE8}"/>
              </a:ext>
            </a:extLst>
          </p:cNvPr>
          <p:cNvSpPr/>
          <p:nvPr/>
        </p:nvSpPr>
        <p:spPr>
          <a:xfrm>
            <a:off x="413657" y="2490651"/>
            <a:ext cx="3657600" cy="22860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PHASE 1</a:t>
            </a:r>
            <a:br/>
            <a:r>
              <a:t>Contract Discovery</a:t>
            </a:r>
            <a:br/>
            <a:r>
              <a:t>&amp; Rule Extraction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A8B1499F-D9D1-71BD-2198-1C70F3AC1E06}"/>
              </a:ext>
            </a:extLst>
          </p:cNvPr>
          <p:cNvSpPr/>
          <p:nvPr/>
        </p:nvSpPr>
        <p:spPr>
          <a:xfrm>
            <a:off x="4254137" y="3496491"/>
            <a:ext cx="548640" cy="457200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06EFC-EB65-600E-8AED-A032458A1062}"/>
              </a:ext>
            </a:extLst>
          </p:cNvPr>
          <p:cNvSpPr/>
          <p:nvPr/>
        </p:nvSpPr>
        <p:spPr>
          <a:xfrm>
            <a:off x="4985657" y="2490651"/>
            <a:ext cx="3657600" cy="2286000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25400">
            <a:solidFill>
              <a:srgbClr val="3333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PHASE 2</a:t>
            </a:r>
            <a:br/>
            <a:r>
              <a:t>Invoice Discovery</a:t>
            </a:r>
            <a:br/>
            <a:r>
              <a:t>&amp; Validation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9747A-EEFD-3305-6571-822B69458A6F}"/>
              </a:ext>
            </a:extLst>
          </p:cNvPr>
          <p:cNvSpPr txBox="1"/>
          <p:nvPr/>
        </p:nvSpPr>
        <p:spPr>
          <a:xfrm>
            <a:off x="2189238" y="5102768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rPr lang="en-US" dirty="0"/>
              <a:t>Phase 1: Parse contracts → Create FAISS vector store → Extract 12 rules via RAG (10-30 sec/contract)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400">
                <a:solidFill>
                  <a:srgbClr val="333333"/>
                </a:solidFill>
              </a:defRPr>
            </a:pPr>
            <a:r>
              <a:rPr lang="en-US" dirty="0"/>
              <a:t>Phase 2: Parse invoices → Extract fields → Validate against rules → Generate results (&lt;1 sec/invoice)</a:t>
            </a:r>
          </a:p>
        </p:txBody>
      </p:sp>
    </p:spTree>
    <p:extLst>
      <p:ext uri="{BB962C8B-B14F-4D97-AF65-F5344CB8AC3E}">
        <p14:creationId xmlns:p14="http://schemas.microsoft.com/office/powerpoint/2010/main" val="110592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E3B7F-26D7-B73A-8626-DC8238AA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4B4415-1A2A-E7BB-97EB-AF1A96A1B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3CFC02-BFA0-516E-6179-304A6619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4F84B1-16EE-A379-9413-A3D1FF5182FD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/>
              <a:t>Part 1: Rule Extraction Agent (RAG-powered)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D53D6-2257-59D5-6FF4-E3AD37D2692B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BD9B3D-9568-DC3E-9E5C-DD4E92742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729" y="2482880"/>
            <a:ext cx="5153781" cy="358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74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FE8F67-FC07-C341-C8E6-0FC0FF0A8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AF5D5E-3180-977D-1E1C-0556508A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F5FE56-3E0B-AF95-7133-3989F6F8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B00771-0400-F540-FEB5-FC40CC2F2C06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/>
              <a:t>Part 1: Key Characteristics</a:t>
            </a:r>
          </a:p>
          <a:p>
            <a:pPr lvl="0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CDBDE-E7B0-5032-0227-220F9104BD90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8A567-B35F-6768-E6C5-7201126A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57" y="2881388"/>
            <a:ext cx="74930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4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64E63-31C1-2F7A-7C80-80261815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5306855-FCA4-1B9D-DD50-E441621E1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CFFE10-171F-E5F9-5561-5F0683A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7838C5-DC9D-54C2-2A5D-898B2CBE9181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/>
              <a:t>Part 2: Invoice Processor (Rule-based validation)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6D79C-46D9-2665-0F62-B722F41754E2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9EE3E-5DF9-57CE-21DB-2A03C244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524" y="2347414"/>
            <a:ext cx="5829970" cy="42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9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7865F-CBEE-3266-2BA6-851CF63FA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E626B6-5344-0E30-857E-A114C779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8C49C44-A4FE-58EB-1FDD-46D35AB7B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366C9C-C34B-82B6-3A3B-D0007B9B0451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z="2400" dirty="0"/>
              <a:t>Part 2: Key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82F29-5211-28E6-CBD0-55A5DE4B2FA0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5AE0E8-F282-9E89-304D-06DB720D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45" y="3076424"/>
            <a:ext cx="59055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7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181BD-8AFB-6292-F634-00EA6CBD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ACCEAFF-1197-F13E-4BD1-25C5AE1D3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37930-0435-279B-E287-AA9AAC6E6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64C554-3E58-1E26-1131-F15C13CD2983}"/>
              </a:ext>
            </a:extLst>
          </p:cNvPr>
          <p:cNvSpPr/>
          <p:nvPr/>
        </p:nvSpPr>
        <p:spPr>
          <a:xfrm>
            <a:off x="628650" y="401221"/>
            <a:ext cx="7886700" cy="13480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rPr lang="en-US" sz="2400" dirty="0"/>
              <a:t>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EE05-1AB4-D96C-9BAC-9AE65372AB23}"/>
              </a:ext>
            </a:extLst>
          </p:cNvPr>
          <p:cNvSpPr txBox="1"/>
          <p:nvPr/>
        </p:nvSpPr>
        <p:spPr>
          <a:xfrm>
            <a:off x="4473944" y="2482880"/>
            <a:ext cx="4422321" cy="3829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rgbClr val="333333"/>
                </a:solidFill>
              </a:defRPr>
            </a:pPr>
            <a:endParaRPr lang="en-US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8B0DA-4FC7-46E5-D9A0-22FD46B54C31}"/>
              </a:ext>
            </a:extLst>
          </p:cNvPr>
          <p:cNvSpPr txBox="1"/>
          <p:nvPr/>
        </p:nvSpPr>
        <p:spPr>
          <a:xfrm>
            <a:off x="1175657" y="2406901"/>
            <a:ext cx="67056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Technology Stack: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Local LLM: Ollama (gemma3:270m)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Embeddings: nomic-embed-text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Vector Store: FAISS (semantic search)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OCR: </a:t>
            </a:r>
            <a:r>
              <a:rPr lang="en-US" b="1" dirty="0" err="1"/>
              <a:t>pytesseract</a:t>
            </a:r>
            <a:r>
              <a:rPr lang="en-US" b="1" dirty="0"/>
              <a:t> (scanned documents)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  • Framework: </a:t>
            </a:r>
            <a:r>
              <a:rPr lang="en-US" b="1" dirty="0" err="1"/>
              <a:t>LangChain</a:t>
            </a: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endParaRPr lang="en-US" b="1" dirty="0"/>
          </a:p>
          <a:p>
            <a:pPr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33333"/>
                </a:solidFill>
              </a:defRPr>
            </a:pPr>
            <a:r>
              <a:rPr lang="en-US" b="1" dirty="0"/>
              <a:t>Key Advantage: All local processing (no cloud APIs)</a:t>
            </a:r>
          </a:p>
        </p:txBody>
      </p:sp>
    </p:spTree>
    <p:extLst>
      <p:ext uri="{BB962C8B-B14F-4D97-AF65-F5344CB8AC3E}">
        <p14:creationId xmlns:p14="http://schemas.microsoft.com/office/powerpoint/2010/main" val="160800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nvoice_Processing_Agent_Presentation.potx" id="{373A5722-456F-0742-B516-3C93624CF99F}" vid="{423C50C2-B087-004B-B7E0-418483271C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703</Words>
  <Application>Microsoft Macintosh PowerPoint</Application>
  <PresentationFormat>On-screen Show (4:3)</PresentationFormat>
  <Paragraphs>113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Nikolay Tishchenko</cp:lastModifiedBy>
  <cp:revision>11</cp:revision>
  <dcterms:created xsi:type="dcterms:W3CDTF">2013-01-27T09:14:16Z</dcterms:created>
  <dcterms:modified xsi:type="dcterms:W3CDTF">2025-10-27T21:02:33Z</dcterms:modified>
  <cp:category/>
</cp:coreProperties>
</file>