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329" r:id="rId3"/>
    <p:sldId id="323" r:id="rId4"/>
    <p:sldId id="275" r:id="rId5"/>
    <p:sldId id="286" r:id="rId6"/>
    <p:sldId id="287" r:id="rId7"/>
    <p:sldId id="288" r:id="rId8"/>
    <p:sldId id="331" r:id="rId9"/>
    <p:sldId id="289" r:id="rId10"/>
    <p:sldId id="332" r:id="rId11"/>
    <p:sldId id="333" r:id="rId12"/>
    <p:sldId id="334" r:id="rId13"/>
    <p:sldId id="335" r:id="rId14"/>
    <p:sldId id="336" r:id="rId15"/>
    <p:sldId id="315" r:id="rId16"/>
    <p:sldId id="325" r:id="rId17"/>
    <p:sldId id="326" r:id="rId18"/>
    <p:sldId id="327" r:id="rId19"/>
    <p:sldId id="322" r:id="rId20"/>
    <p:sldId id="300" r:id="rId21"/>
    <p:sldId id="301" r:id="rId22"/>
    <p:sldId id="337" r:id="rId23"/>
    <p:sldId id="328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6" r:id="rId34"/>
    <p:sldId id="317" r:id="rId35"/>
    <p:sldId id="318" r:id="rId36"/>
    <p:sldId id="319" r:id="rId37"/>
    <p:sldId id="320" r:id="rId38"/>
    <p:sldId id="321" r:id="rId39"/>
    <p:sldId id="311" r:id="rId40"/>
    <p:sldId id="312" r:id="rId41"/>
    <p:sldId id="313" r:id="rId42"/>
    <p:sldId id="314" r:id="rId43"/>
    <p:sldId id="324" r:id="rId44"/>
    <p:sldId id="330" r:id="rId45"/>
    <p:sldId id="269" r:id="rId4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00"/>
    <a:srgbClr val="FFFFCC"/>
    <a:srgbClr val="FFFFFF"/>
    <a:srgbClr val="E2F0D9"/>
    <a:srgbClr val="FBE5D6"/>
    <a:srgbClr val="0000FF"/>
    <a:srgbClr val="5B9BD5"/>
    <a:srgbClr val="C56F11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1" autoAdjust="0"/>
    <p:restoredTop sz="94129" autoAdjust="0"/>
  </p:normalViewPr>
  <p:slideViewPr>
    <p:cSldViewPr snapToGrid="0">
      <p:cViewPr varScale="1">
        <p:scale>
          <a:sx n="79" d="100"/>
          <a:sy n="79" d="100"/>
        </p:scale>
        <p:origin x="989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20/4/2021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1093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0006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3501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6196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9865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8303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898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1813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4222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3501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659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0978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2063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7349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73067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7076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69025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92423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03398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82448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0518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88097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40484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09136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96916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620038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72505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8799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48999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65734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79061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6658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8751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10555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83036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2961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5573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4839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5857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7125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109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20/4/2021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841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20/4/2021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593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20/4/2021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73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20/4/2021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216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20/4/2021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302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20/4/2021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95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20/4/2021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37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20/4/2021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491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20/4/2021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622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1B8C-9507-4FC0-B68E-608D733D4E76}" type="datetime1">
              <a:rPr lang="en-SG" smtClean="0"/>
              <a:t>20/4/2021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261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20/4/2021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726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222CF-8AB8-4D71-B847-9594A2A4CEF4}" type="datetime1">
              <a:rPr lang="en-SG" smtClean="0"/>
              <a:t>20/4/2021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417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03680"/>
          </a:xfrm>
        </p:spPr>
        <p:txBody>
          <a:bodyPr>
            <a:normAutofit/>
          </a:bodyPr>
          <a:lstStyle/>
          <a:p>
            <a:r>
              <a:rPr lang="en-SG" sz="3200" dirty="0"/>
              <a:t>Selected Past Years’ Exam Questions</a:t>
            </a:r>
            <a:endParaRPr lang="en-SG" sz="4400" dirty="0"/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10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113" y="123162"/>
            <a:ext cx="638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AY2016/17 Semester 2 Exam Q2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1A270-28AF-4B94-B1EB-15AEECBA9A9F}"/>
              </a:ext>
            </a:extLst>
          </p:cNvPr>
          <p:cNvSpPr txBox="1"/>
          <p:nvPr/>
        </p:nvSpPr>
        <p:spPr>
          <a:xfrm>
            <a:off x="262189" y="584827"/>
            <a:ext cx="518611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400" dirty="0"/>
              <a:t>(a)	</a:t>
            </a:r>
            <a:r>
              <a:rPr lang="en-SG" sz="2800" i="1" dirty="0"/>
              <a:t>F</a:t>
            </a:r>
            <a:r>
              <a:rPr lang="en-SG" sz="2800" dirty="0"/>
              <a:t>(</a:t>
            </a:r>
            <a:r>
              <a:rPr lang="en-SG" sz="2800" i="1" dirty="0"/>
              <a:t>A,B,C,D</a:t>
            </a:r>
            <a:r>
              <a:rPr lang="en-SG" sz="2800" dirty="0">
                <a:sym typeface="Symbol" panose="05050102010706020507" pitchFamily="18" charset="2"/>
              </a:rPr>
              <a:t>) =  </a:t>
            </a:r>
            <a:r>
              <a:rPr lang="en-SG" sz="2800" dirty="0" err="1"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SG" sz="2800" i="1" dirty="0" err="1">
                <a:sym typeface="Symbol" panose="05050102010706020507" pitchFamily="18" charset="2"/>
              </a:rPr>
              <a:t>m</a:t>
            </a:r>
            <a:r>
              <a:rPr lang="en-SG" sz="2800" dirty="0">
                <a:sym typeface="Symbol" panose="05050102010706020507" pitchFamily="18" charset="2"/>
              </a:rPr>
              <a:t>(1,4,5,6,7,13 )</a:t>
            </a:r>
          </a:p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400" dirty="0"/>
              <a:t>	Implement using a 2-bit magnitude comparator with no logic gates.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6DAA666-C764-4686-A395-EE2F29ED0264}"/>
              </a:ext>
            </a:extLst>
          </p:cNvPr>
          <p:cNvGraphicFramePr>
            <a:graphicFrameLocks noGrp="1"/>
          </p:cNvGraphicFramePr>
          <p:nvPr/>
        </p:nvGraphicFramePr>
        <p:xfrm>
          <a:off x="5586664" y="276860"/>
          <a:ext cx="61214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36">
                  <a:extLst>
                    <a:ext uri="{9D8B030D-6E8A-4147-A177-3AD203B41FA5}">
                      <a16:colId xmlns:a16="http://schemas.microsoft.com/office/drawing/2014/main" val="3741945233"/>
                    </a:ext>
                  </a:extLst>
                </a:gridCol>
                <a:gridCol w="580236">
                  <a:extLst>
                    <a:ext uri="{9D8B030D-6E8A-4147-A177-3AD203B41FA5}">
                      <a16:colId xmlns:a16="http://schemas.microsoft.com/office/drawing/2014/main" val="3571249381"/>
                    </a:ext>
                  </a:extLst>
                </a:gridCol>
                <a:gridCol w="580236">
                  <a:extLst>
                    <a:ext uri="{9D8B030D-6E8A-4147-A177-3AD203B41FA5}">
                      <a16:colId xmlns:a16="http://schemas.microsoft.com/office/drawing/2014/main" val="1178582423"/>
                    </a:ext>
                  </a:extLst>
                </a:gridCol>
                <a:gridCol w="580236">
                  <a:extLst>
                    <a:ext uri="{9D8B030D-6E8A-4147-A177-3AD203B41FA5}">
                      <a16:colId xmlns:a16="http://schemas.microsoft.com/office/drawing/2014/main" val="726893392"/>
                    </a:ext>
                  </a:extLst>
                </a:gridCol>
                <a:gridCol w="580236">
                  <a:extLst>
                    <a:ext uri="{9D8B030D-6E8A-4147-A177-3AD203B41FA5}">
                      <a16:colId xmlns:a16="http://schemas.microsoft.com/office/drawing/2014/main" val="2683815798"/>
                    </a:ext>
                  </a:extLst>
                </a:gridCol>
                <a:gridCol w="580236">
                  <a:extLst>
                    <a:ext uri="{9D8B030D-6E8A-4147-A177-3AD203B41FA5}">
                      <a16:colId xmlns:a16="http://schemas.microsoft.com/office/drawing/2014/main" val="1144499281"/>
                    </a:ext>
                  </a:extLst>
                </a:gridCol>
                <a:gridCol w="580236">
                  <a:extLst>
                    <a:ext uri="{9D8B030D-6E8A-4147-A177-3AD203B41FA5}">
                      <a16:colId xmlns:a16="http://schemas.microsoft.com/office/drawing/2014/main" val="2399582757"/>
                    </a:ext>
                  </a:extLst>
                </a:gridCol>
                <a:gridCol w="580236">
                  <a:extLst>
                    <a:ext uri="{9D8B030D-6E8A-4147-A177-3AD203B41FA5}">
                      <a16:colId xmlns:a16="http://schemas.microsoft.com/office/drawing/2014/main" val="1596408931"/>
                    </a:ext>
                  </a:extLst>
                </a:gridCol>
                <a:gridCol w="1479512">
                  <a:extLst>
                    <a:ext uri="{9D8B030D-6E8A-4147-A177-3AD203B41FA5}">
                      <a16:colId xmlns:a16="http://schemas.microsoft.com/office/drawing/2014/main" val="3214161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C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B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D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F=(AC&lt;BD)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83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23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630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3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64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09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888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19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305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79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148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1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93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01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81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71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37925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AC9270A5-5FBE-4EE2-A9D2-5BAA8DF41540}"/>
              </a:ext>
            </a:extLst>
          </p:cNvPr>
          <p:cNvGrpSpPr>
            <a:grpSpLocks/>
          </p:cNvGrpSpPr>
          <p:nvPr/>
        </p:nvGrpSpPr>
        <p:grpSpPr bwMode="auto">
          <a:xfrm>
            <a:off x="1035050" y="2385320"/>
            <a:ext cx="3579714" cy="2453380"/>
            <a:chOff x="4281" y="2302"/>
            <a:chExt cx="3402" cy="210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E789C35-5A0C-4C94-A496-BD09E8B0DB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666" y="3142"/>
              <a:ext cx="60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noFill/>
                </a14:hiddenFill>
              </a:ext>
            </a:extLst>
          </p:spPr>
        </p:cxnSp>
        <p:sp>
          <p:nvSpPr>
            <p:cNvPr id="18" name="Text Box 11">
              <a:extLst>
                <a:ext uri="{FF2B5EF4-FFF2-40B4-BE49-F238E27FC236}">
                  <a16:creationId xmlns:a16="http://schemas.microsoft.com/office/drawing/2014/main" id="{45A7DE74-C939-4897-8358-3F6C89F39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8" y="2977"/>
              <a:ext cx="415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SG" sz="2000" b="1" i="1" dirty="0">
                  <a:solidFill>
                    <a:srgbClr val="0033C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</a:t>
              </a:r>
              <a:endParaRPr lang="en-S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42">
              <a:extLst>
                <a:ext uri="{FF2B5EF4-FFF2-40B4-BE49-F238E27FC236}">
                  <a16:creationId xmlns:a16="http://schemas.microsoft.com/office/drawing/2014/main" id="{FEB78905-CFA1-4979-9D86-270C0485C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" y="2853"/>
              <a:ext cx="420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SG" sz="2000" b="1" i="1" dirty="0">
                  <a:solidFill>
                    <a:srgbClr val="0033C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en-S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600"/>
                </a:spcAft>
              </a:pPr>
              <a:r>
                <a:rPr lang="en-SG" sz="2000" b="1" i="1" dirty="0">
                  <a:solidFill>
                    <a:srgbClr val="0033C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en-S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42">
              <a:extLst>
                <a:ext uri="{FF2B5EF4-FFF2-40B4-BE49-F238E27FC236}">
                  <a16:creationId xmlns:a16="http://schemas.microsoft.com/office/drawing/2014/main" id="{8B9ABB87-5627-451F-A773-2570B40BD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1" y="3630"/>
              <a:ext cx="420" cy="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SG" sz="2000" b="1" i="1" dirty="0">
                  <a:solidFill>
                    <a:srgbClr val="0033C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  <a:endParaRPr lang="en-S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600"/>
                </a:spcAft>
              </a:pPr>
              <a:r>
                <a:rPr lang="en-SG" sz="2000" b="1" i="1" dirty="0">
                  <a:solidFill>
                    <a:srgbClr val="0033C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endParaRPr lang="en-S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5DB6B70-7E05-4DB0-9A8A-2DD59DF636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1" y="2302"/>
              <a:ext cx="2205" cy="2107"/>
              <a:chOff x="4641" y="2302"/>
              <a:chExt cx="2205" cy="210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CC19CC4-15E6-4F09-80C0-3E246BF04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6" y="2302"/>
                <a:ext cx="1440" cy="2103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SG"/>
              </a:p>
            </p:txBody>
          </p:sp>
          <p:sp>
            <p:nvSpPr>
              <p:cNvPr id="23" name="Text Box 38">
                <a:extLst>
                  <a:ext uri="{FF2B5EF4-FFF2-40B4-BE49-F238E27FC236}">
                    <a16:creationId xmlns:a16="http://schemas.microsoft.com/office/drawing/2014/main" id="{52645DF8-2F94-446B-8573-5400965886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01" y="2302"/>
                <a:ext cx="708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SG" sz="11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2-bit</a:t>
                </a:r>
                <a:endParaRPr lang="en-SG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SG" sz="11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</a:t>
                </a:r>
                <a:endParaRPr lang="en-SG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 Box 39">
                <a:extLst>
                  <a:ext uri="{FF2B5EF4-FFF2-40B4-BE49-F238E27FC236}">
                    <a16:creationId xmlns:a16="http://schemas.microsoft.com/office/drawing/2014/main" id="{7FFE5D61-9303-4C15-A39C-57A899009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6" y="2977"/>
                <a:ext cx="468" cy="10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r">
                  <a:spcAft>
                    <a:spcPts val="600"/>
                  </a:spcAft>
                </a:pPr>
                <a:r>
                  <a:rPr lang="en-SG" sz="20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SG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&lt;</a:t>
                </a:r>
                <a:r>
                  <a:rPr lang="en-SG" sz="20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endParaRPr lang="en-SG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r">
                  <a:spcAft>
                    <a:spcPts val="600"/>
                  </a:spcAft>
                </a:pPr>
                <a:r>
                  <a:rPr lang="en-SG" sz="20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SG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SG" sz="20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endParaRPr lang="en-SG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r">
                  <a:spcAft>
                    <a:spcPts val="600"/>
                  </a:spcAft>
                </a:pPr>
                <a:r>
                  <a:rPr lang="en-SG" sz="20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SG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</a:t>
                </a:r>
                <a:r>
                  <a:rPr lang="en-SG" sz="20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endParaRPr lang="en-SG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EED3852-6428-45EA-BFB2-AA930E07E7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81" y="3142"/>
                <a:ext cx="165" cy="630"/>
                <a:chOff x="4815" y="12270"/>
                <a:chExt cx="165" cy="630"/>
              </a:xfrm>
            </p:grpSpPr>
            <p:cxnSp>
              <p:nvCxnSpPr>
                <p:cNvPr id="43" name="AutoShape 34">
                  <a:extLst>
                    <a:ext uri="{FF2B5EF4-FFF2-40B4-BE49-F238E27FC236}">
                      <a16:creationId xmlns:a16="http://schemas.microsoft.com/office/drawing/2014/main" id="{84341F76-9B22-4017-8D9B-9CA7ED99F4C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815" y="12270"/>
                  <a:ext cx="16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<a:noFill/>
                    </a14:hiddenFill>
                  </a:ext>
                </a:extLst>
              </p:spPr>
            </p:cxnSp>
            <p:cxnSp>
              <p:nvCxnSpPr>
                <p:cNvPr id="44" name="AutoShape 35">
                  <a:extLst>
                    <a:ext uri="{FF2B5EF4-FFF2-40B4-BE49-F238E27FC236}">
                      <a16:creationId xmlns:a16="http://schemas.microsoft.com/office/drawing/2014/main" id="{439C8406-32FC-4B05-9D13-9FEE76A1DD5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815" y="12585"/>
                  <a:ext cx="16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<a:noFill/>
                    </a14:hiddenFill>
                  </a:ext>
                </a:extLst>
              </p:spPr>
            </p:cxnSp>
            <p:cxnSp>
              <p:nvCxnSpPr>
                <p:cNvPr id="45" name="AutoShape 36">
                  <a:extLst>
                    <a:ext uri="{FF2B5EF4-FFF2-40B4-BE49-F238E27FC236}">
                      <a16:creationId xmlns:a16="http://schemas.microsoft.com/office/drawing/2014/main" id="{2FB8135A-F130-43A6-9384-2DE3E3C58D1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815" y="12900"/>
                  <a:ext cx="16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<a:noFill/>
                    </a14:hiddenFill>
                  </a:ext>
                </a:extLst>
              </p:spPr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C8C2432-C283-4471-84E0-D44FF21AEA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26" y="2895"/>
                <a:ext cx="602" cy="757"/>
                <a:chOff x="5226" y="2948"/>
                <a:chExt cx="602" cy="757"/>
              </a:xfrm>
            </p:grpSpPr>
            <p:sp>
              <p:nvSpPr>
                <p:cNvPr id="40" name="Text Box 41">
                  <a:extLst>
                    <a:ext uri="{FF2B5EF4-FFF2-40B4-BE49-F238E27FC236}">
                      <a16:creationId xmlns:a16="http://schemas.microsoft.com/office/drawing/2014/main" id="{CD6277CF-C6F2-4E85-81B2-F87190C03B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05" y="3062"/>
                  <a:ext cx="223" cy="2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2000" i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X</a:t>
                  </a:r>
                  <a:endParaRPr lang="en-SG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Text Box 42">
                  <a:extLst>
                    <a:ext uri="{FF2B5EF4-FFF2-40B4-BE49-F238E27FC236}">
                      <a16:creationId xmlns:a16="http://schemas.microsoft.com/office/drawing/2014/main" id="{AE130885-E7CA-4A3C-82F1-6E88C796AE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6" y="2948"/>
                  <a:ext cx="240" cy="7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SG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pPr algn="ctr">
                    <a:spcAft>
                      <a:spcPts val="600"/>
                    </a:spcAft>
                  </a:pPr>
                  <a:r>
                    <a:rPr lang="en-SG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42" name="AutoShape 43">
                  <a:extLst>
                    <a:ext uri="{FF2B5EF4-FFF2-40B4-BE49-F238E27FC236}">
                      <a16:creationId xmlns:a16="http://schemas.microsoft.com/office/drawing/2014/main" id="{FCFEC44E-AFD4-4EBE-AB51-F03996FDB9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36" y="2977"/>
                  <a:ext cx="129" cy="533"/>
                </a:xfrm>
                <a:prstGeom prst="rightBrace">
                  <a:avLst>
                    <a:gd name="adj1" fmla="val 16240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48225C8-55E1-449E-AACE-F355251B53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26" y="3652"/>
                <a:ext cx="602" cy="757"/>
                <a:chOff x="5226" y="2948"/>
                <a:chExt cx="602" cy="757"/>
              </a:xfrm>
            </p:grpSpPr>
            <p:sp>
              <p:nvSpPr>
                <p:cNvPr id="37" name="Text Box 41">
                  <a:extLst>
                    <a:ext uri="{FF2B5EF4-FFF2-40B4-BE49-F238E27FC236}">
                      <a16:creationId xmlns:a16="http://schemas.microsoft.com/office/drawing/2014/main" id="{532D22AF-B343-4C6F-AC5A-632A260D27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05" y="3062"/>
                  <a:ext cx="223" cy="2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SG" sz="2000" i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Y</a:t>
                  </a:r>
                  <a:endParaRPr lang="en-SG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Text Box 42">
                  <a:extLst>
                    <a:ext uri="{FF2B5EF4-FFF2-40B4-BE49-F238E27FC236}">
                      <a16:creationId xmlns:a16="http://schemas.microsoft.com/office/drawing/2014/main" id="{38E39EB6-3B51-4A87-9044-DFCED431966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6" y="2948"/>
                  <a:ext cx="240" cy="7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SG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pPr algn="ctr">
                    <a:spcAft>
                      <a:spcPts val="600"/>
                    </a:spcAft>
                  </a:pPr>
                  <a:r>
                    <a:rPr lang="en-SG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39" name="AutoShape 43">
                  <a:extLst>
                    <a:ext uri="{FF2B5EF4-FFF2-40B4-BE49-F238E27FC236}">
                      <a16:creationId xmlns:a16="http://schemas.microsoft.com/office/drawing/2014/main" id="{44CC1348-3013-4739-876D-4D7EFCF1A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36" y="2977"/>
                  <a:ext cx="129" cy="533"/>
                </a:xfrm>
                <a:prstGeom prst="rightBrace">
                  <a:avLst>
                    <a:gd name="adj1" fmla="val 16240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CC8A6D8-0594-4D6C-AACE-48FFB0E7B0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41" y="3037"/>
                <a:ext cx="570" cy="318"/>
                <a:chOff x="4641" y="3037"/>
                <a:chExt cx="570" cy="318"/>
              </a:xfrm>
            </p:grpSpPr>
            <p:cxnSp>
              <p:nvCxnSpPr>
                <p:cNvPr id="35" name="AutoShape 17">
                  <a:extLst>
                    <a:ext uri="{FF2B5EF4-FFF2-40B4-BE49-F238E27FC236}">
                      <a16:creationId xmlns:a16="http://schemas.microsoft.com/office/drawing/2014/main" id="{A1360B46-F341-4DE5-853E-595E755085E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641" y="3037"/>
                  <a:ext cx="57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<a:noFill/>
                    </a14:hiddenFill>
                  </a:ext>
                </a:extLst>
              </p:spPr>
            </p:cxnSp>
            <p:cxnSp>
              <p:nvCxnSpPr>
                <p:cNvPr id="36" name="AutoShape 18">
                  <a:extLst>
                    <a:ext uri="{FF2B5EF4-FFF2-40B4-BE49-F238E27FC236}">
                      <a16:creationId xmlns:a16="http://schemas.microsoft.com/office/drawing/2014/main" id="{DF6A0D11-7CB6-4416-84CE-C679321F084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641" y="3355"/>
                  <a:ext cx="57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<a:noFill/>
                    </a14:hiddenFill>
                  </a:ext>
                </a:extLst>
              </p:spPr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90C1A93-2F87-45FC-82F0-6E2D419EA1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41" y="3766"/>
                <a:ext cx="570" cy="318"/>
                <a:chOff x="4641" y="3037"/>
                <a:chExt cx="570" cy="318"/>
              </a:xfrm>
            </p:grpSpPr>
            <p:cxnSp>
              <p:nvCxnSpPr>
                <p:cNvPr id="33" name="AutoShape 17">
                  <a:extLst>
                    <a:ext uri="{FF2B5EF4-FFF2-40B4-BE49-F238E27FC236}">
                      <a16:creationId xmlns:a16="http://schemas.microsoft.com/office/drawing/2014/main" id="{12A55164-8A03-40C8-8D64-E7490A4EC9E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641" y="3037"/>
                  <a:ext cx="57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<a:noFill/>
                    </a14:hiddenFill>
                  </a:ext>
                </a:extLst>
              </p:spPr>
            </p:cxnSp>
            <p:cxnSp>
              <p:nvCxnSpPr>
                <p:cNvPr id="34" name="AutoShape 18">
                  <a:extLst>
                    <a:ext uri="{FF2B5EF4-FFF2-40B4-BE49-F238E27FC236}">
                      <a16:creationId xmlns:a16="http://schemas.microsoft.com/office/drawing/2014/main" id="{D29C9033-434C-44B4-A726-1A0DE42FCC2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4641" y="3355"/>
                  <a:ext cx="57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<a:noFill/>
                    </a14:hiddenFill>
                  </a:ext>
                </a:extLst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318170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11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113" y="123162"/>
            <a:ext cx="638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AY2016/17 Semester 2 Exam Q2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1A270-28AF-4B94-B1EB-15AEECBA9A9F}"/>
              </a:ext>
            </a:extLst>
          </p:cNvPr>
          <p:cNvSpPr txBox="1"/>
          <p:nvPr/>
        </p:nvSpPr>
        <p:spPr>
          <a:xfrm>
            <a:off x="262189" y="584827"/>
            <a:ext cx="518611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400" dirty="0"/>
              <a:t>(b)	</a:t>
            </a:r>
            <a:r>
              <a:rPr lang="en-SG" sz="2800" i="1" dirty="0"/>
              <a:t>G</a:t>
            </a:r>
            <a:r>
              <a:rPr lang="en-SG" sz="2800" dirty="0"/>
              <a:t>(</a:t>
            </a:r>
            <a:r>
              <a:rPr lang="en-SG" sz="2800" i="1" dirty="0"/>
              <a:t>A,B,C,D</a:t>
            </a:r>
            <a:r>
              <a:rPr lang="en-SG" sz="2800" dirty="0">
                <a:sym typeface="Symbol" panose="05050102010706020507" pitchFamily="18" charset="2"/>
              </a:rPr>
              <a:t>) =  </a:t>
            </a:r>
            <a:r>
              <a:rPr lang="en-SG" sz="2800" dirty="0" err="1"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SG" sz="2800" i="1" dirty="0" err="1">
                <a:sym typeface="Symbol" panose="05050102010706020507" pitchFamily="18" charset="2"/>
              </a:rPr>
              <a:t>m</a:t>
            </a:r>
            <a:r>
              <a:rPr lang="en-SG" sz="2800" dirty="0">
                <a:sym typeface="Symbol" panose="05050102010706020507" pitchFamily="18" charset="2"/>
              </a:rPr>
              <a:t>(2,11 )</a:t>
            </a:r>
          </a:p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400" dirty="0"/>
              <a:t>	Implement using a 2</a:t>
            </a:r>
            <a:r>
              <a:rPr lang="en-SG" sz="2400" dirty="0">
                <a:sym typeface="Symbol" panose="05050102010706020507" pitchFamily="18" charset="2"/>
              </a:rPr>
              <a:t></a:t>
            </a:r>
            <a:r>
              <a:rPr lang="en-SG" sz="2400" dirty="0"/>
              <a:t>4 decoder and one XOR gate.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9E5211-9C9B-469C-B3A9-F358F64CC504}"/>
              </a:ext>
            </a:extLst>
          </p:cNvPr>
          <p:cNvSpPr txBox="1"/>
          <p:nvPr/>
        </p:nvSpPr>
        <p:spPr>
          <a:xfrm>
            <a:off x="1085218" y="1923655"/>
            <a:ext cx="9573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800" dirty="0" err="1"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SG" sz="2800" i="1" dirty="0" err="1">
                <a:sym typeface="Symbol" panose="05050102010706020507" pitchFamily="18" charset="2"/>
              </a:rPr>
              <a:t>m</a:t>
            </a:r>
            <a:r>
              <a:rPr lang="en-SG" sz="2800" dirty="0">
                <a:sym typeface="Symbol" panose="05050102010706020507" pitchFamily="18" charset="2"/>
              </a:rPr>
              <a:t>(2,11 )</a:t>
            </a:r>
            <a:r>
              <a:rPr lang="en-SG" sz="2400" dirty="0">
                <a:sym typeface="Symbol" panose="05050102010706020507" pitchFamily="18" charset="2"/>
              </a:rPr>
              <a:t> </a:t>
            </a:r>
            <a:r>
              <a:rPr lang="en-SG" sz="2800" dirty="0">
                <a:sym typeface="Symbol" panose="05050102010706020507" pitchFamily="18" charset="2"/>
              </a:rPr>
              <a:t>= </a:t>
            </a:r>
            <a:r>
              <a:rPr lang="en-SG" sz="2800" i="1" dirty="0"/>
              <a:t>A'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i="1" dirty="0"/>
              <a:t>B'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i="1" dirty="0"/>
              <a:t>C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i="1" dirty="0"/>
              <a:t>D'</a:t>
            </a:r>
            <a:r>
              <a:rPr lang="en-SG" sz="2800" dirty="0"/>
              <a:t> + </a:t>
            </a:r>
            <a:r>
              <a:rPr lang="en-SG" sz="2800" i="1" dirty="0"/>
              <a:t>A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i="1" dirty="0"/>
              <a:t>B'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i="1" dirty="0"/>
              <a:t>C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i="1" dirty="0"/>
              <a:t>D </a:t>
            </a:r>
            <a:r>
              <a:rPr lang="en-SG" sz="2800" dirty="0"/>
              <a:t>= </a:t>
            </a:r>
            <a:r>
              <a:rPr lang="en-SG" sz="2800" i="1" dirty="0"/>
              <a:t>C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dirty="0"/>
              <a:t>((</a:t>
            </a:r>
            <a:r>
              <a:rPr lang="en-SG" sz="2800" i="1" dirty="0"/>
              <a:t>A'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i="1" dirty="0"/>
              <a:t>D'</a:t>
            </a:r>
            <a:r>
              <a:rPr lang="en-SG" sz="2800" dirty="0"/>
              <a:t> + </a:t>
            </a:r>
            <a:r>
              <a:rPr lang="en-SG" sz="2800" i="1" dirty="0"/>
              <a:t>A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i="1" dirty="0"/>
              <a:t>D</a:t>
            </a:r>
            <a:r>
              <a:rPr lang="en-SG" sz="2800" dirty="0"/>
              <a:t>) </a:t>
            </a:r>
            <a:r>
              <a:rPr lang="en-SG" sz="2800" dirty="0">
                <a:sym typeface="Symbol" panose="05050102010706020507" pitchFamily="18" charset="2"/>
              </a:rPr>
              <a:t></a:t>
            </a:r>
            <a:r>
              <a:rPr lang="en-SG" sz="2800" i="1" dirty="0"/>
              <a:t>B’</a:t>
            </a:r>
            <a:r>
              <a:rPr lang="en-SG" sz="2800" dirty="0"/>
              <a:t>)</a:t>
            </a:r>
            <a:endParaRPr lang="en-SG" sz="2800" dirty="0">
              <a:sym typeface="Symbol" panose="05050102010706020507" pitchFamily="18" charset="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E322AF-FC9D-4C82-A23B-4B4D7A5CD143}"/>
              </a:ext>
            </a:extLst>
          </p:cNvPr>
          <p:cNvGrpSpPr/>
          <p:nvPr/>
        </p:nvGrpSpPr>
        <p:grpSpPr>
          <a:xfrm>
            <a:off x="6934200" y="805648"/>
            <a:ext cx="1676400" cy="1118007"/>
            <a:chOff x="6934200" y="805648"/>
            <a:chExt cx="1676400" cy="111800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143039C-BAED-4FDD-A41B-3F8E5323EB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9000" y="1257300"/>
              <a:ext cx="381000" cy="6663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5490B75-1207-4074-B024-9AC703823B4C}"/>
                </a:ext>
              </a:extLst>
            </p:cNvPr>
            <p:cNvSpPr txBox="1"/>
            <p:nvPr/>
          </p:nvSpPr>
          <p:spPr>
            <a:xfrm>
              <a:off x="6934200" y="805648"/>
              <a:ext cx="1676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2300" indent="-622300" algn="ctr">
                <a:spcAft>
                  <a:spcPts val="600"/>
                </a:spcAft>
                <a:tabLst>
                  <a:tab pos="622300" algn="l"/>
                </a:tabLst>
              </a:pPr>
              <a:r>
                <a:rPr lang="en-SG" sz="2800" dirty="0"/>
                <a:t>(</a:t>
              </a:r>
              <a:r>
                <a:rPr lang="en-SG" sz="2800" i="1" dirty="0"/>
                <a:t>A </a:t>
              </a:r>
              <a:r>
                <a:rPr lang="en-SG" sz="2800" b="1" dirty="0">
                  <a:sym typeface="Symbol" panose="05050102010706020507" pitchFamily="18" charset="2"/>
                </a:rPr>
                <a:t> </a:t>
              </a:r>
              <a:r>
                <a:rPr lang="en-SG" sz="2800" i="1" dirty="0"/>
                <a:t>D</a:t>
              </a:r>
              <a:r>
                <a:rPr lang="en-SG" sz="2800" dirty="0"/>
                <a:t>)</a:t>
              </a:r>
              <a:r>
                <a:rPr lang="en-SG" sz="2800" i="1" dirty="0"/>
                <a:t>'</a:t>
              </a:r>
              <a:r>
                <a:rPr lang="en-SG" sz="2800" dirty="0"/>
                <a:t> </a:t>
              </a:r>
              <a:endParaRPr lang="en-SG" sz="2800" dirty="0">
                <a:sym typeface="Symbol" panose="05050102010706020507" pitchFamily="18" charset="2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2DC3193-D430-4FED-A251-895E8A9FCD68}"/>
              </a:ext>
            </a:extLst>
          </p:cNvPr>
          <p:cNvGrpSpPr/>
          <p:nvPr/>
        </p:nvGrpSpPr>
        <p:grpSpPr>
          <a:xfrm>
            <a:off x="3666890" y="2733358"/>
            <a:ext cx="2180245" cy="2237604"/>
            <a:chOff x="0" y="0"/>
            <a:chExt cx="1133475" cy="108585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99493CF-CBFC-4BC7-9D10-4C591C544545}"/>
                </a:ext>
              </a:extLst>
            </p:cNvPr>
            <p:cNvGrpSpPr/>
            <p:nvPr/>
          </p:nvGrpSpPr>
          <p:grpSpPr>
            <a:xfrm>
              <a:off x="990600" y="295275"/>
              <a:ext cx="142875" cy="447675"/>
              <a:chOff x="0" y="0"/>
              <a:chExt cx="142875" cy="447675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07653D8-1F5D-4409-9C05-1FDA1D47703A}"/>
                  </a:ext>
                </a:extLst>
              </p:cNvPr>
              <p:cNvCxnSpPr/>
              <p:nvPr/>
            </p:nvCxnSpPr>
            <p:spPr>
              <a:xfrm>
                <a:off x="0" y="0"/>
                <a:ext cx="1428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C16D2EA-038E-4C7F-862F-B90DEE110BC1}"/>
                  </a:ext>
                </a:extLst>
              </p:cNvPr>
              <p:cNvCxnSpPr/>
              <p:nvPr/>
            </p:nvCxnSpPr>
            <p:spPr>
              <a:xfrm>
                <a:off x="0" y="161925"/>
                <a:ext cx="1428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DA7AC46-D2F2-4D01-BAD0-61D9CE2C82D0}"/>
                  </a:ext>
                </a:extLst>
              </p:cNvPr>
              <p:cNvCxnSpPr/>
              <p:nvPr/>
            </p:nvCxnSpPr>
            <p:spPr>
              <a:xfrm>
                <a:off x="0" y="304800"/>
                <a:ext cx="1428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EDF7F0F-EB25-4377-A819-FC7C65783549}"/>
                  </a:ext>
                </a:extLst>
              </p:cNvPr>
              <p:cNvCxnSpPr/>
              <p:nvPr/>
            </p:nvCxnSpPr>
            <p:spPr>
              <a:xfrm>
                <a:off x="0" y="447675"/>
                <a:ext cx="1428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0A23E33-21C0-4128-8241-F923E6D5F893}"/>
                </a:ext>
              </a:extLst>
            </p:cNvPr>
            <p:cNvGrpSpPr/>
            <p:nvPr/>
          </p:nvGrpSpPr>
          <p:grpSpPr>
            <a:xfrm>
              <a:off x="0" y="0"/>
              <a:ext cx="1038224" cy="1085850"/>
              <a:chOff x="0" y="0"/>
              <a:chExt cx="1038224" cy="1085850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284BBF4-BEA8-4A3D-938D-FF3CBDB1C83F}"/>
                  </a:ext>
                </a:extLst>
              </p:cNvPr>
              <p:cNvGrpSpPr/>
              <p:nvPr/>
            </p:nvGrpSpPr>
            <p:grpSpPr>
              <a:xfrm>
                <a:off x="0" y="0"/>
                <a:ext cx="1038224" cy="1085850"/>
                <a:chOff x="85726" y="0"/>
                <a:chExt cx="1038224" cy="1085850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87F6C7A-1380-41FF-BA3E-6000F184070D}"/>
                    </a:ext>
                  </a:extLst>
                </p:cNvPr>
                <p:cNvCxnSpPr/>
                <p:nvPr/>
              </p:nvCxnSpPr>
              <p:spPr>
                <a:xfrm>
                  <a:off x="733425" y="876300"/>
                  <a:ext cx="0" cy="2095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DB744EA7-8D1D-49DE-87D8-EF20B2FECF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375" y="0"/>
                  <a:ext cx="790575" cy="962025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accent1">
                      <a:lumMod val="75000"/>
                    </a:schemeClr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60" name="Text Box 39">
                  <a:extLst>
                    <a:ext uri="{FF2B5EF4-FFF2-40B4-BE49-F238E27FC236}">
                      <a16:creationId xmlns:a16="http://schemas.microsoft.com/office/drawing/2014/main" id="{0557840F-51D2-4F69-9098-B3D7C06D41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38200" y="190500"/>
                  <a:ext cx="249555" cy="695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r">
                    <a:spcAft>
                      <a:spcPts val="400"/>
                    </a:spcAft>
                  </a:pPr>
                  <a:r>
                    <a:rPr lang="en-SG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</a:t>
                  </a:r>
                </a:p>
                <a:p>
                  <a:pPr algn="r">
                    <a:spcAft>
                      <a:spcPts val="400"/>
                    </a:spcAft>
                  </a:pPr>
                  <a:r>
                    <a:rPr lang="en-SG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</a:t>
                  </a:r>
                </a:p>
                <a:p>
                  <a:pPr algn="r">
                    <a:spcAft>
                      <a:spcPts val="400"/>
                    </a:spcAft>
                  </a:pPr>
                  <a:r>
                    <a:rPr lang="en-SG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</a:t>
                  </a:r>
                </a:p>
                <a:p>
                  <a:pPr algn="r">
                    <a:spcAft>
                      <a:spcPts val="400"/>
                    </a:spcAft>
                  </a:pPr>
                  <a:r>
                    <a:rPr lang="en-SG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61" name="Text Box 38">
                  <a:extLst>
                    <a:ext uri="{FF2B5EF4-FFF2-40B4-BE49-F238E27FC236}">
                      <a16:creationId xmlns:a16="http://schemas.microsoft.com/office/drawing/2014/main" id="{2BA66903-7EDF-4F29-BB5B-DF5B06078E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4825" y="0"/>
                  <a:ext cx="449580" cy="3498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SG" sz="2000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2×4</a:t>
                  </a:r>
                  <a:endParaRPr lang="en-SG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en-SG" sz="2000" b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DEC</a:t>
                  </a:r>
                  <a:endParaRPr lang="en-SG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Text Box 39">
                  <a:extLst>
                    <a:ext uri="{FF2B5EF4-FFF2-40B4-BE49-F238E27FC236}">
                      <a16:creationId xmlns:a16="http://schemas.microsoft.com/office/drawing/2014/main" id="{EEBB32F2-6B93-4E53-8B76-648425F2E1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5750" y="314325"/>
                  <a:ext cx="295275" cy="476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SG" sz="2000" i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en-SG" sz="2000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</a:t>
                  </a:r>
                  <a:endParaRPr lang="en-SG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600"/>
                    </a:spcAft>
                  </a:pPr>
                  <a:r>
                    <a:rPr lang="en-SG" sz="2000" i="1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en-SG" sz="2000" baseline="-250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0</a:t>
                  </a:r>
                  <a:endParaRPr lang="en-SG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326F8FBD-2AD0-46B9-9469-8B4CA41A3FCB}"/>
                    </a:ext>
                  </a:extLst>
                </p:cNvPr>
                <p:cNvGrpSpPr/>
                <p:nvPr/>
              </p:nvGrpSpPr>
              <p:grpSpPr>
                <a:xfrm>
                  <a:off x="85726" y="438150"/>
                  <a:ext cx="257176" cy="200025"/>
                  <a:chOff x="27735" y="0"/>
                  <a:chExt cx="83204" cy="200025"/>
                </a:xfrm>
              </p:grpSpPr>
              <p:cxnSp>
                <p:nvCxnSpPr>
                  <p:cNvPr id="65" name="AutoShape 34">
                    <a:extLst>
                      <a:ext uri="{FF2B5EF4-FFF2-40B4-BE49-F238E27FC236}">
                        <a16:creationId xmlns:a16="http://schemas.microsoft.com/office/drawing/2014/main" id="{CFFE2EE8-D21B-4C48-B4FB-F390CFE8817F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735" y="0"/>
                    <a:ext cx="83204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  <a:noFill/>
                      </a14:hiddenFill>
                    </a:ext>
                  </a:extLst>
                </p:spPr>
              </p:cxnSp>
              <p:cxnSp>
                <p:nvCxnSpPr>
                  <p:cNvPr id="66" name="AutoShape 35">
                    <a:extLst>
                      <a:ext uri="{FF2B5EF4-FFF2-40B4-BE49-F238E27FC236}">
                        <a16:creationId xmlns:a16="http://schemas.microsoft.com/office/drawing/2014/main" id="{84F0561A-189D-4491-AA89-47352775724E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27735" y="200025"/>
                    <a:ext cx="83204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    <a:noFill/>
                      </a14:hiddenFill>
                    </a:ext>
                  </a:extLst>
                </p:spPr>
              </p:cxnSp>
            </p:grpSp>
          </p:grpSp>
          <p:sp>
            <p:nvSpPr>
              <p:cNvPr id="57" name="Text Box 11">
                <a:extLst>
                  <a:ext uri="{FF2B5EF4-FFF2-40B4-BE49-F238E27FC236}">
                    <a16:creationId xmlns:a16="http://schemas.microsoft.com/office/drawing/2014/main" id="{6F089EE8-D8CF-4C1A-950E-26DFC12331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725" y="714375"/>
                <a:ext cx="371475" cy="266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SG" sz="20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</a:t>
                </a:r>
                <a:endParaRPr lang="en-SG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B3D92A2-CB25-44B7-892A-5C0225A6A286}"/>
              </a:ext>
            </a:extLst>
          </p:cNvPr>
          <p:cNvGrpSpPr/>
          <p:nvPr/>
        </p:nvGrpSpPr>
        <p:grpSpPr>
          <a:xfrm>
            <a:off x="2438448" y="3125920"/>
            <a:ext cx="4868889" cy="2380235"/>
            <a:chOff x="2438448" y="3125920"/>
            <a:chExt cx="4868889" cy="2380235"/>
          </a:xfrm>
        </p:grpSpPr>
        <p:sp>
          <p:nvSpPr>
            <p:cNvPr id="50" name="Text Box 2">
              <a:extLst>
                <a:ext uri="{FF2B5EF4-FFF2-40B4-BE49-F238E27FC236}">
                  <a16:creationId xmlns:a16="http://schemas.microsoft.com/office/drawing/2014/main" id="{CDDBD25F-C78A-40C6-9003-E8914122B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48" y="3454365"/>
              <a:ext cx="1254402" cy="1156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>
                <a:spcAft>
                  <a:spcPts val="600"/>
                </a:spcAft>
              </a:pPr>
              <a:r>
                <a:rPr lang="en-SG" sz="2000" b="1" i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 </a:t>
              </a:r>
              <a:r>
                <a:rPr lang="en-SG" sz="2000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</a:t>
              </a:r>
              <a:r>
                <a:rPr lang="en-SG" sz="2000" b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SG" sz="2000" b="1" i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endParaRPr lang="en-S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r">
                <a:spcAft>
                  <a:spcPts val="600"/>
                </a:spcAft>
              </a:pPr>
              <a:r>
                <a:rPr lang="en-SG" sz="2000" b="1" i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</a:t>
              </a:r>
              <a:endParaRPr lang="en-S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 Box 2">
              <a:extLst>
                <a:ext uri="{FF2B5EF4-FFF2-40B4-BE49-F238E27FC236}">
                  <a16:creationId xmlns:a16="http://schemas.microsoft.com/office/drawing/2014/main" id="{9E7CA011-FF2F-463C-9282-B7D77A29A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5704" y="5106045"/>
              <a:ext cx="71575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SG" sz="2000" b="1" i="1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endParaRPr lang="en-SG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6588FD2-6068-48D5-BA39-69608D8ACC33}"/>
                </a:ext>
              </a:extLst>
            </p:cNvPr>
            <p:cNvGrpSpPr/>
            <p:nvPr/>
          </p:nvGrpSpPr>
          <p:grpSpPr>
            <a:xfrm>
              <a:off x="5690795" y="3125920"/>
              <a:ext cx="1616542" cy="558683"/>
              <a:chOff x="5690795" y="3125920"/>
              <a:chExt cx="1616542" cy="558683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6821E84-40D1-41B9-A38E-70DF2C5BE3D9}"/>
                  </a:ext>
                </a:extLst>
              </p:cNvPr>
              <p:cNvCxnSpPr/>
              <p:nvPr/>
            </p:nvCxnSpPr>
            <p:spPr>
              <a:xfrm>
                <a:off x="5690795" y="3337001"/>
                <a:ext cx="1034550" cy="72"/>
              </a:xfrm>
              <a:prstGeom prst="line">
                <a:avLst/>
              </a:prstGeom>
              <a:ln w="1905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 Box 2">
                <a:extLst>
                  <a:ext uri="{FF2B5EF4-FFF2-40B4-BE49-F238E27FC236}">
                    <a16:creationId xmlns:a16="http://schemas.microsoft.com/office/drawing/2014/main" id="{58CCE151-072B-47E5-A131-4BF81D64F2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91583" y="3125920"/>
                <a:ext cx="715754" cy="5586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SG" sz="2000" b="1" i="1" dirty="0">
                    <a:solidFill>
                      <a:srgbClr val="0033CC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endParaRPr lang="en-SG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:r>
                  <a:rPr lang="en-SG" sz="11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SG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894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12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113" y="123162"/>
            <a:ext cx="512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AY2016/17 Semester 2 Exam Q6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64D1C8-EC7E-463E-BCCC-69DFA105901B}"/>
              </a:ext>
            </a:extLst>
          </p:cNvPr>
          <p:cNvSpPr txBox="1"/>
          <p:nvPr/>
        </p:nvSpPr>
        <p:spPr>
          <a:xfrm>
            <a:off x="262189" y="584827"/>
            <a:ext cx="1103628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800" dirty="0"/>
              <a:t>Cache access time = 5ns, main memory access time = 80ns.</a:t>
            </a:r>
          </a:p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400" dirty="0"/>
              <a:t>(a)	</a:t>
            </a:r>
            <a:r>
              <a:rPr lang="en-SG" sz="2800" dirty="0"/>
              <a:t>What is the memory access time when you have a cache hit?</a:t>
            </a:r>
            <a:endParaRPr lang="en-SG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1E4BF20-8B5F-4794-9F70-A9BFE9125242}"/>
              </a:ext>
            </a:extLst>
          </p:cNvPr>
          <p:cNvSpPr txBox="1"/>
          <p:nvPr/>
        </p:nvSpPr>
        <p:spPr>
          <a:xfrm>
            <a:off x="262189" y="2243428"/>
            <a:ext cx="11036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400" dirty="0"/>
              <a:t>(b)	</a:t>
            </a:r>
            <a:r>
              <a:rPr lang="en-SG" sz="2800" dirty="0"/>
              <a:t>What is the memory access time when you have a cache miss?</a:t>
            </a:r>
            <a:endParaRPr lang="en-SG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13E879-D9C0-4A3B-AFC9-8881190C736F}"/>
              </a:ext>
            </a:extLst>
          </p:cNvPr>
          <p:cNvSpPr txBox="1"/>
          <p:nvPr/>
        </p:nvSpPr>
        <p:spPr>
          <a:xfrm>
            <a:off x="262189" y="3567338"/>
            <a:ext cx="11036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400" dirty="0"/>
              <a:t>(c)	</a:t>
            </a:r>
            <a:r>
              <a:rPr lang="en-SG" sz="2800" dirty="0"/>
              <a:t>10,000 accesses take 70 </a:t>
            </a:r>
            <a:r>
              <a:rPr lang="en-SG" sz="2800" dirty="0" err="1">
                <a:latin typeface="Symbol" panose="05050102010706020507" pitchFamily="18" charset="2"/>
              </a:rPr>
              <a:t>m</a:t>
            </a:r>
            <a:r>
              <a:rPr lang="en-SG" sz="2800" dirty="0" err="1"/>
              <a:t>s</a:t>
            </a:r>
            <a:r>
              <a:rPr lang="en-SG" sz="2800" dirty="0"/>
              <a:t>. What is the cache miss rate?</a:t>
            </a:r>
            <a:endParaRPr lang="en-SG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371C6B-6A4D-45C7-BA0C-772C68DC6300}"/>
              </a:ext>
            </a:extLst>
          </p:cNvPr>
          <p:cNvSpPr txBox="1"/>
          <p:nvPr/>
        </p:nvSpPr>
        <p:spPr>
          <a:xfrm>
            <a:off x="1009274" y="1615820"/>
            <a:ext cx="118100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5 ns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B5BFF13-0386-4371-A35C-9A5FF779E05E}"/>
              </a:ext>
            </a:extLst>
          </p:cNvPr>
          <p:cNvSpPr txBox="1"/>
          <p:nvPr/>
        </p:nvSpPr>
        <p:spPr>
          <a:xfrm>
            <a:off x="1009274" y="2821682"/>
            <a:ext cx="270917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80 + 5 = 85 ns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ECE645-54F0-4D79-8F11-80A6A36F115E}"/>
              </a:ext>
            </a:extLst>
          </p:cNvPr>
          <p:cNvSpPr txBox="1"/>
          <p:nvPr/>
        </p:nvSpPr>
        <p:spPr>
          <a:xfrm>
            <a:off x="1009274" y="4157512"/>
            <a:ext cx="8560611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70 </a:t>
            </a:r>
            <a:r>
              <a:rPr lang="en-SG" sz="2800" dirty="0" err="1">
                <a:latin typeface="Symbol" panose="05050102010706020507" pitchFamily="18" charset="2"/>
              </a:rPr>
              <a:t>m</a:t>
            </a:r>
            <a:r>
              <a:rPr lang="en-SG" sz="2800" dirty="0" err="1"/>
              <a:t>s</a:t>
            </a:r>
            <a:r>
              <a:rPr lang="en-SG" sz="2800" dirty="0"/>
              <a:t> = 70,000 ns.</a:t>
            </a:r>
          </a:p>
          <a:p>
            <a:r>
              <a:rPr lang="en-SG" sz="2800" dirty="0"/>
              <a:t>Average miss access time = 70,000/10,000 = 7 ns.</a:t>
            </a:r>
          </a:p>
          <a:p>
            <a:r>
              <a:rPr lang="en-SG" sz="2800" dirty="0"/>
              <a:t>Average miss access time = </a:t>
            </a:r>
            <a:r>
              <a:rPr lang="en-SG" sz="2800" dirty="0" err="1"/>
              <a:t>miss_rate</a:t>
            </a:r>
            <a:r>
              <a:rPr lang="en-SG" sz="2800" dirty="0"/>
              <a:t> * 80 + 5</a:t>
            </a:r>
          </a:p>
          <a:p>
            <a:r>
              <a:rPr lang="en-SG" sz="2800" dirty="0"/>
              <a:t>7 = </a:t>
            </a:r>
            <a:r>
              <a:rPr lang="en-SG" sz="2800" dirty="0" err="1"/>
              <a:t>miss_rate</a:t>
            </a:r>
            <a:r>
              <a:rPr lang="en-SG" sz="2800" dirty="0"/>
              <a:t> * 80 + 5</a:t>
            </a:r>
          </a:p>
          <a:p>
            <a:r>
              <a:rPr lang="en-SG" sz="2800" dirty="0" err="1"/>
              <a:t>miss_rate</a:t>
            </a:r>
            <a:r>
              <a:rPr lang="en-SG" sz="2800" dirty="0"/>
              <a:t> = 2/80 = 2.5%</a:t>
            </a:r>
          </a:p>
        </p:txBody>
      </p:sp>
    </p:spTree>
    <p:extLst>
      <p:ext uri="{BB962C8B-B14F-4D97-AF65-F5344CB8AC3E}">
        <p14:creationId xmlns:p14="http://schemas.microsoft.com/office/powerpoint/2010/main" val="3124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13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113" y="123162"/>
            <a:ext cx="512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AY2016/17 Semester 2 Exam Q6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64D1C8-EC7E-463E-BCCC-69DFA105901B}"/>
              </a:ext>
            </a:extLst>
          </p:cNvPr>
          <p:cNvSpPr txBox="1"/>
          <p:nvPr/>
        </p:nvSpPr>
        <p:spPr>
          <a:xfrm>
            <a:off x="262189" y="584827"/>
            <a:ext cx="1103628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800" dirty="0"/>
              <a:t>4-way set associative write-back cache.</a:t>
            </a:r>
          </a:p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800" dirty="0"/>
              <a:t>Total 64KB. Each block = 8 words. Each word = 4 bytes. 32-bit addresses.</a:t>
            </a:r>
          </a:p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400" dirty="0"/>
              <a:t>(d)	</a:t>
            </a:r>
            <a:r>
              <a:rPr lang="en-SG" sz="2800" dirty="0"/>
              <a:t>How many bits per set do you require to store the tags?</a:t>
            </a:r>
            <a:endParaRPr lang="en-SG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0D4CD6-1916-4DA3-B3B4-21B8F631FAAE}"/>
              </a:ext>
            </a:extLst>
          </p:cNvPr>
          <p:cNvSpPr txBox="1"/>
          <p:nvPr/>
        </p:nvSpPr>
        <p:spPr>
          <a:xfrm>
            <a:off x="893523" y="2225912"/>
            <a:ext cx="887677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32 bytes per block </a:t>
            </a:r>
            <a:r>
              <a:rPr lang="en-SG" sz="2800" dirty="0">
                <a:sym typeface="Wingdings" panose="05000000000000000000" pitchFamily="2" charset="2"/>
              </a:rPr>
              <a:t> byte offset = 5 bits.</a:t>
            </a:r>
            <a:endParaRPr lang="en-SG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9DF8DF-983C-4C4F-8C4A-6719EBE0987F}"/>
              </a:ext>
            </a:extLst>
          </p:cNvPr>
          <p:cNvSpPr txBox="1"/>
          <p:nvPr/>
        </p:nvSpPr>
        <p:spPr>
          <a:xfrm>
            <a:off x="893523" y="3105526"/>
            <a:ext cx="887677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Each set </a:t>
            </a:r>
            <a:r>
              <a:rPr lang="en-SG" sz="2800" dirty="0">
                <a:sym typeface="Wingdings" panose="05000000000000000000" pitchFamily="2" charset="2"/>
              </a:rPr>
              <a:t> 32 words = 128 bytes. #sets = 64KB/128 = 512  set index = 9 bits.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52D6B-75B1-4BCE-906A-40D0E7FCFBE4}"/>
              </a:ext>
            </a:extLst>
          </p:cNvPr>
          <p:cNvSpPr txBox="1"/>
          <p:nvPr/>
        </p:nvSpPr>
        <p:spPr>
          <a:xfrm>
            <a:off x="893523" y="4416027"/>
            <a:ext cx="887677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Tag = 32 – 5 – 9 = 18 bits.</a:t>
            </a:r>
            <a:endParaRPr lang="en-SG" sz="2800" dirty="0"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C5F5AE-17F9-4AF8-9C20-B25760793F5E}"/>
              </a:ext>
            </a:extLst>
          </p:cNvPr>
          <p:cNvSpPr txBox="1"/>
          <p:nvPr/>
        </p:nvSpPr>
        <p:spPr>
          <a:xfrm>
            <a:off x="893523" y="5245809"/>
            <a:ext cx="887677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Therefore, #tag bits per set = 18</a:t>
            </a:r>
            <a:r>
              <a:rPr lang="en-SG" sz="2800" dirty="0">
                <a:sym typeface="Symbol" panose="05050102010706020507" pitchFamily="18" charset="2"/>
              </a:rPr>
              <a:t></a:t>
            </a:r>
            <a:r>
              <a:rPr lang="en-SG" sz="2800" dirty="0"/>
              <a:t>4 = 72 bits.</a:t>
            </a:r>
            <a:endParaRPr lang="en-SG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8873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14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113" y="123162"/>
            <a:ext cx="512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AY2016/17 Semester 2 Exam Q6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64D1C8-EC7E-463E-BCCC-69DFA105901B}"/>
              </a:ext>
            </a:extLst>
          </p:cNvPr>
          <p:cNvSpPr txBox="1"/>
          <p:nvPr/>
        </p:nvSpPr>
        <p:spPr>
          <a:xfrm>
            <a:off x="262189" y="584827"/>
            <a:ext cx="1103628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800" dirty="0"/>
              <a:t>4-way set associative write-back cache.</a:t>
            </a:r>
          </a:p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800" dirty="0"/>
              <a:t>Total 64KB. Each block = 8 words. Each word = 4 bytes. 32-bit addresses.</a:t>
            </a:r>
          </a:p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400" dirty="0"/>
              <a:t>(e)	</a:t>
            </a:r>
            <a:r>
              <a:rPr lang="en-SG" sz="2800" dirty="0"/>
              <a:t>What is the total amount of static RAM required to implement this cache?</a:t>
            </a:r>
            <a:endParaRPr lang="en-SG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9DF8DF-983C-4C4F-8C4A-6719EBE0987F}"/>
              </a:ext>
            </a:extLst>
          </p:cNvPr>
          <p:cNvSpPr txBox="1"/>
          <p:nvPr/>
        </p:nvSpPr>
        <p:spPr>
          <a:xfrm>
            <a:off x="893523" y="2695547"/>
            <a:ext cx="949055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Each block has 18 tag bits, 1 valid bit and 1 dirty bit </a:t>
            </a:r>
            <a:r>
              <a:rPr lang="en-SG" sz="2800" dirty="0">
                <a:sym typeface="Wingdings" panose="05000000000000000000" pitchFamily="2" charset="2"/>
              </a:rPr>
              <a:t> 20 bits.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52D6B-75B1-4BCE-906A-40D0E7FCFBE4}"/>
              </a:ext>
            </a:extLst>
          </p:cNvPr>
          <p:cNvSpPr txBox="1"/>
          <p:nvPr/>
        </p:nvSpPr>
        <p:spPr>
          <a:xfrm>
            <a:off x="893523" y="3491483"/>
            <a:ext cx="798743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In total, 512 (sets)</a:t>
            </a:r>
            <a:r>
              <a:rPr lang="en-SG" sz="2800" dirty="0">
                <a:sym typeface="Symbol" panose="05050102010706020507" pitchFamily="18" charset="2"/>
              </a:rPr>
              <a:t>  4 (blocks/set)  20 = 40,960 bits = 5120 bytes = 5 KB</a:t>
            </a:r>
            <a:r>
              <a:rPr lang="en-SG" sz="2800" dirty="0"/>
              <a:t>.</a:t>
            </a:r>
            <a:endParaRPr lang="en-SG" sz="2800" dirty="0"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C5F5AE-17F9-4AF8-9C20-B25760793F5E}"/>
              </a:ext>
            </a:extLst>
          </p:cNvPr>
          <p:cNvSpPr txBox="1"/>
          <p:nvPr/>
        </p:nvSpPr>
        <p:spPr>
          <a:xfrm>
            <a:off x="893523" y="4715710"/>
            <a:ext cx="798743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Therefore, 64KB + 5KB = 69KB.</a:t>
            </a:r>
            <a:endParaRPr lang="en-SG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214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15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AY2016/17 Semester 2 Q4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75EA8-4F61-4703-8788-78A5CAB5300C}"/>
              </a:ext>
            </a:extLst>
          </p:cNvPr>
          <p:cNvSpPr txBox="1"/>
          <p:nvPr/>
        </p:nvSpPr>
        <p:spPr>
          <a:xfrm>
            <a:off x="532264" y="570079"/>
            <a:ext cx="11177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>
              <a:spcAft>
                <a:spcPts val="600"/>
              </a:spcAft>
            </a:pPr>
            <a:r>
              <a:rPr lang="en-SG" sz="2400" dirty="0"/>
              <a:t>(a) 	Using the instruction set given, write the Zephyr assembly language equivalent of this program. Ensure that your code is properly commented.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75DBE2-0F70-4930-8873-904D6867241C}"/>
              </a:ext>
            </a:extLst>
          </p:cNvPr>
          <p:cNvSpPr/>
          <p:nvPr/>
        </p:nvSpPr>
        <p:spPr>
          <a:xfrm>
            <a:off x="532264" y="1688886"/>
            <a:ext cx="7294213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SG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LDI $1, 0         ; Initialize index </a:t>
            </a:r>
            <a:r>
              <a:rPr lang="en-SG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0</a:t>
            </a:r>
          </a:p>
          <a:p>
            <a:r>
              <a:rPr lang="en-SG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LDI $2, 5         ; Loop limit of 5</a:t>
            </a:r>
          </a:p>
          <a:p>
            <a:r>
              <a:rPr lang="en-SG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LDI $3, x         ; Base address of array x</a:t>
            </a:r>
          </a:p>
          <a:p>
            <a:r>
              <a:rPr lang="en-SG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LDI $4, 3         ; Our compare value</a:t>
            </a:r>
          </a:p>
          <a:p>
            <a:r>
              <a:rPr lang="en-SG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Label:	LW $5, $3         ; Load array element</a:t>
            </a:r>
          </a:p>
          <a:p>
            <a:r>
              <a:rPr lang="en-SG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BGT $5, $4, Out   ; Exit if bigger than 3</a:t>
            </a:r>
          </a:p>
          <a:p>
            <a:r>
              <a:rPr lang="en-SG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BEQ $5, $4, Out   ; Exit if equal to 3</a:t>
            </a:r>
          </a:p>
          <a:p>
            <a:r>
              <a:rPr lang="en-SG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 $5           ; Add 5 to array </a:t>
            </a:r>
            <a:r>
              <a:rPr lang="en-SG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elt</a:t>
            </a:r>
            <a:endParaRPr lang="en-SG" b="1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PUSHI 5           ;</a:t>
            </a:r>
          </a:p>
          <a:p>
            <a:r>
              <a:rPr lang="en-SG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               ;</a:t>
            </a:r>
          </a:p>
          <a:p>
            <a:r>
              <a:rPr lang="en-SG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POP $5            ; Get result</a:t>
            </a:r>
          </a:p>
          <a:p>
            <a:r>
              <a:rPr lang="en-SG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SW $5, $3         ; Store it back to array</a:t>
            </a:r>
          </a:p>
          <a:p>
            <a:r>
              <a:rPr lang="en-SG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Out:	INCW $3           ; Increment base by 4</a:t>
            </a:r>
          </a:p>
          <a:p>
            <a:r>
              <a:rPr lang="en-SG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INC $1            ; Increment index by 1</a:t>
            </a:r>
          </a:p>
          <a:p>
            <a:r>
              <a:rPr lang="en-SG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BLT $1, $2, Label ; Repeat if &lt;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D81F6E-7845-4C79-84BC-CAEEFB111F07}"/>
              </a:ext>
            </a:extLst>
          </p:cNvPr>
          <p:cNvSpPr txBox="1"/>
          <p:nvPr/>
        </p:nvSpPr>
        <p:spPr>
          <a:xfrm>
            <a:off x="8242628" y="1227221"/>
            <a:ext cx="3344779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(x[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]&lt;3)</a:t>
            </a:r>
          </a:p>
          <a:p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x[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x[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]+5;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991C3-CA65-4890-B6D3-079C5EF0C693}"/>
              </a:ext>
            </a:extLst>
          </p:cNvPr>
          <p:cNvSpPr txBox="1"/>
          <p:nvPr/>
        </p:nvSpPr>
        <p:spPr>
          <a:xfrm>
            <a:off x="8111614" y="2297606"/>
            <a:ext cx="3775587" cy="407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LDI $y, c: </a:t>
            </a: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Load Immediate c into register y.</a:t>
            </a:r>
          </a:p>
          <a:p>
            <a:pPr>
              <a:spcAft>
                <a:spcPts val="600"/>
              </a:spcAft>
            </a:pPr>
            <a:r>
              <a:rPr lang="en-SG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 $y, $x: </a:t>
            </a: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Load Word at address in $x into register y.</a:t>
            </a:r>
          </a:p>
          <a:p>
            <a:pPr>
              <a:spcAft>
                <a:spcPts val="600"/>
              </a:spcAft>
            </a:pPr>
            <a:r>
              <a:rPr lang="en-SG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 $y, $x: </a:t>
            </a: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Store Word in register y into address in register x.</a:t>
            </a:r>
          </a:p>
          <a:p>
            <a:pPr>
              <a:spcAft>
                <a:spcPts val="600"/>
              </a:spcAft>
            </a:pPr>
            <a:r>
              <a:rPr lang="en-SG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BEQ/BGT/BLT $x, $y, </a:t>
            </a:r>
            <a:r>
              <a:rPr lang="en-SG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SG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Branch if register x equal/greater than/less than y. </a:t>
            </a:r>
          </a:p>
          <a:p>
            <a:pPr>
              <a:spcAft>
                <a:spcPts val="600"/>
              </a:spcAft>
            </a:pPr>
            <a:r>
              <a:rPr lang="en-SG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INC/DEC $y: </a:t>
            </a: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Increment/decrement register y by 1.</a:t>
            </a:r>
          </a:p>
          <a:p>
            <a:pPr>
              <a:spcAft>
                <a:spcPts val="600"/>
              </a:spcAft>
            </a:pPr>
            <a:r>
              <a:rPr lang="en-SG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INCW/DECW $y: </a:t>
            </a:r>
            <a:r>
              <a:rPr lang="en-SG" b="1" dirty="0">
                <a:latin typeface="Calibri" panose="020F0502020204030204" pitchFamily="34" charset="0"/>
                <a:cs typeface="Calibri" panose="020F0502020204030204" pitchFamily="34" charset="0"/>
              </a:rPr>
              <a:t>Increment/decrement register y by 4.</a:t>
            </a:r>
          </a:p>
        </p:txBody>
      </p:sp>
    </p:spTree>
    <p:extLst>
      <p:ext uri="{BB962C8B-B14F-4D97-AF65-F5344CB8AC3E}">
        <p14:creationId xmlns:p14="http://schemas.microsoft.com/office/powerpoint/2010/main" val="399505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16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AY2016/17 Semester 2 Q4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75EA8-4F61-4703-8788-78A5CAB5300C}"/>
              </a:ext>
            </a:extLst>
          </p:cNvPr>
          <p:cNvSpPr txBox="1"/>
          <p:nvPr/>
        </p:nvSpPr>
        <p:spPr>
          <a:xfrm>
            <a:off x="532264" y="570079"/>
            <a:ext cx="11177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>
              <a:spcAft>
                <a:spcPts val="600"/>
              </a:spcAft>
            </a:pPr>
            <a:r>
              <a:rPr lang="en-SG" sz="2400" dirty="0"/>
              <a:t>(b) 	Sketch the instruction formats for all 6 classes, assuming that all 32 bits of a Zephyr instruction word are utilized fully, and that we maximize the number of opcode bits.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75DBE2-0F70-4930-8873-904D6867241C}"/>
              </a:ext>
            </a:extLst>
          </p:cNvPr>
          <p:cNvSpPr/>
          <p:nvPr/>
        </p:nvSpPr>
        <p:spPr>
          <a:xfrm>
            <a:off x="1397249" y="1716535"/>
            <a:ext cx="9103603" cy="26930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33CC"/>
                </a:solidFill>
              </a:rPr>
              <a:t>A: 32-bit operand</a:t>
            </a:r>
          </a:p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33CC"/>
                </a:solidFill>
              </a:rPr>
              <a:t>B: 29-bit operand, 3-bit register</a:t>
            </a:r>
          </a:p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33CC"/>
                </a:solidFill>
              </a:rPr>
              <a:t>C: 16-bit operand, 16-bit constant</a:t>
            </a:r>
          </a:p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33CC"/>
                </a:solidFill>
              </a:rPr>
              <a:t>D: 13-bit operand, 3-bit register, 16-bit constant</a:t>
            </a:r>
          </a:p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33CC"/>
                </a:solidFill>
              </a:rPr>
              <a:t>E: 26-bit operand, 3-bit register 1, 3-bit register 2</a:t>
            </a:r>
          </a:p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33CC"/>
                </a:solidFill>
              </a:rPr>
              <a:t>F: 10-bit operand, 3-bit register 1, 3-bit register 2, 16-bit displacement.</a:t>
            </a:r>
          </a:p>
        </p:txBody>
      </p:sp>
    </p:spTree>
    <p:extLst>
      <p:ext uri="{BB962C8B-B14F-4D97-AF65-F5344CB8AC3E}">
        <p14:creationId xmlns:p14="http://schemas.microsoft.com/office/powerpoint/2010/main" val="230480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17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AY2016/17 Semester 2 Q4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75EA8-4F61-4703-8788-78A5CAB5300C}"/>
              </a:ext>
            </a:extLst>
          </p:cNvPr>
          <p:cNvSpPr txBox="1"/>
          <p:nvPr/>
        </p:nvSpPr>
        <p:spPr>
          <a:xfrm>
            <a:off x="532264" y="570079"/>
            <a:ext cx="11177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>
              <a:spcAft>
                <a:spcPts val="600"/>
              </a:spcAft>
            </a:pPr>
            <a:r>
              <a:rPr lang="en-SG" sz="2400" dirty="0"/>
              <a:t>(c) 	If we utilize an expanding opcode scheme for Zephyr, what is the maximum number of opcodes possible, assuming that there are at least one instruction in each class?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75DBE2-0F70-4930-8873-904D6867241C}"/>
              </a:ext>
            </a:extLst>
          </p:cNvPr>
          <p:cNvSpPr/>
          <p:nvPr/>
        </p:nvSpPr>
        <p:spPr>
          <a:xfrm>
            <a:off x="663321" y="1511998"/>
            <a:ext cx="9780089" cy="48628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SG" sz="2000" dirty="0">
                <a:solidFill>
                  <a:srgbClr val="0033CC"/>
                </a:solidFill>
              </a:rPr>
              <a:t>We want to maximize the number of Class A instructions but must leave one special opcode each for the remaining classes.</a:t>
            </a:r>
          </a:p>
          <a:p>
            <a:pPr>
              <a:spcAft>
                <a:spcPts val="600"/>
              </a:spcAft>
            </a:pPr>
            <a:r>
              <a:rPr lang="en-SG" sz="2000" dirty="0">
                <a:solidFill>
                  <a:srgbClr val="0033CC"/>
                </a:solidFill>
              </a:rPr>
              <a:t>For these special opcodes, the remaining opcode bits cannot be used as they are part of “something else”, e.g. register numbers.</a:t>
            </a:r>
          </a:p>
          <a:p>
            <a:r>
              <a:rPr lang="en-SG" sz="2000" dirty="0">
                <a:solidFill>
                  <a:srgbClr val="0033CC"/>
                </a:solidFill>
              </a:rPr>
              <a:t>So # of unusable bits for each opcode class is:</a:t>
            </a:r>
          </a:p>
          <a:p>
            <a:r>
              <a:rPr lang="en-SG" sz="2000" dirty="0">
                <a:solidFill>
                  <a:srgbClr val="0033CC"/>
                </a:solidFill>
              </a:rPr>
              <a:t> </a:t>
            </a:r>
          </a:p>
          <a:p>
            <a:r>
              <a:rPr lang="en-SG" sz="2000" dirty="0">
                <a:solidFill>
                  <a:srgbClr val="0033CC"/>
                </a:solidFill>
              </a:rPr>
              <a:t>B: (32 – 29) = 3 bits</a:t>
            </a:r>
          </a:p>
          <a:p>
            <a:r>
              <a:rPr lang="en-SG" sz="2000" dirty="0">
                <a:solidFill>
                  <a:srgbClr val="0033CC"/>
                </a:solidFill>
              </a:rPr>
              <a:t>C: (32 – 16) = 16 bits</a:t>
            </a:r>
          </a:p>
          <a:p>
            <a:r>
              <a:rPr lang="en-SG" sz="2000" dirty="0">
                <a:solidFill>
                  <a:srgbClr val="0033CC"/>
                </a:solidFill>
              </a:rPr>
              <a:t>D: (32 – 13) = 19 bits</a:t>
            </a:r>
          </a:p>
          <a:p>
            <a:r>
              <a:rPr lang="en-SG" sz="2000" dirty="0">
                <a:solidFill>
                  <a:srgbClr val="0033CC"/>
                </a:solidFill>
              </a:rPr>
              <a:t>E: (32 – 26) = 6 bits</a:t>
            </a:r>
          </a:p>
          <a:p>
            <a:r>
              <a:rPr lang="en-SG" sz="2000" dirty="0">
                <a:solidFill>
                  <a:srgbClr val="0033CC"/>
                </a:solidFill>
              </a:rPr>
              <a:t>F: (32 – 10) = 22 bits</a:t>
            </a:r>
          </a:p>
          <a:p>
            <a:r>
              <a:rPr lang="en-SG" sz="2000" dirty="0">
                <a:solidFill>
                  <a:srgbClr val="0033CC"/>
                </a:solidFill>
              </a:rPr>
              <a:t> </a:t>
            </a:r>
          </a:p>
          <a:p>
            <a:r>
              <a:rPr lang="en-SG" sz="2000" dirty="0">
                <a:solidFill>
                  <a:srgbClr val="0033CC"/>
                </a:solidFill>
              </a:rPr>
              <a:t>So, total number of opcodes is: </a:t>
            </a:r>
            <a:r>
              <a:rPr lang="en-SG" sz="2000" b="1" dirty="0">
                <a:solidFill>
                  <a:srgbClr val="0033CC"/>
                </a:solidFill>
              </a:rPr>
              <a:t>2</a:t>
            </a:r>
            <a:r>
              <a:rPr lang="en-SG" sz="2000" b="1" baseline="30000" dirty="0">
                <a:solidFill>
                  <a:srgbClr val="0033CC"/>
                </a:solidFill>
              </a:rPr>
              <a:t>32</a:t>
            </a:r>
            <a:r>
              <a:rPr lang="en-SG" sz="2000" b="1" dirty="0">
                <a:solidFill>
                  <a:srgbClr val="0033CC"/>
                </a:solidFill>
              </a:rPr>
              <a:t> – 2</a:t>
            </a:r>
            <a:r>
              <a:rPr lang="en-SG" sz="2000" b="1" baseline="30000" dirty="0">
                <a:solidFill>
                  <a:srgbClr val="0033CC"/>
                </a:solidFill>
              </a:rPr>
              <a:t>3</a:t>
            </a:r>
            <a:r>
              <a:rPr lang="en-SG" sz="2000" b="1" dirty="0">
                <a:solidFill>
                  <a:srgbClr val="0033CC"/>
                </a:solidFill>
              </a:rPr>
              <a:t> – 2</a:t>
            </a:r>
            <a:r>
              <a:rPr lang="en-SG" sz="2000" b="1" baseline="30000" dirty="0">
                <a:solidFill>
                  <a:srgbClr val="0033CC"/>
                </a:solidFill>
              </a:rPr>
              <a:t>16</a:t>
            </a:r>
            <a:r>
              <a:rPr lang="en-SG" sz="2000" b="1" dirty="0">
                <a:solidFill>
                  <a:srgbClr val="0033CC"/>
                </a:solidFill>
              </a:rPr>
              <a:t> – 2</a:t>
            </a:r>
            <a:r>
              <a:rPr lang="en-SG" sz="2000" b="1" baseline="30000" dirty="0">
                <a:solidFill>
                  <a:srgbClr val="0033CC"/>
                </a:solidFill>
              </a:rPr>
              <a:t>19</a:t>
            </a:r>
            <a:r>
              <a:rPr lang="en-SG" sz="2000" b="1" dirty="0">
                <a:solidFill>
                  <a:srgbClr val="0033CC"/>
                </a:solidFill>
              </a:rPr>
              <a:t> – 2</a:t>
            </a:r>
            <a:r>
              <a:rPr lang="en-SG" sz="2000" b="1" baseline="30000" dirty="0">
                <a:solidFill>
                  <a:srgbClr val="0033CC"/>
                </a:solidFill>
              </a:rPr>
              <a:t>6</a:t>
            </a:r>
            <a:r>
              <a:rPr lang="en-SG" sz="2000" b="1" dirty="0">
                <a:solidFill>
                  <a:srgbClr val="0033CC"/>
                </a:solidFill>
              </a:rPr>
              <a:t> – 2</a:t>
            </a:r>
            <a:r>
              <a:rPr lang="en-SG" sz="2000" b="1" baseline="30000" dirty="0">
                <a:solidFill>
                  <a:srgbClr val="0033CC"/>
                </a:solidFill>
              </a:rPr>
              <a:t>22</a:t>
            </a:r>
            <a:r>
              <a:rPr lang="en-SG" sz="2000" b="1" dirty="0">
                <a:solidFill>
                  <a:srgbClr val="0033CC"/>
                </a:solidFill>
              </a:rPr>
              <a:t> + 5</a:t>
            </a:r>
          </a:p>
          <a:p>
            <a:r>
              <a:rPr lang="en-SG" sz="2000" dirty="0">
                <a:solidFill>
                  <a:srgbClr val="0033CC"/>
                </a:solidFill>
              </a:rPr>
              <a:t> </a:t>
            </a:r>
          </a:p>
          <a:p>
            <a:r>
              <a:rPr lang="en-SG" sz="2000" dirty="0">
                <a:solidFill>
                  <a:srgbClr val="0033CC"/>
                </a:solidFill>
              </a:rPr>
              <a:t>The +5 is the one instruction each in the remaining 5 classes.</a:t>
            </a:r>
          </a:p>
        </p:txBody>
      </p:sp>
    </p:spTree>
    <p:extLst>
      <p:ext uri="{BB962C8B-B14F-4D97-AF65-F5344CB8AC3E}">
        <p14:creationId xmlns:p14="http://schemas.microsoft.com/office/powerpoint/2010/main" val="363132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18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AY2016/17 Semester 2 Q4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75EA8-4F61-4703-8788-78A5CAB5300C}"/>
              </a:ext>
            </a:extLst>
          </p:cNvPr>
          <p:cNvSpPr txBox="1"/>
          <p:nvPr/>
        </p:nvSpPr>
        <p:spPr>
          <a:xfrm>
            <a:off x="532264" y="570079"/>
            <a:ext cx="11177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>
              <a:spcAft>
                <a:spcPts val="600"/>
              </a:spcAft>
            </a:pPr>
            <a:r>
              <a:rPr lang="en-SG" sz="2400" dirty="0"/>
              <a:t>(d) 	What is the minimum number of opcodes possible, assuming that there are at least one instruction in each class?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75DBE2-0F70-4930-8873-904D6867241C}"/>
              </a:ext>
            </a:extLst>
          </p:cNvPr>
          <p:cNvSpPr/>
          <p:nvPr/>
        </p:nvSpPr>
        <p:spPr>
          <a:xfrm>
            <a:off x="830476" y="1862741"/>
            <a:ext cx="9828215" cy="2462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33CC"/>
                </a:solidFill>
              </a:rPr>
              <a:t>We maximize the most restrictive case but leave opcodes for the remaining 5 classes. </a:t>
            </a:r>
          </a:p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33CC"/>
                </a:solidFill>
              </a:rPr>
              <a:t>In this case Class F is the most restrictive class since it has only 10 opcode bits. We reserve 5 opcodes for the remaining classes.</a:t>
            </a:r>
          </a:p>
          <a:p>
            <a:r>
              <a:rPr lang="en-SG" sz="2400" dirty="0">
                <a:solidFill>
                  <a:srgbClr val="0033CC"/>
                </a:solidFill>
              </a:rPr>
              <a:t> </a:t>
            </a:r>
          </a:p>
          <a:p>
            <a:r>
              <a:rPr lang="en-SG" sz="2400" dirty="0">
                <a:solidFill>
                  <a:srgbClr val="0033CC"/>
                </a:solidFill>
              </a:rPr>
              <a:t>So # of opcodes = 2</a:t>
            </a:r>
            <a:r>
              <a:rPr lang="en-SG" sz="2400" baseline="30000" dirty="0">
                <a:solidFill>
                  <a:srgbClr val="0033CC"/>
                </a:solidFill>
              </a:rPr>
              <a:t>10</a:t>
            </a:r>
            <a:r>
              <a:rPr lang="en-SG" sz="2400" dirty="0">
                <a:solidFill>
                  <a:srgbClr val="0033CC"/>
                </a:solidFill>
              </a:rPr>
              <a:t> – 5 + 5 = 2</a:t>
            </a:r>
            <a:r>
              <a:rPr lang="en-SG" sz="2400" baseline="30000" dirty="0">
                <a:solidFill>
                  <a:srgbClr val="0033CC"/>
                </a:solidFill>
              </a:rPr>
              <a:t>10 </a:t>
            </a:r>
            <a:r>
              <a:rPr lang="en-SG" sz="2400" dirty="0">
                <a:solidFill>
                  <a:srgbClr val="0033CC"/>
                </a:solidFill>
              </a:rPr>
              <a:t>= </a:t>
            </a:r>
            <a:r>
              <a:rPr lang="en-SG" sz="2400" b="1" dirty="0">
                <a:solidFill>
                  <a:srgbClr val="0033CC"/>
                </a:solidFill>
              </a:rPr>
              <a:t>1024 opcodes</a:t>
            </a:r>
            <a:r>
              <a:rPr lang="en-SG" sz="2400" dirty="0">
                <a:solidFill>
                  <a:srgbClr val="0033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920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19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113" y="123162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AY2016/17 Semester 2 Q5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36610-5C47-40A5-8962-A3FECBCE9853}"/>
              </a:ext>
            </a:extLst>
          </p:cNvPr>
          <p:cNvSpPr txBox="1"/>
          <p:nvPr/>
        </p:nvSpPr>
        <p:spPr>
          <a:xfrm>
            <a:off x="430306" y="712171"/>
            <a:ext cx="1104003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To support 2 new instructions:  </a:t>
            </a:r>
            <a:r>
              <a:rPr lang="en-SG" sz="2400" dirty="0">
                <a:solidFill>
                  <a:srgbClr val="0033CC"/>
                </a:solidFill>
              </a:rPr>
              <a:t>BLT</a:t>
            </a:r>
            <a:r>
              <a:rPr lang="en-SG" sz="2400" dirty="0"/>
              <a:t> </a:t>
            </a:r>
            <a:r>
              <a:rPr lang="en-SG" sz="2000" dirty="0"/>
              <a:t>(Branch on Less Than) </a:t>
            </a:r>
            <a:r>
              <a:rPr lang="en-SG" sz="2400" dirty="0"/>
              <a:t>and </a:t>
            </a:r>
            <a:r>
              <a:rPr lang="en-SG" sz="2400" dirty="0">
                <a:solidFill>
                  <a:srgbClr val="0033CC"/>
                </a:solidFill>
              </a:rPr>
              <a:t>BGT</a:t>
            </a:r>
            <a:r>
              <a:rPr lang="en-SG" sz="2400" dirty="0"/>
              <a:t> </a:t>
            </a:r>
            <a:r>
              <a:rPr lang="en-SG" sz="2000" dirty="0"/>
              <a:t>(Branch on Greater Than)</a:t>
            </a:r>
            <a:r>
              <a:rPr lang="en-SG" sz="2400" dirty="0"/>
              <a:t>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0F6DC9-B56A-482E-BBD6-8D57AA386340}"/>
              </a:ext>
            </a:extLst>
          </p:cNvPr>
          <p:cNvGrpSpPr/>
          <p:nvPr/>
        </p:nvGrpSpPr>
        <p:grpSpPr>
          <a:xfrm>
            <a:off x="2133257" y="1315928"/>
            <a:ext cx="6817657" cy="974533"/>
            <a:chOff x="2469434" y="1887198"/>
            <a:chExt cx="6817657" cy="974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3041DA-7ADC-4A2C-9296-B40A4021F0CD}"/>
                </a:ext>
              </a:extLst>
            </p:cNvPr>
            <p:cNvSpPr txBox="1"/>
            <p:nvPr/>
          </p:nvSpPr>
          <p:spPr>
            <a:xfrm>
              <a:off x="2469435" y="1887198"/>
              <a:ext cx="784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dirty="0"/>
                <a:t>BLT: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768DBCC-B380-4994-A70A-74782739E8C8}"/>
                </a:ext>
              </a:extLst>
            </p:cNvPr>
            <p:cNvGrpSpPr/>
            <p:nvPr/>
          </p:nvGrpSpPr>
          <p:grpSpPr>
            <a:xfrm>
              <a:off x="3124201" y="1887198"/>
              <a:ext cx="6162890" cy="369332"/>
              <a:chOff x="4917486" y="2480520"/>
              <a:chExt cx="6162890" cy="36933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A0734F-F7E2-4300-849B-A0C0AB05583B}"/>
                  </a:ext>
                </a:extLst>
              </p:cNvPr>
              <p:cNvSpPr txBox="1"/>
              <p:nvPr/>
            </p:nvSpPr>
            <p:spPr>
              <a:xfrm>
                <a:off x="4917486" y="2480520"/>
                <a:ext cx="122782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0x08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55F59E-6E68-495C-8379-CD8020C56736}"/>
                  </a:ext>
                </a:extLst>
              </p:cNvPr>
              <p:cNvSpPr txBox="1"/>
              <p:nvPr/>
            </p:nvSpPr>
            <p:spPr>
              <a:xfrm>
                <a:off x="6145307" y="2480520"/>
                <a:ext cx="927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 err="1"/>
                  <a:t>rs</a:t>
                </a:r>
                <a:endParaRPr lang="en-SG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FF8FBB-0DA6-4949-812D-23531A435ACD}"/>
                  </a:ext>
                </a:extLst>
              </p:cNvPr>
              <p:cNvSpPr txBox="1"/>
              <p:nvPr/>
            </p:nvSpPr>
            <p:spPr>
              <a:xfrm>
                <a:off x="7073153" y="2480520"/>
                <a:ext cx="927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rt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5E9D26-D9B7-4CA4-9AAB-B4A4A5F92105}"/>
                  </a:ext>
                </a:extLst>
              </p:cNvPr>
              <p:cNvSpPr txBox="1"/>
              <p:nvPr/>
            </p:nvSpPr>
            <p:spPr>
              <a:xfrm>
                <a:off x="7996863" y="2480520"/>
                <a:ext cx="308351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displacement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C0E47B-25AF-4DF7-A412-363E0ED77A34}"/>
                </a:ext>
              </a:extLst>
            </p:cNvPr>
            <p:cNvSpPr txBox="1"/>
            <p:nvPr/>
          </p:nvSpPr>
          <p:spPr>
            <a:xfrm>
              <a:off x="2469434" y="2461621"/>
              <a:ext cx="7847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000" dirty="0"/>
                <a:t>BGT: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3A1DC3-2A6A-44E2-8129-4794A8D8CA83}"/>
                </a:ext>
              </a:extLst>
            </p:cNvPr>
            <p:cNvGrpSpPr/>
            <p:nvPr/>
          </p:nvGrpSpPr>
          <p:grpSpPr>
            <a:xfrm>
              <a:off x="3124201" y="2461621"/>
              <a:ext cx="6162890" cy="369332"/>
              <a:chOff x="4917486" y="2480520"/>
              <a:chExt cx="6162890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0CE8CE-0315-485A-AFDC-E9869DA1D72A}"/>
                  </a:ext>
                </a:extLst>
              </p:cNvPr>
              <p:cNvSpPr txBox="1"/>
              <p:nvPr/>
            </p:nvSpPr>
            <p:spPr>
              <a:xfrm>
                <a:off x="4917486" y="2480520"/>
                <a:ext cx="122782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0x12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9E4D398-5D7E-4620-839B-9D74407F27AC}"/>
                  </a:ext>
                </a:extLst>
              </p:cNvPr>
              <p:cNvSpPr txBox="1"/>
              <p:nvPr/>
            </p:nvSpPr>
            <p:spPr>
              <a:xfrm>
                <a:off x="6145307" y="2480520"/>
                <a:ext cx="927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 err="1"/>
                  <a:t>rs</a:t>
                </a:r>
                <a:endParaRPr lang="en-SG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5A302A-BE85-448F-82C4-7151ED0771DD}"/>
                  </a:ext>
                </a:extLst>
              </p:cNvPr>
              <p:cNvSpPr txBox="1"/>
              <p:nvPr/>
            </p:nvSpPr>
            <p:spPr>
              <a:xfrm>
                <a:off x="7073153" y="2480520"/>
                <a:ext cx="92784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rt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A48C999-F548-4AAB-8490-459637193F34}"/>
                  </a:ext>
                </a:extLst>
              </p:cNvPr>
              <p:cNvSpPr txBox="1"/>
              <p:nvPr/>
            </p:nvSpPr>
            <p:spPr>
              <a:xfrm>
                <a:off x="7996863" y="2480520"/>
                <a:ext cx="308351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displacement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ACE884F-0353-400D-B1A6-91954712CAFF}"/>
              </a:ext>
            </a:extLst>
          </p:cNvPr>
          <p:cNvSpPr txBox="1"/>
          <p:nvPr/>
        </p:nvSpPr>
        <p:spPr>
          <a:xfrm>
            <a:off x="302387" y="2528313"/>
            <a:ext cx="40066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indent="-444500">
              <a:spcAft>
                <a:spcPts val="600"/>
              </a:spcAft>
              <a:buAutoNum type="alphaLcParenBoth"/>
              <a:tabLst>
                <a:tab pos="444500" algn="l"/>
              </a:tabLst>
            </a:pPr>
            <a:r>
              <a:rPr lang="en-SG" sz="2000" dirty="0"/>
              <a:t>The ALU is shown below. Show, by adding AT MOST ONE 32-input logic gate and any additional wires, how to generate the </a:t>
            </a:r>
            <a:r>
              <a:rPr lang="en-SG" sz="2000" b="1" dirty="0" err="1"/>
              <a:t>IsZero</a:t>
            </a:r>
            <a:r>
              <a:rPr lang="en-SG" sz="2000" dirty="0"/>
              <a:t> and </a:t>
            </a:r>
            <a:r>
              <a:rPr lang="en-SG" sz="2000" b="1" dirty="0" err="1"/>
              <a:t>IsNegative</a:t>
            </a:r>
            <a:r>
              <a:rPr lang="en-SG" sz="2000" dirty="0"/>
              <a:t> signals. </a:t>
            </a:r>
          </a:p>
          <a:p>
            <a:pPr marL="806450" indent="-268288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 err="1"/>
              <a:t>IsZero</a:t>
            </a:r>
            <a:r>
              <a:rPr lang="en-SG" sz="2000" dirty="0"/>
              <a:t> signal is 1 when ALUIn1 – ALUIn2 = 0</a:t>
            </a:r>
          </a:p>
          <a:p>
            <a:pPr marL="806450" indent="-268288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000" dirty="0" err="1"/>
              <a:t>IsNegative</a:t>
            </a:r>
            <a:r>
              <a:rPr lang="en-SG" sz="2000" dirty="0"/>
              <a:t> signal is 1 when ALUIn1 – AluIn2 &lt; 0.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EA448AD-8E9D-4880-B326-FE46B2835D1C}"/>
              </a:ext>
            </a:extLst>
          </p:cNvPr>
          <p:cNvGrpSpPr/>
          <p:nvPr/>
        </p:nvGrpSpPr>
        <p:grpSpPr>
          <a:xfrm>
            <a:off x="4410135" y="2955025"/>
            <a:ext cx="2920865" cy="2730474"/>
            <a:chOff x="6898341" y="3429000"/>
            <a:chExt cx="2920865" cy="273047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24C4CD3-0804-4255-8B71-EAECD2FBCEEB}"/>
                </a:ext>
              </a:extLst>
            </p:cNvPr>
            <p:cNvGrpSpPr/>
            <p:nvPr/>
          </p:nvGrpSpPr>
          <p:grpSpPr>
            <a:xfrm>
              <a:off x="7598439" y="3429000"/>
              <a:ext cx="1635866" cy="2254147"/>
              <a:chOff x="7598439" y="3429000"/>
              <a:chExt cx="1635866" cy="2254147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43C2012A-6209-491A-B56D-12E237AF3EB8}"/>
                  </a:ext>
                </a:extLst>
              </p:cNvPr>
              <p:cNvSpPr/>
              <p:nvPr/>
            </p:nvSpPr>
            <p:spPr>
              <a:xfrm>
                <a:off x="7664825" y="3429000"/>
                <a:ext cx="1439177" cy="2234694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0BB4E4-86F7-490F-AD30-25918D3F7CE8}"/>
                  </a:ext>
                </a:extLst>
              </p:cNvPr>
              <p:cNvSpPr txBox="1"/>
              <p:nvPr/>
            </p:nvSpPr>
            <p:spPr>
              <a:xfrm>
                <a:off x="7598439" y="3864863"/>
                <a:ext cx="9412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b="1" dirty="0"/>
                  <a:t>ALUIn1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A42DEF-ECAE-46CA-AD97-D991DCD47B20}"/>
                  </a:ext>
                </a:extLst>
              </p:cNvPr>
              <p:cNvSpPr txBox="1"/>
              <p:nvPr/>
            </p:nvSpPr>
            <p:spPr>
              <a:xfrm>
                <a:off x="7598439" y="4764278"/>
                <a:ext cx="9412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b="1" dirty="0"/>
                  <a:t>ALUIn2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DD3382-5DE4-4431-9AA3-4EFC42D0F55E}"/>
                  </a:ext>
                </a:extLst>
              </p:cNvPr>
              <p:cNvSpPr txBox="1"/>
              <p:nvPr/>
            </p:nvSpPr>
            <p:spPr>
              <a:xfrm>
                <a:off x="8293011" y="4313459"/>
                <a:ext cx="9412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600" b="1" dirty="0" err="1"/>
                  <a:t>ALUOut</a:t>
                </a:r>
                <a:endParaRPr lang="en-SG" sz="1600" b="1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4DFA888-5870-45F8-8C2E-A2E8B9444619}"/>
                  </a:ext>
                </a:extLst>
              </p:cNvPr>
              <p:cNvSpPr txBox="1"/>
              <p:nvPr/>
            </p:nvSpPr>
            <p:spPr>
              <a:xfrm>
                <a:off x="7734147" y="5344593"/>
                <a:ext cx="13555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 err="1"/>
                  <a:t>ALUControl</a:t>
                </a:r>
                <a:endParaRPr lang="en-SG" sz="1600" b="1" dirty="0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F5A593C-D409-41E9-BDC1-822812ACB586}"/>
                </a:ext>
              </a:extLst>
            </p:cNvPr>
            <p:cNvGrpSpPr/>
            <p:nvPr/>
          </p:nvGrpSpPr>
          <p:grpSpPr>
            <a:xfrm>
              <a:off x="6898341" y="3660219"/>
              <a:ext cx="700098" cy="489070"/>
              <a:chOff x="6898341" y="3442984"/>
              <a:chExt cx="700098" cy="48907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EA22BA-6D80-401F-8FC5-CAAE0277E895}"/>
                  </a:ext>
                </a:extLst>
              </p:cNvPr>
              <p:cNvSpPr txBox="1"/>
              <p:nvPr/>
            </p:nvSpPr>
            <p:spPr>
              <a:xfrm>
                <a:off x="6917818" y="3442984"/>
                <a:ext cx="5401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/>
                  <a:t>32</a:t>
                </a:r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7817B253-545F-43E9-9815-342F781D9C6F}"/>
                  </a:ext>
                </a:extLst>
              </p:cNvPr>
              <p:cNvGrpSpPr/>
              <p:nvPr/>
            </p:nvGrpSpPr>
            <p:grpSpPr>
              <a:xfrm>
                <a:off x="6898341" y="3750702"/>
                <a:ext cx="700098" cy="181352"/>
                <a:chOff x="6898341" y="3750702"/>
                <a:chExt cx="700098" cy="181352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CCC54D3-E179-4A21-A026-45F185C925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98341" y="3841378"/>
                  <a:ext cx="70009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38EF2BA2-5A15-4967-A228-583FAD5231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57770" y="3750702"/>
                  <a:ext cx="87618" cy="1813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102C22F-86D3-44AD-BE77-09E88B6F0AF1}"/>
                </a:ext>
              </a:extLst>
            </p:cNvPr>
            <p:cNvGrpSpPr/>
            <p:nvPr/>
          </p:nvGrpSpPr>
          <p:grpSpPr>
            <a:xfrm>
              <a:off x="6931534" y="4530653"/>
              <a:ext cx="700098" cy="489070"/>
              <a:chOff x="6898341" y="3442984"/>
              <a:chExt cx="700098" cy="489070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3C06629-6A9F-46AC-85A8-1B6D0F2ED1A1}"/>
                  </a:ext>
                </a:extLst>
              </p:cNvPr>
              <p:cNvSpPr txBox="1"/>
              <p:nvPr/>
            </p:nvSpPr>
            <p:spPr>
              <a:xfrm>
                <a:off x="6917818" y="3442984"/>
                <a:ext cx="5401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/>
                  <a:t>32</a:t>
                </a: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72916AF0-8CEF-4B7B-AA04-B20FEF0A40F2}"/>
                  </a:ext>
                </a:extLst>
              </p:cNvPr>
              <p:cNvGrpSpPr/>
              <p:nvPr/>
            </p:nvGrpSpPr>
            <p:grpSpPr>
              <a:xfrm>
                <a:off x="6898341" y="3750702"/>
                <a:ext cx="700098" cy="181352"/>
                <a:chOff x="6898341" y="3750702"/>
                <a:chExt cx="700098" cy="181352"/>
              </a:xfrm>
            </p:grpSpPr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310656F4-7086-46CA-A340-79D5B32E42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98341" y="3841378"/>
                  <a:ext cx="70009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B241530-DA9B-412E-BBC4-62B55819BC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57770" y="3750702"/>
                  <a:ext cx="87618" cy="1813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A013A30-D815-4211-9096-47ECA8EFDE15}"/>
                </a:ext>
              </a:extLst>
            </p:cNvPr>
            <p:cNvGrpSpPr/>
            <p:nvPr/>
          </p:nvGrpSpPr>
          <p:grpSpPr>
            <a:xfrm>
              <a:off x="9119108" y="4058613"/>
              <a:ext cx="700098" cy="536936"/>
              <a:chOff x="6898341" y="3442984"/>
              <a:chExt cx="700098" cy="489070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107A017-E89D-4064-900F-3E92AEF5BA81}"/>
                  </a:ext>
                </a:extLst>
              </p:cNvPr>
              <p:cNvSpPr txBox="1"/>
              <p:nvPr/>
            </p:nvSpPr>
            <p:spPr>
              <a:xfrm>
                <a:off x="6917818" y="3442984"/>
                <a:ext cx="5401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/>
                  <a:t>32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643F145-D17D-4039-AC6B-5101525102F4}"/>
                  </a:ext>
                </a:extLst>
              </p:cNvPr>
              <p:cNvGrpSpPr/>
              <p:nvPr/>
            </p:nvGrpSpPr>
            <p:grpSpPr>
              <a:xfrm>
                <a:off x="6898341" y="3750702"/>
                <a:ext cx="700098" cy="181352"/>
                <a:chOff x="6898341" y="3750702"/>
                <a:chExt cx="700098" cy="181352"/>
              </a:xfrm>
            </p:grpSpPr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8F1D2911-4D97-40A1-96BC-45215F97F8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98341" y="3841378"/>
                  <a:ext cx="70009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54841E5-50AB-4FAB-AEF9-8D3937ECA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57770" y="3750702"/>
                  <a:ext cx="87618" cy="1813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D2A5DD85-65BB-4345-8BCB-ED77ACD9BAE4}"/>
                </a:ext>
              </a:extLst>
            </p:cNvPr>
            <p:cNvGrpSpPr/>
            <p:nvPr/>
          </p:nvGrpSpPr>
          <p:grpSpPr>
            <a:xfrm>
              <a:off x="7999610" y="5677606"/>
              <a:ext cx="540123" cy="481868"/>
              <a:chOff x="8124243" y="5672780"/>
              <a:chExt cx="540123" cy="48186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5973E5-1B7C-42F5-AB27-CF0DBAE6BE39}"/>
                  </a:ext>
                </a:extLst>
              </p:cNvPr>
              <p:cNvSpPr txBox="1"/>
              <p:nvPr/>
            </p:nvSpPr>
            <p:spPr>
              <a:xfrm>
                <a:off x="8124243" y="5816094"/>
                <a:ext cx="5401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1600" b="1" dirty="0"/>
                  <a:t>4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BE529E00-9DA1-44F0-9F20-8B177BB7808E}"/>
                  </a:ext>
                </a:extLst>
              </p:cNvPr>
              <p:cNvGrpSpPr/>
              <p:nvPr/>
            </p:nvGrpSpPr>
            <p:grpSpPr>
              <a:xfrm rot="16200000">
                <a:off x="8298799" y="5841057"/>
                <a:ext cx="481868" cy="145314"/>
                <a:chOff x="7116571" y="3768721"/>
                <a:chExt cx="481868" cy="145314"/>
              </a:xfrm>
            </p:grpSpPr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24678816-DD2E-4CDF-844F-316AB9F689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7357505" y="3600444"/>
                  <a:ext cx="0" cy="48186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D09D846-13D2-4774-92C5-684B700883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7228569" y="3789670"/>
                  <a:ext cx="145314" cy="1034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38B7734-402D-48E9-AE46-08E373180091}"/>
              </a:ext>
            </a:extLst>
          </p:cNvPr>
          <p:cNvGrpSpPr/>
          <p:nvPr/>
        </p:nvGrpSpPr>
        <p:grpSpPr>
          <a:xfrm>
            <a:off x="7331000" y="3628365"/>
            <a:ext cx="2530447" cy="748461"/>
            <a:chOff x="7331000" y="3628365"/>
            <a:chExt cx="2530447" cy="748461"/>
          </a:xfrm>
        </p:grpSpPr>
        <p:grpSp>
          <p:nvGrpSpPr>
            <p:cNvPr id="111" name="Group 2">
              <a:extLst>
                <a:ext uri="{FF2B5EF4-FFF2-40B4-BE49-F238E27FC236}">
                  <a16:creationId xmlns:a16="http://schemas.microsoft.com/office/drawing/2014/main" id="{2B8AAE7D-EBDC-4427-B7AA-8F2ECDA988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4740" y="3628365"/>
              <a:ext cx="941294" cy="748461"/>
              <a:chOff x="9583" y="3765"/>
              <a:chExt cx="857" cy="604"/>
            </a:xfrm>
          </p:grpSpPr>
          <p:sp>
            <p:nvSpPr>
              <p:cNvPr id="112" name="Oval 3">
                <a:extLst>
                  <a:ext uri="{FF2B5EF4-FFF2-40B4-BE49-F238E27FC236}">
                    <a16:creationId xmlns:a16="http://schemas.microsoft.com/office/drawing/2014/main" id="{27316AEA-6BA9-447F-83A2-DC4C2ED73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08" y="3995"/>
                <a:ext cx="132" cy="143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grpSp>
            <p:nvGrpSpPr>
              <p:cNvPr id="113" name="Group 4">
                <a:extLst>
                  <a:ext uri="{FF2B5EF4-FFF2-40B4-BE49-F238E27FC236}">
                    <a16:creationId xmlns:a16="http://schemas.microsoft.com/office/drawing/2014/main" id="{FF47B9B5-5F62-42E5-AD26-D412433E4D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83" y="3765"/>
                <a:ext cx="722" cy="604"/>
                <a:chOff x="7813" y="3523"/>
                <a:chExt cx="722" cy="604"/>
              </a:xfrm>
            </p:grpSpPr>
            <p:sp>
              <p:nvSpPr>
                <p:cNvPr id="114" name="Freeform 5">
                  <a:extLst>
                    <a:ext uri="{FF2B5EF4-FFF2-40B4-BE49-F238E27FC236}">
                      <a16:creationId xmlns:a16="http://schemas.microsoft.com/office/drawing/2014/main" id="{62D8E3AC-EC36-450C-9FED-C853C02B6B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15" y="3525"/>
                  <a:ext cx="720" cy="308"/>
                </a:xfrm>
                <a:custGeom>
                  <a:avLst/>
                  <a:gdLst>
                    <a:gd name="T0" fmla="*/ 0 w 765"/>
                    <a:gd name="T1" fmla="*/ 0 h 300"/>
                    <a:gd name="T2" fmla="*/ 525 w 765"/>
                    <a:gd name="T3" fmla="*/ 75 h 300"/>
                    <a:gd name="T4" fmla="*/ 765 w 765"/>
                    <a:gd name="T5" fmla="*/ 30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65" h="300">
                      <a:moveTo>
                        <a:pt x="0" y="0"/>
                      </a:moveTo>
                      <a:cubicBezTo>
                        <a:pt x="199" y="12"/>
                        <a:pt x="398" y="25"/>
                        <a:pt x="525" y="75"/>
                      </a:cubicBezTo>
                      <a:cubicBezTo>
                        <a:pt x="652" y="125"/>
                        <a:pt x="708" y="212"/>
                        <a:pt x="765" y="300"/>
                      </a:cubicBezTo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 dirty="0"/>
                </a:p>
              </p:txBody>
            </p:sp>
            <p:sp>
              <p:nvSpPr>
                <p:cNvPr id="115" name="Freeform 6">
                  <a:extLst>
                    <a:ext uri="{FF2B5EF4-FFF2-40B4-BE49-F238E27FC236}">
                      <a16:creationId xmlns:a16="http://schemas.microsoft.com/office/drawing/2014/main" id="{BBE57D86-EB4C-421D-9AAC-AE6E7C9A95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815" y="3817"/>
                  <a:ext cx="720" cy="308"/>
                </a:xfrm>
                <a:custGeom>
                  <a:avLst/>
                  <a:gdLst>
                    <a:gd name="T0" fmla="*/ 0 w 765"/>
                    <a:gd name="T1" fmla="*/ 0 h 300"/>
                    <a:gd name="T2" fmla="*/ 525 w 765"/>
                    <a:gd name="T3" fmla="*/ 75 h 300"/>
                    <a:gd name="T4" fmla="*/ 765 w 765"/>
                    <a:gd name="T5" fmla="*/ 30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65" h="300">
                      <a:moveTo>
                        <a:pt x="0" y="0"/>
                      </a:moveTo>
                      <a:cubicBezTo>
                        <a:pt x="199" y="12"/>
                        <a:pt x="398" y="25"/>
                        <a:pt x="525" y="75"/>
                      </a:cubicBezTo>
                      <a:cubicBezTo>
                        <a:pt x="652" y="125"/>
                        <a:pt x="708" y="212"/>
                        <a:pt x="765" y="300"/>
                      </a:cubicBezTo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116" name="Freeform 7">
                  <a:extLst>
                    <a:ext uri="{FF2B5EF4-FFF2-40B4-BE49-F238E27FC236}">
                      <a16:creationId xmlns:a16="http://schemas.microsoft.com/office/drawing/2014/main" id="{F6C7F2FF-E1B6-4924-9676-2F79FA4413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13" y="3523"/>
                  <a:ext cx="184" cy="604"/>
                </a:xfrm>
                <a:custGeom>
                  <a:avLst/>
                  <a:gdLst>
                    <a:gd name="T0" fmla="*/ 2 w 184"/>
                    <a:gd name="T1" fmla="*/ 2 h 604"/>
                    <a:gd name="T2" fmla="*/ 167 w 184"/>
                    <a:gd name="T3" fmla="*/ 317 h 604"/>
                    <a:gd name="T4" fmla="*/ 2 w 184"/>
                    <a:gd name="T5" fmla="*/ 602 h 604"/>
                    <a:gd name="T6" fmla="*/ 182 w 184"/>
                    <a:gd name="T7" fmla="*/ 302 h 604"/>
                    <a:gd name="T8" fmla="*/ 2 w 184"/>
                    <a:gd name="T9" fmla="*/ 2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604">
                      <a:moveTo>
                        <a:pt x="2" y="2"/>
                      </a:moveTo>
                      <a:cubicBezTo>
                        <a:pt x="0" y="4"/>
                        <a:pt x="167" y="217"/>
                        <a:pt x="167" y="317"/>
                      </a:cubicBezTo>
                      <a:cubicBezTo>
                        <a:pt x="167" y="417"/>
                        <a:pt x="0" y="604"/>
                        <a:pt x="2" y="602"/>
                      </a:cubicBezTo>
                      <a:cubicBezTo>
                        <a:pt x="4" y="600"/>
                        <a:pt x="180" y="402"/>
                        <a:pt x="182" y="302"/>
                      </a:cubicBezTo>
                      <a:cubicBezTo>
                        <a:pt x="184" y="202"/>
                        <a:pt x="4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117" name="Freeform 8">
                  <a:extLst>
                    <a:ext uri="{FF2B5EF4-FFF2-40B4-BE49-F238E27FC236}">
                      <a16:creationId xmlns:a16="http://schemas.microsoft.com/office/drawing/2014/main" id="{512C0432-5A44-427B-B0E1-1BDF6F2C39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93" y="3825"/>
                  <a:ext cx="229" cy="240"/>
                </a:xfrm>
                <a:custGeom>
                  <a:avLst/>
                  <a:gdLst>
                    <a:gd name="T0" fmla="*/ 2 w 229"/>
                    <a:gd name="T1" fmla="*/ 240 h 240"/>
                    <a:gd name="T2" fmla="*/ 182 w 229"/>
                    <a:gd name="T3" fmla="*/ 120 h 240"/>
                    <a:gd name="T4" fmla="*/ 227 w 229"/>
                    <a:gd name="T5" fmla="*/ 0 h 240"/>
                    <a:gd name="T6" fmla="*/ 167 w 229"/>
                    <a:gd name="T7" fmla="*/ 120 h 240"/>
                    <a:gd name="T8" fmla="*/ 2 w 229"/>
                    <a:gd name="T9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240">
                      <a:moveTo>
                        <a:pt x="2" y="240"/>
                      </a:moveTo>
                      <a:cubicBezTo>
                        <a:pt x="4" y="240"/>
                        <a:pt x="145" y="160"/>
                        <a:pt x="182" y="120"/>
                      </a:cubicBezTo>
                      <a:cubicBezTo>
                        <a:pt x="219" y="80"/>
                        <a:pt x="229" y="0"/>
                        <a:pt x="227" y="0"/>
                      </a:cubicBezTo>
                      <a:cubicBezTo>
                        <a:pt x="225" y="0"/>
                        <a:pt x="194" y="85"/>
                        <a:pt x="167" y="120"/>
                      </a:cubicBezTo>
                      <a:cubicBezTo>
                        <a:pt x="140" y="155"/>
                        <a:pt x="0" y="240"/>
                        <a:pt x="2" y="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59131" dir="3683372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1809245-CED5-46BD-98F4-5CD50FCD8A38}"/>
                </a:ext>
              </a:extLst>
            </p:cNvPr>
            <p:cNvCxnSpPr>
              <a:cxnSpLocks/>
            </p:cNvCxnSpPr>
            <p:nvPr/>
          </p:nvCxnSpPr>
          <p:spPr>
            <a:xfrm>
              <a:off x="7331000" y="4022023"/>
              <a:ext cx="440398" cy="0"/>
            </a:xfrm>
            <a:prstGeom prst="line">
              <a:avLst/>
            </a:prstGeom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4FB0F0-BE74-4810-B194-32567CCFA11C}"/>
                </a:ext>
              </a:extLst>
            </p:cNvPr>
            <p:cNvCxnSpPr>
              <a:cxnSpLocks/>
            </p:cNvCxnSpPr>
            <p:nvPr/>
          </p:nvCxnSpPr>
          <p:spPr>
            <a:xfrm>
              <a:off x="8506034" y="4022516"/>
              <a:ext cx="440398" cy="0"/>
            </a:xfrm>
            <a:prstGeom prst="line">
              <a:avLst/>
            </a:prstGeom>
            <a:ln w="1905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DC784DD-999D-4367-8959-A66048456AF5}"/>
                </a:ext>
              </a:extLst>
            </p:cNvPr>
            <p:cNvSpPr txBox="1"/>
            <p:nvPr/>
          </p:nvSpPr>
          <p:spPr>
            <a:xfrm>
              <a:off x="8918681" y="3792627"/>
              <a:ext cx="9427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dirty="0" err="1">
                  <a:solidFill>
                    <a:srgbClr val="0033CC"/>
                  </a:solidFill>
                </a:rPr>
                <a:t>IsZero</a:t>
              </a:r>
              <a:endParaRPr lang="en-SG" sz="2000" b="1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DCB3BD8-D066-4629-A791-01235F20BC2D}"/>
              </a:ext>
            </a:extLst>
          </p:cNvPr>
          <p:cNvGrpSpPr/>
          <p:nvPr/>
        </p:nvGrpSpPr>
        <p:grpSpPr>
          <a:xfrm>
            <a:off x="7022993" y="4037157"/>
            <a:ext cx="3106914" cy="1249546"/>
            <a:chOff x="7022993" y="4037157"/>
            <a:chExt cx="3106914" cy="124954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21D05DF-0145-4906-9CB9-5A4BA6BBF134}"/>
                </a:ext>
              </a:extLst>
            </p:cNvPr>
            <p:cNvGrpSpPr/>
            <p:nvPr/>
          </p:nvGrpSpPr>
          <p:grpSpPr>
            <a:xfrm>
              <a:off x="7138378" y="4037157"/>
              <a:ext cx="2991529" cy="1249546"/>
              <a:chOff x="7138378" y="4037157"/>
              <a:chExt cx="2991529" cy="1249546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9F548BC-E4EF-4255-AFDB-91CF711330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8378" y="5114652"/>
                <a:ext cx="1518416" cy="0"/>
              </a:xfrm>
              <a:prstGeom prst="line">
                <a:avLst/>
              </a:prstGeom>
              <a:ln w="1905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402CD6-37A4-4475-B4AA-BB3151A57A52}"/>
                  </a:ext>
                </a:extLst>
              </p:cNvPr>
              <p:cNvSpPr txBox="1"/>
              <p:nvPr/>
            </p:nvSpPr>
            <p:spPr>
              <a:xfrm>
                <a:off x="8650221" y="4886593"/>
                <a:ext cx="1479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b="1" dirty="0" err="1">
                    <a:solidFill>
                      <a:srgbClr val="0033CC"/>
                    </a:solidFill>
                  </a:rPr>
                  <a:t>IsNegative</a:t>
                </a:r>
                <a:endParaRPr lang="en-SG" sz="2000" b="1" dirty="0">
                  <a:solidFill>
                    <a:srgbClr val="0033CC"/>
                  </a:solidFill>
                </a:endParaRP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53E0B1-B8C6-49D8-84ED-0A7923679E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8378" y="4037157"/>
                <a:ext cx="4256" cy="1077495"/>
              </a:xfrm>
              <a:prstGeom prst="line">
                <a:avLst/>
              </a:prstGeom>
              <a:ln w="19050">
                <a:solidFill>
                  <a:srgbClr val="0033CC"/>
                </a:solidFill>
                <a:headEnd type="oval" w="lg" len="lg"/>
                <a:tailEnd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566B228-66B3-4D95-8061-FE6BA29EAB70}"/>
                </a:ext>
              </a:extLst>
            </p:cNvPr>
            <p:cNvSpPr txBox="1"/>
            <p:nvPr/>
          </p:nvSpPr>
          <p:spPr>
            <a:xfrm>
              <a:off x="7022993" y="4791229"/>
              <a:ext cx="13470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dirty="0" err="1">
                  <a:solidFill>
                    <a:srgbClr val="0033CC"/>
                  </a:solidFill>
                </a:rPr>
                <a:t>ALUOut</a:t>
              </a:r>
              <a:r>
                <a:rPr lang="en-SG" sz="1600" dirty="0">
                  <a:solidFill>
                    <a:srgbClr val="0033CC"/>
                  </a:solidFill>
                </a:rPr>
                <a:t>[31]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70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DC4B34C-02F9-4A5E-B23A-5A83A73D1644}"/>
              </a:ext>
            </a:extLst>
          </p:cNvPr>
          <p:cNvSpPr txBox="1"/>
          <p:nvPr/>
        </p:nvSpPr>
        <p:spPr>
          <a:xfrm>
            <a:off x="629617" y="231605"/>
            <a:ext cx="10043160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3600" dirty="0"/>
              <a:t>Contents:</a:t>
            </a:r>
          </a:p>
          <a:p>
            <a:pPr marL="808038" indent="-457200">
              <a:buFont typeface="Wingdings" panose="05000000000000000000" pitchFamily="2" charset="2"/>
              <a:buChar char="§"/>
            </a:pPr>
            <a:r>
              <a:rPr lang="en-SG" sz="2800" dirty="0"/>
              <a:t>AY2015/16 Sem1 Exam Q11 (Pipelining)</a:t>
            </a:r>
          </a:p>
          <a:p>
            <a:pPr marL="808038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800" dirty="0"/>
              <a:t>AY2015/16 Sem1 Exam Q12 (Cache)</a:t>
            </a:r>
          </a:p>
          <a:p>
            <a:pPr marL="808038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AY2016/17 Sem2 Midterm Test Q4 (Boolean Algebra)</a:t>
            </a:r>
          </a:p>
          <a:p>
            <a:pPr marL="808038" indent="-457200"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006600"/>
                </a:solidFill>
              </a:rPr>
              <a:t>AY2016/17 Sem2 Exam Q2</a:t>
            </a:r>
          </a:p>
          <a:p>
            <a:pPr marL="808038" indent="-457200"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006600"/>
                </a:solidFill>
              </a:rPr>
              <a:t>AY2016/17 Sem2 Exam Q6</a:t>
            </a:r>
          </a:p>
          <a:p>
            <a:pPr marL="808038" indent="-457200"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006600"/>
                </a:solidFill>
              </a:rPr>
              <a:t>AY2016/17 Sem2 Exam Q4(a)-(d) (Zephyr)</a:t>
            </a:r>
          </a:p>
          <a:p>
            <a:pPr marL="808038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006600"/>
                </a:solidFill>
              </a:rPr>
              <a:t>AY2016/17 Sem2 Exam Q5 (Datapath/control)</a:t>
            </a:r>
          </a:p>
          <a:p>
            <a:pPr marL="808038" indent="-457200"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0033CC"/>
                </a:solidFill>
              </a:rPr>
              <a:t>AY2017/18 Sem2 Exam Q3 (Combinational circuits)</a:t>
            </a:r>
          </a:p>
          <a:p>
            <a:pPr marL="808038" indent="-457200"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0033CC"/>
                </a:solidFill>
              </a:rPr>
              <a:t>AY2017/18 Sem2 Exam Q4 (Datapath/control)</a:t>
            </a:r>
          </a:p>
          <a:p>
            <a:pPr marL="808038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0033CC"/>
                </a:solidFill>
              </a:rPr>
              <a:t>AY2017/18 Sem2 Exam Q7 (Cache)</a:t>
            </a:r>
          </a:p>
          <a:p>
            <a:pPr marL="808038" indent="-457200"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AY2018/19 Sem2 Exam Q5 (Combinational circuits)</a:t>
            </a:r>
          </a:p>
          <a:p>
            <a:pPr marL="808038" indent="-457200"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AY2018/19 Sem2 Exam Q6 (Cache)</a:t>
            </a:r>
          </a:p>
          <a:p>
            <a:pPr marL="808038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AY2018/19 Sem2 Exam Q7 (Pipelining)</a:t>
            </a:r>
          </a:p>
        </p:txBody>
      </p:sp>
    </p:spTree>
    <p:extLst>
      <p:ext uri="{BB962C8B-B14F-4D97-AF65-F5344CB8AC3E}">
        <p14:creationId xmlns:p14="http://schemas.microsoft.com/office/powerpoint/2010/main" val="290723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20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CE884F-0353-400D-B1A6-91954712CAFF}"/>
              </a:ext>
            </a:extLst>
          </p:cNvPr>
          <p:cNvSpPr txBox="1"/>
          <p:nvPr/>
        </p:nvSpPr>
        <p:spPr>
          <a:xfrm>
            <a:off x="348842" y="570079"/>
            <a:ext cx="11551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spcAft>
                <a:spcPts val="600"/>
              </a:spcAft>
              <a:tabLst>
                <a:tab pos="444500" algn="l"/>
              </a:tabLst>
            </a:pPr>
            <a:r>
              <a:rPr lang="en-SG" sz="2400" dirty="0"/>
              <a:t>(b)	The CONTROL unit in the </a:t>
            </a:r>
            <a:r>
              <a:rPr lang="en-SG" sz="2400" dirty="0" err="1"/>
              <a:t>datapath</a:t>
            </a:r>
            <a:r>
              <a:rPr lang="en-SG" sz="2400" dirty="0"/>
              <a:t> must now generate </a:t>
            </a:r>
            <a:r>
              <a:rPr lang="en-SG" sz="2400" b="1" dirty="0" err="1"/>
              <a:t>BranchLess</a:t>
            </a:r>
            <a:r>
              <a:rPr lang="en-SG" sz="2400" dirty="0"/>
              <a:t> and </a:t>
            </a:r>
            <a:r>
              <a:rPr lang="en-SG" sz="2400" b="1" dirty="0" err="1"/>
              <a:t>BranchGreater</a:t>
            </a:r>
            <a:r>
              <a:rPr lang="en-SG" sz="2400" dirty="0"/>
              <a:t> signals from the instruction bits. Sketch the combinational circuits to generate these signals.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5AB2B-1CF9-4951-BB7B-3863B7CE705C}"/>
              </a:ext>
            </a:extLst>
          </p:cNvPr>
          <p:cNvSpPr txBox="1"/>
          <p:nvPr/>
        </p:nvSpPr>
        <p:spPr>
          <a:xfrm>
            <a:off x="2548296" y="1419696"/>
            <a:ext cx="300733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BLT:  0x08 = 00 1000</a:t>
            </a:r>
          </a:p>
          <a:p>
            <a:r>
              <a:rPr lang="en-SG" sz="2400" dirty="0"/>
              <a:t>BGT: 0x12 = 01 0010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7C1443-B4B6-4E44-9918-1C56DEA457A6}"/>
              </a:ext>
            </a:extLst>
          </p:cNvPr>
          <p:cNvGrpSpPr/>
          <p:nvPr/>
        </p:nvGrpSpPr>
        <p:grpSpPr>
          <a:xfrm>
            <a:off x="493154" y="2142433"/>
            <a:ext cx="1185477" cy="4045308"/>
            <a:chOff x="1346707" y="2142433"/>
            <a:chExt cx="1185477" cy="40453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30EE83C-72A2-4A6E-9C94-69076B9A9FE7}"/>
                </a:ext>
              </a:extLst>
            </p:cNvPr>
            <p:cNvGrpSpPr/>
            <p:nvPr/>
          </p:nvGrpSpPr>
          <p:grpSpPr>
            <a:xfrm>
              <a:off x="2133597" y="2547091"/>
              <a:ext cx="398587" cy="3640650"/>
              <a:chOff x="2004644" y="2923337"/>
              <a:chExt cx="398587" cy="3640650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0629F1A-4304-4FC0-80BF-559B2055C768}"/>
                  </a:ext>
                </a:extLst>
              </p:cNvPr>
              <p:cNvSpPr/>
              <p:nvPr/>
            </p:nvSpPr>
            <p:spPr>
              <a:xfrm>
                <a:off x="2004646" y="2923337"/>
                <a:ext cx="398585" cy="404446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3A95BC9-A94D-4F84-8317-39AE63D631DD}"/>
                  </a:ext>
                </a:extLst>
              </p:cNvPr>
              <p:cNvSpPr/>
              <p:nvPr/>
            </p:nvSpPr>
            <p:spPr>
              <a:xfrm>
                <a:off x="2004645" y="3327995"/>
                <a:ext cx="398585" cy="404446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A091F2A-6F5C-4739-8811-C1F9C6D81D8C}"/>
                  </a:ext>
                </a:extLst>
              </p:cNvPr>
              <p:cNvSpPr/>
              <p:nvPr/>
            </p:nvSpPr>
            <p:spPr>
              <a:xfrm>
                <a:off x="2004645" y="3732441"/>
                <a:ext cx="398585" cy="404446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2FE42DF-EE0B-4C21-8A17-F1B6E06ACA68}"/>
                  </a:ext>
                </a:extLst>
              </p:cNvPr>
              <p:cNvSpPr/>
              <p:nvPr/>
            </p:nvSpPr>
            <p:spPr>
              <a:xfrm>
                <a:off x="2004646" y="4136887"/>
                <a:ext cx="398585" cy="404446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3D8902A-09CC-4736-ACB0-7CBFF9BC6528}"/>
                  </a:ext>
                </a:extLst>
              </p:cNvPr>
              <p:cNvSpPr/>
              <p:nvPr/>
            </p:nvSpPr>
            <p:spPr>
              <a:xfrm>
                <a:off x="2004645" y="4541545"/>
                <a:ext cx="398585" cy="404446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D897071-FF16-4936-BD7D-05D6C08B9C44}"/>
                  </a:ext>
                </a:extLst>
              </p:cNvPr>
              <p:cNvSpPr/>
              <p:nvPr/>
            </p:nvSpPr>
            <p:spPr>
              <a:xfrm>
                <a:off x="2004645" y="4945991"/>
                <a:ext cx="398585" cy="404446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8E37ABD-5763-4B35-8DF5-3663F583F9E5}"/>
                  </a:ext>
                </a:extLst>
              </p:cNvPr>
              <p:cNvSpPr/>
              <p:nvPr/>
            </p:nvSpPr>
            <p:spPr>
              <a:xfrm>
                <a:off x="2004646" y="5350437"/>
                <a:ext cx="398585" cy="404446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FBFAAA43-AEE1-4198-8AF4-46E072972FAB}"/>
                  </a:ext>
                </a:extLst>
              </p:cNvPr>
              <p:cNvSpPr/>
              <p:nvPr/>
            </p:nvSpPr>
            <p:spPr>
              <a:xfrm>
                <a:off x="2004645" y="6159541"/>
                <a:ext cx="398585" cy="404446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A8E85E-28BE-458C-B172-6912A4C9616D}"/>
                  </a:ext>
                </a:extLst>
              </p:cNvPr>
              <p:cNvSpPr txBox="1"/>
              <p:nvPr/>
            </p:nvSpPr>
            <p:spPr>
              <a:xfrm>
                <a:off x="2004644" y="5697664"/>
                <a:ext cx="3985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: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4A59758-1549-4F46-9E8F-FB3D8767F974}"/>
                </a:ext>
              </a:extLst>
            </p:cNvPr>
            <p:cNvGrpSpPr/>
            <p:nvPr/>
          </p:nvGrpSpPr>
          <p:grpSpPr>
            <a:xfrm>
              <a:off x="1346707" y="2142433"/>
              <a:ext cx="832339" cy="4021464"/>
              <a:chOff x="1346707" y="2142433"/>
              <a:chExt cx="832339" cy="402146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96DACCA-AF1D-463A-AB4C-38C8BC5B6664}"/>
                  </a:ext>
                </a:extLst>
              </p:cNvPr>
              <p:cNvSpPr txBox="1"/>
              <p:nvPr/>
            </p:nvSpPr>
            <p:spPr>
              <a:xfrm>
                <a:off x="1346707" y="2142433"/>
                <a:ext cx="832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Inst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83C2251-9427-481F-911D-54EC6DE2315B}"/>
                  </a:ext>
                </a:extLst>
              </p:cNvPr>
              <p:cNvSpPr txBox="1"/>
              <p:nvPr/>
            </p:nvSpPr>
            <p:spPr>
              <a:xfrm>
                <a:off x="1472773" y="2547091"/>
                <a:ext cx="706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[31]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9BF1A73-68D6-4C65-84F2-8784763E1734}"/>
                  </a:ext>
                </a:extLst>
              </p:cNvPr>
              <p:cNvSpPr txBox="1"/>
              <p:nvPr/>
            </p:nvSpPr>
            <p:spPr>
              <a:xfrm>
                <a:off x="1472773" y="2957278"/>
                <a:ext cx="706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[30]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E38D4DD-56F0-4D35-9228-9F2ACC19702A}"/>
                  </a:ext>
                </a:extLst>
              </p:cNvPr>
              <p:cNvSpPr txBox="1"/>
              <p:nvPr/>
            </p:nvSpPr>
            <p:spPr>
              <a:xfrm>
                <a:off x="1472773" y="3367465"/>
                <a:ext cx="706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[29]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068C2C7-14A4-40F1-979F-D79DF3723C11}"/>
                  </a:ext>
                </a:extLst>
              </p:cNvPr>
              <p:cNvSpPr txBox="1"/>
              <p:nvPr/>
            </p:nvSpPr>
            <p:spPr>
              <a:xfrm>
                <a:off x="1472773" y="3777877"/>
                <a:ext cx="706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[28]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6B0E77D-726A-4759-BF1C-31323DC239EB}"/>
                  </a:ext>
                </a:extLst>
              </p:cNvPr>
              <p:cNvSpPr txBox="1"/>
              <p:nvPr/>
            </p:nvSpPr>
            <p:spPr>
              <a:xfrm>
                <a:off x="1472773" y="4188064"/>
                <a:ext cx="706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[27]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80DB3AF-2894-4882-B347-002877782CF9}"/>
                  </a:ext>
                </a:extLst>
              </p:cNvPr>
              <p:cNvSpPr txBox="1"/>
              <p:nvPr/>
            </p:nvSpPr>
            <p:spPr>
              <a:xfrm>
                <a:off x="1472773" y="4574080"/>
                <a:ext cx="706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[26]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30A7EFA-5D95-435C-8066-E55D8B8EBFA0}"/>
                  </a:ext>
                </a:extLst>
              </p:cNvPr>
              <p:cNvSpPr txBox="1"/>
              <p:nvPr/>
            </p:nvSpPr>
            <p:spPr>
              <a:xfrm>
                <a:off x="1472773" y="4993748"/>
                <a:ext cx="706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[25]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327714D-368A-47FB-B8C8-9E47C30E9519}"/>
                  </a:ext>
                </a:extLst>
              </p:cNvPr>
              <p:cNvSpPr txBox="1"/>
              <p:nvPr/>
            </p:nvSpPr>
            <p:spPr>
              <a:xfrm>
                <a:off x="1472773" y="5794565"/>
                <a:ext cx="706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[0]</a:t>
                </a:r>
              </a:p>
            </p:txBody>
          </p:sp>
        </p:grp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6A818F31-9131-44FF-B5F8-41298118911E}"/>
              </a:ext>
            </a:extLst>
          </p:cNvPr>
          <p:cNvGrpSpPr/>
          <p:nvPr/>
        </p:nvGrpSpPr>
        <p:grpSpPr>
          <a:xfrm>
            <a:off x="5671997" y="2146683"/>
            <a:ext cx="1185477" cy="4045308"/>
            <a:chOff x="1346707" y="2142433"/>
            <a:chExt cx="1185477" cy="4045308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7DFF5CD5-BEC2-4D77-B3A6-F75C0400E35A}"/>
                </a:ext>
              </a:extLst>
            </p:cNvPr>
            <p:cNvGrpSpPr/>
            <p:nvPr/>
          </p:nvGrpSpPr>
          <p:grpSpPr>
            <a:xfrm>
              <a:off x="2133597" y="2547091"/>
              <a:ext cx="398587" cy="3640650"/>
              <a:chOff x="2004644" y="2923337"/>
              <a:chExt cx="398587" cy="3640650"/>
            </a:xfrm>
          </p:grpSpPr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1B59F9CB-F1A4-4735-A91D-1153D3292870}"/>
                  </a:ext>
                </a:extLst>
              </p:cNvPr>
              <p:cNvSpPr/>
              <p:nvPr/>
            </p:nvSpPr>
            <p:spPr>
              <a:xfrm>
                <a:off x="2004646" y="2923337"/>
                <a:ext cx="398585" cy="404446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D7DD902C-2F82-497C-A32C-DD96B96333F3}"/>
                  </a:ext>
                </a:extLst>
              </p:cNvPr>
              <p:cNvSpPr/>
              <p:nvPr/>
            </p:nvSpPr>
            <p:spPr>
              <a:xfrm>
                <a:off x="2004645" y="3327995"/>
                <a:ext cx="398585" cy="404446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B17578C9-4D4C-449D-ACF7-06FD7D38E966}"/>
                  </a:ext>
                </a:extLst>
              </p:cNvPr>
              <p:cNvSpPr/>
              <p:nvPr/>
            </p:nvSpPr>
            <p:spPr>
              <a:xfrm>
                <a:off x="2004645" y="3732441"/>
                <a:ext cx="398585" cy="404446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EAC161AC-B02D-405B-B708-C69A0F973614}"/>
                  </a:ext>
                </a:extLst>
              </p:cNvPr>
              <p:cNvSpPr/>
              <p:nvPr/>
            </p:nvSpPr>
            <p:spPr>
              <a:xfrm>
                <a:off x="2004646" y="4136887"/>
                <a:ext cx="398585" cy="404446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D855E147-8DED-4FB0-B657-8E1B19151AE4}"/>
                  </a:ext>
                </a:extLst>
              </p:cNvPr>
              <p:cNvSpPr/>
              <p:nvPr/>
            </p:nvSpPr>
            <p:spPr>
              <a:xfrm>
                <a:off x="2004645" y="4541545"/>
                <a:ext cx="398585" cy="404446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F964C6ED-EA1F-4A4B-A6CF-087E390DD826}"/>
                  </a:ext>
                </a:extLst>
              </p:cNvPr>
              <p:cNvSpPr/>
              <p:nvPr/>
            </p:nvSpPr>
            <p:spPr>
              <a:xfrm>
                <a:off x="2004645" y="4945991"/>
                <a:ext cx="398585" cy="404446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9666C496-C102-4824-A030-510F4CF50115}"/>
                  </a:ext>
                </a:extLst>
              </p:cNvPr>
              <p:cNvSpPr/>
              <p:nvPr/>
            </p:nvSpPr>
            <p:spPr>
              <a:xfrm>
                <a:off x="2004646" y="5350437"/>
                <a:ext cx="398585" cy="404446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BEF4303D-27F4-4510-B1FF-1CE90736EE64}"/>
                  </a:ext>
                </a:extLst>
              </p:cNvPr>
              <p:cNvSpPr/>
              <p:nvPr/>
            </p:nvSpPr>
            <p:spPr>
              <a:xfrm>
                <a:off x="2004645" y="6159541"/>
                <a:ext cx="398585" cy="404446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76D38334-C1AD-48E6-AC3E-84CF1A406334}"/>
                  </a:ext>
                </a:extLst>
              </p:cNvPr>
              <p:cNvSpPr txBox="1"/>
              <p:nvPr/>
            </p:nvSpPr>
            <p:spPr>
              <a:xfrm>
                <a:off x="2004644" y="5697664"/>
                <a:ext cx="3985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:</a:t>
                </a:r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806F0E42-A2A0-4207-9D7F-7B996992E756}"/>
                </a:ext>
              </a:extLst>
            </p:cNvPr>
            <p:cNvGrpSpPr/>
            <p:nvPr/>
          </p:nvGrpSpPr>
          <p:grpSpPr>
            <a:xfrm>
              <a:off x="1346707" y="2142433"/>
              <a:ext cx="832339" cy="4021464"/>
              <a:chOff x="1346707" y="2142433"/>
              <a:chExt cx="832339" cy="4021464"/>
            </a:xfrm>
          </p:grpSpPr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561CF0E7-C2DB-47F0-BEF6-B348526CEF20}"/>
                  </a:ext>
                </a:extLst>
              </p:cNvPr>
              <p:cNvSpPr txBox="1"/>
              <p:nvPr/>
            </p:nvSpPr>
            <p:spPr>
              <a:xfrm>
                <a:off x="1346707" y="2142433"/>
                <a:ext cx="832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Inst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5FFE5C99-C9FC-47B6-9279-0C95502A6386}"/>
                  </a:ext>
                </a:extLst>
              </p:cNvPr>
              <p:cNvSpPr txBox="1"/>
              <p:nvPr/>
            </p:nvSpPr>
            <p:spPr>
              <a:xfrm>
                <a:off x="1472773" y="2547091"/>
                <a:ext cx="706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[31]</a:t>
                </a:r>
              </a:p>
            </p:txBody>
          </p: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E6884229-BAD9-47CA-9CB7-EBF0C0648D3A}"/>
                  </a:ext>
                </a:extLst>
              </p:cNvPr>
              <p:cNvSpPr txBox="1"/>
              <p:nvPr/>
            </p:nvSpPr>
            <p:spPr>
              <a:xfrm>
                <a:off x="1472773" y="2957278"/>
                <a:ext cx="706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[30]</a:t>
                </a:r>
              </a:p>
            </p:txBody>
          </p:sp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FC9EC606-F1AF-48D2-A70F-E0466CD49846}"/>
                  </a:ext>
                </a:extLst>
              </p:cNvPr>
              <p:cNvSpPr txBox="1"/>
              <p:nvPr/>
            </p:nvSpPr>
            <p:spPr>
              <a:xfrm>
                <a:off x="1472773" y="3367465"/>
                <a:ext cx="706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[29]</a:t>
                </a: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C9CE5E79-580D-4E31-A037-E524EF01BA32}"/>
                  </a:ext>
                </a:extLst>
              </p:cNvPr>
              <p:cNvSpPr txBox="1"/>
              <p:nvPr/>
            </p:nvSpPr>
            <p:spPr>
              <a:xfrm>
                <a:off x="1472773" y="3777877"/>
                <a:ext cx="706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[28]</a:t>
                </a: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68741C08-D565-4ED9-8175-D430281B9136}"/>
                  </a:ext>
                </a:extLst>
              </p:cNvPr>
              <p:cNvSpPr txBox="1"/>
              <p:nvPr/>
            </p:nvSpPr>
            <p:spPr>
              <a:xfrm>
                <a:off x="1472773" y="4188064"/>
                <a:ext cx="706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[27]</a:t>
                </a:r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941502B0-BDC7-4A78-BDCC-6E1FD407755B}"/>
                  </a:ext>
                </a:extLst>
              </p:cNvPr>
              <p:cNvSpPr txBox="1"/>
              <p:nvPr/>
            </p:nvSpPr>
            <p:spPr>
              <a:xfrm>
                <a:off x="1472773" y="4574080"/>
                <a:ext cx="706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[26]</a:t>
                </a:r>
              </a:p>
            </p:txBody>
          </p: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6DE6026C-1A23-4C75-8B1F-99C6C1B60525}"/>
                  </a:ext>
                </a:extLst>
              </p:cNvPr>
              <p:cNvSpPr txBox="1"/>
              <p:nvPr/>
            </p:nvSpPr>
            <p:spPr>
              <a:xfrm>
                <a:off x="1472773" y="4993748"/>
                <a:ext cx="706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[25]</a:t>
                </a:r>
              </a:p>
            </p:txBody>
          </p: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9F604E7E-D98C-4918-9487-6DAC6F864400}"/>
                  </a:ext>
                </a:extLst>
              </p:cNvPr>
              <p:cNvSpPr txBox="1"/>
              <p:nvPr/>
            </p:nvSpPr>
            <p:spPr>
              <a:xfrm>
                <a:off x="1472773" y="5794565"/>
                <a:ext cx="706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[0]</a:t>
                </a:r>
              </a:p>
            </p:txBody>
          </p:sp>
        </p:grp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8922D24D-EF3B-4348-A182-ED191F7EA54B}"/>
              </a:ext>
            </a:extLst>
          </p:cNvPr>
          <p:cNvGrpSpPr/>
          <p:nvPr/>
        </p:nvGrpSpPr>
        <p:grpSpPr>
          <a:xfrm>
            <a:off x="1456824" y="2601405"/>
            <a:ext cx="3742228" cy="2286345"/>
            <a:chOff x="2310377" y="2601405"/>
            <a:chExt cx="3742228" cy="2286345"/>
          </a:xfrm>
        </p:grpSpPr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7C72C4E2-2C49-44CD-AF4D-11FC305663A0}"/>
                </a:ext>
              </a:extLst>
            </p:cNvPr>
            <p:cNvCxnSpPr>
              <a:cxnSpLocks/>
            </p:cNvCxnSpPr>
            <p:nvPr/>
          </p:nvCxnSpPr>
          <p:spPr>
            <a:xfrm>
              <a:off x="3650548" y="3987344"/>
              <a:ext cx="4698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1046B12E-DCB2-4001-B909-8F955700BC8F}"/>
                </a:ext>
              </a:extLst>
            </p:cNvPr>
            <p:cNvCxnSpPr>
              <a:cxnSpLocks/>
            </p:cNvCxnSpPr>
            <p:nvPr/>
          </p:nvCxnSpPr>
          <p:spPr>
            <a:xfrm>
              <a:off x="3650549" y="3547887"/>
              <a:ext cx="4698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64BEA665-9777-4C16-BA46-774C8D1DBD01}"/>
                </a:ext>
              </a:extLst>
            </p:cNvPr>
            <p:cNvCxnSpPr>
              <a:cxnSpLocks/>
            </p:cNvCxnSpPr>
            <p:nvPr/>
          </p:nvCxnSpPr>
          <p:spPr>
            <a:xfrm>
              <a:off x="3423138" y="3906954"/>
              <a:ext cx="7160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67DABA0A-2618-4428-A782-C8B00E1E1703}"/>
                </a:ext>
              </a:extLst>
            </p:cNvPr>
            <p:cNvCxnSpPr>
              <a:cxnSpLocks/>
            </p:cNvCxnSpPr>
            <p:nvPr/>
          </p:nvCxnSpPr>
          <p:spPr>
            <a:xfrm>
              <a:off x="3224778" y="3826565"/>
              <a:ext cx="91440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B9D0FF1-4334-4FFA-AD44-CE3FF38E88B9}"/>
                </a:ext>
              </a:extLst>
            </p:cNvPr>
            <p:cNvCxnSpPr>
              <a:cxnSpLocks/>
            </p:cNvCxnSpPr>
            <p:nvPr/>
          </p:nvCxnSpPr>
          <p:spPr>
            <a:xfrm>
              <a:off x="3224778" y="3734330"/>
              <a:ext cx="91440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CDE9451-35C5-47AE-9A76-0E050D3D6164}"/>
                </a:ext>
              </a:extLst>
            </p:cNvPr>
            <p:cNvCxnSpPr>
              <a:cxnSpLocks/>
            </p:cNvCxnSpPr>
            <p:nvPr/>
          </p:nvCxnSpPr>
          <p:spPr>
            <a:xfrm>
              <a:off x="3224778" y="3547887"/>
              <a:ext cx="0" cy="1889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B854AC16-C5E1-44BD-BAD5-CFC0696A80AB}"/>
                </a:ext>
              </a:extLst>
            </p:cNvPr>
            <p:cNvCxnSpPr>
              <a:cxnSpLocks/>
            </p:cNvCxnSpPr>
            <p:nvPr/>
          </p:nvCxnSpPr>
          <p:spPr>
            <a:xfrm>
              <a:off x="3423138" y="3642342"/>
              <a:ext cx="7160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5BD4731-9434-432E-B159-5B41AC41EAD1}"/>
                </a:ext>
              </a:extLst>
            </p:cNvPr>
            <p:cNvCxnSpPr>
              <a:cxnSpLocks/>
            </p:cNvCxnSpPr>
            <p:nvPr/>
          </p:nvCxnSpPr>
          <p:spPr>
            <a:xfrm>
              <a:off x="3650549" y="2750968"/>
              <a:ext cx="0" cy="7969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AutoShape 8">
              <a:extLst>
                <a:ext uri="{FF2B5EF4-FFF2-40B4-BE49-F238E27FC236}">
                  <a16:creationId xmlns:a16="http://schemas.microsoft.com/office/drawing/2014/main" id="{8DCDA325-B953-4421-8825-E72250B58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798" y="3470300"/>
              <a:ext cx="738186" cy="615154"/>
            </a:xfrm>
            <a:prstGeom prst="flowChartDelay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28398" dir="1593903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4B0DC104-BB73-4178-899E-B38E0C48796D}"/>
                </a:ext>
              </a:extLst>
            </p:cNvPr>
            <p:cNvGrpSpPr/>
            <p:nvPr/>
          </p:nvGrpSpPr>
          <p:grpSpPr>
            <a:xfrm>
              <a:off x="2310377" y="2601405"/>
              <a:ext cx="1340171" cy="231775"/>
              <a:chOff x="2332889" y="2601405"/>
              <a:chExt cx="1340171" cy="231775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4DB8138-603D-45A9-8619-F6410E274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2889" y="2744720"/>
                <a:ext cx="134017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2">
                <a:extLst>
                  <a:ext uri="{FF2B5EF4-FFF2-40B4-BE49-F238E27FC236}">
                    <a16:creationId xmlns:a16="http://schemas.microsoft.com/office/drawing/2014/main" id="{2433BFAD-AE03-4BCB-B1E6-CB2AEE924E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0097" y="2601405"/>
                <a:ext cx="222250" cy="231775"/>
                <a:chOff x="9325" y="3681"/>
                <a:chExt cx="575" cy="600"/>
              </a:xfrm>
            </p:grpSpPr>
            <p:sp>
              <p:nvSpPr>
                <p:cNvPr id="36" name="AutoShape 3">
                  <a:extLst>
                    <a:ext uri="{FF2B5EF4-FFF2-40B4-BE49-F238E27FC236}">
                      <a16:creationId xmlns:a16="http://schemas.microsoft.com/office/drawing/2014/main" id="{C318D566-2190-4979-A6F6-15F4F54C13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9234" y="3772"/>
                  <a:ext cx="600" cy="418"/>
                </a:xfrm>
                <a:prstGeom prst="flowChartMerg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38" name="Oval 4">
                  <a:extLst>
                    <a:ext uri="{FF2B5EF4-FFF2-40B4-BE49-F238E27FC236}">
                      <a16:creationId xmlns:a16="http://schemas.microsoft.com/office/drawing/2014/main" id="{8FECEEB8-66F3-480D-A2F6-3A402CD9CD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68" y="3909"/>
                  <a:ext cx="132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370A1481-D401-461C-8BCF-66E2D6E57EB4}"/>
                </a:ext>
              </a:extLst>
            </p:cNvPr>
            <p:cNvGrpSpPr/>
            <p:nvPr/>
          </p:nvGrpSpPr>
          <p:grpSpPr>
            <a:xfrm>
              <a:off x="2310377" y="3033278"/>
              <a:ext cx="1112761" cy="231775"/>
              <a:chOff x="2332889" y="2601405"/>
              <a:chExt cx="1112761" cy="231775"/>
            </a:xfrm>
          </p:grpSpPr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D9127874-85BC-48F8-9C4B-47D06805FD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2889" y="2744720"/>
                <a:ext cx="111276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4" name="Group 2">
                <a:extLst>
                  <a:ext uri="{FF2B5EF4-FFF2-40B4-BE49-F238E27FC236}">
                    <a16:creationId xmlns:a16="http://schemas.microsoft.com/office/drawing/2014/main" id="{F3AB6643-CB3C-48FA-B0BC-8EDBE9A401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0097" y="2601405"/>
                <a:ext cx="222250" cy="231775"/>
                <a:chOff x="9325" y="3681"/>
                <a:chExt cx="575" cy="600"/>
              </a:xfrm>
            </p:grpSpPr>
            <p:sp>
              <p:nvSpPr>
                <p:cNvPr id="235" name="AutoShape 3">
                  <a:extLst>
                    <a:ext uri="{FF2B5EF4-FFF2-40B4-BE49-F238E27FC236}">
                      <a16:creationId xmlns:a16="http://schemas.microsoft.com/office/drawing/2014/main" id="{2F961A1B-069C-4F20-9A44-F69CDC2428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9234" y="3772"/>
                  <a:ext cx="600" cy="418"/>
                </a:xfrm>
                <a:prstGeom prst="flowChartMerg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236" name="Oval 4">
                  <a:extLst>
                    <a:ext uri="{FF2B5EF4-FFF2-40B4-BE49-F238E27FC236}">
                      <a16:creationId xmlns:a16="http://schemas.microsoft.com/office/drawing/2014/main" id="{245AB1EA-6FC7-42C9-BB99-C20F990442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68" y="3909"/>
                  <a:ext cx="132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</p:grp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F015BF5A-B19D-4ACF-A89F-350A32D5E7F8}"/>
                </a:ext>
              </a:extLst>
            </p:cNvPr>
            <p:cNvCxnSpPr>
              <a:cxnSpLocks/>
            </p:cNvCxnSpPr>
            <p:nvPr/>
          </p:nvCxnSpPr>
          <p:spPr>
            <a:xfrm>
              <a:off x="2310377" y="3564912"/>
              <a:ext cx="9144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5325656B-E76C-4FDC-B5AE-88C78351057B}"/>
                </a:ext>
              </a:extLst>
            </p:cNvPr>
            <p:cNvGrpSpPr/>
            <p:nvPr/>
          </p:nvGrpSpPr>
          <p:grpSpPr>
            <a:xfrm>
              <a:off x="2310377" y="3844029"/>
              <a:ext cx="914401" cy="231775"/>
              <a:chOff x="2332889" y="2601405"/>
              <a:chExt cx="914401" cy="231775"/>
            </a:xfrm>
          </p:grpSpPr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F1C03D10-7DC7-4F12-ABD3-FEFAD5075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2889" y="2744720"/>
                <a:ext cx="9144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" name="Group 2">
                <a:extLst>
                  <a:ext uri="{FF2B5EF4-FFF2-40B4-BE49-F238E27FC236}">
                    <a16:creationId xmlns:a16="http://schemas.microsoft.com/office/drawing/2014/main" id="{A50CDB63-6D46-4800-9863-75CDA3C525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0097" y="2601405"/>
                <a:ext cx="222250" cy="231775"/>
                <a:chOff x="9325" y="3681"/>
                <a:chExt cx="575" cy="600"/>
              </a:xfrm>
            </p:grpSpPr>
            <p:sp>
              <p:nvSpPr>
                <p:cNvPr id="245" name="AutoShape 3">
                  <a:extLst>
                    <a:ext uri="{FF2B5EF4-FFF2-40B4-BE49-F238E27FC236}">
                      <a16:creationId xmlns:a16="http://schemas.microsoft.com/office/drawing/2014/main" id="{F41A9E8D-CAE1-415F-98EF-90CB1EE7B4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9234" y="3772"/>
                  <a:ext cx="600" cy="418"/>
                </a:xfrm>
                <a:prstGeom prst="flowChartMerg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246" name="Oval 4">
                  <a:extLst>
                    <a:ext uri="{FF2B5EF4-FFF2-40B4-BE49-F238E27FC236}">
                      <a16:creationId xmlns:a16="http://schemas.microsoft.com/office/drawing/2014/main" id="{70747C83-1A0E-40D8-8C37-FE04561E84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68" y="3909"/>
                  <a:ext cx="132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763DC407-D08D-4616-8707-4B97DE658881}"/>
                </a:ext>
              </a:extLst>
            </p:cNvPr>
            <p:cNvGrpSpPr/>
            <p:nvPr/>
          </p:nvGrpSpPr>
          <p:grpSpPr>
            <a:xfrm>
              <a:off x="2310377" y="4231111"/>
              <a:ext cx="1112761" cy="231775"/>
              <a:chOff x="2332889" y="2601405"/>
              <a:chExt cx="1112761" cy="231775"/>
            </a:xfrm>
          </p:grpSpPr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53046386-8939-4BE1-82E9-4A0186485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2889" y="2744720"/>
                <a:ext cx="111276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9" name="Group 2">
                <a:extLst>
                  <a:ext uri="{FF2B5EF4-FFF2-40B4-BE49-F238E27FC236}">
                    <a16:creationId xmlns:a16="http://schemas.microsoft.com/office/drawing/2014/main" id="{CDEEAE11-C978-47E3-B5A4-208E4DE5F4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0097" y="2601405"/>
                <a:ext cx="222250" cy="231775"/>
                <a:chOff x="9325" y="3681"/>
                <a:chExt cx="575" cy="600"/>
              </a:xfrm>
            </p:grpSpPr>
            <p:sp>
              <p:nvSpPr>
                <p:cNvPr id="250" name="AutoShape 3">
                  <a:extLst>
                    <a:ext uri="{FF2B5EF4-FFF2-40B4-BE49-F238E27FC236}">
                      <a16:creationId xmlns:a16="http://schemas.microsoft.com/office/drawing/2014/main" id="{AA0081C7-F0B2-4B38-84F7-24E5F78C4A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9234" y="3772"/>
                  <a:ext cx="600" cy="418"/>
                </a:xfrm>
                <a:prstGeom prst="flowChartMerg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251" name="Oval 4">
                  <a:extLst>
                    <a:ext uri="{FF2B5EF4-FFF2-40B4-BE49-F238E27FC236}">
                      <a16:creationId xmlns:a16="http://schemas.microsoft.com/office/drawing/2014/main" id="{31801464-DA24-4C70-B974-51614FCCC6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68" y="3909"/>
                  <a:ext cx="132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DEE6221A-8FA8-43CD-B26F-C2B51636816E}"/>
                </a:ext>
              </a:extLst>
            </p:cNvPr>
            <p:cNvGrpSpPr/>
            <p:nvPr/>
          </p:nvGrpSpPr>
          <p:grpSpPr>
            <a:xfrm>
              <a:off x="2310377" y="4655975"/>
              <a:ext cx="1340171" cy="231775"/>
              <a:chOff x="2332889" y="2601405"/>
              <a:chExt cx="1340171" cy="231775"/>
            </a:xfrm>
          </p:grpSpPr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9733DA39-E0D5-4F6C-81F7-79CD175805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2889" y="2744720"/>
                <a:ext cx="134017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4" name="Group 2">
                <a:extLst>
                  <a:ext uri="{FF2B5EF4-FFF2-40B4-BE49-F238E27FC236}">
                    <a16:creationId xmlns:a16="http://schemas.microsoft.com/office/drawing/2014/main" id="{C3C51D17-6569-43B1-B443-5901966231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0097" y="2601405"/>
                <a:ext cx="222250" cy="231775"/>
                <a:chOff x="9325" y="3681"/>
                <a:chExt cx="575" cy="600"/>
              </a:xfrm>
            </p:grpSpPr>
            <p:sp>
              <p:nvSpPr>
                <p:cNvPr id="255" name="AutoShape 3">
                  <a:extLst>
                    <a:ext uri="{FF2B5EF4-FFF2-40B4-BE49-F238E27FC236}">
                      <a16:creationId xmlns:a16="http://schemas.microsoft.com/office/drawing/2014/main" id="{31C7A371-9A90-406F-B5A9-62E8CFDBE3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9234" y="3772"/>
                  <a:ext cx="600" cy="418"/>
                </a:xfrm>
                <a:prstGeom prst="flowChartMerg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256" name="Oval 4">
                  <a:extLst>
                    <a:ext uri="{FF2B5EF4-FFF2-40B4-BE49-F238E27FC236}">
                      <a16:creationId xmlns:a16="http://schemas.microsoft.com/office/drawing/2014/main" id="{551A726A-22DB-4A8E-A121-6F16050A3E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68" y="3909"/>
                  <a:ext cx="132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</p:grp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B18DDDED-E18F-4A1C-A8A8-B92C85AF4589}"/>
                </a:ext>
              </a:extLst>
            </p:cNvPr>
            <p:cNvCxnSpPr>
              <a:cxnSpLocks/>
            </p:cNvCxnSpPr>
            <p:nvPr/>
          </p:nvCxnSpPr>
          <p:spPr>
            <a:xfrm>
              <a:off x="3237433" y="3826565"/>
              <a:ext cx="0" cy="16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1C52D903-DB07-468A-9505-3DB047435012}"/>
                </a:ext>
              </a:extLst>
            </p:cNvPr>
            <p:cNvCxnSpPr>
              <a:cxnSpLocks/>
            </p:cNvCxnSpPr>
            <p:nvPr/>
          </p:nvCxnSpPr>
          <p:spPr>
            <a:xfrm>
              <a:off x="3423138" y="3169607"/>
              <a:ext cx="0" cy="4727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FEC3435-D2A3-42AB-8AD1-8C32AE9660C7}"/>
                </a:ext>
              </a:extLst>
            </p:cNvPr>
            <p:cNvCxnSpPr>
              <a:cxnSpLocks/>
            </p:cNvCxnSpPr>
            <p:nvPr/>
          </p:nvCxnSpPr>
          <p:spPr>
            <a:xfrm>
              <a:off x="3434861" y="3906954"/>
              <a:ext cx="0" cy="4727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1F26A05B-7577-492E-90EF-527C5E1A0201}"/>
                </a:ext>
              </a:extLst>
            </p:cNvPr>
            <p:cNvCxnSpPr>
              <a:cxnSpLocks/>
            </p:cNvCxnSpPr>
            <p:nvPr/>
          </p:nvCxnSpPr>
          <p:spPr>
            <a:xfrm>
              <a:off x="3650548" y="3969062"/>
              <a:ext cx="0" cy="8302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2E8769E-710F-4B2E-9822-B33001E9AD30}"/>
                </a:ext>
              </a:extLst>
            </p:cNvPr>
            <p:cNvCxnSpPr>
              <a:cxnSpLocks/>
            </p:cNvCxnSpPr>
            <p:nvPr/>
          </p:nvCxnSpPr>
          <p:spPr>
            <a:xfrm>
              <a:off x="4741984" y="3776937"/>
              <a:ext cx="4920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2641C641-B868-4C02-8A04-8F2540184029}"/>
                </a:ext>
              </a:extLst>
            </p:cNvPr>
            <p:cNvSpPr txBox="1"/>
            <p:nvPr/>
          </p:nvSpPr>
          <p:spPr>
            <a:xfrm>
              <a:off x="4719839" y="3356943"/>
              <a:ext cx="1332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 err="1">
                  <a:solidFill>
                    <a:srgbClr val="0033CC"/>
                  </a:solidFill>
                </a:rPr>
                <a:t>BranchLess</a:t>
              </a:r>
              <a:endParaRPr lang="en-SG" b="1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3D50CD78-5B94-4C2E-BB64-1C039555F4B2}"/>
              </a:ext>
            </a:extLst>
          </p:cNvPr>
          <p:cNvGrpSpPr/>
          <p:nvPr/>
        </p:nvGrpSpPr>
        <p:grpSpPr>
          <a:xfrm>
            <a:off x="6658178" y="2597874"/>
            <a:ext cx="4253765" cy="2286345"/>
            <a:chOff x="2310376" y="2601405"/>
            <a:chExt cx="4253765" cy="2286345"/>
          </a:xfrm>
        </p:grpSpPr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21A9B706-993E-4E73-8F7F-D5E21159C033}"/>
                </a:ext>
              </a:extLst>
            </p:cNvPr>
            <p:cNvCxnSpPr>
              <a:cxnSpLocks/>
            </p:cNvCxnSpPr>
            <p:nvPr/>
          </p:nvCxnSpPr>
          <p:spPr>
            <a:xfrm>
              <a:off x="2310376" y="3562111"/>
              <a:ext cx="9144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F56E1BD1-0158-4F96-A9A3-DE3446598F4E}"/>
                </a:ext>
              </a:extLst>
            </p:cNvPr>
            <p:cNvCxnSpPr>
              <a:cxnSpLocks/>
            </p:cNvCxnSpPr>
            <p:nvPr/>
          </p:nvCxnSpPr>
          <p:spPr>
            <a:xfrm>
              <a:off x="3650548" y="3987344"/>
              <a:ext cx="4698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2D340BA0-64D3-4AC5-ACF9-4370A220AB57}"/>
                </a:ext>
              </a:extLst>
            </p:cNvPr>
            <p:cNvCxnSpPr>
              <a:cxnSpLocks/>
            </p:cNvCxnSpPr>
            <p:nvPr/>
          </p:nvCxnSpPr>
          <p:spPr>
            <a:xfrm>
              <a:off x="3650549" y="3547887"/>
              <a:ext cx="46985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C7FC76F5-54C1-4010-AD1A-C17D6F137D0A}"/>
                </a:ext>
              </a:extLst>
            </p:cNvPr>
            <p:cNvCxnSpPr>
              <a:cxnSpLocks/>
            </p:cNvCxnSpPr>
            <p:nvPr/>
          </p:nvCxnSpPr>
          <p:spPr>
            <a:xfrm>
              <a:off x="3423138" y="3906954"/>
              <a:ext cx="7160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0DEAD395-6EA0-4753-B508-A3FFCBB6D2AF}"/>
                </a:ext>
              </a:extLst>
            </p:cNvPr>
            <p:cNvCxnSpPr>
              <a:cxnSpLocks/>
            </p:cNvCxnSpPr>
            <p:nvPr/>
          </p:nvCxnSpPr>
          <p:spPr>
            <a:xfrm>
              <a:off x="3224778" y="3826565"/>
              <a:ext cx="91440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19FB74A5-D68C-4A5C-B44E-FA2E608820BC}"/>
                </a:ext>
              </a:extLst>
            </p:cNvPr>
            <p:cNvCxnSpPr>
              <a:cxnSpLocks/>
            </p:cNvCxnSpPr>
            <p:nvPr/>
          </p:nvCxnSpPr>
          <p:spPr>
            <a:xfrm>
              <a:off x="3224778" y="3734330"/>
              <a:ext cx="91440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17554108-8E62-443E-98A5-45D1B13D0C08}"/>
                </a:ext>
              </a:extLst>
            </p:cNvPr>
            <p:cNvCxnSpPr>
              <a:cxnSpLocks/>
            </p:cNvCxnSpPr>
            <p:nvPr/>
          </p:nvCxnSpPr>
          <p:spPr>
            <a:xfrm>
              <a:off x="3224778" y="3547887"/>
              <a:ext cx="0" cy="1889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90120BDC-73DC-42BC-8D20-6383433C6043}"/>
                </a:ext>
              </a:extLst>
            </p:cNvPr>
            <p:cNvCxnSpPr>
              <a:cxnSpLocks/>
            </p:cNvCxnSpPr>
            <p:nvPr/>
          </p:nvCxnSpPr>
          <p:spPr>
            <a:xfrm>
              <a:off x="3423138" y="3642342"/>
              <a:ext cx="7160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CB429469-6322-4E6E-AB3F-A39C1400801B}"/>
                </a:ext>
              </a:extLst>
            </p:cNvPr>
            <p:cNvCxnSpPr>
              <a:cxnSpLocks/>
            </p:cNvCxnSpPr>
            <p:nvPr/>
          </p:nvCxnSpPr>
          <p:spPr>
            <a:xfrm>
              <a:off x="3650549" y="2750968"/>
              <a:ext cx="0" cy="7969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AutoShape 8">
              <a:extLst>
                <a:ext uri="{FF2B5EF4-FFF2-40B4-BE49-F238E27FC236}">
                  <a16:creationId xmlns:a16="http://schemas.microsoft.com/office/drawing/2014/main" id="{45768235-B3AB-4C67-BF71-1D2ADE4BA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798" y="3470300"/>
              <a:ext cx="738186" cy="615154"/>
            </a:xfrm>
            <a:prstGeom prst="flowChartDelay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28398" dir="1593903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106CDDA8-2EE6-48ED-94FA-B4F4B7E4E4DD}"/>
                </a:ext>
              </a:extLst>
            </p:cNvPr>
            <p:cNvGrpSpPr/>
            <p:nvPr/>
          </p:nvGrpSpPr>
          <p:grpSpPr>
            <a:xfrm>
              <a:off x="2310377" y="2601405"/>
              <a:ext cx="1340171" cy="231775"/>
              <a:chOff x="2332889" y="2601405"/>
              <a:chExt cx="1340171" cy="231775"/>
            </a:xfrm>
          </p:grpSpPr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2C237F26-3068-4710-9445-27B084C73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2889" y="2744720"/>
                <a:ext cx="134017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9" name="Group 2">
                <a:extLst>
                  <a:ext uri="{FF2B5EF4-FFF2-40B4-BE49-F238E27FC236}">
                    <a16:creationId xmlns:a16="http://schemas.microsoft.com/office/drawing/2014/main" id="{FCA9FE49-1283-498C-978B-AF8DC4C33C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0097" y="2601405"/>
                <a:ext cx="222250" cy="231775"/>
                <a:chOff x="9325" y="3681"/>
                <a:chExt cx="575" cy="600"/>
              </a:xfrm>
            </p:grpSpPr>
            <p:sp>
              <p:nvSpPr>
                <p:cNvPr id="390" name="AutoShape 3">
                  <a:extLst>
                    <a:ext uri="{FF2B5EF4-FFF2-40B4-BE49-F238E27FC236}">
                      <a16:creationId xmlns:a16="http://schemas.microsoft.com/office/drawing/2014/main" id="{EA359555-BD00-4137-B67F-5A34D013B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9234" y="3772"/>
                  <a:ext cx="600" cy="418"/>
                </a:xfrm>
                <a:prstGeom prst="flowChartMerg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391" name="Oval 4">
                  <a:extLst>
                    <a:ext uri="{FF2B5EF4-FFF2-40B4-BE49-F238E27FC236}">
                      <a16:creationId xmlns:a16="http://schemas.microsoft.com/office/drawing/2014/main" id="{D5DDF982-B648-4FB4-9085-B7472B6626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68" y="3909"/>
                  <a:ext cx="132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</p:grp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5B2C5638-AD51-4405-B282-0210F17D0C4C}"/>
                </a:ext>
              </a:extLst>
            </p:cNvPr>
            <p:cNvGrpSpPr/>
            <p:nvPr/>
          </p:nvGrpSpPr>
          <p:grpSpPr>
            <a:xfrm>
              <a:off x="2310377" y="3176593"/>
              <a:ext cx="1112761" cy="501406"/>
              <a:chOff x="2332889" y="2744720"/>
              <a:chExt cx="1112761" cy="501406"/>
            </a:xfrm>
          </p:grpSpPr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A70B0FF5-473D-4016-996F-8618FC88BC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2889" y="2744720"/>
                <a:ext cx="111276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5" name="Group 2">
                <a:extLst>
                  <a:ext uri="{FF2B5EF4-FFF2-40B4-BE49-F238E27FC236}">
                    <a16:creationId xmlns:a16="http://schemas.microsoft.com/office/drawing/2014/main" id="{EACF7A3E-8626-470C-8131-EAE8864921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0089" y="3014351"/>
                <a:ext cx="194420" cy="231775"/>
                <a:chOff x="9325" y="4750"/>
                <a:chExt cx="503" cy="600"/>
              </a:xfrm>
            </p:grpSpPr>
            <p:sp>
              <p:nvSpPr>
                <p:cNvPr id="386" name="AutoShape 3">
                  <a:extLst>
                    <a:ext uri="{FF2B5EF4-FFF2-40B4-BE49-F238E27FC236}">
                      <a16:creationId xmlns:a16="http://schemas.microsoft.com/office/drawing/2014/main" id="{225EC995-DD15-4411-BFED-A6326CC673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9234" y="4841"/>
                  <a:ext cx="600" cy="418"/>
                </a:xfrm>
                <a:prstGeom prst="flowChartMerg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387" name="Oval 4">
                  <a:extLst>
                    <a:ext uri="{FF2B5EF4-FFF2-40B4-BE49-F238E27FC236}">
                      <a16:creationId xmlns:a16="http://schemas.microsoft.com/office/drawing/2014/main" id="{2072A942-8EF8-4C32-8211-E63E5009A0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96" y="4968"/>
                  <a:ext cx="132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</p:grp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433C29A2-ED19-4159-B0CC-521175AB091E}"/>
                </a:ext>
              </a:extLst>
            </p:cNvPr>
            <p:cNvGrpSpPr/>
            <p:nvPr/>
          </p:nvGrpSpPr>
          <p:grpSpPr>
            <a:xfrm>
              <a:off x="2310377" y="3844029"/>
              <a:ext cx="914401" cy="231775"/>
              <a:chOff x="2332889" y="2601405"/>
              <a:chExt cx="914401" cy="231775"/>
            </a:xfrm>
          </p:grpSpPr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C832CC6F-41D5-4DC6-AA92-7AE94F91E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2889" y="2744720"/>
                <a:ext cx="9144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1" name="Group 2">
                <a:extLst>
                  <a:ext uri="{FF2B5EF4-FFF2-40B4-BE49-F238E27FC236}">
                    <a16:creationId xmlns:a16="http://schemas.microsoft.com/office/drawing/2014/main" id="{1235A2EE-9056-44A5-966E-7DDEEB59E0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0097" y="2601405"/>
                <a:ext cx="222250" cy="231775"/>
                <a:chOff x="9325" y="3681"/>
                <a:chExt cx="575" cy="600"/>
              </a:xfrm>
            </p:grpSpPr>
            <p:sp>
              <p:nvSpPr>
                <p:cNvPr id="382" name="AutoShape 3">
                  <a:extLst>
                    <a:ext uri="{FF2B5EF4-FFF2-40B4-BE49-F238E27FC236}">
                      <a16:creationId xmlns:a16="http://schemas.microsoft.com/office/drawing/2014/main" id="{FFC1ABFD-34A1-4A41-9E43-7DC6B96D7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9234" y="3772"/>
                  <a:ext cx="600" cy="418"/>
                </a:xfrm>
                <a:prstGeom prst="flowChartMerg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383" name="Oval 4">
                  <a:extLst>
                    <a:ext uri="{FF2B5EF4-FFF2-40B4-BE49-F238E27FC236}">
                      <a16:creationId xmlns:a16="http://schemas.microsoft.com/office/drawing/2014/main" id="{E971A66E-D9D5-426D-88EB-47661A2F0C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68" y="3909"/>
                  <a:ext cx="132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</p:grp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2BC2BC5-DFC1-4040-A99C-75D9FFF7FBD4}"/>
                </a:ext>
              </a:extLst>
            </p:cNvPr>
            <p:cNvCxnSpPr>
              <a:cxnSpLocks/>
            </p:cNvCxnSpPr>
            <p:nvPr/>
          </p:nvCxnSpPr>
          <p:spPr>
            <a:xfrm>
              <a:off x="2310377" y="4374426"/>
              <a:ext cx="111276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97E75768-0084-445F-B872-6DB9756942D8}"/>
                </a:ext>
              </a:extLst>
            </p:cNvPr>
            <p:cNvGrpSpPr/>
            <p:nvPr/>
          </p:nvGrpSpPr>
          <p:grpSpPr>
            <a:xfrm>
              <a:off x="2310377" y="4655975"/>
              <a:ext cx="1340171" cy="231775"/>
              <a:chOff x="2332889" y="2601405"/>
              <a:chExt cx="1340171" cy="231775"/>
            </a:xfrm>
          </p:grpSpPr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00F59EF4-3234-41E8-B138-06CD8EA42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2889" y="2744720"/>
                <a:ext cx="134017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3" name="Group 2">
                <a:extLst>
                  <a:ext uri="{FF2B5EF4-FFF2-40B4-BE49-F238E27FC236}">
                    <a16:creationId xmlns:a16="http://schemas.microsoft.com/office/drawing/2014/main" id="{B897E451-BC33-4B61-9DFB-D68192B052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0097" y="2601405"/>
                <a:ext cx="222250" cy="231775"/>
                <a:chOff x="9325" y="3681"/>
                <a:chExt cx="575" cy="600"/>
              </a:xfrm>
            </p:grpSpPr>
            <p:sp>
              <p:nvSpPr>
                <p:cNvPr id="374" name="AutoShape 3">
                  <a:extLst>
                    <a:ext uri="{FF2B5EF4-FFF2-40B4-BE49-F238E27FC236}">
                      <a16:creationId xmlns:a16="http://schemas.microsoft.com/office/drawing/2014/main" id="{1A7D940B-7757-461F-9B53-7AB00B77A6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9234" y="3772"/>
                  <a:ext cx="600" cy="418"/>
                </a:xfrm>
                <a:prstGeom prst="flowChartMerg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sp>
              <p:nvSpPr>
                <p:cNvPr id="375" name="Oval 4">
                  <a:extLst>
                    <a:ext uri="{FF2B5EF4-FFF2-40B4-BE49-F238E27FC236}">
                      <a16:creationId xmlns:a16="http://schemas.microsoft.com/office/drawing/2014/main" id="{52E104EE-7836-4917-B45B-12BE8BADC2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768" y="3909"/>
                  <a:ext cx="132" cy="14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</p:grpSp>
        </p:grp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437D1F82-C99B-4AB1-890A-540F20489B72}"/>
                </a:ext>
              </a:extLst>
            </p:cNvPr>
            <p:cNvCxnSpPr>
              <a:cxnSpLocks/>
            </p:cNvCxnSpPr>
            <p:nvPr/>
          </p:nvCxnSpPr>
          <p:spPr>
            <a:xfrm>
              <a:off x="3237433" y="3826565"/>
              <a:ext cx="0" cy="1607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5536E44F-1B8B-432B-9ABC-920B6219555A}"/>
                </a:ext>
              </a:extLst>
            </p:cNvPr>
            <p:cNvCxnSpPr>
              <a:cxnSpLocks/>
            </p:cNvCxnSpPr>
            <p:nvPr/>
          </p:nvCxnSpPr>
          <p:spPr>
            <a:xfrm>
              <a:off x="3423138" y="3169607"/>
              <a:ext cx="0" cy="4727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68F867DC-C7B2-4E87-8C83-D02675A88903}"/>
                </a:ext>
              </a:extLst>
            </p:cNvPr>
            <p:cNvCxnSpPr>
              <a:cxnSpLocks/>
            </p:cNvCxnSpPr>
            <p:nvPr/>
          </p:nvCxnSpPr>
          <p:spPr>
            <a:xfrm>
              <a:off x="3434861" y="3906954"/>
              <a:ext cx="0" cy="47273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63EB521D-A3D2-48DA-AF3F-585051D8A7A9}"/>
                </a:ext>
              </a:extLst>
            </p:cNvPr>
            <p:cNvCxnSpPr>
              <a:cxnSpLocks/>
            </p:cNvCxnSpPr>
            <p:nvPr/>
          </p:nvCxnSpPr>
          <p:spPr>
            <a:xfrm>
              <a:off x="3650548" y="3969062"/>
              <a:ext cx="0" cy="8302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ADAF0C3E-68BE-44AC-B61E-9BD332DD8051}"/>
                </a:ext>
              </a:extLst>
            </p:cNvPr>
            <p:cNvCxnSpPr>
              <a:cxnSpLocks/>
            </p:cNvCxnSpPr>
            <p:nvPr/>
          </p:nvCxnSpPr>
          <p:spPr>
            <a:xfrm>
              <a:off x="4741984" y="3776937"/>
              <a:ext cx="49207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DE4A332F-3AA2-4AC4-90F5-72CDF1F3428E}"/>
                </a:ext>
              </a:extLst>
            </p:cNvPr>
            <p:cNvSpPr txBox="1"/>
            <p:nvPr/>
          </p:nvSpPr>
          <p:spPr>
            <a:xfrm>
              <a:off x="4858592" y="3404496"/>
              <a:ext cx="1705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b="1" dirty="0" err="1">
                  <a:solidFill>
                    <a:srgbClr val="0033CC"/>
                  </a:solidFill>
                </a:rPr>
                <a:t>BranchGreater</a:t>
              </a:r>
              <a:endParaRPr lang="en-SG" b="1" dirty="0">
                <a:solidFill>
                  <a:srgbClr val="0033CC"/>
                </a:solidFill>
              </a:endParaRPr>
            </a:p>
          </p:txBody>
        </p:sp>
      </p:grpSp>
      <p:sp>
        <p:nvSpPr>
          <p:cNvPr id="396" name="TextBox 395">
            <a:extLst>
              <a:ext uri="{FF2B5EF4-FFF2-40B4-BE49-F238E27FC236}">
                <a16:creationId xmlns:a16="http://schemas.microsoft.com/office/drawing/2014/main" id="{DBF530D2-AFC1-436B-BD2E-672CE06E0BEB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AY2016/17 Semester 2 Q5</a:t>
            </a:r>
          </a:p>
        </p:txBody>
      </p:sp>
    </p:spTree>
    <p:extLst>
      <p:ext uri="{BB962C8B-B14F-4D97-AF65-F5344CB8AC3E}">
        <p14:creationId xmlns:p14="http://schemas.microsoft.com/office/powerpoint/2010/main" val="215411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21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CE884F-0353-400D-B1A6-91954712CAFF}"/>
              </a:ext>
            </a:extLst>
          </p:cNvPr>
          <p:cNvSpPr txBox="1"/>
          <p:nvPr/>
        </p:nvSpPr>
        <p:spPr>
          <a:xfrm>
            <a:off x="348842" y="570079"/>
            <a:ext cx="10809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spcAft>
                <a:spcPts val="600"/>
              </a:spcAft>
              <a:tabLst>
                <a:tab pos="444500" algn="l"/>
              </a:tabLst>
            </a:pPr>
            <a:r>
              <a:rPr lang="en-SG" sz="2400" dirty="0"/>
              <a:t>(c)	Sketch the combinational circuit needed to generate the </a:t>
            </a:r>
            <a:r>
              <a:rPr lang="en-SG" sz="2400" b="1" dirty="0" err="1"/>
              <a:t>PCSrc</a:t>
            </a:r>
            <a:r>
              <a:rPr lang="en-SG" sz="2400" dirty="0"/>
              <a:t> control signal to support the BEQ, BLT and BGT instructions. 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4CC5DFBB-1A25-4A97-841D-1352A1C448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80" y="1571897"/>
            <a:ext cx="6543832" cy="43159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0069F4-F55E-4C53-A145-B9ACC0186B22}"/>
              </a:ext>
            </a:extLst>
          </p:cNvPr>
          <p:cNvCxnSpPr/>
          <p:nvPr/>
        </p:nvCxnSpPr>
        <p:spPr>
          <a:xfrm>
            <a:off x="7613076" y="3995658"/>
            <a:ext cx="677568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61AD20-C891-422E-AA8E-3AAF16B182A5}"/>
              </a:ext>
            </a:extLst>
          </p:cNvPr>
          <p:cNvGrpSpPr/>
          <p:nvPr/>
        </p:nvGrpSpPr>
        <p:grpSpPr>
          <a:xfrm>
            <a:off x="6829704" y="1169734"/>
            <a:ext cx="4286078" cy="1054154"/>
            <a:chOff x="6558332" y="1347577"/>
            <a:chExt cx="4286078" cy="1054154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7F64324-F315-4F59-AA97-EE9DA9D8DF8A}"/>
                </a:ext>
              </a:extLst>
            </p:cNvPr>
            <p:cNvCxnSpPr>
              <a:cxnSpLocks/>
            </p:cNvCxnSpPr>
            <p:nvPr/>
          </p:nvCxnSpPr>
          <p:spPr>
            <a:xfrm>
              <a:off x="7103953" y="1756863"/>
              <a:ext cx="74395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E5B1174-6E1F-4C2D-B21A-19B27B5FE671}"/>
                </a:ext>
              </a:extLst>
            </p:cNvPr>
            <p:cNvCxnSpPr>
              <a:cxnSpLocks/>
            </p:cNvCxnSpPr>
            <p:nvPr/>
          </p:nvCxnSpPr>
          <p:spPr>
            <a:xfrm>
              <a:off x="7104806" y="2022136"/>
              <a:ext cx="74395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31953BE-AC3B-4246-A361-A16FCD223650}"/>
                </a:ext>
              </a:extLst>
            </p:cNvPr>
            <p:cNvSpPr txBox="1"/>
            <p:nvPr/>
          </p:nvSpPr>
          <p:spPr>
            <a:xfrm>
              <a:off x="6642260" y="1347577"/>
              <a:ext cx="9233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dirty="0" err="1">
                  <a:solidFill>
                    <a:srgbClr val="0033CC"/>
                  </a:solidFill>
                </a:rPr>
                <a:t>IsZero</a:t>
              </a:r>
              <a:endParaRPr lang="en-SG" sz="2000" b="1" dirty="0">
                <a:solidFill>
                  <a:srgbClr val="0033CC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B80FD2D-F7EA-4A60-AF4A-BB1E65DB5249}"/>
                </a:ext>
              </a:extLst>
            </p:cNvPr>
            <p:cNvSpPr txBox="1"/>
            <p:nvPr/>
          </p:nvSpPr>
          <p:spPr>
            <a:xfrm>
              <a:off x="6558332" y="2001621"/>
              <a:ext cx="9885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dirty="0">
                  <a:solidFill>
                    <a:srgbClr val="0033CC"/>
                  </a:solidFill>
                </a:rPr>
                <a:t>Branch</a:t>
              </a:r>
            </a:p>
          </p:txBody>
        </p:sp>
        <p:sp>
          <p:nvSpPr>
            <p:cNvPr id="21" name="AutoShape 9">
              <a:extLst>
                <a:ext uri="{FF2B5EF4-FFF2-40B4-BE49-F238E27FC236}">
                  <a16:creationId xmlns:a16="http://schemas.microsoft.com/office/drawing/2014/main" id="{68EB4FD5-0122-47AA-862B-0032323DB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4935" y="1648501"/>
              <a:ext cx="612292" cy="510242"/>
            </a:xfrm>
            <a:prstGeom prst="flowChartDelay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28398" dir="1593903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CA9F4CF-354B-4FC0-BA64-F6C39B1CBF32}"/>
                </a:ext>
              </a:extLst>
            </p:cNvPr>
            <p:cNvCxnSpPr>
              <a:cxnSpLocks/>
            </p:cNvCxnSpPr>
            <p:nvPr/>
          </p:nvCxnSpPr>
          <p:spPr>
            <a:xfrm>
              <a:off x="8392049" y="1903622"/>
              <a:ext cx="245236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9363D99-DA38-448A-928F-8C15B69751BB}"/>
                </a:ext>
              </a:extLst>
            </p:cNvPr>
            <p:cNvSpPr txBox="1"/>
            <p:nvPr/>
          </p:nvSpPr>
          <p:spPr>
            <a:xfrm>
              <a:off x="8765452" y="1517038"/>
              <a:ext cx="12375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dirty="0">
                  <a:solidFill>
                    <a:srgbClr val="0033CC"/>
                  </a:solidFill>
                </a:rPr>
                <a:t>BEQ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46CC9DF-F9D4-4B6D-B6E1-90C1A746A5CC}"/>
              </a:ext>
            </a:extLst>
          </p:cNvPr>
          <p:cNvGrpSpPr/>
          <p:nvPr/>
        </p:nvGrpSpPr>
        <p:grpSpPr>
          <a:xfrm>
            <a:off x="6643867" y="1579020"/>
            <a:ext cx="3605354" cy="2039121"/>
            <a:chOff x="6372495" y="1756863"/>
            <a:chExt cx="3605354" cy="203912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4E2A402-37A6-4F1F-AF5B-B5891D6C370B}"/>
                </a:ext>
              </a:extLst>
            </p:cNvPr>
            <p:cNvGrpSpPr/>
            <p:nvPr/>
          </p:nvGrpSpPr>
          <p:grpSpPr>
            <a:xfrm>
              <a:off x="6372495" y="2833169"/>
              <a:ext cx="3605354" cy="962815"/>
              <a:chOff x="6372495" y="2833169"/>
              <a:chExt cx="3605354" cy="962815"/>
            </a:xfrm>
          </p:grpSpPr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3AAA92AB-F2F4-4FD0-A2C7-830B8186719A}"/>
                  </a:ext>
                </a:extLst>
              </p:cNvPr>
              <p:cNvSpPr txBox="1"/>
              <p:nvPr/>
            </p:nvSpPr>
            <p:spPr>
              <a:xfrm>
                <a:off x="6372495" y="3395874"/>
                <a:ext cx="1479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b="1" dirty="0" err="1">
                    <a:solidFill>
                      <a:srgbClr val="0033CC"/>
                    </a:solidFill>
                  </a:rPr>
                  <a:t>IsNegative</a:t>
                </a:r>
                <a:endParaRPr lang="en-SG" sz="2000" b="1" dirty="0">
                  <a:solidFill>
                    <a:srgbClr val="0033CC"/>
                  </a:solidFill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8488E24-4348-4257-81B6-E450A774A3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52181" y="3051494"/>
                <a:ext cx="778245" cy="548716"/>
                <a:chOff x="9583" y="3765"/>
                <a:chExt cx="857" cy="604"/>
              </a:xfrm>
            </p:grpSpPr>
            <p:sp>
              <p:nvSpPr>
                <p:cNvPr id="5" name="Oval 3">
                  <a:extLst>
                    <a:ext uri="{FF2B5EF4-FFF2-40B4-BE49-F238E27FC236}">
                      <a16:creationId xmlns:a16="http://schemas.microsoft.com/office/drawing/2014/main" id="{A00EE604-16CE-4144-ACE5-1A5DF52EA8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08" y="3995"/>
                  <a:ext cx="132" cy="143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808080"/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SG"/>
                </a:p>
              </p:txBody>
            </p:sp>
            <p:grpSp>
              <p:nvGrpSpPr>
                <p:cNvPr id="6" name="Group 4">
                  <a:extLst>
                    <a:ext uri="{FF2B5EF4-FFF2-40B4-BE49-F238E27FC236}">
                      <a16:creationId xmlns:a16="http://schemas.microsoft.com/office/drawing/2014/main" id="{8068811F-7257-43FA-A1C8-5F79BDF9D5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583" y="3765"/>
                  <a:ext cx="722" cy="604"/>
                  <a:chOff x="7813" y="3523"/>
                  <a:chExt cx="722" cy="604"/>
                </a:xfrm>
              </p:grpSpPr>
              <p:sp>
                <p:nvSpPr>
                  <p:cNvPr id="7" name="Freeform 5">
                    <a:extLst>
                      <a:ext uri="{FF2B5EF4-FFF2-40B4-BE49-F238E27FC236}">
                        <a16:creationId xmlns:a16="http://schemas.microsoft.com/office/drawing/2014/main" id="{B9993122-EDDE-4440-8DA3-BF073D36DB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15" y="3525"/>
                    <a:ext cx="720" cy="308"/>
                  </a:xfrm>
                  <a:custGeom>
                    <a:avLst/>
                    <a:gdLst>
                      <a:gd name="T0" fmla="*/ 0 w 765"/>
                      <a:gd name="T1" fmla="*/ 0 h 300"/>
                      <a:gd name="T2" fmla="*/ 525 w 765"/>
                      <a:gd name="T3" fmla="*/ 75 h 300"/>
                      <a:gd name="T4" fmla="*/ 765 w 765"/>
                      <a:gd name="T5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65" h="300">
                        <a:moveTo>
                          <a:pt x="0" y="0"/>
                        </a:moveTo>
                        <a:cubicBezTo>
                          <a:pt x="199" y="12"/>
                          <a:pt x="398" y="25"/>
                          <a:pt x="525" y="75"/>
                        </a:cubicBezTo>
                        <a:cubicBezTo>
                          <a:pt x="652" y="125"/>
                          <a:pt x="708" y="212"/>
                          <a:pt x="765" y="30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8" name="Freeform 6">
                    <a:extLst>
                      <a:ext uri="{FF2B5EF4-FFF2-40B4-BE49-F238E27FC236}">
                        <a16:creationId xmlns:a16="http://schemas.microsoft.com/office/drawing/2014/main" id="{83B28E10-F884-4870-9322-97C0A67FB8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7815" y="3817"/>
                    <a:ext cx="720" cy="308"/>
                  </a:xfrm>
                  <a:custGeom>
                    <a:avLst/>
                    <a:gdLst>
                      <a:gd name="T0" fmla="*/ 0 w 765"/>
                      <a:gd name="T1" fmla="*/ 0 h 300"/>
                      <a:gd name="T2" fmla="*/ 525 w 765"/>
                      <a:gd name="T3" fmla="*/ 75 h 300"/>
                      <a:gd name="T4" fmla="*/ 765 w 765"/>
                      <a:gd name="T5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65" h="300">
                        <a:moveTo>
                          <a:pt x="0" y="0"/>
                        </a:moveTo>
                        <a:cubicBezTo>
                          <a:pt x="199" y="12"/>
                          <a:pt x="398" y="25"/>
                          <a:pt x="525" y="75"/>
                        </a:cubicBezTo>
                        <a:cubicBezTo>
                          <a:pt x="652" y="125"/>
                          <a:pt x="708" y="212"/>
                          <a:pt x="765" y="30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9" name="Freeform 7">
                    <a:extLst>
                      <a:ext uri="{FF2B5EF4-FFF2-40B4-BE49-F238E27FC236}">
                        <a16:creationId xmlns:a16="http://schemas.microsoft.com/office/drawing/2014/main" id="{8DDBC4B3-B315-4EF3-8E51-10C7BCAC63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13" y="3523"/>
                    <a:ext cx="184" cy="604"/>
                  </a:xfrm>
                  <a:custGeom>
                    <a:avLst/>
                    <a:gdLst>
                      <a:gd name="T0" fmla="*/ 2 w 184"/>
                      <a:gd name="T1" fmla="*/ 2 h 604"/>
                      <a:gd name="T2" fmla="*/ 167 w 184"/>
                      <a:gd name="T3" fmla="*/ 317 h 604"/>
                      <a:gd name="T4" fmla="*/ 2 w 184"/>
                      <a:gd name="T5" fmla="*/ 602 h 604"/>
                      <a:gd name="T6" fmla="*/ 182 w 184"/>
                      <a:gd name="T7" fmla="*/ 302 h 604"/>
                      <a:gd name="T8" fmla="*/ 2 w 184"/>
                      <a:gd name="T9" fmla="*/ 2 h 6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604">
                        <a:moveTo>
                          <a:pt x="2" y="2"/>
                        </a:moveTo>
                        <a:cubicBezTo>
                          <a:pt x="0" y="4"/>
                          <a:pt x="167" y="217"/>
                          <a:pt x="167" y="317"/>
                        </a:cubicBezTo>
                        <a:cubicBezTo>
                          <a:pt x="167" y="417"/>
                          <a:pt x="0" y="604"/>
                          <a:pt x="2" y="602"/>
                        </a:cubicBezTo>
                        <a:cubicBezTo>
                          <a:pt x="4" y="600"/>
                          <a:pt x="180" y="402"/>
                          <a:pt x="182" y="302"/>
                        </a:cubicBezTo>
                        <a:cubicBezTo>
                          <a:pt x="184" y="202"/>
                          <a:pt x="4" y="0"/>
                          <a:pt x="2" y="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10" name="Freeform 8">
                    <a:extLst>
                      <a:ext uri="{FF2B5EF4-FFF2-40B4-BE49-F238E27FC236}">
                        <a16:creationId xmlns:a16="http://schemas.microsoft.com/office/drawing/2014/main" id="{4967A06C-F3B6-466F-9C9C-F361228112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93" y="3825"/>
                    <a:ext cx="229" cy="240"/>
                  </a:xfrm>
                  <a:custGeom>
                    <a:avLst/>
                    <a:gdLst>
                      <a:gd name="T0" fmla="*/ 2 w 229"/>
                      <a:gd name="T1" fmla="*/ 240 h 240"/>
                      <a:gd name="T2" fmla="*/ 182 w 229"/>
                      <a:gd name="T3" fmla="*/ 120 h 240"/>
                      <a:gd name="T4" fmla="*/ 227 w 229"/>
                      <a:gd name="T5" fmla="*/ 0 h 240"/>
                      <a:gd name="T6" fmla="*/ 167 w 229"/>
                      <a:gd name="T7" fmla="*/ 120 h 240"/>
                      <a:gd name="T8" fmla="*/ 2 w 229"/>
                      <a:gd name="T9" fmla="*/ 240 h 2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9" h="240">
                        <a:moveTo>
                          <a:pt x="2" y="240"/>
                        </a:moveTo>
                        <a:cubicBezTo>
                          <a:pt x="4" y="240"/>
                          <a:pt x="145" y="160"/>
                          <a:pt x="182" y="120"/>
                        </a:cubicBezTo>
                        <a:cubicBezTo>
                          <a:pt x="219" y="80"/>
                          <a:pt x="229" y="0"/>
                          <a:pt x="227" y="0"/>
                        </a:cubicBezTo>
                        <a:cubicBezTo>
                          <a:pt x="225" y="0"/>
                          <a:pt x="194" y="85"/>
                          <a:pt x="167" y="120"/>
                        </a:cubicBezTo>
                        <a:cubicBezTo>
                          <a:pt x="140" y="155"/>
                          <a:pt x="0" y="240"/>
                          <a:pt x="2" y="2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59131" dir="3683372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SG" dirty="0"/>
                  </a:p>
                </p:txBody>
              </p:sp>
            </p:grpSp>
          </p:grp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31EA8347-B69F-41FF-BBED-25A812A313D9}"/>
                  </a:ext>
                </a:extLst>
              </p:cNvPr>
              <p:cNvSpPr txBox="1"/>
              <p:nvPr/>
            </p:nvSpPr>
            <p:spPr>
              <a:xfrm>
                <a:off x="8322711" y="2833169"/>
                <a:ext cx="16551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b="1" dirty="0" err="1">
                    <a:solidFill>
                      <a:srgbClr val="0033CC"/>
                    </a:solidFill>
                  </a:rPr>
                  <a:t>GreaterThan</a:t>
                </a:r>
                <a:endParaRPr lang="en-SG" sz="2000" b="1" dirty="0">
                  <a:solidFill>
                    <a:srgbClr val="0033CC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A82ACFB-ACCC-4468-AF8C-799F515B7E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6915" y="3193215"/>
                <a:ext cx="42699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75928C5B-96B7-43BD-93CE-C3E1091D68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7391" y="3458488"/>
                <a:ext cx="101737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E57DE8EA-C0F6-45BE-85D8-C48DEA4F0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0426" y="3339595"/>
                <a:ext cx="4852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E422070-E366-4E71-B7A2-4C9385B02CAF}"/>
                </a:ext>
              </a:extLst>
            </p:cNvPr>
            <p:cNvCxnSpPr>
              <a:cxnSpLocks/>
            </p:cNvCxnSpPr>
            <p:nvPr/>
          </p:nvCxnSpPr>
          <p:spPr>
            <a:xfrm>
              <a:off x="7546915" y="1756863"/>
              <a:ext cx="0" cy="1436352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A0D0626-9CDB-4B9F-8FD3-3666FD59F4E5}"/>
              </a:ext>
            </a:extLst>
          </p:cNvPr>
          <p:cNvGrpSpPr/>
          <p:nvPr/>
        </p:nvGrpSpPr>
        <p:grpSpPr>
          <a:xfrm>
            <a:off x="6735119" y="2905485"/>
            <a:ext cx="4228160" cy="1442969"/>
            <a:chOff x="6463747" y="3083328"/>
            <a:chExt cx="4228160" cy="1442969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F3337FC-9D98-4A69-B830-11EC9335F67A}"/>
                </a:ext>
              </a:extLst>
            </p:cNvPr>
            <p:cNvSpPr txBox="1"/>
            <p:nvPr/>
          </p:nvSpPr>
          <p:spPr>
            <a:xfrm>
              <a:off x="6463747" y="4106262"/>
              <a:ext cx="17786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dirty="0" err="1">
                  <a:solidFill>
                    <a:srgbClr val="0033CC"/>
                  </a:solidFill>
                </a:rPr>
                <a:t>BranchGreater</a:t>
              </a:r>
              <a:endParaRPr lang="en-SG" sz="2000" b="1" dirty="0">
                <a:solidFill>
                  <a:srgbClr val="0033CC"/>
                </a:solidFill>
              </a:endParaRPr>
            </a:p>
          </p:txBody>
        </p:sp>
        <p:sp>
          <p:nvSpPr>
            <p:cNvPr id="168" name="AutoShape 9">
              <a:extLst>
                <a:ext uri="{FF2B5EF4-FFF2-40B4-BE49-F238E27FC236}">
                  <a16:creationId xmlns:a16="http://schemas.microsoft.com/office/drawing/2014/main" id="{30414364-ACBF-4BAC-AA81-46C3BEA7B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2315" y="3233279"/>
              <a:ext cx="612292" cy="510242"/>
            </a:xfrm>
            <a:prstGeom prst="flowChartDelay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28398" dir="1593903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0791747-3C90-4304-BFBB-1BDCCDD5F781}"/>
                </a:ext>
              </a:extLst>
            </p:cNvPr>
            <p:cNvGrpSpPr/>
            <p:nvPr/>
          </p:nvGrpSpPr>
          <p:grpSpPr>
            <a:xfrm>
              <a:off x="7275360" y="3595929"/>
              <a:ext cx="1874920" cy="930368"/>
              <a:chOff x="7275360" y="3595929"/>
              <a:chExt cx="1874920" cy="930368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02592412-F26D-4E43-9CEA-D75F6FA88D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5066" y="3595929"/>
                <a:ext cx="48521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9004EA40-AA66-43F3-8B93-BFC3AD740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5360" y="4526297"/>
                <a:ext cx="139710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F0E099FA-2518-4BD1-9D43-2DF65E4301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9836" y="3595929"/>
                <a:ext cx="0" cy="9303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BA24E80-1A90-4094-A588-0C8A7C1E421A}"/>
                </a:ext>
              </a:extLst>
            </p:cNvPr>
            <p:cNvCxnSpPr>
              <a:cxnSpLocks/>
            </p:cNvCxnSpPr>
            <p:nvPr/>
          </p:nvCxnSpPr>
          <p:spPr>
            <a:xfrm>
              <a:off x="9760441" y="3453468"/>
              <a:ext cx="92310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45E386D-9510-4CF7-91FE-C39D27829396}"/>
                </a:ext>
              </a:extLst>
            </p:cNvPr>
            <p:cNvSpPr txBox="1"/>
            <p:nvPr/>
          </p:nvSpPr>
          <p:spPr>
            <a:xfrm>
              <a:off x="9857203" y="3083328"/>
              <a:ext cx="834704" cy="415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dirty="0">
                  <a:solidFill>
                    <a:srgbClr val="0033CC"/>
                  </a:solidFill>
                </a:rPr>
                <a:t>BGT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3280FF-389E-4F9E-AA55-CC9A48548B34}"/>
              </a:ext>
            </a:extLst>
          </p:cNvPr>
          <p:cNvGrpSpPr/>
          <p:nvPr/>
        </p:nvGrpSpPr>
        <p:grpSpPr>
          <a:xfrm>
            <a:off x="6780821" y="3280645"/>
            <a:ext cx="4027785" cy="1866500"/>
            <a:chOff x="6509449" y="3458488"/>
            <a:chExt cx="4027785" cy="1866500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399B7F2-309C-4EFC-9973-1A0F489D7A8D}"/>
                </a:ext>
              </a:extLst>
            </p:cNvPr>
            <p:cNvSpPr txBox="1"/>
            <p:nvPr/>
          </p:nvSpPr>
          <p:spPr>
            <a:xfrm>
              <a:off x="6509449" y="4853799"/>
              <a:ext cx="14644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dirty="0" err="1">
                  <a:solidFill>
                    <a:srgbClr val="0033CC"/>
                  </a:solidFill>
                </a:rPr>
                <a:t>BranchLess</a:t>
              </a:r>
              <a:endParaRPr lang="en-SG" sz="2000" b="1" dirty="0">
                <a:solidFill>
                  <a:srgbClr val="0033CC"/>
                </a:solidFill>
              </a:endParaRPr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A18978B-161E-4E0B-9A9C-19F21DE1F996}"/>
                </a:ext>
              </a:extLst>
            </p:cNvPr>
            <p:cNvCxnSpPr>
              <a:cxnSpLocks/>
            </p:cNvCxnSpPr>
            <p:nvPr/>
          </p:nvCxnSpPr>
          <p:spPr>
            <a:xfrm>
              <a:off x="7784935" y="3458488"/>
              <a:ext cx="0" cy="1436352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21DD779-6C59-4011-A817-732C9927E948}"/>
                </a:ext>
              </a:extLst>
            </p:cNvPr>
            <p:cNvCxnSpPr>
              <a:cxnSpLocks/>
            </p:cNvCxnSpPr>
            <p:nvPr/>
          </p:nvCxnSpPr>
          <p:spPr>
            <a:xfrm>
              <a:off x="7149353" y="5253909"/>
              <a:ext cx="19662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F045E93-55AB-4556-A6A0-54087B4728F0}"/>
                </a:ext>
              </a:extLst>
            </p:cNvPr>
            <p:cNvCxnSpPr>
              <a:cxnSpLocks/>
            </p:cNvCxnSpPr>
            <p:nvPr/>
          </p:nvCxnSpPr>
          <p:spPr>
            <a:xfrm>
              <a:off x="7784935" y="4894840"/>
              <a:ext cx="13307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AutoShape 9">
              <a:extLst>
                <a:ext uri="{FF2B5EF4-FFF2-40B4-BE49-F238E27FC236}">
                  <a16:creationId xmlns:a16="http://schemas.microsoft.com/office/drawing/2014/main" id="{C41E49D4-FB5D-4457-9B9B-F58FA82F1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4418" y="4814746"/>
              <a:ext cx="612292" cy="510242"/>
            </a:xfrm>
            <a:prstGeom prst="flowChartDelay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28398" dir="1593903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SG"/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AE59B83-D6E2-45DE-8C62-E25D87A43883}"/>
                </a:ext>
              </a:extLst>
            </p:cNvPr>
            <p:cNvCxnSpPr>
              <a:cxnSpLocks/>
            </p:cNvCxnSpPr>
            <p:nvPr/>
          </p:nvCxnSpPr>
          <p:spPr>
            <a:xfrm>
              <a:off x="9732544" y="5034935"/>
              <a:ext cx="8046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9F3DFCC8-8E9F-45A1-B90C-41DBE33C1E82}"/>
                </a:ext>
              </a:extLst>
            </p:cNvPr>
            <p:cNvSpPr txBox="1"/>
            <p:nvPr/>
          </p:nvSpPr>
          <p:spPr>
            <a:xfrm>
              <a:off x="9690412" y="4637292"/>
              <a:ext cx="748534" cy="415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dirty="0">
                  <a:solidFill>
                    <a:srgbClr val="0033CC"/>
                  </a:solidFill>
                </a:rPr>
                <a:t>BLT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6B56966-6337-4E92-AFB1-C6A6FD1891CE}"/>
              </a:ext>
            </a:extLst>
          </p:cNvPr>
          <p:cNvGrpSpPr/>
          <p:nvPr/>
        </p:nvGrpSpPr>
        <p:grpSpPr>
          <a:xfrm>
            <a:off x="10089122" y="1716564"/>
            <a:ext cx="1189611" cy="4571357"/>
            <a:chOff x="9817750" y="1894407"/>
            <a:chExt cx="1189611" cy="4571357"/>
          </a:xfrm>
        </p:grpSpPr>
        <p:grpSp>
          <p:nvGrpSpPr>
            <p:cNvPr id="57" name="Group 15">
              <a:extLst>
                <a:ext uri="{FF2B5EF4-FFF2-40B4-BE49-F238E27FC236}">
                  <a16:creationId xmlns:a16="http://schemas.microsoft.com/office/drawing/2014/main" id="{56B31554-B1A7-4A0B-8E00-76171B8A7E8A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0315396" y="5314965"/>
              <a:ext cx="753021" cy="630909"/>
              <a:chOff x="7813" y="3523"/>
              <a:chExt cx="722" cy="604"/>
            </a:xfrm>
          </p:grpSpPr>
          <p:sp>
            <p:nvSpPr>
              <p:cNvPr id="58" name="Freeform 16">
                <a:extLst>
                  <a:ext uri="{FF2B5EF4-FFF2-40B4-BE49-F238E27FC236}">
                    <a16:creationId xmlns:a16="http://schemas.microsoft.com/office/drawing/2014/main" id="{25F11FF0-3105-4AB2-B71F-7828623BC2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5" y="3525"/>
                <a:ext cx="720" cy="308"/>
              </a:xfrm>
              <a:custGeom>
                <a:avLst/>
                <a:gdLst>
                  <a:gd name="T0" fmla="*/ 0 w 765"/>
                  <a:gd name="T1" fmla="*/ 0 h 300"/>
                  <a:gd name="T2" fmla="*/ 525 w 765"/>
                  <a:gd name="T3" fmla="*/ 75 h 300"/>
                  <a:gd name="T4" fmla="*/ 765 w 765"/>
                  <a:gd name="T5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5" h="300">
                    <a:moveTo>
                      <a:pt x="0" y="0"/>
                    </a:moveTo>
                    <a:cubicBezTo>
                      <a:pt x="199" y="12"/>
                      <a:pt x="398" y="25"/>
                      <a:pt x="525" y="75"/>
                    </a:cubicBezTo>
                    <a:cubicBezTo>
                      <a:pt x="652" y="125"/>
                      <a:pt x="708" y="212"/>
                      <a:pt x="765" y="300"/>
                    </a:cubicBezTo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 dirty="0"/>
              </a:p>
            </p:txBody>
          </p:sp>
          <p:sp>
            <p:nvSpPr>
              <p:cNvPr id="59" name="Freeform 17">
                <a:extLst>
                  <a:ext uri="{FF2B5EF4-FFF2-40B4-BE49-F238E27FC236}">
                    <a16:creationId xmlns:a16="http://schemas.microsoft.com/office/drawing/2014/main" id="{B5F5FE7E-15C9-48D8-B859-BC3B15452A0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815" y="3817"/>
                <a:ext cx="720" cy="308"/>
              </a:xfrm>
              <a:custGeom>
                <a:avLst/>
                <a:gdLst>
                  <a:gd name="T0" fmla="*/ 0 w 765"/>
                  <a:gd name="T1" fmla="*/ 0 h 300"/>
                  <a:gd name="T2" fmla="*/ 525 w 765"/>
                  <a:gd name="T3" fmla="*/ 75 h 300"/>
                  <a:gd name="T4" fmla="*/ 765 w 765"/>
                  <a:gd name="T5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5" h="300">
                    <a:moveTo>
                      <a:pt x="0" y="0"/>
                    </a:moveTo>
                    <a:cubicBezTo>
                      <a:pt x="199" y="12"/>
                      <a:pt x="398" y="25"/>
                      <a:pt x="525" y="75"/>
                    </a:cubicBezTo>
                    <a:cubicBezTo>
                      <a:pt x="652" y="125"/>
                      <a:pt x="708" y="212"/>
                      <a:pt x="765" y="300"/>
                    </a:cubicBezTo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60" name="Freeform 18">
                <a:extLst>
                  <a:ext uri="{FF2B5EF4-FFF2-40B4-BE49-F238E27FC236}">
                    <a16:creationId xmlns:a16="http://schemas.microsoft.com/office/drawing/2014/main" id="{9CB1DB29-F97A-4F4B-88CD-654507ADE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3" y="3523"/>
                <a:ext cx="184" cy="604"/>
              </a:xfrm>
              <a:custGeom>
                <a:avLst/>
                <a:gdLst>
                  <a:gd name="T0" fmla="*/ 2 w 184"/>
                  <a:gd name="T1" fmla="*/ 2 h 604"/>
                  <a:gd name="T2" fmla="*/ 167 w 184"/>
                  <a:gd name="T3" fmla="*/ 317 h 604"/>
                  <a:gd name="T4" fmla="*/ 2 w 184"/>
                  <a:gd name="T5" fmla="*/ 602 h 604"/>
                  <a:gd name="T6" fmla="*/ 182 w 184"/>
                  <a:gd name="T7" fmla="*/ 302 h 604"/>
                  <a:gd name="T8" fmla="*/ 2 w 184"/>
                  <a:gd name="T9" fmla="*/ 2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604">
                    <a:moveTo>
                      <a:pt x="2" y="2"/>
                    </a:moveTo>
                    <a:cubicBezTo>
                      <a:pt x="0" y="4"/>
                      <a:pt x="167" y="217"/>
                      <a:pt x="167" y="317"/>
                    </a:cubicBezTo>
                    <a:cubicBezTo>
                      <a:pt x="167" y="417"/>
                      <a:pt x="0" y="604"/>
                      <a:pt x="2" y="602"/>
                    </a:cubicBezTo>
                    <a:cubicBezTo>
                      <a:pt x="4" y="600"/>
                      <a:pt x="180" y="402"/>
                      <a:pt x="182" y="302"/>
                    </a:cubicBezTo>
                    <a:cubicBezTo>
                      <a:pt x="184" y="202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  <p:sp>
            <p:nvSpPr>
              <p:cNvPr id="61" name="Freeform 19">
                <a:extLst>
                  <a:ext uri="{FF2B5EF4-FFF2-40B4-BE49-F238E27FC236}">
                    <a16:creationId xmlns:a16="http://schemas.microsoft.com/office/drawing/2014/main" id="{45DD741F-72B6-48A2-AC29-499FD0330E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3" y="3825"/>
                <a:ext cx="229" cy="240"/>
              </a:xfrm>
              <a:custGeom>
                <a:avLst/>
                <a:gdLst>
                  <a:gd name="T0" fmla="*/ 2 w 229"/>
                  <a:gd name="T1" fmla="*/ 240 h 240"/>
                  <a:gd name="T2" fmla="*/ 182 w 229"/>
                  <a:gd name="T3" fmla="*/ 120 h 240"/>
                  <a:gd name="T4" fmla="*/ 227 w 229"/>
                  <a:gd name="T5" fmla="*/ 0 h 240"/>
                  <a:gd name="T6" fmla="*/ 167 w 229"/>
                  <a:gd name="T7" fmla="*/ 120 h 240"/>
                  <a:gd name="T8" fmla="*/ 2 w 229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240">
                    <a:moveTo>
                      <a:pt x="2" y="240"/>
                    </a:moveTo>
                    <a:cubicBezTo>
                      <a:pt x="4" y="240"/>
                      <a:pt x="145" y="160"/>
                      <a:pt x="182" y="120"/>
                    </a:cubicBezTo>
                    <a:cubicBezTo>
                      <a:pt x="219" y="80"/>
                      <a:pt x="229" y="0"/>
                      <a:pt x="227" y="0"/>
                    </a:cubicBezTo>
                    <a:cubicBezTo>
                      <a:pt x="225" y="0"/>
                      <a:pt x="194" y="85"/>
                      <a:pt x="167" y="120"/>
                    </a:cubicBezTo>
                    <a:cubicBezTo>
                      <a:pt x="140" y="155"/>
                      <a:pt x="0" y="240"/>
                      <a:pt x="2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59131" dir="3683372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SG"/>
              </a:p>
            </p:txBody>
          </p:sp>
        </p:grp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0214699-C43C-4DFF-8BFA-FCC7CBBBF5BE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 flipH="1">
              <a:off x="10676239" y="3452790"/>
              <a:ext cx="15668" cy="197529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FF5033D-3590-4727-8C24-452E55C430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37234" y="5034935"/>
              <a:ext cx="2590" cy="3265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68C5997-27D8-42CC-8B71-E8A5380B9D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31456" y="1894407"/>
              <a:ext cx="27502" cy="34671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5F20175-7567-47A5-A986-FC64855192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76546" y="5985054"/>
              <a:ext cx="2590" cy="32657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606CA389-5309-4E1E-808A-2FC2A0B7401A}"/>
                </a:ext>
              </a:extLst>
            </p:cNvPr>
            <p:cNvSpPr txBox="1"/>
            <p:nvPr/>
          </p:nvSpPr>
          <p:spPr>
            <a:xfrm>
              <a:off x="9817750" y="6065654"/>
              <a:ext cx="886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dirty="0" err="1">
                  <a:solidFill>
                    <a:srgbClr val="C00000"/>
                  </a:solidFill>
                </a:rPr>
                <a:t>PCSrc</a:t>
              </a:r>
              <a:endParaRPr lang="en-SG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AY2016/17 Semester 2 Q5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12032D5-943E-4758-A235-89012607328A}"/>
              </a:ext>
            </a:extLst>
          </p:cNvPr>
          <p:cNvSpPr/>
          <p:nvPr/>
        </p:nvSpPr>
        <p:spPr>
          <a:xfrm>
            <a:off x="4822723" y="2873651"/>
            <a:ext cx="914400" cy="33885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044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22</a:t>
            </a:fld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671209" y="350196"/>
            <a:ext cx="98541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AY2020/21 </a:t>
            </a:r>
            <a:r>
              <a:rPr lang="en-US" sz="3200" dirty="0" err="1" smtClean="0"/>
              <a:t>Semster</a:t>
            </a:r>
            <a:r>
              <a:rPr lang="en-US" sz="3200" dirty="0" smtClean="0"/>
              <a:t> 2</a:t>
            </a:r>
          </a:p>
          <a:p>
            <a:r>
              <a:rPr lang="en-US" sz="3200" dirty="0" smtClean="0"/>
              <a:t>CS2100 Exam</a:t>
            </a:r>
            <a:endParaRPr lang="en-SG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96111" y="1855671"/>
            <a:ext cx="572959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Date: </a:t>
            </a:r>
            <a:r>
              <a:rPr lang="en-US" sz="2400" dirty="0" smtClean="0">
                <a:solidFill>
                  <a:srgbClr val="C00000"/>
                </a:solidFill>
              </a:rPr>
              <a:t>27 April 2021, Tuesday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Time: </a:t>
            </a:r>
            <a:r>
              <a:rPr lang="en-US" sz="2400" dirty="0" smtClean="0">
                <a:solidFill>
                  <a:srgbClr val="C00000"/>
                </a:solidFill>
              </a:rPr>
              <a:t>5-7pm</a:t>
            </a:r>
            <a:r>
              <a:rPr lang="en-US" sz="2400" dirty="0" smtClean="0"/>
              <a:t> (set aside 4 – 7:30pm)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Format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Q0: 3 marks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Part A: 6 MCQs (12 marks)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Part B: 5 MRQs (15 marks)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Part C: 5 long questions (70 marks)</a:t>
            </a:r>
            <a:endParaRPr lang="en-SG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319737" y="1855671"/>
            <a:ext cx="49448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3-page answer sheets provided (optional)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C00000"/>
                </a:solidFill>
              </a:rPr>
              <a:t>Submit a single pdf file</a:t>
            </a:r>
          </a:p>
        </p:txBody>
      </p:sp>
    </p:spTree>
    <p:extLst>
      <p:ext uri="{BB962C8B-B14F-4D97-AF65-F5344CB8AC3E}">
        <p14:creationId xmlns:p14="http://schemas.microsoft.com/office/powerpoint/2010/main" val="167152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23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AY2017/18 Semester 2 Q3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F91838-2557-44B4-82F6-E18B0A114995}"/>
              </a:ext>
            </a:extLst>
          </p:cNvPr>
          <p:cNvSpPr txBox="1"/>
          <p:nvPr/>
        </p:nvSpPr>
        <p:spPr>
          <a:xfrm>
            <a:off x="454266" y="777350"/>
            <a:ext cx="1111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SG" sz="2400" dirty="0"/>
              <a:t>(a)	Given the following circuit, what is </a:t>
            </a:r>
            <a:r>
              <a:rPr lang="en-SG" sz="2400" b="1" i="1" dirty="0"/>
              <a:t>F</a:t>
            </a:r>
            <a:r>
              <a:rPr lang="en-SG" sz="2400" dirty="0"/>
              <a:t>? 	</a:t>
            </a:r>
            <a:endParaRPr lang="en-SG" sz="2200" dirty="0">
              <a:sym typeface="Symbol" panose="05050102010706020507" pitchFamily="18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8ADF6F-82CF-4CE7-864A-239FE924A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5" y="1446286"/>
            <a:ext cx="6898640" cy="344932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BCA658-118D-4E6C-91CA-7823325A4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227021"/>
              </p:ext>
            </p:extLst>
          </p:nvPr>
        </p:nvGraphicFramePr>
        <p:xfrm>
          <a:off x="7534225" y="1610538"/>
          <a:ext cx="3240456" cy="3120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52">
                  <a:extLst>
                    <a:ext uri="{9D8B030D-6E8A-4147-A177-3AD203B41FA5}">
                      <a16:colId xmlns:a16="http://schemas.microsoft.com/office/drawing/2014/main" val="1935974889"/>
                    </a:ext>
                  </a:extLst>
                </a:gridCol>
                <a:gridCol w="1080152">
                  <a:extLst>
                    <a:ext uri="{9D8B030D-6E8A-4147-A177-3AD203B41FA5}">
                      <a16:colId xmlns:a16="http://schemas.microsoft.com/office/drawing/2014/main" val="3158822570"/>
                    </a:ext>
                  </a:extLst>
                </a:gridCol>
                <a:gridCol w="1080152">
                  <a:extLst>
                    <a:ext uri="{9D8B030D-6E8A-4147-A177-3AD203B41FA5}">
                      <a16:colId xmlns:a16="http://schemas.microsoft.com/office/drawing/2014/main" val="1001188576"/>
                    </a:ext>
                  </a:extLst>
                </a:gridCol>
              </a:tblGrid>
              <a:tr h="624163">
                <a:tc>
                  <a:txBody>
                    <a:bodyPr/>
                    <a:lstStyle/>
                    <a:p>
                      <a:pPr algn="ctr"/>
                      <a:r>
                        <a:rPr lang="en-SG" sz="2800" i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i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i="1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343041"/>
                  </a:ext>
                </a:extLst>
              </a:tr>
              <a:tr h="624163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512188"/>
                  </a:ext>
                </a:extLst>
              </a:tr>
              <a:tr h="624163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460742"/>
                  </a:ext>
                </a:extLst>
              </a:tr>
              <a:tr h="624163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731566"/>
                  </a:ext>
                </a:extLst>
              </a:tr>
              <a:tr h="624163"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94417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CB4EE3F-C9D5-4E31-8B27-2933B8F62382}"/>
              </a:ext>
            </a:extLst>
          </p:cNvPr>
          <p:cNvSpPr txBox="1"/>
          <p:nvPr/>
        </p:nvSpPr>
        <p:spPr>
          <a:xfrm>
            <a:off x="9820491" y="2240280"/>
            <a:ext cx="73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929970-C13A-4D54-AD9E-D1BA5309212A}"/>
              </a:ext>
            </a:extLst>
          </p:cNvPr>
          <p:cNvSpPr txBox="1"/>
          <p:nvPr/>
        </p:nvSpPr>
        <p:spPr>
          <a:xfrm>
            <a:off x="9820491" y="2879455"/>
            <a:ext cx="73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A7BFA2-4B45-42C0-AABD-38874C0A23E3}"/>
              </a:ext>
            </a:extLst>
          </p:cNvPr>
          <p:cNvSpPr txBox="1"/>
          <p:nvPr/>
        </p:nvSpPr>
        <p:spPr>
          <a:xfrm>
            <a:off x="9820491" y="3543794"/>
            <a:ext cx="73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03F787-563F-48D2-B604-B25021E76759}"/>
              </a:ext>
            </a:extLst>
          </p:cNvPr>
          <p:cNvSpPr txBox="1"/>
          <p:nvPr/>
        </p:nvSpPr>
        <p:spPr>
          <a:xfrm>
            <a:off x="9805251" y="4182969"/>
            <a:ext cx="73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6E882-3391-4777-B9E0-02F68899A2EE}"/>
              </a:ext>
            </a:extLst>
          </p:cNvPr>
          <p:cNvSpPr txBox="1"/>
          <p:nvPr/>
        </p:nvSpPr>
        <p:spPr>
          <a:xfrm>
            <a:off x="8308633" y="5124375"/>
            <a:ext cx="169164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i="1" dirty="0"/>
              <a:t>F</a:t>
            </a:r>
            <a:r>
              <a:rPr lang="en-SG" sz="2800" dirty="0"/>
              <a:t> = </a:t>
            </a:r>
            <a:r>
              <a:rPr lang="en-SG" sz="2800" i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1122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  <p:bldP spid="21" grpId="0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24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CE884F-0353-400D-B1A6-91954712CAFF}"/>
              </a:ext>
            </a:extLst>
          </p:cNvPr>
          <p:cNvSpPr txBox="1"/>
          <p:nvPr/>
        </p:nvSpPr>
        <p:spPr>
          <a:xfrm>
            <a:off x="348842" y="570079"/>
            <a:ext cx="10809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spcAft>
                <a:spcPts val="600"/>
              </a:spcAft>
              <a:tabLst>
                <a:tab pos="444500" algn="l"/>
              </a:tabLst>
            </a:pPr>
            <a:r>
              <a:rPr lang="en-SG" sz="2400" dirty="0"/>
              <a:t>(a)	Suppose MIPS instructions in R-format must use the following 5 opcodes (in decimal): 0, 1, 16, 17 and 32, what is the maximum total number of instructions that can be supported in MIPS? 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AY2017/18 Semester 2 Q4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B22965-7FD2-41EF-BFA1-712C9D4998F3}"/>
              </a:ext>
            </a:extLst>
          </p:cNvPr>
          <p:cNvSpPr txBox="1"/>
          <p:nvPr/>
        </p:nvSpPr>
        <p:spPr>
          <a:xfrm>
            <a:off x="1120876" y="2093561"/>
            <a:ext cx="233024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Answer: </a:t>
            </a:r>
            <a:r>
              <a:rPr lang="en-SG" sz="2800" b="1" dirty="0">
                <a:solidFill>
                  <a:srgbClr val="C00000"/>
                </a:solidFill>
              </a:rPr>
              <a:t>379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1B849D-ADA4-43E5-ADEB-167501074E24}"/>
              </a:ext>
            </a:extLst>
          </p:cNvPr>
          <p:cNvGrpSpPr/>
          <p:nvPr/>
        </p:nvGrpSpPr>
        <p:grpSpPr>
          <a:xfrm>
            <a:off x="4104972" y="2162112"/>
            <a:ext cx="4635910" cy="1037059"/>
            <a:chOff x="4277032" y="2730806"/>
            <a:chExt cx="4635910" cy="103705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283BA2-F2B2-4D82-926C-79C7F46C3294}"/>
                </a:ext>
              </a:extLst>
            </p:cNvPr>
            <p:cNvSpPr txBox="1"/>
            <p:nvPr/>
          </p:nvSpPr>
          <p:spPr>
            <a:xfrm>
              <a:off x="4277032" y="3244645"/>
              <a:ext cx="197628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/>
                <a:t>opcode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EDE0B64-1D93-4A61-974B-0FEB4A74C3E0}"/>
                </a:ext>
              </a:extLst>
            </p:cNvPr>
            <p:cNvSpPr txBox="1"/>
            <p:nvPr/>
          </p:nvSpPr>
          <p:spPr>
            <a:xfrm>
              <a:off x="6936658" y="3234813"/>
              <a:ext cx="197628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 err="1"/>
                <a:t>funct</a:t>
              </a:r>
              <a:endParaRPr lang="en-SG" sz="2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D64743-BFA6-4BF7-BA37-57B5B5A3EB64}"/>
                </a:ext>
              </a:extLst>
            </p:cNvPr>
            <p:cNvSpPr txBox="1"/>
            <p:nvPr/>
          </p:nvSpPr>
          <p:spPr>
            <a:xfrm>
              <a:off x="4277032" y="2757948"/>
              <a:ext cx="197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6-bit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163DFDA-31BA-4880-B968-753CE1B7ED3B}"/>
                </a:ext>
              </a:extLst>
            </p:cNvPr>
            <p:cNvSpPr txBox="1"/>
            <p:nvPr/>
          </p:nvSpPr>
          <p:spPr>
            <a:xfrm>
              <a:off x="6936658" y="2730806"/>
              <a:ext cx="19762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6-bit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12B5FA-5079-414C-ABDB-27A1F2E75BFF}"/>
                  </a:ext>
                </a:extLst>
              </p:cNvPr>
              <p:cNvSpPr txBox="1"/>
              <p:nvPr/>
            </p:nvSpPr>
            <p:spPr>
              <a:xfrm>
                <a:off x="4060727" y="3258440"/>
                <a:ext cx="1873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−5)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12B5FA-5079-414C-ABDB-27A1F2E75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727" y="3258440"/>
                <a:ext cx="1873045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9239649-7F4F-46C7-AF7F-5249F401D404}"/>
              </a:ext>
            </a:extLst>
          </p:cNvPr>
          <p:cNvSpPr txBox="1"/>
          <p:nvPr/>
        </p:nvSpPr>
        <p:spPr>
          <a:xfrm>
            <a:off x="2050027" y="3272014"/>
            <a:ext cx="233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Non-R-format: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19DD51-A0DE-4A99-9DE1-C7DA1047636D}"/>
              </a:ext>
            </a:extLst>
          </p:cNvPr>
          <p:cNvSpPr txBox="1"/>
          <p:nvPr/>
        </p:nvSpPr>
        <p:spPr>
          <a:xfrm>
            <a:off x="2050027" y="3806692"/>
            <a:ext cx="233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R-format: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7DC1340-DB4D-4B2D-8E1B-12421CADEA85}"/>
                  </a:ext>
                </a:extLst>
              </p:cNvPr>
              <p:cNvSpPr txBox="1"/>
              <p:nvPr/>
            </p:nvSpPr>
            <p:spPr>
              <a:xfrm>
                <a:off x="7039897" y="3741589"/>
                <a:ext cx="1873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7DC1340-DB4D-4B2D-8E1B-12421CADE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897" y="3741589"/>
                <a:ext cx="187304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EFD289A-C4E2-417E-ADCC-0F411C4BC178}"/>
                  </a:ext>
                </a:extLst>
              </p:cNvPr>
              <p:cNvSpPr txBox="1"/>
              <p:nvPr/>
            </p:nvSpPr>
            <p:spPr>
              <a:xfrm>
                <a:off x="4532671" y="3769698"/>
                <a:ext cx="1873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EFD289A-C4E2-417E-ADCC-0F411C4BC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671" y="3769698"/>
                <a:ext cx="187304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822A2DF-DB39-4278-9086-CEA47E235D23}"/>
                  </a:ext>
                </a:extLst>
              </p:cNvPr>
              <p:cNvSpPr txBox="1"/>
              <p:nvPr/>
            </p:nvSpPr>
            <p:spPr>
              <a:xfrm>
                <a:off x="6253316" y="3766429"/>
                <a:ext cx="9365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822A2DF-DB39-4278-9086-CEA47E235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316" y="3766429"/>
                <a:ext cx="93652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E7C2BB7-A1B1-464D-BD1A-772C62E1A78C}"/>
                  </a:ext>
                </a:extLst>
              </p:cNvPr>
              <p:cNvSpPr txBox="1"/>
              <p:nvPr/>
            </p:nvSpPr>
            <p:spPr>
              <a:xfrm>
                <a:off x="8495594" y="3236198"/>
                <a:ext cx="1873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59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E7C2BB7-A1B1-464D-BD1A-772C62E1A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594" y="3236198"/>
                <a:ext cx="187304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4C1E69F-3168-4F23-A698-0BC63A052CF5}"/>
                  </a:ext>
                </a:extLst>
              </p:cNvPr>
              <p:cNvSpPr txBox="1"/>
              <p:nvPr/>
            </p:nvSpPr>
            <p:spPr>
              <a:xfrm>
                <a:off x="8610600" y="3697863"/>
                <a:ext cx="18730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320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4C1E69F-3168-4F23-A698-0BC63A052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3697863"/>
                <a:ext cx="187304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F771E81-8EFB-402A-BB93-1DC3E502D3B4}"/>
                  </a:ext>
                </a:extLst>
              </p:cNvPr>
              <p:cNvSpPr txBox="1"/>
              <p:nvPr/>
            </p:nvSpPr>
            <p:spPr>
              <a:xfrm>
                <a:off x="4554794" y="4675236"/>
                <a:ext cx="35174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>
                    <a:solidFill>
                      <a:srgbClr val="0033CC"/>
                    </a:solidFill>
                  </a:rPr>
                  <a:t>Total: </a:t>
                </a:r>
                <a14:m>
                  <m:oMath xmlns:m="http://schemas.openxmlformats.org/officeDocument/2006/math">
                    <m:r>
                      <a:rPr lang="en-SG" sz="24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59</m:t>
                    </m:r>
                    <m:r>
                      <a:rPr lang="en-SG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+320=379</m:t>
                    </m:r>
                  </m:oMath>
                </a14:m>
                <a:r>
                  <a:rPr lang="en-SG" sz="2400" dirty="0">
                    <a:solidFill>
                      <a:srgbClr val="0033CC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F771E81-8EFB-402A-BB93-1DC3E502D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794" y="4675236"/>
                <a:ext cx="3517489" cy="461665"/>
              </a:xfrm>
              <a:prstGeom prst="rect">
                <a:avLst/>
              </a:prstGeom>
              <a:blipFill>
                <a:blip r:embed="rId9"/>
                <a:stretch>
                  <a:fillRect l="-2600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98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/>
      <p:bldP spid="17" grpId="0"/>
      <p:bldP spid="73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25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CE884F-0353-400D-B1A6-91954712CAFF}"/>
              </a:ext>
            </a:extLst>
          </p:cNvPr>
          <p:cNvSpPr txBox="1"/>
          <p:nvPr/>
        </p:nvSpPr>
        <p:spPr>
          <a:xfrm>
            <a:off x="348842" y="570079"/>
            <a:ext cx="10809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spcAft>
                <a:spcPts val="600"/>
              </a:spcAft>
              <a:tabLst>
                <a:tab pos="444500" algn="l"/>
              </a:tabLst>
            </a:pPr>
            <a:r>
              <a:rPr lang="en-SG" sz="2400" dirty="0"/>
              <a:t>(b)	Suppose due to a hardware defect in the </a:t>
            </a:r>
            <a:r>
              <a:rPr lang="en-SG" sz="2400" dirty="0" err="1"/>
              <a:t>datapath</a:t>
            </a:r>
            <a:r>
              <a:rPr lang="en-SG" sz="2400" dirty="0"/>
              <a:t> circuit, a </a:t>
            </a:r>
            <a:r>
              <a:rPr lang="en-SG" sz="2400" b="1" dirty="0"/>
              <a:t>stuck-at-0 fault </a:t>
            </a:r>
            <a:r>
              <a:rPr lang="en-SG" sz="2400" dirty="0"/>
              <a:t>occurs at </a:t>
            </a:r>
            <a:r>
              <a:rPr lang="en-SG" sz="2400" b="1" dirty="0"/>
              <a:t>bit 6</a:t>
            </a:r>
            <a:r>
              <a:rPr lang="en-SG" sz="2400" dirty="0"/>
              <a:t> of every MIPS instruction. This means that bit 6 of a MIPS instruction is always 0 regardless of what the instruction is originally. Devise a simple test using a MIPS instruction to discover this error. Explain your test.  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AY2017/18 Semester 2 Q4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881F2F-F7CE-4ED5-BCF4-457619E26FB8}"/>
              </a:ext>
            </a:extLst>
          </p:cNvPr>
          <p:cNvSpPr txBox="1"/>
          <p:nvPr/>
        </p:nvSpPr>
        <p:spPr>
          <a:xfrm>
            <a:off x="973393" y="2432116"/>
            <a:ext cx="687274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One possible test: </a:t>
            </a:r>
            <a:r>
              <a:rPr lang="en-SG" sz="2800" dirty="0" err="1">
                <a:solidFill>
                  <a:srgbClr val="0033CC"/>
                </a:solidFill>
              </a:rPr>
              <a:t>addi</a:t>
            </a:r>
            <a:r>
              <a:rPr lang="en-SG" sz="2800" dirty="0">
                <a:solidFill>
                  <a:srgbClr val="0033CC"/>
                </a:solidFill>
              </a:rPr>
              <a:t> $t0, $zero, 64</a:t>
            </a:r>
            <a:endParaRPr lang="en-SG" sz="2800" b="1" dirty="0">
              <a:solidFill>
                <a:srgbClr val="00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D2643-B759-4B6D-BFF9-233A62C66754}"/>
              </a:ext>
            </a:extLst>
          </p:cNvPr>
          <p:cNvSpPr txBox="1"/>
          <p:nvPr/>
        </p:nvSpPr>
        <p:spPr>
          <a:xfrm>
            <a:off x="922549" y="4317829"/>
            <a:ext cx="10536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33CC"/>
                </a:solidFill>
              </a:rPr>
              <a:t>This is supposed to put 64 into $t0.</a:t>
            </a:r>
          </a:p>
          <a:p>
            <a:r>
              <a:rPr lang="en-SG" sz="2800" dirty="0">
                <a:solidFill>
                  <a:srgbClr val="0033CC"/>
                </a:solidFill>
              </a:rPr>
              <a:t>However, due to stuck-at-0 fault in bit 6, the final value in $t0 will be 0.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119775-5295-4DF7-B707-170A485270D1}"/>
              </a:ext>
            </a:extLst>
          </p:cNvPr>
          <p:cNvGrpSpPr/>
          <p:nvPr/>
        </p:nvGrpSpPr>
        <p:grpSpPr>
          <a:xfrm>
            <a:off x="1873045" y="3429000"/>
            <a:ext cx="8082116" cy="473665"/>
            <a:chOff x="1873045" y="3429000"/>
            <a:chExt cx="8082116" cy="473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CC43DC-EF3F-4A70-8900-5240116B43AD}"/>
                </a:ext>
              </a:extLst>
            </p:cNvPr>
            <p:cNvSpPr txBox="1"/>
            <p:nvPr/>
          </p:nvSpPr>
          <p:spPr>
            <a:xfrm>
              <a:off x="1873045" y="3429000"/>
              <a:ext cx="1533832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2434D2-71A3-4AFE-8B8D-3E9604D98EC7}"/>
                </a:ext>
              </a:extLst>
            </p:cNvPr>
            <p:cNvSpPr txBox="1"/>
            <p:nvPr/>
          </p:nvSpPr>
          <p:spPr>
            <a:xfrm>
              <a:off x="3406877" y="3429000"/>
              <a:ext cx="1253613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E1053F-5020-43C3-8CDA-9A48EA681538}"/>
                </a:ext>
              </a:extLst>
            </p:cNvPr>
            <p:cNvSpPr txBox="1"/>
            <p:nvPr/>
          </p:nvSpPr>
          <p:spPr>
            <a:xfrm>
              <a:off x="4660490" y="3429000"/>
              <a:ext cx="1253613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8AD93C-4689-405B-A133-439639DC0DF0}"/>
                </a:ext>
              </a:extLst>
            </p:cNvPr>
            <p:cNvSpPr txBox="1"/>
            <p:nvPr/>
          </p:nvSpPr>
          <p:spPr>
            <a:xfrm>
              <a:off x="5914103" y="3441000"/>
              <a:ext cx="4041058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 </a:t>
              </a:r>
              <a:r>
                <a:rPr lang="en-SG" sz="2400" dirty="0"/>
                <a:t>0 0 0 0 0 0 0 0 0 1 0 0 0 0 0 0</a:t>
              </a:r>
              <a:endParaRPr lang="en-SG" sz="20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1CA509-A245-4E08-BC5A-B5F874149AAC}"/>
              </a:ext>
            </a:extLst>
          </p:cNvPr>
          <p:cNvGrpSpPr/>
          <p:nvPr/>
        </p:nvGrpSpPr>
        <p:grpSpPr>
          <a:xfrm>
            <a:off x="8141110" y="2979335"/>
            <a:ext cx="364317" cy="935330"/>
            <a:chOff x="8141110" y="2979335"/>
            <a:chExt cx="364317" cy="93533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A3C726-9CC7-4B5A-B190-B89CB25D83DB}"/>
                </a:ext>
              </a:extLst>
            </p:cNvPr>
            <p:cNvGrpSpPr/>
            <p:nvPr/>
          </p:nvGrpSpPr>
          <p:grpSpPr>
            <a:xfrm>
              <a:off x="8141110" y="3429000"/>
              <a:ext cx="324464" cy="485665"/>
              <a:chOff x="8141110" y="3429000"/>
              <a:chExt cx="324464" cy="485665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D9A5E8C-348E-4F27-94AC-384E616E1F9F}"/>
                  </a:ext>
                </a:extLst>
              </p:cNvPr>
              <p:cNvCxnSpPr/>
              <p:nvPr/>
            </p:nvCxnSpPr>
            <p:spPr>
              <a:xfrm flipH="1">
                <a:off x="8141110" y="3429000"/>
                <a:ext cx="324464" cy="46166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5B2014F-5134-483C-864D-1FB608DACF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41110" y="3453000"/>
                <a:ext cx="324464" cy="461665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CBF98C-9DE6-4B07-AF10-7C3FDC5DE4B8}"/>
                </a:ext>
              </a:extLst>
            </p:cNvPr>
            <p:cNvSpPr txBox="1"/>
            <p:nvPr/>
          </p:nvSpPr>
          <p:spPr>
            <a:xfrm>
              <a:off x="8141110" y="2979335"/>
              <a:ext cx="3643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/>
                <a:t>0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A1CEF4F-020B-41CD-B7F8-32B4CB62D91D}"/>
              </a:ext>
            </a:extLst>
          </p:cNvPr>
          <p:cNvSpPr txBox="1"/>
          <p:nvPr/>
        </p:nvSpPr>
        <p:spPr>
          <a:xfrm>
            <a:off x="907801" y="5290367"/>
            <a:ext cx="10536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0033CC"/>
                </a:solidFill>
              </a:rPr>
              <a:t>Other appropriate examples are accepted.</a:t>
            </a:r>
          </a:p>
        </p:txBody>
      </p:sp>
    </p:spTree>
    <p:extLst>
      <p:ext uri="{BB962C8B-B14F-4D97-AF65-F5344CB8AC3E}">
        <p14:creationId xmlns:p14="http://schemas.microsoft.com/office/powerpoint/2010/main" val="31277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" grpId="0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26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CE884F-0353-400D-B1A6-91954712CAFF}"/>
              </a:ext>
            </a:extLst>
          </p:cNvPr>
          <p:cNvSpPr txBox="1"/>
          <p:nvPr/>
        </p:nvSpPr>
        <p:spPr>
          <a:xfrm>
            <a:off x="348842" y="570079"/>
            <a:ext cx="1080948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spcAft>
                <a:spcPts val="600"/>
              </a:spcAft>
              <a:tabLst>
                <a:tab pos="444500" algn="l"/>
              </a:tabLst>
            </a:pPr>
            <a:r>
              <a:rPr lang="en-SG" sz="2400" dirty="0"/>
              <a:t>(c)	Suppose the </a:t>
            </a:r>
            <a:r>
              <a:rPr lang="en-SG" sz="2400" b="1" dirty="0"/>
              <a:t>stuck-at-0 fault </a:t>
            </a:r>
            <a:r>
              <a:rPr lang="en-SG" sz="2400" dirty="0"/>
              <a:t>occurs at the </a:t>
            </a:r>
            <a:r>
              <a:rPr lang="en-SG" sz="2400" b="1" dirty="0" err="1"/>
              <a:t>ALUSrc</a:t>
            </a:r>
            <a:r>
              <a:rPr lang="en-SG" sz="2400" dirty="0"/>
              <a:t> control signal. </a:t>
            </a:r>
          </a:p>
          <a:p>
            <a:pPr marL="446088" indent="-446088">
              <a:spcAft>
                <a:spcPts val="600"/>
              </a:spcAft>
              <a:tabLst>
                <a:tab pos="444500" algn="l"/>
              </a:tabLst>
            </a:pPr>
            <a:r>
              <a:rPr lang="en-SG" sz="2400" dirty="0"/>
              <a:t>	Assuming that $t0 and $t1 contain 12 and 34 respectively, and we are to use the instruction </a:t>
            </a:r>
            <a:r>
              <a:rPr lang="en-SG" sz="2400" b="1" dirty="0" err="1"/>
              <a:t>lw</a:t>
            </a:r>
            <a:r>
              <a:rPr lang="en-SG" sz="2400" b="1" dirty="0"/>
              <a:t> $t1, 0($t0) </a:t>
            </a:r>
            <a:r>
              <a:rPr lang="en-SG" sz="2400" dirty="0"/>
              <a:t>to discover the error. Describe what other preparation work needs to be done. You may assume that we can write data into any location in the memory. 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AY2017/18 Semester 2 Q4</a:t>
            </a:r>
          </a:p>
        </p:txBody>
      </p:sp>
      <p:sp>
        <p:nvSpPr>
          <p:cNvPr id="18" name="Text Box 1650">
            <a:extLst>
              <a:ext uri="{FF2B5EF4-FFF2-40B4-BE49-F238E27FC236}">
                <a16:creationId xmlns:a16="http://schemas.microsoft.com/office/drawing/2014/main" id="{66555CCF-6C80-416F-8A22-4EDE62C0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094" y="2717714"/>
            <a:ext cx="5441576" cy="1224306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instruction is correctly carried out, </a:t>
            </a:r>
            <a:r>
              <a:rPr lang="en-SG" sz="2400" b="1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lw</a:t>
            </a:r>
            <a:r>
              <a:rPr lang="en-SG" sz="24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$t1, 0($t0)</a:t>
            </a: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would have loaded the value at memory address </a:t>
            </a:r>
            <a:r>
              <a:rPr lang="en-SG" sz="24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into $t1.</a:t>
            </a:r>
            <a:endParaRPr lang="en-S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1650">
            <a:extLst>
              <a:ext uri="{FF2B5EF4-FFF2-40B4-BE49-F238E27FC236}">
                <a16:creationId xmlns:a16="http://schemas.microsoft.com/office/drawing/2014/main" id="{72755943-D069-4010-BBC1-C7174D99F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094" y="4025314"/>
            <a:ext cx="5721235" cy="1271588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stuck-at-0 fault at </a:t>
            </a:r>
            <a:r>
              <a:rPr lang="en-SG" sz="24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ALUSrc</a:t>
            </a: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instruction would have loaded the value at memory address </a:t>
            </a:r>
            <a:r>
              <a:rPr lang="en-SG" sz="24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46</a:t>
            </a: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into $t1 instead.</a:t>
            </a:r>
            <a:endParaRPr lang="en-S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5C9F95-BB6D-408A-A806-DE92CCC68C4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9" t="24898" r="9760" b="10441"/>
          <a:stretch/>
        </p:blipFill>
        <p:spPr bwMode="auto">
          <a:xfrm>
            <a:off x="89219" y="2717714"/>
            <a:ext cx="4827495" cy="28589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F76918-DCF9-430A-8702-F97D11078392}"/>
              </a:ext>
            </a:extLst>
          </p:cNvPr>
          <p:cNvSpPr txBox="1"/>
          <p:nvPr/>
        </p:nvSpPr>
        <p:spPr>
          <a:xfrm>
            <a:off x="3077280" y="2234310"/>
            <a:ext cx="710662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Note that </a:t>
            </a:r>
            <a:r>
              <a:rPr lang="en-SG" sz="2000" b="1" dirty="0" err="1"/>
              <a:t>ALUSrc</a:t>
            </a:r>
            <a:r>
              <a:rPr lang="en-SG" sz="2000" dirty="0"/>
              <a:t> chooses between RD2 and </a:t>
            </a:r>
            <a:r>
              <a:rPr lang="en-SG" sz="2000" dirty="0" err="1"/>
              <a:t>SignExt</a:t>
            </a:r>
            <a:r>
              <a:rPr lang="en-SG" sz="2000" dirty="0"/>
              <a:t>(Inst[15:0]).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14C6DED-BE89-4A48-AF66-1EA0AC5BE2F8}"/>
              </a:ext>
            </a:extLst>
          </p:cNvPr>
          <p:cNvSpPr/>
          <p:nvPr/>
        </p:nvSpPr>
        <p:spPr>
          <a:xfrm>
            <a:off x="3550024" y="3269867"/>
            <a:ext cx="820271" cy="389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 Box 1650">
            <a:extLst>
              <a:ext uri="{FF2B5EF4-FFF2-40B4-BE49-F238E27FC236}">
                <a16:creationId xmlns:a16="http://schemas.microsoft.com/office/drawing/2014/main" id="{F9E3D484-DE5A-4AD5-8833-9BA636ED3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093" y="5380196"/>
            <a:ext cx="5721235" cy="907725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Hence, we could first load different values in addresses </a:t>
            </a:r>
            <a:r>
              <a:rPr lang="en-SG" sz="24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SG" sz="24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46</a:t>
            </a: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before using the test.</a:t>
            </a:r>
            <a:r>
              <a:rPr lang="en-SG" sz="1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SG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3903D-BD07-41B1-8CD8-CFFB4DCCE706}"/>
              </a:ext>
            </a:extLst>
          </p:cNvPr>
          <p:cNvSpPr txBox="1"/>
          <p:nvPr/>
        </p:nvSpPr>
        <p:spPr>
          <a:xfrm>
            <a:off x="3849328" y="2665514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D73B7-529C-472C-A349-3427CCAB951C}"/>
              </a:ext>
            </a:extLst>
          </p:cNvPr>
          <p:cNvSpPr txBox="1"/>
          <p:nvPr/>
        </p:nvSpPr>
        <p:spPr>
          <a:xfrm>
            <a:off x="2857387" y="4661108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F2A2CC-8BDE-43D8-A6D7-122E3FDCF696}"/>
              </a:ext>
            </a:extLst>
          </p:cNvPr>
          <p:cNvSpPr txBox="1"/>
          <p:nvPr/>
        </p:nvSpPr>
        <p:spPr>
          <a:xfrm>
            <a:off x="3000394" y="3504745"/>
            <a:ext cx="47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solidFill>
                  <a:srgbClr val="C00000"/>
                </a:solidFill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206983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" grpId="0"/>
      <p:bldP spid="2" grpId="0" animBg="1"/>
      <p:bldP spid="3" grpId="0" animBg="1"/>
      <p:bldP spid="10" grpId="0"/>
      <p:bldP spid="4" grpId="0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27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CE884F-0353-400D-B1A6-91954712CAFF}"/>
              </a:ext>
            </a:extLst>
          </p:cNvPr>
          <p:cNvSpPr txBox="1"/>
          <p:nvPr/>
        </p:nvSpPr>
        <p:spPr>
          <a:xfrm>
            <a:off x="348842" y="570079"/>
            <a:ext cx="10809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spcAft>
                <a:spcPts val="600"/>
              </a:spcAft>
              <a:tabLst>
                <a:tab pos="444500" algn="l"/>
              </a:tabLst>
            </a:pPr>
            <a:r>
              <a:rPr lang="en-SG" sz="2400" dirty="0"/>
              <a:t>(d)	You want to add the </a:t>
            </a:r>
            <a:r>
              <a:rPr lang="en-SG" sz="2400" b="1" dirty="0" err="1"/>
              <a:t>bne</a:t>
            </a:r>
            <a:r>
              <a:rPr lang="en-SG" sz="2400" dirty="0"/>
              <a:t> instruction into the </a:t>
            </a:r>
            <a:r>
              <a:rPr lang="en-SG" sz="2400" dirty="0" err="1"/>
              <a:t>datapath</a:t>
            </a:r>
            <a:r>
              <a:rPr lang="en-SG" sz="2400" dirty="0"/>
              <a:t>, which already includes the required hardware for the instruction. Write out the </a:t>
            </a:r>
            <a:r>
              <a:rPr lang="en-SG" sz="2400" b="1" dirty="0" err="1"/>
              <a:t>ALUop</a:t>
            </a:r>
            <a:r>
              <a:rPr lang="en-SG" sz="2400" dirty="0"/>
              <a:t> for </a:t>
            </a:r>
            <a:r>
              <a:rPr lang="en-SG" sz="2400" b="1" dirty="0" err="1"/>
              <a:t>bne</a:t>
            </a:r>
            <a:r>
              <a:rPr lang="en-SG" sz="2400" dirty="0"/>
              <a:t> and how you can determine whether the </a:t>
            </a:r>
            <a:r>
              <a:rPr lang="en-SG" sz="2400" b="1" dirty="0" err="1"/>
              <a:t>bne</a:t>
            </a:r>
            <a:r>
              <a:rPr lang="en-SG" sz="2400" dirty="0"/>
              <a:t> results in the branch to be taken. 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AY2017/18 Semester 2 Q4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5D6BFC3B-1E9E-49B8-8B20-89A4946BD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579605"/>
              </p:ext>
            </p:extLst>
          </p:nvPr>
        </p:nvGraphicFramePr>
        <p:xfrm>
          <a:off x="348842" y="2010588"/>
          <a:ext cx="269445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27">
                  <a:extLst>
                    <a:ext uri="{9D8B030D-6E8A-4147-A177-3AD203B41FA5}">
                      <a16:colId xmlns:a16="http://schemas.microsoft.com/office/drawing/2014/main" val="4222321269"/>
                    </a:ext>
                  </a:extLst>
                </a:gridCol>
                <a:gridCol w="1347227">
                  <a:extLst>
                    <a:ext uri="{9D8B030D-6E8A-4147-A177-3AD203B41FA5}">
                      <a16:colId xmlns:a16="http://schemas.microsoft.com/office/drawing/2014/main" val="895296452"/>
                    </a:ext>
                  </a:extLst>
                </a:gridCol>
              </a:tblGrid>
              <a:tr h="450064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err="1"/>
                        <a:t>ALUop</a:t>
                      </a:r>
                      <a:endParaRPr lang="en-SG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321736"/>
                  </a:ext>
                </a:extLst>
              </a:tr>
              <a:tr h="450064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err="1"/>
                        <a:t>lw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640823"/>
                  </a:ext>
                </a:extLst>
              </a:tr>
              <a:tr h="450064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err="1"/>
                        <a:t>sw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994926"/>
                  </a:ext>
                </a:extLst>
              </a:tr>
              <a:tr h="450064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 err="1"/>
                        <a:t>beq</a:t>
                      </a:r>
                      <a:endParaRPr lang="en-S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068791"/>
                  </a:ext>
                </a:extLst>
              </a:tr>
              <a:tr h="450064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R-type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278280"/>
                  </a:ext>
                </a:extLst>
              </a:tr>
              <a:tr h="450064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007852"/>
                  </a:ext>
                </a:extLst>
              </a:tr>
            </a:tbl>
          </a:graphicData>
        </a:graphic>
      </p:graphicFrame>
      <p:sp>
        <p:nvSpPr>
          <p:cNvPr id="17" name="Text Box 1650">
            <a:extLst>
              <a:ext uri="{FF2B5EF4-FFF2-40B4-BE49-F238E27FC236}">
                <a16:creationId xmlns:a16="http://schemas.microsoft.com/office/drawing/2014/main" id="{122D66BD-79D8-4583-A558-442DBE6BE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598" y="2010588"/>
            <a:ext cx="7707087" cy="1532712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 </a:t>
            </a:r>
            <a:r>
              <a:rPr lang="en-SG" sz="24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ALUop</a:t>
            </a: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 11 is not used, we may use it for </a:t>
            </a:r>
            <a:r>
              <a:rPr lang="en-SG" sz="2400" b="1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bne</a:t>
            </a: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Hence, branch taken = </a:t>
            </a:r>
            <a:r>
              <a:rPr lang="en-SG" sz="2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ALUop1</a:t>
            </a:r>
            <a:r>
              <a:rPr lang="en-SG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SG" sz="2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ALUop2</a:t>
            </a:r>
            <a:r>
              <a:rPr lang="en-SG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!(</a:t>
            </a:r>
            <a:r>
              <a:rPr lang="en-SG" sz="2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isZero</a:t>
            </a:r>
            <a:r>
              <a:rPr lang="en-SG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where (</a:t>
            </a:r>
            <a:r>
              <a:rPr lang="en-SG" sz="24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isZero</a:t>
            </a:r>
            <a:r>
              <a:rPr lang="en-SG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is the output from the ALU.</a:t>
            </a:r>
            <a:endParaRPr lang="en-S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 Box 1650">
            <a:extLst>
              <a:ext uri="{FF2B5EF4-FFF2-40B4-BE49-F238E27FC236}">
                <a16:creationId xmlns:a16="http://schemas.microsoft.com/office/drawing/2014/main" id="{E48D7B4A-8781-43E7-8355-473156E12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0755" y="3429000"/>
            <a:ext cx="673686" cy="510934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600"/>
              </a:spcAft>
            </a:pPr>
            <a:r>
              <a:rPr lang="en-SG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</a:p>
        </p:txBody>
      </p:sp>
      <p:sp>
        <p:nvSpPr>
          <p:cNvPr id="21" name="Text Box 1650">
            <a:extLst>
              <a:ext uri="{FF2B5EF4-FFF2-40B4-BE49-F238E27FC236}">
                <a16:creationId xmlns:a16="http://schemas.microsoft.com/office/drawing/2014/main" id="{09C2E455-9D4E-4625-8CB2-820C2F01B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597" y="3669180"/>
            <a:ext cx="7707087" cy="1929346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SG" sz="24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ALUop</a:t>
            </a: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code 01 (same as </a:t>
            </a:r>
            <a:r>
              <a:rPr lang="en-SG" sz="2400" b="1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beq</a:t>
            </a: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Hence, branch taken = !</a:t>
            </a:r>
            <a:r>
              <a:rPr lang="en-SG" sz="2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ALUop1</a:t>
            </a:r>
            <a:r>
              <a:rPr lang="en-SG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SG" sz="2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ALUop2</a:t>
            </a:r>
            <a:r>
              <a:rPr lang="en-SG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!(</a:t>
            </a:r>
            <a:r>
              <a:rPr lang="en-SG" sz="2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isZero</a:t>
            </a:r>
            <a:r>
              <a:rPr lang="en-SG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where (</a:t>
            </a:r>
            <a:r>
              <a:rPr lang="en-SG" sz="2400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isZero</a:t>
            </a:r>
            <a:r>
              <a:rPr lang="en-SG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is the output from the ALU, or</a:t>
            </a:r>
          </a:p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ranch taken = </a:t>
            </a:r>
            <a:r>
              <a:rPr lang="en-SG" sz="24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</a:t>
            </a:r>
            <a:r>
              <a:rPr lang="en-SG" sz="2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SG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!(</a:t>
            </a:r>
            <a:r>
              <a:rPr lang="en-SG" sz="24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isZero</a:t>
            </a:r>
            <a:r>
              <a:rPr lang="en-SG" sz="2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.</a:t>
            </a:r>
            <a:endParaRPr lang="en-SG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3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28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AY2017/18 Semester 2 Q7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FFD106-EF49-42D0-8504-C3470D9EB5A9}"/>
              </a:ext>
            </a:extLst>
          </p:cNvPr>
          <p:cNvSpPr txBox="1"/>
          <p:nvPr/>
        </p:nvSpPr>
        <p:spPr>
          <a:xfrm>
            <a:off x="310245" y="1066925"/>
            <a:ext cx="9111342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</a:t>
            </a:r>
            <a:r>
              <a:rPr lang="en-SG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Inst1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0x0040003c</a:t>
            </a: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$s2, -1    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Inst2</a:t>
            </a: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$t8, $t8, 2     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Inst3</a:t>
            </a:r>
          </a:p>
          <a:p>
            <a:r>
              <a:rPr lang="en-SG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 $t0, $s0, $t8   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Inst4</a:t>
            </a: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$t1, $s1, $t8   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Inst5</a:t>
            </a: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Inst6</a:t>
            </a: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$t3, 0($t1)     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Inst7</a:t>
            </a: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$t3, 3     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Inst8</a:t>
            </a: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$t4, -3    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Inst9</a:t>
            </a: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$t4, $zero, </a:t>
            </a:r>
            <a:r>
              <a:rPr lang="en-SG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Inst10</a:t>
            </a: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$t2, $t2, $t3   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Inst11</a:t>
            </a: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    </a:t>
            </a:r>
            <a:r>
              <a:rPr lang="en-SG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Inst12</a:t>
            </a:r>
          </a:p>
          <a:p>
            <a:r>
              <a:rPr lang="en-SG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A1: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$t2, 1     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Inst13</a:t>
            </a:r>
          </a:p>
          <a:p>
            <a:r>
              <a:rPr lang="en-SG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A2: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Inst14</a:t>
            </a: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$t8, -8    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Inst15</a:t>
            </a: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$t8, $zero   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Inst16</a:t>
            </a:r>
          </a:p>
          <a:p>
            <a:r>
              <a:rPr lang="en-SG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$zero,</a:t>
            </a:r>
            <a:r>
              <a:rPr lang="en-SG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  <a:r>
              <a:rPr lang="en-SG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 Inst17</a:t>
            </a:r>
          </a:p>
          <a:p>
            <a:r>
              <a:rPr lang="en-SG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1650">
            <a:extLst>
              <a:ext uri="{FF2B5EF4-FFF2-40B4-BE49-F238E27FC236}">
                <a16:creationId xmlns:a16="http://schemas.microsoft.com/office/drawing/2014/main" id="{FAFFEFE7-B345-4FB0-82F8-72084D872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656" y="1888272"/>
            <a:ext cx="4956856" cy="2979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300"/>
              </a:spcAft>
              <a:tabLst>
                <a:tab pos="215265" algn="l"/>
                <a:tab pos="502285" algn="l"/>
                <a:tab pos="789305" algn="l"/>
              </a:tabLst>
            </a:pPr>
            <a:r>
              <a:rPr lang="en-SG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 </a:t>
            </a:r>
            <a:r>
              <a:rPr lang="en-SG" sz="2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SG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SG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  <a:tabLst>
                <a:tab pos="215265" algn="l"/>
                <a:tab pos="502285" algn="l"/>
                <a:tab pos="789305" algn="l"/>
              </a:tabLst>
            </a:pPr>
            <a:r>
              <a:rPr lang="en-SG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 (</a:t>
            </a:r>
            <a:r>
              <a:rPr lang="en-SG" sz="2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SG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=n-1; </a:t>
            </a:r>
            <a:r>
              <a:rPr lang="en-SG" sz="2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SG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&gt;=0; </a:t>
            </a:r>
            <a:r>
              <a:rPr lang="en-SG" sz="2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SG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-=2) {</a:t>
            </a:r>
            <a:endParaRPr lang="en-SG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  <a:tabLst>
                <a:tab pos="215265" algn="l"/>
                <a:tab pos="502285" algn="l"/>
                <a:tab pos="789305" algn="l"/>
              </a:tabLst>
            </a:pPr>
            <a:r>
              <a:rPr lang="en-SG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if (B[</a:t>
            </a:r>
            <a:r>
              <a:rPr lang="en-SG" sz="2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SG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]%4 == 3)</a:t>
            </a:r>
            <a:endParaRPr lang="en-SG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  <a:tabLst>
                <a:tab pos="215265" algn="l"/>
                <a:tab pos="502285" algn="l"/>
                <a:tab pos="789305" algn="l"/>
              </a:tabLst>
            </a:pPr>
            <a:r>
              <a:rPr lang="en-SG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  A[</a:t>
            </a:r>
            <a:r>
              <a:rPr lang="en-SG" sz="2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SG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]++;</a:t>
            </a:r>
            <a:endParaRPr lang="en-SG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  <a:tabLst>
                <a:tab pos="215265" algn="l"/>
                <a:tab pos="502285" algn="l"/>
                <a:tab pos="789305" algn="l"/>
              </a:tabLst>
            </a:pPr>
            <a:r>
              <a:rPr lang="en-SG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else</a:t>
            </a:r>
            <a:endParaRPr lang="en-SG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  <a:tabLst>
                <a:tab pos="215265" algn="l"/>
                <a:tab pos="502285" algn="l"/>
                <a:tab pos="789305" algn="l"/>
              </a:tabLst>
            </a:pPr>
            <a:r>
              <a:rPr lang="en-SG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  A[</a:t>
            </a:r>
            <a:r>
              <a:rPr lang="en-SG" sz="2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SG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 += B[</a:t>
            </a:r>
            <a:r>
              <a:rPr lang="en-SG" sz="24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SG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];</a:t>
            </a:r>
            <a:endParaRPr lang="en-SG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  <a:tabLst>
                <a:tab pos="215265" algn="l"/>
                <a:tab pos="502285" algn="l"/>
                <a:tab pos="789305" algn="l"/>
              </a:tabLst>
            </a:pPr>
            <a:r>
              <a:rPr lang="en-SG" sz="24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SG" sz="2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794A24-AF10-49D7-85B1-721336E3CE58}"/>
              </a:ext>
            </a:extLst>
          </p:cNvPr>
          <p:cNvSpPr txBox="1"/>
          <p:nvPr/>
        </p:nvSpPr>
        <p:spPr>
          <a:xfrm>
            <a:off x="3849328" y="158764"/>
            <a:ext cx="3547515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$s0: base </a:t>
            </a:r>
            <a:r>
              <a:rPr lang="en-SG" sz="2400" dirty="0" err="1"/>
              <a:t>addr</a:t>
            </a:r>
            <a:r>
              <a:rPr lang="en-SG" sz="2400" dirty="0"/>
              <a:t>. of array </a:t>
            </a:r>
            <a:r>
              <a:rPr lang="en-SG" sz="2400" i="1" dirty="0"/>
              <a:t>A</a:t>
            </a:r>
            <a:r>
              <a:rPr lang="en-SG" sz="2400" dirty="0"/>
              <a:t>;</a:t>
            </a:r>
          </a:p>
          <a:p>
            <a:r>
              <a:rPr lang="en-SG" sz="2400" dirty="0"/>
              <a:t>$s1: base </a:t>
            </a:r>
            <a:r>
              <a:rPr lang="en-SG" sz="2400" dirty="0" err="1"/>
              <a:t>addr</a:t>
            </a:r>
            <a:r>
              <a:rPr lang="en-SG" sz="2400" dirty="0"/>
              <a:t>. of array </a:t>
            </a:r>
            <a:r>
              <a:rPr lang="en-SG" sz="2400" i="1" dirty="0"/>
              <a:t>B</a:t>
            </a:r>
            <a:r>
              <a:rPr lang="en-SG" sz="2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3991BD-86DF-46FA-9815-28A006B3A929}"/>
              </a:ext>
            </a:extLst>
          </p:cNvPr>
          <p:cNvSpPr txBox="1"/>
          <p:nvPr/>
        </p:nvSpPr>
        <p:spPr>
          <a:xfrm>
            <a:off x="7781179" y="176530"/>
            <a:ext cx="334887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620713" indent="-620713">
              <a:tabLst>
                <a:tab pos="538163" algn="l"/>
              </a:tabLst>
            </a:pPr>
            <a:r>
              <a:rPr lang="en-SG" sz="2400" dirty="0"/>
              <a:t>$s2: </a:t>
            </a:r>
            <a:r>
              <a:rPr lang="en-SG" sz="2400" i="1" dirty="0"/>
              <a:t>n</a:t>
            </a:r>
            <a:r>
              <a:rPr lang="en-SG" sz="2400" dirty="0"/>
              <a:t>, #elements in array </a:t>
            </a:r>
            <a:r>
              <a:rPr lang="en-SG" sz="2400" i="1" dirty="0"/>
              <a:t>A</a:t>
            </a:r>
            <a:r>
              <a:rPr lang="en-SG" sz="2400" dirty="0"/>
              <a:t> (and </a:t>
            </a:r>
            <a:r>
              <a:rPr lang="en-SG" sz="2400" i="1" dirty="0"/>
              <a:t>B</a:t>
            </a:r>
            <a:r>
              <a:rPr lang="en-SG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22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29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AY2017/18 Semester 2 Q7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59868-1D00-422A-96BF-537533E62A84}"/>
              </a:ext>
            </a:extLst>
          </p:cNvPr>
          <p:cNvSpPr txBox="1"/>
          <p:nvPr/>
        </p:nvSpPr>
        <p:spPr>
          <a:xfrm>
            <a:off x="348842" y="570079"/>
            <a:ext cx="11494317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Assuming that arrays </a:t>
            </a:r>
            <a:r>
              <a:rPr lang="en-SG" sz="2400" i="1" dirty="0"/>
              <a:t>A</a:t>
            </a:r>
            <a:r>
              <a:rPr lang="en-SG" sz="2400" dirty="0"/>
              <a:t> and </a:t>
            </a:r>
            <a:r>
              <a:rPr lang="en-SG" sz="2400" i="1" dirty="0"/>
              <a:t>B</a:t>
            </a:r>
            <a:r>
              <a:rPr lang="en-SG" sz="2400" dirty="0"/>
              <a:t> now each contains 1024 positive integers. Given a </a:t>
            </a:r>
            <a:r>
              <a:rPr lang="en-SG" sz="2400" b="1" dirty="0"/>
              <a:t>direct-mapped data cache </a:t>
            </a:r>
            <a:r>
              <a:rPr lang="en-SG" sz="2400" dirty="0"/>
              <a:t>with 128 words in total, each block containing 4 words with each word being 4 bytes long, arrays </a:t>
            </a:r>
            <a:r>
              <a:rPr lang="en-SG" sz="2400" i="1" dirty="0"/>
              <a:t>A</a:t>
            </a:r>
            <a:r>
              <a:rPr lang="en-SG" sz="2400" dirty="0"/>
              <a:t> and </a:t>
            </a:r>
            <a:r>
              <a:rPr lang="en-SG" sz="2400" i="1" dirty="0"/>
              <a:t>B</a:t>
            </a:r>
            <a:r>
              <a:rPr lang="en-SG" sz="2400" dirty="0"/>
              <a:t> are stored starting at memory addresses </a:t>
            </a:r>
            <a:r>
              <a:rPr lang="en-SG" sz="2400" b="1" dirty="0"/>
              <a:t>0x10001000</a:t>
            </a:r>
            <a:r>
              <a:rPr lang="en-SG" sz="2400" dirty="0"/>
              <a:t> </a:t>
            </a:r>
            <a:r>
              <a:rPr lang="en-SG" sz="2400" b="1" dirty="0"/>
              <a:t>and 0x1003F100 </a:t>
            </a:r>
            <a:r>
              <a:rPr lang="en-SG" sz="2400" dirty="0"/>
              <a:t>respectively.</a:t>
            </a:r>
          </a:p>
          <a:p>
            <a:pPr>
              <a:spcAft>
                <a:spcPts val="600"/>
              </a:spcAft>
            </a:pPr>
            <a:r>
              <a:rPr lang="en-SG" sz="2400" dirty="0"/>
              <a:t>The data cache is involved when memory is accessed (i.e., when </a:t>
            </a:r>
            <a:r>
              <a:rPr lang="en-SG" sz="2400" b="1" dirty="0" err="1"/>
              <a:t>lw</a:t>
            </a:r>
            <a:r>
              <a:rPr lang="en-SG" sz="2400" dirty="0"/>
              <a:t> and </a:t>
            </a:r>
            <a:r>
              <a:rPr lang="en-SG" sz="2400" b="1" dirty="0" err="1"/>
              <a:t>sw</a:t>
            </a:r>
            <a:r>
              <a:rPr lang="en-SG" sz="2400" dirty="0"/>
              <a:t> are executed.)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70CFF-C6B4-4B40-820A-FB46A2233A6F}"/>
              </a:ext>
            </a:extLst>
          </p:cNvPr>
          <p:cNvSpPr txBox="1"/>
          <p:nvPr/>
        </p:nvSpPr>
        <p:spPr>
          <a:xfrm>
            <a:off x="348841" y="2654439"/>
            <a:ext cx="10809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(a) How many bits are there in the index field? In the byte offset field?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7264D-444F-4E1E-8271-953778FD20D1}"/>
              </a:ext>
            </a:extLst>
          </p:cNvPr>
          <p:cNvSpPr txBox="1"/>
          <p:nvPr/>
        </p:nvSpPr>
        <p:spPr>
          <a:xfrm>
            <a:off x="348840" y="4183528"/>
            <a:ext cx="10809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(b) Which index is </a:t>
            </a:r>
            <a:r>
              <a:rPr lang="en-SG" sz="2400" i="1" dirty="0"/>
              <a:t>A</a:t>
            </a:r>
            <a:r>
              <a:rPr lang="en-SG" sz="2400" dirty="0"/>
              <a:t>[1023] mapped to? Which index is </a:t>
            </a:r>
            <a:r>
              <a:rPr lang="en-SG" sz="2400" i="1" dirty="0"/>
              <a:t>B</a:t>
            </a:r>
            <a:r>
              <a:rPr lang="en-SG" sz="2400" dirty="0"/>
              <a:t>[1023] mapped to?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009658-BF16-43FE-BD09-298124CA815E}"/>
                  </a:ext>
                </a:extLst>
              </p:cNvPr>
              <p:cNvSpPr txBox="1"/>
              <p:nvPr/>
            </p:nvSpPr>
            <p:spPr>
              <a:xfrm>
                <a:off x="919856" y="3058193"/>
                <a:ext cx="7848587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400" dirty="0">
                    <a:solidFill>
                      <a:srgbClr val="0033CC"/>
                    </a:solidFill>
                  </a:rPr>
                  <a:t>Number of blocks = 128/4 = 32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SG" sz="2400" dirty="0">
                    <a:solidFill>
                      <a:srgbClr val="0033CC"/>
                    </a:solidFill>
                  </a:rPr>
                  <a:t> </a:t>
                </a:r>
                <a:r>
                  <a:rPr lang="en-SG" sz="2400" dirty="0">
                    <a:solidFill>
                      <a:srgbClr val="0033CC"/>
                    </a:solidFill>
                    <a:sym typeface="Wingdings" panose="05000000000000000000" pitchFamily="2" charset="2"/>
                  </a:rPr>
                  <a:t> index field: </a:t>
                </a:r>
                <a:r>
                  <a:rPr lang="en-SG" sz="24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5 bits</a:t>
                </a:r>
                <a:endParaRPr lang="en-SG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009658-BF16-43FE-BD09-298124CA8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56" y="3058193"/>
                <a:ext cx="7848587" cy="461666"/>
              </a:xfrm>
              <a:prstGeom prst="rect">
                <a:avLst/>
              </a:prstGeom>
              <a:blipFill>
                <a:blip r:embed="rId3"/>
                <a:stretch>
                  <a:fillRect l="-1243" t="-10667" b="-32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758617-0DDD-408B-9EDE-BAB285478D16}"/>
                  </a:ext>
                </a:extLst>
              </p:cNvPr>
              <p:cNvSpPr txBox="1"/>
              <p:nvPr/>
            </p:nvSpPr>
            <p:spPr>
              <a:xfrm>
                <a:off x="919856" y="3518037"/>
                <a:ext cx="8077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2400" dirty="0">
                    <a:solidFill>
                      <a:srgbClr val="0033CC"/>
                    </a:solidFill>
                  </a:rPr>
                  <a:t>Number of bytes per block = 16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SG" sz="2400" dirty="0">
                    <a:solidFill>
                      <a:srgbClr val="0033CC"/>
                    </a:solidFill>
                  </a:rPr>
                  <a:t> </a:t>
                </a:r>
                <a:r>
                  <a:rPr lang="en-SG" sz="2400" dirty="0">
                    <a:solidFill>
                      <a:srgbClr val="0033CC"/>
                    </a:solidFill>
                    <a:sym typeface="Wingdings" panose="05000000000000000000" pitchFamily="2" charset="2"/>
                  </a:rPr>
                  <a:t> byte offset field: </a:t>
                </a:r>
                <a:r>
                  <a:rPr lang="en-SG" sz="24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4 bits</a:t>
                </a:r>
                <a:endParaRPr lang="en-SG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758617-0DDD-408B-9EDE-BAB285478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56" y="3518037"/>
                <a:ext cx="8077187" cy="461665"/>
              </a:xfrm>
              <a:prstGeom prst="rect">
                <a:avLst/>
              </a:prstGeom>
              <a:blipFill>
                <a:blip r:embed="rId4"/>
                <a:stretch>
                  <a:fillRect l="-1208" t="-11842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16A8369-CC2A-45B2-BB1C-7F158FC14BDE}"/>
              </a:ext>
            </a:extLst>
          </p:cNvPr>
          <p:cNvSpPr txBox="1"/>
          <p:nvPr/>
        </p:nvSpPr>
        <p:spPr>
          <a:xfrm>
            <a:off x="919855" y="4674111"/>
            <a:ext cx="1036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i="1" dirty="0">
                <a:solidFill>
                  <a:srgbClr val="0033CC"/>
                </a:solidFill>
              </a:rPr>
              <a:t>A</a:t>
            </a:r>
            <a:r>
              <a:rPr lang="en-SG" sz="2400" dirty="0">
                <a:solidFill>
                  <a:srgbClr val="0033CC"/>
                </a:solidFill>
              </a:rPr>
              <a:t>[0] at 0x10001000 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 </a:t>
            </a:r>
            <a:r>
              <a:rPr lang="en-SG" sz="2400" i="1" dirty="0">
                <a:solidFill>
                  <a:srgbClr val="0033CC"/>
                </a:solidFill>
                <a:sym typeface="Wingdings" panose="05000000000000000000" pitchFamily="2" charset="2"/>
              </a:rPr>
              <a:t>A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[1024] at 0x10002000  </a:t>
            </a:r>
            <a:r>
              <a:rPr lang="en-SG" sz="2400" i="1" dirty="0">
                <a:solidFill>
                  <a:srgbClr val="0033CC"/>
                </a:solidFill>
                <a:sym typeface="Wingdings" panose="05000000000000000000" pitchFamily="2" charset="2"/>
              </a:rPr>
              <a:t>A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[1023] at 0x10001FFC </a:t>
            </a:r>
            <a:endParaRPr lang="en-SG" sz="2400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B7F0D3-0BCF-47B8-9EED-99CF378C6F4C}"/>
              </a:ext>
            </a:extLst>
          </p:cNvPr>
          <p:cNvSpPr txBox="1"/>
          <p:nvPr/>
        </p:nvSpPr>
        <p:spPr>
          <a:xfrm>
            <a:off x="908957" y="5077866"/>
            <a:ext cx="596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10001FFC  … 111</a:t>
            </a:r>
            <a:r>
              <a:rPr lang="en-SG" sz="2400" u="sng" dirty="0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lang="en-SG" sz="2400" u="sng" dirty="0">
                <a:solidFill>
                  <a:srgbClr val="0033CC"/>
                </a:solidFill>
                <a:sym typeface="Wingdings" panose="05000000000000000000" pitchFamily="2" charset="2"/>
              </a:rPr>
              <a:t> </a:t>
            </a:r>
            <a:r>
              <a:rPr lang="en-SG" sz="2400" u="sng" dirty="0">
                <a:solidFill>
                  <a:srgbClr val="C00000"/>
                </a:solidFill>
                <a:sym typeface="Wingdings" panose="05000000000000000000" pitchFamily="2" charset="2"/>
              </a:rPr>
              <a:t>1111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 1100  Index </a:t>
            </a:r>
            <a:r>
              <a:rPr lang="en-SG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31 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10B04F-B420-4C07-9F09-2717E38CE0A5}"/>
              </a:ext>
            </a:extLst>
          </p:cNvPr>
          <p:cNvSpPr txBox="1"/>
          <p:nvPr/>
        </p:nvSpPr>
        <p:spPr>
          <a:xfrm>
            <a:off x="908957" y="5638709"/>
            <a:ext cx="1036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i="1" dirty="0">
                <a:solidFill>
                  <a:srgbClr val="0033CC"/>
                </a:solidFill>
              </a:rPr>
              <a:t>B</a:t>
            </a:r>
            <a:r>
              <a:rPr lang="en-SG" sz="2400" dirty="0">
                <a:solidFill>
                  <a:srgbClr val="0033CC"/>
                </a:solidFill>
              </a:rPr>
              <a:t>[0] at 0x1003F100 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 </a:t>
            </a:r>
            <a:r>
              <a:rPr lang="en-SG" sz="2400" i="1" dirty="0">
                <a:solidFill>
                  <a:srgbClr val="0033CC"/>
                </a:solidFill>
                <a:sym typeface="Wingdings" panose="05000000000000000000" pitchFamily="2" charset="2"/>
              </a:rPr>
              <a:t>B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[1024] at 0x10040100  </a:t>
            </a:r>
            <a:r>
              <a:rPr lang="en-SG" sz="2400" i="1" dirty="0">
                <a:solidFill>
                  <a:srgbClr val="0033CC"/>
                </a:solidFill>
                <a:sym typeface="Wingdings" panose="05000000000000000000" pitchFamily="2" charset="2"/>
              </a:rPr>
              <a:t>B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[1023] at 0x100400FC </a:t>
            </a:r>
            <a:endParaRPr lang="en-SG" sz="2400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62CB3E-5E24-44B5-A11F-5B362B5CAB1F}"/>
              </a:ext>
            </a:extLst>
          </p:cNvPr>
          <p:cNvSpPr txBox="1"/>
          <p:nvPr/>
        </p:nvSpPr>
        <p:spPr>
          <a:xfrm>
            <a:off x="866642" y="6057088"/>
            <a:ext cx="5965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100400FC  … 000</a:t>
            </a:r>
            <a:r>
              <a:rPr lang="en-SG" sz="2400" u="sng" dirty="0">
                <a:solidFill>
                  <a:srgbClr val="C00000"/>
                </a:solidFill>
                <a:sym typeface="Wingdings" panose="05000000000000000000" pitchFamily="2" charset="2"/>
              </a:rPr>
              <a:t>0</a:t>
            </a:r>
            <a:r>
              <a:rPr lang="en-SG" sz="2400" u="sng" dirty="0">
                <a:solidFill>
                  <a:srgbClr val="0033CC"/>
                </a:solidFill>
                <a:sym typeface="Wingdings" panose="05000000000000000000" pitchFamily="2" charset="2"/>
              </a:rPr>
              <a:t> </a:t>
            </a:r>
            <a:r>
              <a:rPr lang="en-SG" sz="2400" u="sng" dirty="0">
                <a:solidFill>
                  <a:srgbClr val="C00000"/>
                </a:solidFill>
                <a:sym typeface="Wingdings" panose="05000000000000000000" pitchFamily="2" charset="2"/>
              </a:rPr>
              <a:t>1111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 1100  Index </a:t>
            </a:r>
            <a:r>
              <a:rPr lang="en-SG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15 </a:t>
            </a:r>
            <a:endParaRPr lang="en-SG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6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AEE5281-FAE6-4F52-8DE2-54988CA833D2}"/>
              </a:ext>
            </a:extLst>
          </p:cNvPr>
          <p:cNvSpPr txBox="1">
            <a:spLocks noChangeArrowheads="1"/>
          </p:cNvSpPr>
          <p:nvPr/>
        </p:nvSpPr>
        <p:spPr>
          <a:xfrm>
            <a:off x="618654" y="365865"/>
            <a:ext cx="3911131" cy="5123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en-US" sz="3200" dirty="0">
                <a:solidFill>
                  <a:srgbClr val="C00000"/>
                </a:solidFill>
              </a:rPr>
              <a:t>(3-second question.)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9FC155-F384-4EC7-A3C8-77E7FDC334D0}"/>
              </a:ext>
            </a:extLst>
          </p:cNvPr>
          <p:cNvGrpSpPr/>
          <p:nvPr/>
        </p:nvGrpSpPr>
        <p:grpSpPr>
          <a:xfrm>
            <a:off x="1219200" y="2102544"/>
            <a:ext cx="8071836" cy="3323697"/>
            <a:chOff x="1219200" y="2667000"/>
            <a:chExt cx="6477000" cy="2667000"/>
          </a:xfrm>
        </p:grpSpPr>
        <p:cxnSp>
          <p:nvCxnSpPr>
            <p:cNvPr id="15" name="AutoShape 3">
              <a:extLst>
                <a:ext uri="{FF2B5EF4-FFF2-40B4-BE49-F238E27FC236}">
                  <a16:creationId xmlns:a16="http://schemas.microsoft.com/office/drawing/2014/main" id="{9C452BBF-BE47-4592-9A78-43E7AE7897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82558" y="3738292"/>
              <a:ext cx="58998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6" name="AutoShape 4">
              <a:extLst>
                <a:ext uri="{FF2B5EF4-FFF2-40B4-BE49-F238E27FC236}">
                  <a16:creationId xmlns:a16="http://schemas.microsoft.com/office/drawing/2014/main" id="{C791ECB1-1962-4342-8EFE-91911C250B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746279" y="3489268"/>
              <a:ext cx="21803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" name="AutoShape 5">
              <a:extLst>
                <a:ext uri="{FF2B5EF4-FFF2-40B4-BE49-F238E27FC236}">
                  <a16:creationId xmlns:a16="http://schemas.microsoft.com/office/drawing/2014/main" id="{2330841B-A6C5-46F1-B235-CACFC448EB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71523" y="4617201"/>
              <a:ext cx="26934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8" name="AutoShape 6">
              <a:extLst>
                <a:ext uri="{FF2B5EF4-FFF2-40B4-BE49-F238E27FC236}">
                  <a16:creationId xmlns:a16="http://schemas.microsoft.com/office/drawing/2014/main" id="{4C094BBA-8288-4949-9319-8D58FC53ACB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01774" y="4749037"/>
              <a:ext cx="157756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9" name="AutoShape 7">
              <a:extLst>
                <a:ext uri="{FF2B5EF4-FFF2-40B4-BE49-F238E27FC236}">
                  <a16:creationId xmlns:a16="http://schemas.microsoft.com/office/drawing/2014/main" id="{77C17C42-C5E7-463C-B14F-7A648A9428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514192" y="4045910"/>
              <a:ext cx="164169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" name="AutoShape 8">
              <a:extLst>
                <a:ext uri="{FF2B5EF4-FFF2-40B4-BE49-F238E27FC236}">
                  <a16:creationId xmlns:a16="http://schemas.microsoft.com/office/drawing/2014/main" id="{F5239EA5-85C6-4C94-915A-E613E4AC86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88541" y="3386729"/>
              <a:ext cx="60281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" name="AutoShape 9">
              <a:extLst>
                <a:ext uri="{FF2B5EF4-FFF2-40B4-BE49-F238E27FC236}">
                  <a16:creationId xmlns:a16="http://schemas.microsoft.com/office/drawing/2014/main" id="{4D3EDB1E-D47A-4DF0-88EC-1988EEC9274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88541" y="3123056"/>
              <a:ext cx="60281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22" name="Group 10">
              <a:extLst>
                <a:ext uri="{FF2B5EF4-FFF2-40B4-BE49-F238E27FC236}">
                  <a16:creationId xmlns:a16="http://schemas.microsoft.com/office/drawing/2014/main" id="{CB886557-38BD-4DA5-A6AA-1C1E455A37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37" y="3071298"/>
              <a:ext cx="474552" cy="379884"/>
              <a:chOff x="9583" y="4530"/>
              <a:chExt cx="855" cy="600"/>
            </a:xfrm>
          </p:grpSpPr>
          <p:sp>
            <p:nvSpPr>
              <p:cNvPr id="105" name="Oval 11">
                <a:extLst>
                  <a:ext uri="{FF2B5EF4-FFF2-40B4-BE49-F238E27FC236}">
                    <a16:creationId xmlns:a16="http://schemas.microsoft.com/office/drawing/2014/main" id="{8B959801-D836-4E4B-B842-9F1AAF96A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06" y="4758"/>
                <a:ext cx="132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AutoShape 12">
                <a:extLst>
                  <a:ext uri="{FF2B5EF4-FFF2-40B4-BE49-F238E27FC236}">
                    <a16:creationId xmlns:a16="http://schemas.microsoft.com/office/drawing/2014/main" id="{CCDA00D9-6F95-4471-AEEB-13F74FC94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3" y="4530"/>
                <a:ext cx="720" cy="600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" name="Group 13">
              <a:extLst>
                <a:ext uri="{FF2B5EF4-FFF2-40B4-BE49-F238E27FC236}">
                  <a16:creationId xmlns:a16="http://schemas.microsoft.com/office/drawing/2014/main" id="{3A1DC04B-0E85-4568-9C9F-B1270A6EBE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37" y="4550795"/>
              <a:ext cx="463437" cy="373048"/>
              <a:chOff x="9583" y="3765"/>
              <a:chExt cx="857" cy="604"/>
            </a:xfrm>
          </p:grpSpPr>
          <p:sp>
            <p:nvSpPr>
              <p:cNvPr id="98" name="Oval 14">
                <a:extLst>
                  <a:ext uri="{FF2B5EF4-FFF2-40B4-BE49-F238E27FC236}">
                    <a16:creationId xmlns:a16="http://schemas.microsoft.com/office/drawing/2014/main" id="{B79A0821-3134-46A9-B69C-4954710F0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08" y="3995"/>
                <a:ext cx="132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99" name="Group 15">
                <a:extLst>
                  <a:ext uri="{FF2B5EF4-FFF2-40B4-BE49-F238E27FC236}">
                    <a16:creationId xmlns:a16="http://schemas.microsoft.com/office/drawing/2014/main" id="{8B74A6B0-754C-49AB-B2CD-A701FE7723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83" y="3765"/>
                <a:ext cx="722" cy="604"/>
                <a:chOff x="7813" y="3523"/>
                <a:chExt cx="722" cy="604"/>
              </a:xfrm>
            </p:grpSpPr>
            <p:sp>
              <p:nvSpPr>
                <p:cNvPr id="100" name="Freeform 16">
                  <a:extLst>
                    <a:ext uri="{FF2B5EF4-FFF2-40B4-BE49-F238E27FC236}">
                      <a16:creationId xmlns:a16="http://schemas.microsoft.com/office/drawing/2014/main" id="{04B40B5B-34C5-4CF1-9563-FD61F888D4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15" y="3525"/>
                  <a:ext cx="720" cy="30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25" y="75"/>
                    </a:cxn>
                    <a:cxn ang="0">
                      <a:pos x="765" y="300"/>
                    </a:cxn>
                  </a:cxnLst>
                  <a:rect l="0" t="0" r="r" b="b"/>
                  <a:pathLst>
                    <a:path w="765" h="300">
                      <a:moveTo>
                        <a:pt x="0" y="0"/>
                      </a:moveTo>
                      <a:cubicBezTo>
                        <a:pt x="199" y="12"/>
                        <a:pt x="398" y="25"/>
                        <a:pt x="525" y="75"/>
                      </a:cubicBezTo>
                      <a:cubicBezTo>
                        <a:pt x="652" y="125"/>
                        <a:pt x="708" y="212"/>
                        <a:pt x="765" y="30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Freeform 17">
                  <a:extLst>
                    <a:ext uri="{FF2B5EF4-FFF2-40B4-BE49-F238E27FC236}">
                      <a16:creationId xmlns:a16="http://schemas.microsoft.com/office/drawing/2014/main" id="{71804120-374C-402E-8AE4-11504F7CB0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815" y="3817"/>
                  <a:ext cx="720" cy="30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25" y="75"/>
                    </a:cxn>
                    <a:cxn ang="0">
                      <a:pos x="765" y="300"/>
                    </a:cxn>
                  </a:cxnLst>
                  <a:rect l="0" t="0" r="r" b="b"/>
                  <a:pathLst>
                    <a:path w="765" h="300">
                      <a:moveTo>
                        <a:pt x="0" y="0"/>
                      </a:moveTo>
                      <a:cubicBezTo>
                        <a:pt x="199" y="12"/>
                        <a:pt x="398" y="25"/>
                        <a:pt x="525" y="75"/>
                      </a:cubicBezTo>
                      <a:cubicBezTo>
                        <a:pt x="652" y="125"/>
                        <a:pt x="708" y="212"/>
                        <a:pt x="765" y="30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Freeform 18">
                  <a:extLst>
                    <a:ext uri="{FF2B5EF4-FFF2-40B4-BE49-F238E27FC236}">
                      <a16:creationId xmlns:a16="http://schemas.microsoft.com/office/drawing/2014/main" id="{8A80C4E4-688D-454D-A3D6-EEBF95DF20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13" y="3523"/>
                  <a:ext cx="184" cy="604"/>
                </a:xfrm>
                <a:custGeom>
                  <a:avLst/>
                  <a:gdLst/>
                  <a:ahLst/>
                  <a:cxnLst>
                    <a:cxn ang="0">
                      <a:pos x="2" y="2"/>
                    </a:cxn>
                    <a:cxn ang="0">
                      <a:pos x="167" y="317"/>
                    </a:cxn>
                    <a:cxn ang="0">
                      <a:pos x="2" y="602"/>
                    </a:cxn>
                    <a:cxn ang="0">
                      <a:pos x="182" y="302"/>
                    </a:cxn>
                    <a:cxn ang="0">
                      <a:pos x="2" y="2"/>
                    </a:cxn>
                  </a:cxnLst>
                  <a:rect l="0" t="0" r="r" b="b"/>
                  <a:pathLst>
                    <a:path w="184" h="604">
                      <a:moveTo>
                        <a:pt x="2" y="2"/>
                      </a:moveTo>
                      <a:cubicBezTo>
                        <a:pt x="0" y="4"/>
                        <a:pt x="167" y="217"/>
                        <a:pt x="167" y="317"/>
                      </a:cubicBezTo>
                      <a:cubicBezTo>
                        <a:pt x="167" y="417"/>
                        <a:pt x="0" y="604"/>
                        <a:pt x="2" y="602"/>
                      </a:cubicBezTo>
                      <a:cubicBezTo>
                        <a:pt x="4" y="600"/>
                        <a:pt x="180" y="402"/>
                        <a:pt x="182" y="302"/>
                      </a:cubicBezTo>
                      <a:cubicBezTo>
                        <a:pt x="184" y="202"/>
                        <a:pt x="4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Freeform 19">
                  <a:extLst>
                    <a:ext uri="{FF2B5EF4-FFF2-40B4-BE49-F238E27FC236}">
                      <a16:creationId xmlns:a16="http://schemas.microsoft.com/office/drawing/2014/main" id="{A4336685-80FE-4B6C-855D-A86C77D7F6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93" y="3825"/>
                  <a:ext cx="229" cy="240"/>
                </a:xfrm>
                <a:custGeom>
                  <a:avLst/>
                  <a:gdLst/>
                  <a:ahLst/>
                  <a:cxnLst>
                    <a:cxn ang="0">
                      <a:pos x="2" y="240"/>
                    </a:cxn>
                    <a:cxn ang="0">
                      <a:pos x="182" y="120"/>
                    </a:cxn>
                    <a:cxn ang="0">
                      <a:pos x="227" y="0"/>
                    </a:cxn>
                    <a:cxn ang="0">
                      <a:pos x="167" y="120"/>
                    </a:cxn>
                    <a:cxn ang="0">
                      <a:pos x="2" y="240"/>
                    </a:cxn>
                  </a:cxnLst>
                  <a:rect l="0" t="0" r="r" b="b"/>
                  <a:pathLst>
                    <a:path w="229" h="240">
                      <a:moveTo>
                        <a:pt x="2" y="240"/>
                      </a:moveTo>
                      <a:cubicBezTo>
                        <a:pt x="4" y="240"/>
                        <a:pt x="145" y="160"/>
                        <a:pt x="182" y="120"/>
                      </a:cubicBezTo>
                      <a:cubicBezTo>
                        <a:pt x="219" y="80"/>
                        <a:pt x="229" y="0"/>
                        <a:pt x="227" y="0"/>
                      </a:cubicBezTo>
                      <a:cubicBezTo>
                        <a:pt x="225" y="0"/>
                        <a:pt x="194" y="85"/>
                        <a:pt x="167" y="120"/>
                      </a:cubicBezTo>
                      <a:cubicBezTo>
                        <a:pt x="140" y="155"/>
                        <a:pt x="0" y="240"/>
                        <a:pt x="2" y="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cxnSp>
          <p:nvCxnSpPr>
            <p:cNvPr id="24" name="AutoShape 20">
              <a:extLst>
                <a:ext uri="{FF2B5EF4-FFF2-40B4-BE49-F238E27FC236}">
                  <a16:creationId xmlns:a16="http://schemas.microsoft.com/office/drawing/2014/main" id="{41BE3ED6-2758-439F-A9E7-B52D668961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552669" y="4602553"/>
              <a:ext cx="5258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5" name="AutoShape 21">
              <a:extLst>
                <a:ext uri="{FF2B5EF4-FFF2-40B4-BE49-F238E27FC236}">
                  <a16:creationId xmlns:a16="http://schemas.microsoft.com/office/drawing/2014/main" id="{53D1147A-F93F-4591-9911-809B185A63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552669" y="4866225"/>
              <a:ext cx="5258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26" name="Group 22">
              <a:extLst>
                <a:ext uri="{FF2B5EF4-FFF2-40B4-BE49-F238E27FC236}">
                  <a16:creationId xmlns:a16="http://schemas.microsoft.com/office/drawing/2014/main" id="{A0737356-42CD-4472-844D-F50903EAA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6416" y="3926769"/>
              <a:ext cx="209487" cy="250001"/>
              <a:chOff x="9325" y="3681"/>
              <a:chExt cx="575" cy="600"/>
            </a:xfrm>
          </p:grpSpPr>
          <p:sp>
            <p:nvSpPr>
              <p:cNvPr id="96" name="AutoShape 23">
                <a:extLst>
                  <a:ext uri="{FF2B5EF4-FFF2-40B4-BE49-F238E27FC236}">
                    <a16:creationId xmlns:a16="http://schemas.microsoft.com/office/drawing/2014/main" id="{D6861A06-A4A2-44A0-93F3-0A9E19E30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9234" y="3772"/>
                <a:ext cx="600" cy="418"/>
              </a:xfrm>
              <a:prstGeom prst="flowChartMerg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Oval 24">
                <a:extLst>
                  <a:ext uri="{FF2B5EF4-FFF2-40B4-BE49-F238E27FC236}">
                    <a16:creationId xmlns:a16="http://schemas.microsoft.com/office/drawing/2014/main" id="{D01BD1EA-4283-4F2E-A925-2C957A971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8" y="3909"/>
                <a:ext cx="132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9" name="Text Box 25">
              <a:extLst>
                <a:ext uri="{FF2B5EF4-FFF2-40B4-BE49-F238E27FC236}">
                  <a16:creationId xmlns:a16="http://schemas.microsoft.com/office/drawing/2014/main" id="{32803EEF-1404-428C-AAF5-9393B20EC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2962899"/>
              <a:ext cx="269341" cy="307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" tIns="9144" rIns="9144" bIns="91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A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" name="Text Box 26">
              <a:extLst>
                <a:ext uri="{FF2B5EF4-FFF2-40B4-BE49-F238E27FC236}">
                  <a16:creationId xmlns:a16="http://schemas.microsoft.com/office/drawing/2014/main" id="{85EA5116-C24F-4C3D-8503-75B17B586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3197275"/>
              <a:ext cx="269341" cy="307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" tIns="9144" rIns="9144" bIns="91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B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Text Box 27">
              <a:extLst>
                <a:ext uri="{FF2B5EF4-FFF2-40B4-BE49-F238E27FC236}">
                  <a16:creationId xmlns:a16="http://schemas.microsoft.com/office/drawing/2014/main" id="{77D0BA87-29E1-4368-BB11-DC5FE808D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4419600"/>
              <a:ext cx="269341" cy="307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" tIns="9144" rIns="9144" bIns="91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D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3" name="Text Box 28">
              <a:extLst>
                <a:ext uri="{FF2B5EF4-FFF2-40B4-BE49-F238E27FC236}">
                  <a16:creationId xmlns:a16="http://schemas.microsoft.com/office/drawing/2014/main" id="{23F4CDDE-D108-42DE-8EE8-7F796A8C6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4730176"/>
              <a:ext cx="269341" cy="307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" tIns="9144" rIns="9144" bIns="91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E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" name="Text Box 29">
              <a:extLst>
                <a:ext uri="{FF2B5EF4-FFF2-40B4-BE49-F238E27FC236}">
                  <a16:creationId xmlns:a16="http://schemas.microsoft.com/office/drawing/2014/main" id="{B7E7841F-C4D0-4929-822E-3A9BE257F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3886200"/>
              <a:ext cx="269341" cy="307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" tIns="9144" rIns="9144" bIns="91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C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752F5EC5-ABEB-474F-95BB-0FE9148D2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6859" y="3373057"/>
              <a:ext cx="269341" cy="307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" tIns="9144" rIns="9144" bIns="91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F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36" name="AutoShape 31">
              <a:extLst>
                <a:ext uri="{FF2B5EF4-FFF2-40B4-BE49-F238E27FC236}">
                  <a16:creationId xmlns:a16="http://schemas.microsoft.com/office/drawing/2014/main" id="{DEE86185-D287-416E-B285-B4D694A6CA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32230" y="2786141"/>
              <a:ext cx="0" cy="3369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</p:spPr>
        </p:cxnSp>
        <p:cxnSp>
          <p:nvCxnSpPr>
            <p:cNvPr id="37" name="AutoShape 32">
              <a:extLst>
                <a:ext uri="{FF2B5EF4-FFF2-40B4-BE49-F238E27FC236}">
                  <a16:creationId xmlns:a16="http://schemas.microsoft.com/office/drawing/2014/main" id="{CF7BA907-CCC1-4942-BC4D-CA2F1B93F58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32230" y="4880874"/>
              <a:ext cx="0" cy="33691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</p:spPr>
        </p:cxnSp>
        <p:cxnSp>
          <p:nvCxnSpPr>
            <p:cNvPr id="38" name="AutoShape 33">
              <a:extLst>
                <a:ext uri="{FF2B5EF4-FFF2-40B4-BE49-F238E27FC236}">
                  <a16:creationId xmlns:a16="http://schemas.microsoft.com/office/drawing/2014/main" id="{3DB50733-4E53-4951-AD26-25906ABF9F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32230" y="2786141"/>
              <a:ext cx="157756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9" name="AutoShape 34">
              <a:extLst>
                <a:ext uri="{FF2B5EF4-FFF2-40B4-BE49-F238E27FC236}">
                  <a16:creationId xmlns:a16="http://schemas.microsoft.com/office/drawing/2014/main" id="{2DEBB7C1-27B4-4D29-9F0A-774F91DB48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45055" y="5217789"/>
              <a:ext cx="157756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40" name="Group 35">
              <a:extLst>
                <a:ext uri="{FF2B5EF4-FFF2-40B4-BE49-F238E27FC236}">
                  <a16:creationId xmlns:a16="http://schemas.microsoft.com/office/drawing/2014/main" id="{4E4CECC7-8489-4BA1-8340-C697BCFB3B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6416" y="2667000"/>
              <a:ext cx="209487" cy="250001"/>
              <a:chOff x="9325" y="3681"/>
              <a:chExt cx="575" cy="600"/>
            </a:xfrm>
          </p:grpSpPr>
          <p:sp>
            <p:nvSpPr>
              <p:cNvPr id="94" name="AutoShape 36">
                <a:extLst>
                  <a:ext uri="{FF2B5EF4-FFF2-40B4-BE49-F238E27FC236}">
                    <a16:creationId xmlns:a16="http://schemas.microsoft.com/office/drawing/2014/main" id="{5CDB832C-3795-48DB-8A84-D95125488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9234" y="3772"/>
                <a:ext cx="600" cy="418"/>
              </a:xfrm>
              <a:prstGeom prst="flowChartMerg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Oval 37">
                <a:extLst>
                  <a:ext uri="{FF2B5EF4-FFF2-40B4-BE49-F238E27FC236}">
                    <a16:creationId xmlns:a16="http://schemas.microsoft.com/office/drawing/2014/main" id="{CF69AAB4-BB61-4F23-9274-F2EB79D01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8" y="3909"/>
                <a:ext cx="132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" name="Group 38">
              <a:extLst>
                <a:ext uri="{FF2B5EF4-FFF2-40B4-BE49-F238E27FC236}">
                  <a16:creationId xmlns:a16="http://schemas.microsoft.com/office/drawing/2014/main" id="{50BCE641-6A56-4975-BFB4-6682CFC599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6416" y="5083999"/>
              <a:ext cx="209487" cy="250001"/>
              <a:chOff x="9325" y="3681"/>
              <a:chExt cx="575" cy="600"/>
            </a:xfrm>
          </p:grpSpPr>
          <p:sp>
            <p:nvSpPr>
              <p:cNvPr id="92" name="AutoShape 39">
                <a:extLst>
                  <a:ext uri="{FF2B5EF4-FFF2-40B4-BE49-F238E27FC236}">
                    <a16:creationId xmlns:a16="http://schemas.microsoft.com/office/drawing/2014/main" id="{08F6A421-1EF2-4169-A312-6568779BF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9234" y="3772"/>
                <a:ext cx="600" cy="418"/>
              </a:xfrm>
              <a:prstGeom prst="flowChartMerg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Oval 40">
                <a:extLst>
                  <a:ext uri="{FF2B5EF4-FFF2-40B4-BE49-F238E27FC236}">
                    <a16:creationId xmlns:a16="http://schemas.microsoft.com/office/drawing/2014/main" id="{A1D68175-49E9-40C0-BC7F-DCB7BDD8F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8" y="3909"/>
                <a:ext cx="132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8E814A3-84BA-4E85-AA89-E2322CBBAD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676" y="3085947"/>
              <a:ext cx="395033" cy="377931"/>
              <a:chOff x="7813" y="3523"/>
              <a:chExt cx="722" cy="604"/>
            </a:xfrm>
          </p:grpSpPr>
          <p:sp>
            <p:nvSpPr>
              <p:cNvPr id="88" name="Freeform 42">
                <a:extLst>
                  <a:ext uri="{FF2B5EF4-FFF2-40B4-BE49-F238E27FC236}">
                    <a16:creationId xmlns:a16="http://schemas.microsoft.com/office/drawing/2014/main" id="{EBA8E213-F169-44F2-8037-3E9DFCD51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5" y="3525"/>
                <a:ext cx="720" cy="30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5" y="75"/>
                  </a:cxn>
                  <a:cxn ang="0">
                    <a:pos x="765" y="300"/>
                  </a:cxn>
                </a:cxnLst>
                <a:rect l="0" t="0" r="r" b="b"/>
                <a:pathLst>
                  <a:path w="765" h="300">
                    <a:moveTo>
                      <a:pt x="0" y="0"/>
                    </a:moveTo>
                    <a:cubicBezTo>
                      <a:pt x="199" y="12"/>
                      <a:pt x="398" y="25"/>
                      <a:pt x="525" y="75"/>
                    </a:cubicBezTo>
                    <a:cubicBezTo>
                      <a:pt x="652" y="125"/>
                      <a:pt x="708" y="212"/>
                      <a:pt x="765" y="300"/>
                    </a:cubicBez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43">
                <a:extLst>
                  <a:ext uri="{FF2B5EF4-FFF2-40B4-BE49-F238E27FC236}">
                    <a16:creationId xmlns:a16="http://schemas.microsoft.com/office/drawing/2014/main" id="{368D6DBD-9CFE-4771-9CA6-374E0363355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815" y="3817"/>
                <a:ext cx="720" cy="30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5" y="75"/>
                  </a:cxn>
                  <a:cxn ang="0">
                    <a:pos x="765" y="300"/>
                  </a:cxn>
                </a:cxnLst>
                <a:rect l="0" t="0" r="r" b="b"/>
                <a:pathLst>
                  <a:path w="765" h="300">
                    <a:moveTo>
                      <a:pt x="0" y="0"/>
                    </a:moveTo>
                    <a:cubicBezTo>
                      <a:pt x="199" y="12"/>
                      <a:pt x="398" y="25"/>
                      <a:pt x="525" y="75"/>
                    </a:cubicBezTo>
                    <a:cubicBezTo>
                      <a:pt x="652" y="125"/>
                      <a:pt x="708" y="212"/>
                      <a:pt x="765" y="300"/>
                    </a:cubicBez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4">
                <a:extLst>
                  <a:ext uri="{FF2B5EF4-FFF2-40B4-BE49-F238E27FC236}">
                    <a16:creationId xmlns:a16="http://schemas.microsoft.com/office/drawing/2014/main" id="{1C6908F6-23FA-4F18-B69A-968CCC6B2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13" y="3523"/>
                <a:ext cx="184" cy="604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167" y="317"/>
                  </a:cxn>
                  <a:cxn ang="0">
                    <a:pos x="2" y="602"/>
                  </a:cxn>
                  <a:cxn ang="0">
                    <a:pos x="182" y="302"/>
                  </a:cxn>
                  <a:cxn ang="0">
                    <a:pos x="2" y="2"/>
                  </a:cxn>
                </a:cxnLst>
                <a:rect l="0" t="0" r="r" b="b"/>
                <a:pathLst>
                  <a:path w="184" h="604">
                    <a:moveTo>
                      <a:pt x="2" y="2"/>
                    </a:moveTo>
                    <a:cubicBezTo>
                      <a:pt x="0" y="4"/>
                      <a:pt x="167" y="217"/>
                      <a:pt x="167" y="317"/>
                    </a:cubicBezTo>
                    <a:cubicBezTo>
                      <a:pt x="167" y="417"/>
                      <a:pt x="0" y="604"/>
                      <a:pt x="2" y="602"/>
                    </a:cubicBezTo>
                    <a:cubicBezTo>
                      <a:pt x="4" y="600"/>
                      <a:pt x="180" y="402"/>
                      <a:pt x="182" y="302"/>
                    </a:cubicBezTo>
                    <a:cubicBezTo>
                      <a:pt x="184" y="202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45">
                <a:extLst>
                  <a:ext uri="{FF2B5EF4-FFF2-40B4-BE49-F238E27FC236}">
                    <a16:creationId xmlns:a16="http://schemas.microsoft.com/office/drawing/2014/main" id="{237A7E69-B324-48A0-9B75-410917086D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3" y="3825"/>
                <a:ext cx="229" cy="240"/>
              </a:xfrm>
              <a:custGeom>
                <a:avLst/>
                <a:gdLst/>
                <a:ahLst/>
                <a:cxnLst>
                  <a:cxn ang="0">
                    <a:pos x="2" y="240"/>
                  </a:cxn>
                  <a:cxn ang="0">
                    <a:pos x="182" y="120"/>
                  </a:cxn>
                  <a:cxn ang="0">
                    <a:pos x="227" y="0"/>
                  </a:cxn>
                  <a:cxn ang="0">
                    <a:pos x="167" y="120"/>
                  </a:cxn>
                  <a:cxn ang="0">
                    <a:pos x="2" y="240"/>
                  </a:cxn>
                </a:cxnLst>
                <a:rect l="0" t="0" r="r" b="b"/>
                <a:pathLst>
                  <a:path w="229" h="240">
                    <a:moveTo>
                      <a:pt x="2" y="240"/>
                    </a:moveTo>
                    <a:cubicBezTo>
                      <a:pt x="4" y="240"/>
                      <a:pt x="145" y="160"/>
                      <a:pt x="182" y="120"/>
                    </a:cubicBezTo>
                    <a:cubicBezTo>
                      <a:pt x="219" y="80"/>
                      <a:pt x="229" y="0"/>
                      <a:pt x="227" y="0"/>
                    </a:cubicBezTo>
                    <a:cubicBezTo>
                      <a:pt x="225" y="0"/>
                      <a:pt x="194" y="85"/>
                      <a:pt x="167" y="120"/>
                    </a:cubicBezTo>
                    <a:cubicBezTo>
                      <a:pt x="140" y="155"/>
                      <a:pt x="0" y="240"/>
                      <a:pt x="2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AutoShape 46">
              <a:extLst>
                <a:ext uri="{FF2B5EF4-FFF2-40B4-BE49-F238E27FC236}">
                  <a16:creationId xmlns:a16="http://schemas.microsoft.com/office/drawing/2014/main" id="{B5750905-CBA7-4504-9E2A-289FE0D7A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676" y="4580092"/>
              <a:ext cx="397598" cy="378907"/>
            </a:xfrm>
            <a:prstGeom prst="flowChartDe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28398" dir="1593903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4" name="Group 47">
              <a:extLst>
                <a:ext uri="{FF2B5EF4-FFF2-40B4-BE49-F238E27FC236}">
                  <a16:creationId xmlns:a16="http://schemas.microsoft.com/office/drawing/2014/main" id="{2117C0C5-7397-46DC-8841-3FEF6565C1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24741" y="3318369"/>
              <a:ext cx="446336" cy="378907"/>
              <a:chOff x="4588" y="6935"/>
              <a:chExt cx="522" cy="388"/>
            </a:xfrm>
          </p:grpSpPr>
          <p:sp>
            <p:nvSpPr>
              <p:cNvPr id="83" name="Freeform 48">
                <a:extLst>
                  <a:ext uri="{FF2B5EF4-FFF2-40B4-BE49-F238E27FC236}">
                    <a16:creationId xmlns:a16="http://schemas.microsoft.com/office/drawing/2014/main" id="{C3588D12-28F5-4A87-B2E9-3DC8C0F10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7" y="6936"/>
                <a:ext cx="463" cy="1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5" y="75"/>
                  </a:cxn>
                  <a:cxn ang="0">
                    <a:pos x="765" y="300"/>
                  </a:cxn>
                </a:cxnLst>
                <a:rect l="0" t="0" r="r" b="b"/>
                <a:pathLst>
                  <a:path w="765" h="300">
                    <a:moveTo>
                      <a:pt x="0" y="0"/>
                    </a:moveTo>
                    <a:cubicBezTo>
                      <a:pt x="199" y="12"/>
                      <a:pt x="398" y="25"/>
                      <a:pt x="525" y="75"/>
                    </a:cubicBezTo>
                    <a:cubicBezTo>
                      <a:pt x="652" y="125"/>
                      <a:pt x="708" y="212"/>
                      <a:pt x="765" y="300"/>
                    </a:cubicBez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49">
                <a:extLst>
                  <a:ext uri="{FF2B5EF4-FFF2-40B4-BE49-F238E27FC236}">
                    <a16:creationId xmlns:a16="http://schemas.microsoft.com/office/drawing/2014/main" id="{1BF33059-8053-4CDD-A7C5-637ABEFB7D6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647" y="7124"/>
                <a:ext cx="463" cy="1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5" y="75"/>
                  </a:cxn>
                  <a:cxn ang="0">
                    <a:pos x="765" y="300"/>
                  </a:cxn>
                </a:cxnLst>
                <a:rect l="0" t="0" r="r" b="b"/>
                <a:pathLst>
                  <a:path w="765" h="300">
                    <a:moveTo>
                      <a:pt x="0" y="0"/>
                    </a:moveTo>
                    <a:cubicBezTo>
                      <a:pt x="199" y="12"/>
                      <a:pt x="398" y="25"/>
                      <a:pt x="525" y="75"/>
                    </a:cubicBezTo>
                    <a:cubicBezTo>
                      <a:pt x="652" y="125"/>
                      <a:pt x="708" y="212"/>
                      <a:pt x="765" y="300"/>
                    </a:cubicBez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50">
                <a:extLst>
                  <a:ext uri="{FF2B5EF4-FFF2-40B4-BE49-F238E27FC236}">
                    <a16:creationId xmlns:a16="http://schemas.microsoft.com/office/drawing/2014/main" id="{CCC593BA-7CD3-4809-B933-E6A386E6EA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6" y="6935"/>
                <a:ext cx="118" cy="388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167" y="317"/>
                  </a:cxn>
                  <a:cxn ang="0">
                    <a:pos x="2" y="602"/>
                  </a:cxn>
                  <a:cxn ang="0">
                    <a:pos x="182" y="302"/>
                  </a:cxn>
                  <a:cxn ang="0">
                    <a:pos x="2" y="2"/>
                  </a:cxn>
                </a:cxnLst>
                <a:rect l="0" t="0" r="r" b="b"/>
                <a:pathLst>
                  <a:path w="184" h="604">
                    <a:moveTo>
                      <a:pt x="2" y="2"/>
                    </a:moveTo>
                    <a:cubicBezTo>
                      <a:pt x="0" y="4"/>
                      <a:pt x="167" y="217"/>
                      <a:pt x="167" y="317"/>
                    </a:cubicBezTo>
                    <a:cubicBezTo>
                      <a:pt x="167" y="417"/>
                      <a:pt x="0" y="604"/>
                      <a:pt x="2" y="602"/>
                    </a:cubicBezTo>
                    <a:cubicBezTo>
                      <a:pt x="4" y="600"/>
                      <a:pt x="180" y="402"/>
                      <a:pt x="182" y="302"/>
                    </a:cubicBezTo>
                    <a:cubicBezTo>
                      <a:pt x="184" y="202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51">
                <a:extLst>
                  <a:ext uri="{FF2B5EF4-FFF2-40B4-BE49-F238E27FC236}">
                    <a16:creationId xmlns:a16="http://schemas.microsoft.com/office/drawing/2014/main" id="{55021384-170C-4246-9EED-1A6860C54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4" y="7129"/>
                <a:ext cx="148" cy="154"/>
              </a:xfrm>
              <a:custGeom>
                <a:avLst/>
                <a:gdLst/>
                <a:ahLst/>
                <a:cxnLst>
                  <a:cxn ang="0">
                    <a:pos x="2" y="240"/>
                  </a:cxn>
                  <a:cxn ang="0">
                    <a:pos x="182" y="120"/>
                  </a:cxn>
                  <a:cxn ang="0">
                    <a:pos x="227" y="0"/>
                  </a:cxn>
                  <a:cxn ang="0">
                    <a:pos x="167" y="120"/>
                  </a:cxn>
                  <a:cxn ang="0">
                    <a:pos x="2" y="240"/>
                  </a:cxn>
                </a:cxnLst>
                <a:rect l="0" t="0" r="r" b="b"/>
                <a:pathLst>
                  <a:path w="229" h="240">
                    <a:moveTo>
                      <a:pt x="2" y="240"/>
                    </a:moveTo>
                    <a:cubicBezTo>
                      <a:pt x="4" y="240"/>
                      <a:pt x="145" y="160"/>
                      <a:pt x="182" y="120"/>
                    </a:cubicBezTo>
                    <a:cubicBezTo>
                      <a:pt x="219" y="80"/>
                      <a:pt x="229" y="0"/>
                      <a:pt x="227" y="0"/>
                    </a:cubicBezTo>
                    <a:cubicBezTo>
                      <a:pt x="225" y="0"/>
                      <a:pt x="194" y="85"/>
                      <a:pt x="167" y="120"/>
                    </a:cubicBezTo>
                    <a:cubicBezTo>
                      <a:pt x="140" y="155"/>
                      <a:pt x="0" y="240"/>
                      <a:pt x="2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52">
                <a:extLst>
                  <a:ext uri="{FF2B5EF4-FFF2-40B4-BE49-F238E27FC236}">
                    <a16:creationId xmlns:a16="http://schemas.microsoft.com/office/drawing/2014/main" id="{A2316E2A-2535-42A9-AB42-8345568D1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8" y="6935"/>
                <a:ext cx="118" cy="388"/>
              </a:xfrm>
              <a:custGeom>
                <a:avLst/>
                <a:gdLst/>
                <a:ahLst/>
                <a:cxnLst>
                  <a:cxn ang="0">
                    <a:pos x="2" y="2"/>
                  </a:cxn>
                  <a:cxn ang="0">
                    <a:pos x="167" y="317"/>
                  </a:cxn>
                  <a:cxn ang="0">
                    <a:pos x="2" y="602"/>
                  </a:cxn>
                  <a:cxn ang="0">
                    <a:pos x="182" y="302"/>
                  </a:cxn>
                  <a:cxn ang="0">
                    <a:pos x="2" y="2"/>
                  </a:cxn>
                </a:cxnLst>
                <a:rect l="0" t="0" r="r" b="b"/>
                <a:pathLst>
                  <a:path w="184" h="604">
                    <a:moveTo>
                      <a:pt x="2" y="2"/>
                    </a:moveTo>
                    <a:cubicBezTo>
                      <a:pt x="0" y="4"/>
                      <a:pt x="167" y="217"/>
                      <a:pt x="167" y="317"/>
                    </a:cubicBezTo>
                    <a:cubicBezTo>
                      <a:pt x="167" y="417"/>
                      <a:pt x="0" y="604"/>
                      <a:pt x="2" y="602"/>
                    </a:cubicBezTo>
                    <a:cubicBezTo>
                      <a:pt x="4" y="600"/>
                      <a:pt x="180" y="402"/>
                      <a:pt x="182" y="302"/>
                    </a:cubicBezTo>
                    <a:cubicBezTo>
                      <a:pt x="184" y="202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45" name="AutoShape 53">
              <a:extLst>
                <a:ext uri="{FF2B5EF4-FFF2-40B4-BE49-F238E27FC236}">
                  <a16:creationId xmlns:a16="http://schemas.microsoft.com/office/drawing/2014/main" id="{67C895F0-DE18-4C58-A949-6C707EFD104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09592" y="3254892"/>
              <a:ext cx="0" cy="6445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</p:spPr>
        </p:cxnSp>
        <p:cxnSp>
          <p:nvCxnSpPr>
            <p:cNvPr id="46" name="AutoShape 54">
              <a:extLst>
                <a:ext uri="{FF2B5EF4-FFF2-40B4-BE49-F238E27FC236}">
                  <a16:creationId xmlns:a16="http://schemas.microsoft.com/office/drawing/2014/main" id="{E96505E5-54A7-4766-B8FE-203EE28CA8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809592" y="4207044"/>
              <a:ext cx="0" cy="5419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</p:spPr>
        </p:cxnSp>
        <p:cxnSp>
          <p:nvCxnSpPr>
            <p:cNvPr id="47" name="AutoShape 55">
              <a:extLst>
                <a:ext uri="{FF2B5EF4-FFF2-40B4-BE49-F238E27FC236}">
                  <a16:creationId xmlns:a16="http://schemas.microsoft.com/office/drawing/2014/main" id="{852093F1-534C-45E8-928A-6AC861A0F9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09592" y="3914074"/>
              <a:ext cx="26934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8" name="AutoShape 56">
              <a:extLst>
                <a:ext uri="{FF2B5EF4-FFF2-40B4-BE49-F238E27FC236}">
                  <a16:creationId xmlns:a16="http://schemas.microsoft.com/office/drawing/2014/main" id="{0B55D24F-454C-4EED-802D-070F19C6EB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22418" y="4207044"/>
              <a:ext cx="26934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9" name="AutoShape 57">
              <a:extLst>
                <a:ext uri="{FF2B5EF4-FFF2-40B4-BE49-F238E27FC236}">
                  <a16:creationId xmlns:a16="http://schemas.microsoft.com/office/drawing/2014/main" id="{A6A4CCC8-8CFC-4FEC-A9DD-96A24E21AF8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63705" y="4060559"/>
              <a:ext cx="29499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oval" w="sm" len="sm"/>
            </a:ln>
          </p:spPr>
        </p:cxnSp>
        <p:grpSp>
          <p:nvGrpSpPr>
            <p:cNvPr id="50" name="Group 58">
              <a:extLst>
                <a:ext uri="{FF2B5EF4-FFF2-40B4-BE49-F238E27FC236}">
                  <a16:creationId xmlns:a16="http://schemas.microsoft.com/office/drawing/2014/main" id="{06A70E76-42F8-4BE0-B9B2-DC6EC17370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3094" y="3874035"/>
              <a:ext cx="519870" cy="384767"/>
              <a:chOff x="9448" y="6208"/>
              <a:chExt cx="932" cy="604"/>
            </a:xfrm>
          </p:grpSpPr>
          <p:sp>
            <p:nvSpPr>
              <p:cNvPr id="76" name="Oval 59">
                <a:extLst>
                  <a:ext uri="{FF2B5EF4-FFF2-40B4-BE49-F238E27FC236}">
                    <a16:creationId xmlns:a16="http://schemas.microsoft.com/office/drawing/2014/main" id="{44B4DAC6-D69D-4F60-991A-DC424024A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48" y="6438"/>
                <a:ext cx="132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7" name="Group 60">
                <a:extLst>
                  <a:ext uri="{FF2B5EF4-FFF2-40B4-BE49-F238E27FC236}">
                    <a16:creationId xmlns:a16="http://schemas.microsoft.com/office/drawing/2014/main" id="{DB8C3CC1-01D5-47EC-956F-52940D1B7D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48" y="6208"/>
                <a:ext cx="812" cy="604"/>
                <a:chOff x="9643" y="5308"/>
                <a:chExt cx="812" cy="604"/>
              </a:xfrm>
            </p:grpSpPr>
            <p:sp>
              <p:nvSpPr>
                <p:cNvPr id="78" name="Freeform 61">
                  <a:extLst>
                    <a:ext uri="{FF2B5EF4-FFF2-40B4-BE49-F238E27FC236}">
                      <a16:creationId xmlns:a16="http://schemas.microsoft.com/office/drawing/2014/main" id="{B010B4C9-A688-4212-A3A1-AE50014F15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35" y="5310"/>
                  <a:ext cx="720" cy="30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25" y="75"/>
                    </a:cxn>
                    <a:cxn ang="0">
                      <a:pos x="765" y="300"/>
                    </a:cxn>
                  </a:cxnLst>
                  <a:rect l="0" t="0" r="r" b="b"/>
                  <a:pathLst>
                    <a:path w="765" h="300">
                      <a:moveTo>
                        <a:pt x="0" y="0"/>
                      </a:moveTo>
                      <a:cubicBezTo>
                        <a:pt x="199" y="12"/>
                        <a:pt x="398" y="25"/>
                        <a:pt x="525" y="75"/>
                      </a:cubicBezTo>
                      <a:cubicBezTo>
                        <a:pt x="652" y="125"/>
                        <a:pt x="708" y="212"/>
                        <a:pt x="765" y="30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Freeform 62">
                  <a:extLst>
                    <a:ext uri="{FF2B5EF4-FFF2-40B4-BE49-F238E27FC236}">
                      <a16:creationId xmlns:a16="http://schemas.microsoft.com/office/drawing/2014/main" id="{D5668856-A0D4-4068-A2AE-A8648C3450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9735" y="5602"/>
                  <a:ext cx="720" cy="30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25" y="75"/>
                    </a:cxn>
                    <a:cxn ang="0">
                      <a:pos x="765" y="300"/>
                    </a:cxn>
                  </a:cxnLst>
                  <a:rect l="0" t="0" r="r" b="b"/>
                  <a:pathLst>
                    <a:path w="765" h="300">
                      <a:moveTo>
                        <a:pt x="0" y="0"/>
                      </a:moveTo>
                      <a:cubicBezTo>
                        <a:pt x="199" y="12"/>
                        <a:pt x="398" y="25"/>
                        <a:pt x="525" y="75"/>
                      </a:cubicBezTo>
                      <a:cubicBezTo>
                        <a:pt x="652" y="125"/>
                        <a:pt x="708" y="212"/>
                        <a:pt x="765" y="30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Freeform 63">
                  <a:extLst>
                    <a:ext uri="{FF2B5EF4-FFF2-40B4-BE49-F238E27FC236}">
                      <a16:creationId xmlns:a16="http://schemas.microsoft.com/office/drawing/2014/main" id="{80F03A61-8592-4F20-AAED-7EC5FBF878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33" y="5308"/>
                  <a:ext cx="184" cy="604"/>
                </a:xfrm>
                <a:custGeom>
                  <a:avLst/>
                  <a:gdLst/>
                  <a:ahLst/>
                  <a:cxnLst>
                    <a:cxn ang="0">
                      <a:pos x="2" y="2"/>
                    </a:cxn>
                    <a:cxn ang="0">
                      <a:pos x="167" y="317"/>
                    </a:cxn>
                    <a:cxn ang="0">
                      <a:pos x="2" y="602"/>
                    </a:cxn>
                    <a:cxn ang="0">
                      <a:pos x="182" y="302"/>
                    </a:cxn>
                    <a:cxn ang="0">
                      <a:pos x="2" y="2"/>
                    </a:cxn>
                  </a:cxnLst>
                  <a:rect l="0" t="0" r="r" b="b"/>
                  <a:pathLst>
                    <a:path w="184" h="604">
                      <a:moveTo>
                        <a:pt x="2" y="2"/>
                      </a:moveTo>
                      <a:cubicBezTo>
                        <a:pt x="0" y="4"/>
                        <a:pt x="167" y="217"/>
                        <a:pt x="167" y="317"/>
                      </a:cubicBezTo>
                      <a:cubicBezTo>
                        <a:pt x="167" y="417"/>
                        <a:pt x="0" y="604"/>
                        <a:pt x="2" y="602"/>
                      </a:cubicBezTo>
                      <a:cubicBezTo>
                        <a:pt x="4" y="600"/>
                        <a:pt x="180" y="402"/>
                        <a:pt x="182" y="302"/>
                      </a:cubicBezTo>
                      <a:cubicBezTo>
                        <a:pt x="184" y="202"/>
                        <a:pt x="4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Freeform 64">
                  <a:extLst>
                    <a:ext uri="{FF2B5EF4-FFF2-40B4-BE49-F238E27FC236}">
                      <a16:creationId xmlns:a16="http://schemas.microsoft.com/office/drawing/2014/main" id="{BE0A6365-A418-4D3D-9AF2-8EE759FAD1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213" y="5610"/>
                  <a:ext cx="229" cy="240"/>
                </a:xfrm>
                <a:custGeom>
                  <a:avLst/>
                  <a:gdLst/>
                  <a:ahLst/>
                  <a:cxnLst>
                    <a:cxn ang="0">
                      <a:pos x="2" y="240"/>
                    </a:cxn>
                    <a:cxn ang="0">
                      <a:pos x="182" y="120"/>
                    </a:cxn>
                    <a:cxn ang="0">
                      <a:pos x="227" y="0"/>
                    </a:cxn>
                    <a:cxn ang="0">
                      <a:pos x="167" y="120"/>
                    </a:cxn>
                    <a:cxn ang="0">
                      <a:pos x="2" y="240"/>
                    </a:cxn>
                  </a:cxnLst>
                  <a:rect l="0" t="0" r="r" b="b"/>
                  <a:pathLst>
                    <a:path w="229" h="240">
                      <a:moveTo>
                        <a:pt x="2" y="240"/>
                      </a:moveTo>
                      <a:cubicBezTo>
                        <a:pt x="4" y="240"/>
                        <a:pt x="145" y="160"/>
                        <a:pt x="182" y="120"/>
                      </a:cubicBezTo>
                      <a:cubicBezTo>
                        <a:pt x="219" y="80"/>
                        <a:pt x="229" y="0"/>
                        <a:pt x="227" y="0"/>
                      </a:cubicBezTo>
                      <a:cubicBezTo>
                        <a:pt x="225" y="0"/>
                        <a:pt x="194" y="85"/>
                        <a:pt x="167" y="120"/>
                      </a:cubicBezTo>
                      <a:cubicBezTo>
                        <a:pt x="140" y="155"/>
                        <a:pt x="0" y="240"/>
                        <a:pt x="2" y="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Freeform 65">
                  <a:extLst>
                    <a:ext uri="{FF2B5EF4-FFF2-40B4-BE49-F238E27FC236}">
                      <a16:creationId xmlns:a16="http://schemas.microsoft.com/office/drawing/2014/main" id="{2F7D40AB-32F8-4A86-BD85-CF390BA3A5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43" y="5308"/>
                  <a:ext cx="184" cy="604"/>
                </a:xfrm>
                <a:custGeom>
                  <a:avLst/>
                  <a:gdLst/>
                  <a:ahLst/>
                  <a:cxnLst>
                    <a:cxn ang="0">
                      <a:pos x="2" y="2"/>
                    </a:cxn>
                    <a:cxn ang="0">
                      <a:pos x="167" y="317"/>
                    </a:cxn>
                    <a:cxn ang="0">
                      <a:pos x="2" y="602"/>
                    </a:cxn>
                    <a:cxn ang="0">
                      <a:pos x="182" y="302"/>
                    </a:cxn>
                    <a:cxn ang="0">
                      <a:pos x="2" y="2"/>
                    </a:cxn>
                  </a:cxnLst>
                  <a:rect l="0" t="0" r="r" b="b"/>
                  <a:pathLst>
                    <a:path w="184" h="604">
                      <a:moveTo>
                        <a:pt x="2" y="2"/>
                      </a:moveTo>
                      <a:cubicBezTo>
                        <a:pt x="0" y="4"/>
                        <a:pt x="167" y="217"/>
                        <a:pt x="167" y="317"/>
                      </a:cubicBezTo>
                      <a:cubicBezTo>
                        <a:pt x="167" y="417"/>
                        <a:pt x="0" y="604"/>
                        <a:pt x="2" y="602"/>
                      </a:cubicBezTo>
                      <a:cubicBezTo>
                        <a:pt x="4" y="600"/>
                        <a:pt x="180" y="402"/>
                        <a:pt x="182" y="302"/>
                      </a:cubicBezTo>
                      <a:cubicBezTo>
                        <a:pt x="184" y="202"/>
                        <a:pt x="4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cxnSp>
          <p:nvCxnSpPr>
            <p:cNvPr id="51" name="AutoShape 66">
              <a:extLst>
                <a:ext uri="{FF2B5EF4-FFF2-40B4-BE49-F238E27FC236}">
                  <a16:creationId xmlns:a16="http://schemas.microsoft.com/office/drawing/2014/main" id="{E521B107-8D00-4E3D-AD75-D647CBF8934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501774" y="3254892"/>
              <a:ext cx="157756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2" name="AutoShape 67">
              <a:extLst>
                <a:ext uri="{FF2B5EF4-FFF2-40B4-BE49-F238E27FC236}">
                  <a16:creationId xmlns:a16="http://schemas.microsoft.com/office/drawing/2014/main" id="{8E9838D2-ADF5-4D69-8467-4ABD032665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58697" y="3416026"/>
              <a:ext cx="0" cy="1201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3" name="AutoShape 68">
              <a:extLst>
                <a:ext uri="{FF2B5EF4-FFF2-40B4-BE49-F238E27FC236}">
                  <a16:creationId xmlns:a16="http://schemas.microsoft.com/office/drawing/2014/main" id="{DD8F42D1-078E-4628-A2FD-A34F9621F41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58697" y="3416026"/>
              <a:ext cx="26934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4" name="AutoShape 69">
              <a:extLst>
                <a:ext uri="{FF2B5EF4-FFF2-40B4-BE49-F238E27FC236}">
                  <a16:creationId xmlns:a16="http://schemas.microsoft.com/office/drawing/2014/main" id="{090D9D80-35C8-40A4-95C4-47C8F7FA5E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09796" y="2786141"/>
              <a:ext cx="0" cy="32226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5" name="AutoShape 70">
              <a:extLst>
                <a:ext uri="{FF2B5EF4-FFF2-40B4-BE49-F238E27FC236}">
                  <a16:creationId xmlns:a16="http://schemas.microsoft.com/office/drawing/2014/main" id="{BDE6361D-FDB7-4C1D-B487-469CEDC6A20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09796" y="3108408"/>
              <a:ext cx="73106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" name="AutoShape 71">
              <a:extLst>
                <a:ext uri="{FF2B5EF4-FFF2-40B4-BE49-F238E27FC236}">
                  <a16:creationId xmlns:a16="http://schemas.microsoft.com/office/drawing/2014/main" id="{F93CD4BA-6FC5-4F8A-BA1C-B993420D34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35448" y="4895522"/>
              <a:ext cx="65411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7" name="AutoShape 72">
              <a:extLst>
                <a:ext uri="{FF2B5EF4-FFF2-40B4-BE49-F238E27FC236}">
                  <a16:creationId xmlns:a16="http://schemas.microsoft.com/office/drawing/2014/main" id="{87B0CF6A-1B4E-49C9-9022-A7199EA30E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322622" y="4895522"/>
              <a:ext cx="0" cy="32226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58" name="Group 73">
              <a:extLst>
                <a:ext uri="{FF2B5EF4-FFF2-40B4-BE49-F238E27FC236}">
                  <a16:creationId xmlns:a16="http://schemas.microsoft.com/office/drawing/2014/main" id="{60E120D5-BD51-4BE3-9BAD-AA42647ECC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2607" y="3188486"/>
              <a:ext cx="474552" cy="379884"/>
              <a:chOff x="9583" y="4530"/>
              <a:chExt cx="855" cy="600"/>
            </a:xfrm>
          </p:grpSpPr>
          <p:sp>
            <p:nvSpPr>
              <p:cNvPr id="74" name="Oval 74">
                <a:extLst>
                  <a:ext uri="{FF2B5EF4-FFF2-40B4-BE49-F238E27FC236}">
                    <a16:creationId xmlns:a16="http://schemas.microsoft.com/office/drawing/2014/main" id="{54CF0A90-B3CD-421E-BDB1-5BD7DFB6D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06" y="4758"/>
                <a:ext cx="132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AutoShape 75">
                <a:extLst>
                  <a:ext uri="{FF2B5EF4-FFF2-40B4-BE49-F238E27FC236}">
                    <a16:creationId xmlns:a16="http://schemas.microsoft.com/office/drawing/2014/main" id="{B439D507-A0CE-4286-ACFC-430FE123B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3" y="4530"/>
                <a:ext cx="720" cy="600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59" name="AutoShape 76">
              <a:extLst>
                <a:ext uri="{FF2B5EF4-FFF2-40B4-BE49-F238E27FC236}">
                  <a16:creationId xmlns:a16="http://schemas.microsoft.com/office/drawing/2014/main" id="{760E781B-E39E-48AF-91DB-25118F5E9B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87158" y="3269541"/>
              <a:ext cx="57715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0" name="AutoShape 77">
              <a:extLst>
                <a:ext uri="{FF2B5EF4-FFF2-40B4-BE49-F238E27FC236}">
                  <a16:creationId xmlns:a16="http://schemas.microsoft.com/office/drawing/2014/main" id="{299D2866-E0F9-4974-B025-6290ED8157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12810" y="4807631"/>
              <a:ext cx="32064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1" name="AutoShape 78">
              <a:extLst>
                <a:ext uri="{FF2B5EF4-FFF2-40B4-BE49-F238E27FC236}">
                  <a16:creationId xmlns:a16="http://schemas.microsoft.com/office/drawing/2014/main" id="{17248708-6BE9-4530-A01B-24A8361E7D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46279" y="3489268"/>
              <a:ext cx="0" cy="13183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grpSp>
          <p:nvGrpSpPr>
            <p:cNvPr id="62" name="Group 79">
              <a:extLst>
                <a:ext uri="{FF2B5EF4-FFF2-40B4-BE49-F238E27FC236}">
                  <a16:creationId xmlns:a16="http://schemas.microsoft.com/office/drawing/2014/main" id="{D7991E73-5B5F-4CC2-9D3B-F5C7690B75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70669" y="3604503"/>
              <a:ext cx="209487" cy="250001"/>
              <a:chOff x="9325" y="3681"/>
              <a:chExt cx="575" cy="600"/>
            </a:xfrm>
          </p:grpSpPr>
          <p:sp>
            <p:nvSpPr>
              <p:cNvPr id="72" name="AutoShape 80">
                <a:extLst>
                  <a:ext uri="{FF2B5EF4-FFF2-40B4-BE49-F238E27FC236}">
                    <a16:creationId xmlns:a16="http://schemas.microsoft.com/office/drawing/2014/main" id="{FC8399DF-E879-4E6D-954F-2BB976683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9234" y="3772"/>
                <a:ext cx="600" cy="418"/>
              </a:xfrm>
              <a:prstGeom prst="flowChartMerg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Oval 81">
                <a:extLst>
                  <a:ext uri="{FF2B5EF4-FFF2-40B4-BE49-F238E27FC236}">
                    <a16:creationId xmlns:a16="http://schemas.microsoft.com/office/drawing/2014/main" id="{3B0C08C0-D3AF-473E-B7CA-A1CF80F90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8" y="3909"/>
                <a:ext cx="132" cy="14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64" name="AutoShape 82">
              <a:extLst>
                <a:ext uri="{FF2B5EF4-FFF2-40B4-BE49-F238E27FC236}">
                  <a16:creationId xmlns:a16="http://schemas.microsoft.com/office/drawing/2014/main" id="{B17E4D9B-60EE-41E0-BA8F-CAC4220711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26044" y="3386729"/>
              <a:ext cx="1103014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6" name="AutoShape 83">
              <a:extLst>
                <a:ext uri="{FF2B5EF4-FFF2-40B4-BE49-F238E27FC236}">
                  <a16:creationId xmlns:a16="http://schemas.microsoft.com/office/drawing/2014/main" id="{36A1B4BB-7251-422D-885F-F245210AAB9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272543" y="3621104"/>
              <a:ext cx="0" cy="1171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7" name="AutoShape 84">
              <a:extLst>
                <a:ext uri="{FF2B5EF4-FFF2-40B4-BE49-F238E27FC236}">
                  <a16:creationId xmlns:a16="http://schemas.microsoft.com/office/drawing/2014/main" id="{18FD16C0-69DC-469B-BDF9-1576293C82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272543" y="3606456"/>
              <a:ext cx="243689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8" name="AutoShape 85">
              <a:extLst>
                <a:ext uri="{FF2B5EF4-FFF2-40B4-BE49-F238E27FC236}">
                  <a16:creationId xmlns:a16="http://schemas.microsoft.com/office/drawing/2014/main" id="{19C9FC1D-C184-44FD-B05E-B0203FB3401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69733" y="3386729"/>
              <a:ext cx="0" cy="3515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/>
            </a:ln>
          </p:spPr>
        </p:cxnSp>
        <p:cxnSp>
          <p:nvCxnSpPr>
            <p:cNvPr id="71" name="AutoShape 86">
              <a:extLst>
                <a:ext uri="{FF2B5EF4-FFF2-40B4-BE49-F238E27FC236}">
                  <a16:creationId xmlns:a16="http://schemas.microsoft.com/office/drawing/2014/main" id="{9DAD0752-69D3-4BD2-B335-168DEB1B56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58000" y="3505200"/>
              <a:ext cx="5258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768BB2EE-45B4-4732-A332-2C949DF7F403}"/>
              </a:ext>
            </a:extLst>
          </p:cNvPr>
          <p:cNvSpPr txBox="1"/>
          <p:nvPr/>
        </p:nvSpPr>
        <p:spPr>
          <a:xfrm>
            <a:off x="8096511" y="1897149"/>
            <a:ext cx="1273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0000CC"/>
                </a:solidFill>
              </a:rPr>
              <a:t>F</a:t>
            </a:r>
            <a:r>
              <a:rPr lang="en-US" sz="3600" dirty="0">
                <a:solidFill>
                  <a:srgbClr val="0000CC"/>
                </a:solidFill>
              </a:rPr>
              <a:t> = 1</a:t>
            </a:r>
          </a:p>
        </p:txBody>
      </p:sp>
      <p:sp>
        <p:nvSpPr>
          <p:cNvPr id="108" name="Rectangle 3">
            <a:extLst>
              <a:ext uri="{FF2B5EF4-FFF2-40B4-BE49-F238E27FC236}">
                <a16:creationId xmlns:a16="http://schemas.microsoft.com/office/drawing/2014/main" id="{EB4F2C7F-F196-40A7-B45A-B72DCED74369}"/>
              </a:ext>
            </a:extLst>
          </p:cNvPr>
          <p:cNvSpPr txBox="1">
            <a:spLocks noChangeArrowheads="1"/>
          </p:cNvSpPr>
          <p:nvPr/>
        </p:nvSpPr>
        <p:spPr>
          <a:xfrm>
            <a:off x="966633" y="1289374"/>
            <a:ext cx="2223782" cy="5460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What is </a:t>
            </a:r>
            <a:r>
              <a:rPr lang="en-US" i="1" dirty="0"/>
              <a:t>F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95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30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AY2017/18 Semester 2 Q7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70CFF-C6B4-4B40-820A-FB46A2233A6F}"/>
              </a:ext>
            </a:extLst>
          </p:cNvPr>
          <p:cNvSpPr txBox="1"/>
          <p:nvPr/>
        </p:nvSpPr>
        <p:spPr>
          <a:xfrm>
            <a:off x="348841" y="856804"/>
            <a:ext cx="10809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(c) How many memory accesses in total are made for array </a:t>
            </a:r>
            <a:r>
              <a:rPr lang="en-SG" sz="2400" i="1" dirty="0"/>
              <a:t>A</a:t>
            </a:r>
            <a:r>
              <a:rPr lang="en-SG" sz="2400" dirty="0"/>
              <a:t>? For array </a:t>
            </a:r>
            <a:r>
              <a:rPr lang="en-SG" sz="2400" i="1" dirty="0"/>
              <a:t>B</a:t>
            </a:r>
            <a:r>
              <a:rPr lang="en-SG" sz="2400" dirty="0"/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7264D-444F-4E1E-8271-953778FD20D1}"/>
              </a:ext>
            </a:extLst>
          </p:cNvPr>
          <p:cNvSpPr txBox="1"/>
          <p:nvPr/>
        </p:nvSpPr>
        <p:spPr>
          <a:xfrm>
            <a:off x="348840" y="3651129"/>
            <a:ext cx="10809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/>
              <a:t>(d) What is the cache hit rate for array </a:t>
            </a:r>
            <a:r>
              <a:rPr lang="en-SG" sz="2400" i="1" dirty="0"/>
              <a:t>A</a:t>
            </a:r>
            <a:r>
              <a:rPr lang="en-SG" sz="2400" dirty="0"/>
              <a:t>? For array </a:t>
            </a:r>
            <a:r>
              <a:rPr lang="en-SG" sz="2400" i="1" dirty="0"/>
              <a:t>B</a:t>
            </a:r>
            <a:r>
              <a:rPr lang="en-SG" sz="24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009658-BF16-43FE-BD09-298124CA815E}"/>
              </a:ext>
            </a:extLst>
          </p:cNvPr>
          <p:cNvSpPr txBox="1"/>
          <p:nvPr/>
        </p:nvSpPr>
        <p:spPr>
          <a:xfrm>
            <a:off x="948286" y="1435346"/>
            <a:ext cx="558314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33CC"/>
                </a:solidFill>
              </a:rPr>
              <a:t>512 elements for each array are accessed:</a:t>
            </a:r>
          </a:p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33CC"/>
                </a:solidFill>
              </a:rPr>
              <a:t>[1023], [1021], …, [3], [1]. </a:t>
            </a:r>
            <a:endParaRPr lang="en-SG" sz="2400" dirty="0">
              <a:solidFill>
                <a:srgbClr val="C00000"/>
              </a:solidFill>
            </a:endParaRPr>
          </a:p>
        </p:txBody>
      </p:sp>
      <p:sp>
        <p:nvSpPr>
          <p:cNvPr id="19" name="Text Box 1650">
            <a:extLst>
              <a:ext uri="{FF2B5EF4-FFF2-40B4-BE49-F238E27FC236}">
                <a16:creationId xmlns:a16="http://schemas.microsoft.com/office/drawing/2014/main" id="{1B4E2CDD-E5D8-42AD-A492-5D1EB11EF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047" y="1283277"/>
            <a:ext cx="4015244" cy="22058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300"/>
              </a:spcAft>
              <a:tabLst>
                <a:tab pos="215265" algn="l"/>
                <a:tab pos="502285" algn="l"/>
                <a:tab pos="789305" algn="l"/>
              </a:tabLst>
            </a:pPr>
            <a:r>
              <a:rPr lang="en-SG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 </a:t>
            </a:r>
            <a:r>
              <a:rPr lang="en-SG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SG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SG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  <a:tabLst>
                <a:tab pos="215265" algn="l"/>
                <a:tab pos="502285" algn="l"/>
                <a:tab pos="789305" algn="l"/>
              </a:tabLst>
            </a:pPr>
            <a:r>
              <a:rPr lang="en-SG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for (</a:t>
            </a:r>
            <a:r>
              <a:rPr lang="en-SG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SG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=n-1; </a:t>
            </a:r>
            <a:r>
              <a:rPr lang="en-SG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SG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&gt;=0; </a:t>
            </a:r>
            <a:r>
              <a:rPr lang="en-SG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SG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-=2) {</a:t>
            </a:r>
            <a:endParaRPr lang="en-SG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  <a:tabLst>
                <a:tab pos="215265" algn="l"/>
                <a:tab pos="502285" algn="l"/>
                <a:tab pos="789305" algn="l"/>
              </a:tabLst>
            </a:pPr>
            <a:r>
              <a:rPr lang="en-SG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if (B[</a:t>
            </a:r>
            <a:r>
              <a:rPr lang="en-SG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SG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]%4 == 3)</a:t>
            </a:r>
            <a:endParaRPr lang="en-SG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  <a:tabLst>
                <a:tab pos="215265" algn="l"/>
                <a:tab pos="502285" algn="l"/>
                <a:tab pos="789305" algn="l"/>
              </a:tabLst>
            </a:pPr>
            <a:r>
              <a:rPr lang="en-SG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  A[</a:t>
            </a:r>
            <a:r>
              <a:rPr lang="en-SG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SG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]++;</a:t>
            </a:r>
            <a:endParaRPr lang="en-SG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  <a:tabLst>
                <a:tab pos="215265" algn="l"/>
                <a:tab pos="502285" algn="l"/>
                <a:tab pos="789305" algn="l"/>
              </a:tabLst>
            </a:pPr>
            <a:r>
              <a:rPr lang="en-SG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else</a:t>
            </a:r>
            <a:endParaRPr lang="en-SG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  <a:tabLst>
                <a:tab pos="215265" algn="l"/>
                <a:tab pos="502285" algn="l"/>
                <a:tab pos="789305" algn="l"/>
              </a:tabLst>
            </a:pPr>
            <a:r>
              <a:rPr lang="en-SG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	  A[</a:t>
            </a:r>
            <a:r>
              <a:rPr lang="en-SG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SG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 += B[</a:t>
            </a:r>
            <a:r>
              <a:rPr lang="en-SG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SG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];</a:t>
            </a:r>
            <a:endParaRPr lang="en-SG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300"/>
              </a:spcAft>
              <a:tabLst>
                <a:tab pos="215265" algn="l"/>
                <a:tab pos="502285" algn="l"/>
                <a:tab pos="789305" algn="l"/>
              </a:tabLst>
            </a:pPr>
            <a:r>
              <a:rPr lang="en-SG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SG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26B497-3B96-4DA0-AC75-F1D291EA691B}"/>
              </a:ext>
            </a:extLst>
          </p:cNvPr>
          <p:cNvSpPr txBox="1"/>
          <p:nvPr/>
        </p:nvSpPr>
        <p:spPr>
          <a:xfrm>
            <a:off x="948286" y="2460165"/>
            <a:ext cx="670981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i="1" dirty="0">
                <a:solidFill>
                  <a:srgbClr val="0033CC"/>
                </a:solidFill>
              </a:rPr>
              <a:t>A</a:t>
            </a:r>
            <a:r>
              <a:rPr lang="en-SG" sz="2400" dirty="0">
                <a:solidFill>
                  <a:srgbClr val="0033CC"/>
                </a:solidFill>
              </a:rPr>
              <a:t>: </a:t>
            </a:r>
            <a:r>
              <a:rPr lang="en-SG" sz="2400" b="1" dirty="0">
                <a:solidFill>
                  <a:srgbClr val="C00000"/>
                </a:solidFill>
              </a:rPr>
              <a:t>1024 </a:t>
            </a:r>
            <a:r>
              <a:rPr lang="en-SG" sz="2400" dirty="0">
                <a:solidFill>
                  <a:srgbClr val="0033CC"/>
                </a:solidFill>
              </a:rPr>
              <a:t>accesses (1 read and 1 write per element);</a:t>
            </a:r>
          </a:p>
          <a:p>
            <a:pPr>
              <a:spcAft>
                <a:spcPts val="600"/>
              </a:spcAft>
            </a:pPr>
            <a:r>
              <a:rPr lang="en-SG" sz="2400" i="1" dirty="0">
                <a:solidFill>
                  <a:srgbClr val="0033CC"/>
                </a:solidFill>
              </a:rPr>
              <a:t>B</a:t>
            </a:r>
            <a:r>
              <a:rPr lang="en-SG" sz="2400" dirty="0">
                <a:solidFill>
                  <a:srgbClr val="0033CC"/>
                </a:solidFill>
              </a:rPr>
              <a:t>: </a:t>
            </a:r>
            <a:r>
              <a:rPr lang="en-SG" sz="2400" b="1" dirty="0">
                <a:solidFill>
                  <a:srgbClr val="C00000"/>
                </a:solidFill>
              </a:rPr>
              <a:t>512</a:t>
            </a:r>
            <a:r>
              <a:rPr lang="en-SG" sz="2400" dirty="0">
                <a:solidFill>
                  <a:srgbClr val="0033CC"/>
                </a:solidFill>
              </a:rPr>
              <a:t> accesses.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771979-D42F-4CCF-9F1E-BDFD4EAF5E00}"/>
              </a:ext>
            </a:extLst>
          </p:cNvPr>
          <p:cNvSpPr txBox="1"/>
          <p:nvPr/>
        </p:nvSpPr>
        <p:spPr>
          <a:xfrm>
            <a:off x="474758" y="4216384"/>
            <a:ext cx="7183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33CC"/>
                </a:solidFill>
              </a:rPr>
              <a:t>Since </a:t>
            </a:r>
            <a:r>
              <a:rPr lang="en-SG" sz="2400" i="1" dirty="0">
                <a:solidFill>
                  <a:srgbClr val="0033CC"/>
                </a:solidFill>
              </a:rPr>
              <a:t>A</a:t>
            </a:r>
            <a:r>
              <a:rPr lang="en-SG" sz="2400" dirty="0">
                <a:solidFill>
                  <a:srgbClr val="0033CC"/>
                </a:solidFill>
              </a:rPr>
              <a:t>[1023] and </a:t>
            </a:r>
            <a:r>
              <a:rPr lang="en-SG" sz="2400" i="1" dirty="0">
                <a:solidFill>
                  <a:srgbClr val="0033CC"/>
                </a:solidFill>
              </a:rPr>
              <a:t>B</a:t>
            </a:r>
            <a:r>
              <a:rPr lang="en-SG" sz="2400" dirty="0">
                <a:solidFill>
                  <a:srgbClr val="0033CC"/>
                </a:solidFill>
              </a:rPr>
              <a:t>[1023] are mapped to different indices, there will not be any cache thrashing.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EE369A-E6E6-43A5-B2DB-9A007F0700D4}"/>
              </a:ext>
            </a:extLst>
          </p:cNvPr>
          <p:cNvSpPr txBox="1"/>
          <p:nvPr/>
        </p:nvSpPr>
        <p:spPr>
          <a:xfrm>
            <a:off x="452853" y="5093255"/>
            <a:ext cx="530073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i="1" dirty="0">
                <a:solidFill>
                  <a:srgbClr val="0033CC"/>
                </a:solidFill>
              </a:rPr>
              <a:t>A</a:t>
            </a:r>
            <a:r>
              <a:rPr lang="en-SG" sz="2400" dirty="0">
                <a:solidFill>
                  <a:srgbClr val="0033CC"/>
                </a:solidFill>
              </a:rPr>
              <a:t>: 256 misses, 768 hits, hit rate = </a:t>
            </a:r>
            <a:r>
              <a:rPr lang="en-SG" sz="2400" b="1" dirty="0">
                <a:solidFill>
                  <a:srgbClr val="C00000"/>
                </a:solidFill>
              </a:rPr>
              <a:t>75%</a:t>
            </a:r>
            <a:r>
              <a:rPr lang="en-SG" sz="2400" dirty="0">
                <a:solidFill>
                  <a:srgbClr val="0033CC"/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SG" sz="2400" i="1" dirty="0">
                <a:solidFill>
                  <a:srgbClr val="0033CC"/>
                </a:solidFill>
              </a:rPr>
              <a:t>B</a:t>
            </a:r>
            <a:r>
              <a:rPr lang="en-SG" sz="2400" dirty="0">
                <a:solidFill>
                  <a:srgbClr val="0033CC"/>
                </a:solidFill>
              </a:rPr>
              <a:t>: 256 misses, 256 hits, hit rate = </a:t>
            </a:r>
            <a:r>
              <a:rPr lang="en-SG" sz="2400" b="1" dirty="0">
                <a:solidFill>
                  <a:srgbClr val="C00000"/>
                </a:solidFill>
              </a:rPr>
              <a:t>50%</a:t>
            </a:r>
            <a:r>
              <a:rPr lang="en-SG" sz="2400" dirty="0">
                <a:solidFill>
                  <a:srgbClr val="0033CC"/>
                </a:solidFill>
              </a:rPr>
              <a:t>.</a:t>
            </a:r>
            <a:endParaRPr lang="en-SG" sz="2400" dirty="0">
              <a:solidFill>
                <a:srgbClr val="C0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45BA74E-8B00-44A4-9C6F-30D691E39FF5}"/>
              </a:ext>
            </a:extLst>
          </p:cNvPr>
          <p:cNvGrpSpPr/>
          <p:nvPr/>
        </p:nvGrpSpPr>
        <p:grpSpPr>
          <a:xfrm>
            <a:off x="6893983" y="4584899"/>
            <a:ext cx="4971432" cy="1780681"/>
            <a:chOff x="6893983" y="4584899"/>
            <a:chExt cx="4971432" cy="17806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9D5429-3450-4829-8D46-816CD576CB7B}"/>
                </a:ext>
              </a:extLst>
            </p:cNvPr>
            <p:cNvSpPr txBox="1"/>
            <p:nvPr/>
          </p:nvSpPr>
          <p:spPr>
            <a:xfrm>
              <a:off x="6893983" y="4584899"/>
              <a:ext cx="1034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/>
                <a:t>Index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5036B86-ADB4-4B58-8B13-94D954D9E3B1}"/>
                </a:ext>
              </a:extLst>
            </p:cNvPr>
            <p:cNvGrpSpPr/>
            <p:nvPr/>
          </p:nvGrpSpPr>
          <p:grpSpPr>
            <a:xfrm>
              <a:off x="7173501" y="5965470"/>
              <a:ext cx="4691914" cy="400110"/>
              <a:chOff x="7173501" y="5965470"/>
              <a:chExt cx="4691914" cy="40011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FF2A91-C130-4816-849F-B2EF34DE05FE}"/>
                  </a:ext>
                </a:extLst>
              </p:cNvPr>
              <p:cNvSpPr txBox="1"/>
              <p:nvPr/>
            </p:nvSpPr>
            <p:spPr>
              <a:xfrm>
                <a:off x="7173501" y="5965470"/>
                <a:ext cx="4758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/>
                  <a:t>31</a:t>
                </a: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29727EF-2AB1-4B09-B50A-79039595ABE6}"/>
                  </a:ext>
                </a:extLst>
              </p:cNvPr>
              <p:cNvGrpSpPr/>
              <p:nvPr/>
            </p:nvGrpSpPr>
            <p:grpSpPr>
              <a:xfrm>
                <a:off x="7726035" y="5965470"/>
                <a:ext cx="4139380" cy="375172"/>
                <a:chOff x="7726035" y="5965470"/>
                <a:chExt cx="4139380" cy="375172"/>
              </a:xfrm>
            </p:grpSpPr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444EDD3-16A8-48DD-8516-571FFE7E7117}"/>
                    </a:ext>
                  </a:extLst>
                </p:cNvPr>
                <p:cNvSpPr txBox="1"/>
                <p:nvPr/>
              </p:nvSpPr>
              <p:spPr>
                <a:xfrm>
                  <a:off x="10830570" y="5965470"/>
                  <a:ext cx="103484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i="1" dirty="0"/>
                    <a:t>A</a:t>
                  </a:r>
                  <a:r>
                    <a:rPr lang="en-SG" dirty="0"/>
                    <a:t>[1023]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943F76D-F177-4BA1-9E68-19435B76E142}"/>
                    </a:ext>
                  </a:extLst>
                </p:cNvPr>
                <p:cNvSpPr txBox="1"/>
                <p:nvPr/>
              </p:nvSpPr>
              <p:spPr>
                <a:xfrm>
                  <a:off x="7726035" y="5971310"/>
                  <a:ext cx="103484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i="1" dirty="0"/>
                    <a:t>A</a:t>
                  </a:r>
                  <a:r>
                    <a:rPr lang="en-SG" dirty="0"/>
                    <a:t>[1020]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94B7569-5BDC-4DAE-8CE7-4C195973C936}"/>
                    </a:ext>
                  </a:extLst>
                </p:cNvPr>
                <p:cNvSpPr txBox="1"/>
                <p:nvPr/>
              </p:nvSpPr>
              <p:spPr>
                <a:xfrm>
                  <a:off x="8760880" y="5971310"/>
                  <a:ext cx="103484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i="1" dirty="0"/>
                    <a:t>A</a:t>
                  </a:r>
                  <a:r>
                    <a:rPr lang="en-SG" dirty="0"/>
                    <a:t>[1021]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DF76D7F-F21B-4AFD-A93B-A6AAA144A0EA}"/>
                    </a:ext>
                  </a:extLst>
                </p:cNvPr>
                <p:cNvSpPr txBox="1"/>
                <p:nvPr/>
              </p:nvSpPr>
              <p:spPr>
                <a:xfrm>
                  <a:off x="9795725" y="5965470"/>
                  <a:ext cx="103484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i="1" dirty="0"/>
                    <a:t>A</a:t>
                  </a:r>
                  <a:r>
                    <a:rPr lang="en-SG" dirty="0"/>
                    <a:t>[1022]</a:t>
                  </a:r>
                </a:p>
              </p:txBody>
            </p: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E82A5DF-FA09-4FCB-B0EE-B69623D96525}"/>
                </a:ext>
              </a:extLst>
            </p:cNvPr>
            <p:cNvGrpSpPr/>
            <p:nvPr/>
          </p:nvGrpSpPr>
          <p:grpSpPr>
            <a:xfrm>
              <a:off x="7173501" y="5093255"/>
              <a:ext cx="4691914" cy="400110"/>
              <a:chOff x="7173501" y="5965470"/>
              <a:chExt cx="4691914" cy="40011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7A2BB1B-53E0-42F9-A3FD-F4A9DEFF3867}"/>
                  </a:ext>
                </a:extLst>
              </p:cNvPr>
              <p:cNvSpPr txBox="1"/>
              <p:nvPr/>
            </p:nvSpPr>
            <p:spPr>
              <a:xfrm>
                <a:off x="7173501" y="5965470"/>
                <a:ext cx="4758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/>
                  <a:t>15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5FD5C93-0E87-4719-BE39-B55E1EEAD5BC}"/>
                  </a:ext>
                </a:extLst>
              </p:cNvPr>
              <p:cNvGrpSpPr/>
              <p:nvPr/>
            </p:nvGrpSpPr>
            <p:grpSpPr>
              <a:xfrm>
                <a:off x="7726035" y="5965470"/>
                <a:ext cx="4139380" cy="375172"/>
                <a:chOff x="7726035" y="5965470"/>
                <a:chExt cx="4139380" cy="375172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761A18D-2436-4632-BEDA-4B41C0E12F31}"/>
                    </a:ext>
                  </a:extLst>
                </p:cNvPr>
                <p:cNvSpPr txBox="1"/>
                <p:nvPr/>
              </p:nvSpPr>
              <p:spPr>
                <a:xfrm>
                  <a:off x="10830570" y="5965470"/>
                  <a:ext cx="103484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i="1" dirty="0"/>
                    <a:t>B</a:t>
                  </a:r>
                  <a:r>
                    <a:rPr lang="en-SG" dirty="0"/>
                    <a:t>[1023]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1C521A8-9E2C-43F5-8DDC-D24F734A7BAB}"/>
                    </a:ext>
                  </a:extLst>
                </p:cNvPr>
                <p:cNvSpPr txBox="1"/>
                <p:nvPr/>
              </p:nvSpPr>
              <p:spPr>
                <a:xfrm>
                  <a:off x="7726035" y="5971310"/>
                  <a:ext cx="103484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i="1" dirty="0"/>
                    <a:t>B</a:t>
                  </a:r>
                  <a:r>
                    <a:rPr lang="en-SG" dirty="0"/>
                    <a:t>[1020]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45DC8FF-5F07-48B8-B9C5-2CDFA845FD0C}"/>
                    </a:ext>
                  </a:extLst>
                </p:cNvPr>
                <p:cNvSpPr txBox="1"/>
                <p:nvPr/>
              </p:nvSpPr>
              <p:spPr>
                <a:xfrm>
                  <a:off x="8760880" y="5971310"/>
                  <a:ext cx="103484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i="1" dirty="0"/>
                    <a:t>B</a:t>
                  </a:r>
                  <a:r>
                    <a:rPr lang="en-SG" dirty="0"/>
                    <a:t>[1021]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5EE1A42-64B6-4B25-8E7F-00274EAA6923}"/>
                    </a:ext>
                  </a:extLst>
                </p:cNvPr>
                <p:cNvSpPr txBox="1"/>
                <p:nvPr/>
              </p:nvSpPr>
              <p:spPr>
                <a:xfrm>
                  <a:off x="9795725" y="5965470"/>
                  <a:ext cx="1034845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i="1" dirty="0"/>
                    <a:t>B</a:t>
                  </a:r>
                  <a:r>
                    <a:rPr lang="en-SG" dirty="0"/>
                    <a:t>[1022]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8283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1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31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AY2017/18 Semester 2 Q7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70CFF-C6B4-4B40-820A-FB46A2233A6F}"/>
              </a:ext>
            </a:extLst>
          </p:cNvPr>
          <p:cNvSpPr txBox="1"/>
          <p:nvPr/>
        </p:nvSpPr>
        <p:spPr>
          <a:xfrm>
            <a:off x="314974" y="570079"/>
            <a:ext cx="111150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>
              <a:spcAft>
                <a:spcPts val="600"/>
              </a:spcAft>
            </a:pPr>
            <a:r>
              <a:rPr lang="en-SG" sz="2400" dirty="0"/>
              <a:t>(e) 	Given a </a:t>
            </a:r>
            <a:r>
              <a:rPr lang="en-SG" sz="2400" b="1" dirty="0"/>
              <a:t>direct-mapped instruction cache </a:t>
            </a:r>
            <a:r>
              <a:rPr lang="en-SG" sz="2400" dirty="0"/>
              <a:t>with 16 words in total, each block containing 2 instructions (words), and the first </a:t>
            </a:r>
            <a:r>
              <a:rPr lang="en-SG" sz="2400" b="1" dirty="0" err="1"/>
              <a:t>beq</a:t>
            </a:r>
            <a:r>
              <a:rPr lang="en-SG" sz="2400" dirty="0"/>
              <a:t> instruction is at memory address </a:t>
            </a:r>
            <a:r>
              <a:rPr lang="en-SG" sz="2400" b="1" dirty="0"/>
              <a:t>0x0040003c</a:t>
            </a:r>
            <a:r>
              <a:rPr lang="en-SG" sz="2400" dirty="0"/>
              <a:t>. How many cache hits and misses are there in total during the execution of the code, assuming that the </a:t>
            </a:r>
            <a:r>
              <a:rPr lang="en-SG" sz="2400" b="1" dirty="0" err="1"/>
              <a:t>beq</a:t>
            </a:r>
            <a:r>
              <a:rPr lang="en-SG" sz="2400" dirty="0"/>
              <a:t> instruction at Inst10 always branches to </a:t>
            </a:r>
            <a:r>
              <a:rPr lang="en-SG" sz="2400" i="1" dirty="0"/>
              <a:t>A1</a:t>
            </a:r>
            <a:r>
              <a:rPr lang="en-SG" sz="2400" dirty="0"/>
              <a:t>? You may consider only the instructions in the given code segment, i.e., Inst1 – Inst17.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9BE80-E499-49C0-9995-1C66F442601E}"/>
              </a:ext>
            </a:extLst>
          </p:cNvPr>
          <p:cNvSpPr txBox="1"/>
          <p:nvPr/>
        </p:nvSpPr>
        <p:spPr>
          <a:xfrm>
            <a:off x="389467" y="2468221"/>
            <a:ext cx="5706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Total #instructions = 3 + 512</a:t>
            </a:r>
            <a:r>
              <a:rPr lang="en-SG" sz="2400" dirty="0">
                <a:solidFill>
                  <a:srgbClr val="0033CC"/>
                </a:solidFill>
                <a:sym typeface="Symbol" panose="05050102010706020507" pitchFamily="18" charset="2"/>
              </a:rPr>
              <a:t>12 = 6147.</a:t>
            </a:r>
            <a:endParaRPr lang="en-SG" sz="2400" dirty="0">
              <a:solidFill>
                <a:srgbClr val="0033CC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4BE899-CC1D-49CF-94D4-E7CEE572D1A1}"/>
              </a:ext>
            </a:extLst>
          </p:cNvPr>
          <p:cNvSpPr txBox="1"/>
          <p:nvPr/>
        </p:nvSpPr>
        <p:spPr>
          <a:xfrm>
            <a:off x="389467" y="2929886"/>
            <a:ext cx="5706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Cache index field: 3 bits; byte offset: 3 bits.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ACE5BB-127B-4443-9B9D-C7095AC3B81F}"/>
              </a:ext>
            </a:extLst>
          </p:cNvPr>
          <p:cNvSpPr txBox="1"/>
          <p:nvPr/>
        </p:nvSpPr>
        <p:spPr>
          <a:xfrm>
            <a:off x="389467" y="3483872"/>
            <a:ext cx="6587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First instruction at 0x0040003c 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 </a:t>
            </a:r>
          </a:p>
          <a:p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… 00</a:t>
            </a:r>
            <a:r>
              <a:rPr lang="en-SG" sz="2400" u="sng" dirty="0">
                <a:solidFill>
                  <a:srgbClr val="C00000"/>
                </a:solidFill>
                <a:sym typeface="Wingdings" panose="05000000000000000000" pitchFamily="2" charset="2"/>
              </a:rPr>
              <a:t>11</a:t>
            </a:r>
            <a:r>
              <a:rPr lang="en-SG" sz="2400" u="sng" dirty="0">
                <a:solidFill>
                  <a:srgbClr val="0033CC"/>
                </a:solidFill>
                <a:sym typeface="Wingdings" panose="05000000000000000000" pitchFamily="2" charset="2"/>
              </a:rPr>
              <a:t> </a:t>
            </a:r>
            <a:r>
              <a:rPr lang="en-SG" sz="2400" u="sng" dirty="0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100  index 7, word 1 (second word)</a:t>
            </a:r>
            <a:endParaRPr lang="en-SG" sz="2400" dirty="0">
              <a:solidFill>
                <a:srgbClr val="0033CC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9068CD-E95D-4C29-A816-E7AACB442974}"/>
              </a:ext>
            </a:extLst>
          </p:cNvPr>
          <p:cNvGrpSpPr/>
          <p:nvPr/>
        </p:nvGrpSpPr>
        <p:grpSpPr>
          <a:xfrm>
            <a:off x="7315200" y="2495075"/>
            <a:ext cx="2573868" cy="4217334"/>
            <a:chOff x="6942667" y="2693743"/>
            <a:chExt cx="2573868" cy="421733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4B77DA-98EA-4E40-ADB7-25F69577CDCF}"/>
                </a:ext>
              </a:extLst>
            </p:cNvPr>
            <p:cNvGrpSpPr/>
            <p:nvPr/>
          </p:nvGrpSpPr>
          <p:grpSpPr>
            <a:xfrm>
              <a:off x="7196666" y="3198167"/>
              <a:ext cx="2319868" cy="468467"/>
              <a:chOff x="7196666" y="3198167"/>
              <a:chExt cx="2319868" cy="46846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A27DAB-5FA3-4FA7-8BC8-72D9C85D4D90}"/>
                  </a:ext>
                </a:extLst>
              </p:cNvPr>
              <p:cNvSpPr txBox="1"/>
              <p:nvPr/>
            </p:nvSpPr>
            <p:spPr>
              <a:xfrm>
                <a:off x="7823200" y="3201568"/>
                <a:ext cx="84666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I2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9DD59C-C2BA-43C8-B128-FBB1C0C0EEB1}"/>
                  </a:ext>
                </a:extLst>
              </p:cNvPr>
              <p:cNvSpPr txBox="1"/>
              <p:nvPr/>
            </p:nvSpPr>
            <p:spPr>
              <a:xfrm>
                <a:off x="8669867" y="3198167"/>
                <a:ext cx="84666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I3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DBFA69B-88EB-4F76-8573-BC159106984A}"/>
                  </a:ext>
                </a:extLst>
              </p:cNvPr>
              <p:cNvSpPr txBox="1"/>
              <p:nvPr/>
            </p:nvSpPr>
            <p:spPr>
              <a:xfrm>
                <a:off x="7196666" y="3204969"/>
                <a:ext cx="6265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0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B01591-A6DB-4332-8C1C-990CED9F915C}"/>
                </a:ext>
              </a:extLst>
            </p:cNvPr>
            <p:cNvSpPr txBox="1"/>
            <p:nvPr/>
          </p:nvSpPr>
          <p:spPr>
            <a:xfrm>
              <a:off x="6942667" y="2693743"/>
              <a:ext cx="110066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Index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9D5DE8A-F1C3-422E-8607-9D4ED1EAED05}"/>
                </a:ext>
              </a:extLst>
            </p:cNvPr>
            <p:cNvGrpSpPr/>
            <p:nvPr/>
          </p:nvGrpSpPr>
          <p:grpSpPr>
            <a:xfrm>
              <a:off x="7196666" y="3659832"/>
              <a:ext cx="2319868" cy="468467"/>
              <a:chOff x="7196666" y="3198167"/>
              <a:chExt cx="2319868" cy="468467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B3B578-3164-4B7A-9E67-269D8A27DB1A}"/>
                  </a:ext>
                </a:extLst>
              </p:cNvPr>
              <p:cNvSpPr txBox="1"/>
              <p:nvPr/>
            </p:nvSpPr>
            <p:spPr>
              <a:xfrm>
                <a:off x="7823200" y="3201568"/>
                <a:ext cx="84666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I4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69F756D-E8D7-4F9E-B54F-5008FE9E4BAA}"/>
                  </a:ext>
                </a:extLst>
              </p:cNvPr>
              <p:cNvSpPr txBox="1"/>
              <p:nvPr/>
            </p:nvSpPr>
            <p:spPr>
              <a:xfrm>
                <a:off x="8669867" y="3198167"/>
                <a:ext cx="84666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I5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19AD48-6ACB-4158-A4B8-26537304BA3E}"/>
                  </a:ext>
                </a:extLst>
              </p:cNvPr>
              <p:cNvSpPr txBox="1"/>
              <p:nvPr/>
            </p:nvSpPr>
            <p:spPr>
              <a:xfrm>
                <a:off x="7196666" y="3204969"/>
                <a:ext cx="6265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1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F7BA867-73A3-43C5-9DC1-A9A8E1087085}"/>
                </a:ext>
              </a:extLst>
            </p:cNvPr>
            <p:cNvGrpSpPr/>
            <p:nvPr/>
          </p:nvGrpSpPr>
          <p:grpSpPr>
            <a:xfrm>
              <a:off x="7196667" y="4124886"/>
              <a:ext cx="2319868" cy="468467"/>
              <a:chOff x="7196666" y="3198167"/>
              <a:chExt cx="2319868" cy="46846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6D04752-1DF6-44E9-8F77-A8572D10E8D1}"/>
                  </a:ext>
                </a:extLst>
              </p:cNvPr>
              <p:cNvSpPr txBox="1"/>
              <p:nvPr/>
            </p:nvSpPr>
            <p:spPr>
              <a:xfrm>
                <a:off x="7823200" y="3201568"/>
                <a:ext cx="84666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I6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D70D24-B3DB-4E06-A05D-D540434FC17E}"/>
                  </a:ext>
                </a:extLst>
              </p:cNvPr>
              <p:cNvSpPr txBox="1"/>
              <p:nvPr/>
            </p:nvSpPr>
            <p:spPr>
              <a:xfrm>
                <a:off x="8669867" y="3198167"/>
                <a:ext cx="84666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I7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995EC04-C9E1-4D7E-A2FA-B1F8A247F2F2}"/>
                  </a:ext>
                </a:extLst>
              </p:cNvPr>
              <p:cNvSpPr txBox="1"/>
              <p:nvPr/>
            </p:nvSpPr>
            <p:spPr>
              <a:xfrm>
                <a:off x="7196666" y="3204969"/>
                <a:ext cx="6265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2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133057C-95B1-4E94-8399-FF7DBD23D675}"/>
                </a:ext>
              </a:extLst>
            </p:cNvPr>
            <p:cNvGrpSpPr/>
            <p:nvPr/>
          </p:nvGrpSpPr>
          <p:grpSpPr>
            <a:xfrm>
              <a:off x="7196667" y="4586551"/>
              <a:ext cx="2319868" cy="468467"/>
              <a:chOff x="7196666" y="3198167"/>
              <a:chExt cx="2319868" cy="468467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B730741-51A9-4555-8E7A-895EC8C399D2}"/>
                  </a:ext>
                </a:extLst>
              </p:cNvPr>
              <p:cNvSpPr txBox="1"/>
              <p:nvPr/>
            </p:nvSpPr>
            <p:spPr>
              <a:xfrm>
                <a:off x="7823200" y="3201568"/>
                <a:ext cx="84666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I8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FCC862B-9886-4E77-8AED-90D14F8599CC}"/>
                  </a:ext>
                </a:extLst>
              </p:cNvPr>
              <p:cNvSpPr txBox="1"/>
              <p:nvPr/>
            </p:nvSpPr>
            <p:spPr>
              <a:xfrm>
                <a:off x="8669867" y="3198167"/>
                <a:ext cx="84666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I9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969EDB8-D70D-4BC2-B457-3DB3E01F2040}"/>
                  </a:ext>
                </a:extLst>
              </p:cNvPr>
              <p:cNvSpPr txBox="1"/>
              <p:nvPr/>
            </p:nvSpPr>
            <p:spPr>
              <a:xfrm>
                <a:off x="7196666" y="3204969"/>
                <a:ext cx="6265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3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3F1E799-6B10-4FDF-84D5-DA30CD3C939B}"/>
                </a:ext>
              </a:extLst>
            </p:cNvPr>
            <p:cNvGrpSpPr/>
            <p:nvPr/>
          </p:nvGrpSpPr>
          <p:grpSpPr>
            <a:xfrm>
              <a:off x="7196665" y="5054226"/>
              <a:ext cx="2319868" cy="468467"/>
              <a:chOff x="7196666" y="3198167"/>
              <a:chExt cx="2319868" cy="468467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CD09F6D-AA0C-4F64-9F94-36BF9F44B8CE}"/>
                  </a:ext>
                </a:extLst>
              </p:cNvPr>
              <p:cNvSpPr txBox="1"/>
              <p:nvPr/>
            </p:nvSpPr>
            <p:spPr>
              <a:xfrm>
                <a:off x="7823200" y="3201568"/>
                <a:ext cx="84666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I10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32D6170-11F0-474A-B9E9-CB43410129E3}"/>
                  </a:ext>
                </a:extLst>
              </p:cNvPr>
              <p:cNvSpPr txBox="1"/>
              <p:nvPr/>
            </p:nvSpPr>
            <p:spPr>
              <a:xfrm>
                <a:off x="8669867" y="3198167"/>
                <a:ext cx="84666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SG" sz="24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4EBBF34-4F54-47CC-8C13-1A4A8EB28760}"/>
                  </a:ext>
                </a:extLst>
              </p:cNvPr>
              <p:cNvSpPr txBox="1"/>
              <p:nvPr/>
            </p:nvSpPr>
            <p:spPr>
              <a:xfrm>
                <a:off x="7196666" y="3204969"/>
                <a:ext cx="6265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4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BD673EB1-5E98-48B2-8A57-8EE6ECC1D294}"/>
                </a:ext>
              </a:extLst>
            </p:cNvPr>
            <p:cNvGrpSpPr/>
            <p:nvPr/>
          </p:nvGrpSpPr>
          <p:grpSpPr>
            <a:xfrm>
              <a:off x="7196665" y="5515891"/>
              <a:ext cx="2319868" cy="468467"/>
              <a:chOff x="7196666" y="3198167"/>
              <a:chExt cx="2319868" cy="46846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4D11E4B-1358-4951-A9A1-412A98DBE2CA}"/>
                  </a:ext>
                </a:extLst>
              </p:cNvPr>
              <p:cNvSpPr txBox="1"/>
              <p:nvPr/>
            </p:nvSpPr>
            <p:spPr>
              <a:xfrm>
                <a:off x="7823200" y="3201568"/>
                <a:ext cx="84666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SG" sz="240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FBFCFDF-29B9-4809-B0DA-235F69879756}"/>
                  </a:ext>
                </a:extLst>
              </p:cNvPr>
              <p:cNvSpPr txBox="1"/>
              <p:nvPr/>
            </p:nvSpPr>
            <p:spPr>
              <a:xfrm>
                <a:off x="8669867" y="3198167"/>
                <a:ext cx="84666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I13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4A47077-8B0F-4A01-89BA-5BB63249C17D}"/>
                  </a:ext>
                </a:extLst>
              </p:cNvPr>
              <p:cNvSpPr txBox="1"/>
              <p:nvPr/>
            </p:nvSpPr>
            <p:spPr>
              <a:xfrm>
                <a:off x="7196666" y="3204969"/>
                <a:ext cx="6265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5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32A9C69-FC5F-4168-8C12-ABE4B58D3830}"/>
                </a:ext>
              </a:extLst>
            </p:cNvPr>
            <p:cNvGrpSpPr/>
            <p:nvPr/>
          </p:nvGrpSpPr>
          <p:grpSpPr>
            <a:xfrm>
              <a:off x="7196666" y="5980945"/>
              <a:ext cx="2319868" cy="468467"/>
              <a:chOff x="7196666" y="3198167"/>
              <a:chExt cx="2319868" cy="468467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D29C593-6F63-45EB-81B6-AABDB66170F4}"/>
                  </a:ext>
                </a:extLst>
              </p:cNvPr>
              <p:cNvSpPr txBox="1"/>
              <p:nvPr/>
            </p:nvSpPr>
            <p:spPr>
              <a:xfrm>
                <a:off x="7823200" y="3201568"/>
                <a:ext cx="84666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I14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B9C714B-25E8-49C7-A39D-42F63799BE0F}"/>
                  </a:ext>
                </a:extLst>
              </p:cNvPr>
              <p:cNvSpPr txBox="1"/>
              <p:nvPr/>
            </p:nvSpPr>
            <p:spPr>
              <a:xfrm>
                <a:off x="8669867" y="3198167"/>
                <a:ext cx="84666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I15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879DF73-132B-471F-84A1-D2E7770FE555}"/>
                  </a:ext>
                </a:extLst>
              </p:cNvPr>
              <p:cNvSpPr txBox="1"/>
              <p:nvPr/>
            </p:nvSpPr>
            <p:spPr>
              <a:xfrm>
                <a:off x="7196666" y="3204969"/>
                <a:ext cx="6265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6</a:t>
                </a: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CBBD8E6-BBFD-4091-8EDD-37DCC0AE924E}"/>
                </a:ext>
              </a:extLst>
            </p:cNvPr>
            <p:cNvGrpSpPr/>
            <p:nvPr/>
          </p:nvGrpSpPr>
          <p:grpSpPr>
            <a:xfrm>
              <a:off x="7196666" y="6442610"/>
              <a:ext cx="2319868" cy="468467"/>
              <a:chOff x="7196666" y="3198167"/>
              <a:chExt cx="2319868" cy="468467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35987CB-0A5E-4545-BDC6-6B1E8B759764}"/>
                  </a:ext>
                </a:extLst>
              </p:cNvPr>
              <p:cNvSpPr txBox="1"/>
              <p:nvPr/>
            </p:nvSpPr>
            <p:spPr>
              <a:xfrm>
                <a:off x="7823200" y="3201568"/>
                <a:ext cx="84666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I16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FAE6114-090A-4E87-B7DA-B31014CBC833}"/>
                  </a:ext>
                </a:extLst>
              </p:cNvPr>
              <p:cNvSpPr txBox="1"/>
              <p:nvPr/>
            </p:nvSpPr>
            <p:spPr>
              <a:xfrm>
                <a:off x="8669867" y="3198167"/>
                <a:ext cx="84666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I1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8B2B8EE-B0E6-409A-9594-A76382300753}"/>
                  </a:ext>
                </a:extLst>
              </p:cNvPr>
              <p:cNvSpPr txBox="1"/>
              <p:nvPr/>
            </p:nvSpPr>
            <p:spPr>
              <a:xfrm>
                <a:off x="7196666" y="3204969"/>
                <a:ext cx="6265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/>
                  <a:t>7</a:t>
                </a:r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FF50DCED-5486-432A-8FF9-C94651EC6DBC}"/>
              </a:ext>
            </a:extLst>
          </p:cNvPr>
          <p:cNvSpPr txBox="1"/>
          <p:nvPr/>
        </p:nvSpPr>
        <p:spPr>
          <a:xfrm>
            <a:off x="9774345" y="6228765"/>
            <a:ext cx="9812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I17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5BE19E-5262-4BB0-BA72-1C5585000576}"/>
              </a:ext>
            </a:extLst>
          </p:cNvPr>
          <p:cNvCxnSpPr>
            <a:cxnSpLocks/>
          </p:cNvCxnSpPr>
          <p:nvPr/>
        </p:nvCxnSpPr>
        <p:spPr>
          <a:xfrm flipV="1">
            <a:off x="9181679" y="6287921"/>
            <a:ext cx="487255" cy="43072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6C0F26A-40BE-4C28-8783-BF2B69AA7A49}"/>
              </a:ext>
            </a:extLst>
          </p:cNvPr>
          <p:cNvSpPr txBox="1"/>
          <p:nvPr/>
        </p:nvSpPr>
        <p:spPr>
          <a:xfrm>
            <a:off x="389467" y="4535213"/>
            <a:ext cx="6587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Cache content in first iteration:</a:t>
            </a:r>
          </a:p>
          <a:p>
            <a:r>
              <a:rPr lang="en-SG" sz="2400" dirty="0">
                <a:solidFill>
                  <a:srgbClr val="0033CC"/>
                </a:solidFill>
              </a:rPr>
              <a:t>Misses: I1, I2, I4, I6, I8, I10, I13, I14 and I16.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7691BC3-FB5A-4B71-B3C0-BF5332A69FE1}"/>
              </a:ext>
            </a:extLst>
          </p:cNvPr>
          <p:cNvSpPr txBox="1"/>
          <p:nvPr/>
        </p:nvSpPr>
        <p:spPr>
          <a:xfrm>
            <a:off x="389467" y="5345011"/>
            <a:ext cx="658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Subsequently, all instructions are in the cache.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0F41AD9-9DEE-4870-AF1A-E64FE37CD057}"/>
              </a:ext>
            </a:extLst>
          </p:cNvPr>
          <p:cNvSpPr txBox="1"/>
          <p:nvPr/>
        </p:nvSpPr>
        <p:spPr>
          <a:xfrm>
            <a:off x="389467" y="5826256"/>
            <a:ext cx="658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Therefore, </a:t>
            </a:r>
            <a:r>
              <a:rPr lang="en-SG" sz="2400" b="1" dirty="0">
                <a:solidFill>
                  <a:srgbClr val="C00000"/>
                </a:solidFill>
              </a:rPr>
              <a:t>9 misses, 6138 hits</a:t>
            </a:r>
            <a:r>
              <a:rPr lang="en-SG" sz="2400" dirty="0">
                <a:solidFill>
                  <a:srgbClr val="0033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07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  <p:bldP spid="30" grpId="0"/>
      <p:bldP spid="77" grpId="0"/>
      <p:bldP spid="78" grpId="0"/>
      <p:bldP spid="79" grpId="0"/>
      <p:bldP spid="8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32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AY2018/19 Semester 2 Q5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70CFF-C6B4-4B40-820A-FB46A2233A6F}"/>
              </a:ext>
            </a:extLst>
          </p:cNvPr>
          <p:cNvSpPr txBox="1"/>
          <p:nvPr/>
        </p:nvSpPr>
        <p:spPr>
          <a:xfrm>
            <a:off x="314974" y="570079"/>
            <a:ext cx="111150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SG" sz="2400" dirty="0"/>
              <a:t>(e) 	</a:t>
            </a:r>
            <a:r>
              <a:rPr lang="en-SG" sz="2200" dirty="0"/>
              <a:t>A (</a:t>
            </a:r>
            <a:r>
              <a:rPr lang="en-SG" sz="2200" dirty="0">
                <a:sym typeface="Symbol" panose="05050102010706020507" pitchFamily="18" charset="2"/>
              </a:rPr>
              <a:t>2)-device: takes in two inputs </a:t>
            </a:r>
            <a:r>
              <a:rPr lang="en-SG" sz="2200" i="1" dirty="0">
                <a:sym typeface="Symbol" panose="05050102010706020507" pitchFamily="18" charset="2"/>
              </a:rPr>
              <a:t>P</a:t>
            </a:r>
            <a:r>
              <a:rPr lang="en-SG" sz="2200" dirty="0">
                <a:sym typeface="Symbol" panose="05050102010706020507" pitchFamily="18" charset="2"/>
              </a:rPr>
              <a:t> and </a:t>
            </a:r>
            <a:r>
              <a:rPr lang="en-SG" sz="2200" i="1" dirty="0">
                <a:sym typeface="Symbol" panose="05050102010706020507" pitchFamily="18" charset="2"/>
              </a:rPr>
              <a:t>Q</a:t>
            </a:r>
            <a:r>
              <a:rPr lang="en-SG" sz="2200" dirty="0">
                <a:sym typeface="Symbol" panose="05050102010706020507" pitchFamily="18" charset="2"/>
              </a:rPr>
              <a:t> and produces 3-bit output with value (</a:t>
            </a:r>
            <a:r>
              <a:rPr lang="en-SG" sz="2200" i="1" dirty="0">
                <a:sym typeface="Symbol" panose="05050102010706020507" pitchFamily="18" charset="2"/>
              </a:rPr>
              <a:t>P</a:t>
            </a:r>
            <a:r>
              <a:rPr lang="en-SG" sz="2200" dirty="0">
                <a:sym typeface="Symbol" panose="05050102010706020507" pitchFamily="18" charset="2"/>
              </a:rPr>
              <a:t>+</a:t>
            </a:r>
            <a:r>
              <a:rPr lang="en-SG" sz="2200" i="1" dirty="0">
                <a:sym typeface="Symbol" panose="05050102010706020507" pitchFamily="18" charset="2"/>
              </a:rPr>
              <a:t>Q</a:t>
            </a:r>
            <a:r>
              <a:rPr lang="en-SG" sz="2200" dirty="0">
                <a:sym typeface="Symbol" panose="05050102010706020507" pitchFamily="18" charset="2"/>
              </a:rPr>
              <a:t>) 2.</a:t>
            </a:r>
          </a:p>
          <a:p>
            <a:pPr marL="439738" indent="-439738"/>
            <a:r>
              <a:rPr lang="en-SG" sz="2200" dirty="0"/>
              <a:t>	A (</a:t>
            </a:r>
            <a:r>
              <a:rPr lang="en-SG" sz="2200" dirty="0">
                <a:sym typeface="Symbol" panose="05050102010706020507" pitchFamily="18" charset="2"/>
              </a:rPr>
              <a:t>+2)-device: takes in two inputs </a:t>
            </a:r>
            <a:r>
              <a:rPr lang="en-SG" sz="2200" i="1" dirty="0">
                <a:sym typeface="Symbol" panose="05050102010706020507" pitchFamily="18" charset="2"/>
              </a:rPr>
              <a:t>P</a:t>
            </a:r>
            <a:r>
              <a:rPr lang="en-SG" sz="2200" dirty="0">
                <a:sym typeface="Symbol" panose="05050102010706020507" pitchFamily="18" charset="2"/>
              </a:rPr>
              <a:t> and </a:t>
            </a:r>
            <a:r>
              <a:rPr lang="en-SG" sz="2200" i="1" dirty="0">
                <a:sym typeface="Symbol" panose="05050102010706020507" pitchFamily="18" charset="2"/>
              </a:rPr>
              <a:t>Q</a:t>
            </a:r>
            <a:r>
              <a:rPr lang="en-SG" sz="2200" dirty="0">
                <a:sym typeface="Symbol" panose="05050102010706020507" pitchFamily="18" charset="2"/>
              </a:rPr>
              <a:t> and produces 3-bit output with value </a:t>
            </a:r>
            <a:r>
              <a:rPr lang="en-SG" sz="2200" i="1" dirty="0">
                <a:sym typeface="Symbol" panose="05050102010706020507" pitchFamily="18" charset="2"/>
              </a:rPr>
              <a:t>P</a:t>
            </a:r>
            <a:r>
              <a:rPr lang="en-SG" sz="2200" dirty="0">
                <a:sym typeface="Symbol" panose="05050102010706020507" pitchFamily="18" charset="2"/>
              </a:rPr>
              <a:t>+</a:t>
            </a:r>
            <a:r>
              <a:rPr lang="en-SG" sz="2200" i="1" dirty="0">
                <a:sym typeface="Symbol" panose="05050102010706020507" pitchFamily="18" charset="2"/>
              </a:rPr>
              <a:t>Q</a:t>
            </a:r>
            <a:r>
              <a:rPr lang="en-SG" sz="2200" dirty="0">
                <a:sym typeface="Symbol" panose="05050102010706020507" pitchFamily="18" charset="2"/>
              </a:rPr>
              <a:t>+2.</a:t>
            </a:r>
          </a:p>
          <a:p>
            <a:pPr marL="439738" indent="-439738"/>
            <a:r>
              <a:rPr lang="en-SG" sz="2200" dirty="0"/>
              <a:t>	A (</a:t>
            </a:r>
            <a:r>
              <a:rPr lang="en-SG" sz="2200" dirty="0">
                <a:sym typeface="Symbol" panose="05050102010706020507" pitchFamily="18" charset="2"/>
              </a:rPr>
              <a:t>+3)-device: takes in two inputs </a:t>
            </a:r>
            <a:r>
              <a:rPr lang="en-SG" sz="2200" i="1" dirty="0">
                <a:sym typeface="Symbol" panose="05050102010706020507" pitchFamily="18" charset="2"/>
              </a:rPr>
              <a:t>P</a:t>
            </a:r>
            <a:r>
              <a:rPr lang="en-SG" sz="2200" dirty="0">
                <a:sym typeface="Symbol" panose="05050102010706020507" pitchFamily="18" charset="2"/>
              </a:rPr>
              <a:t> and </a:t>
            </a:r>
            <a:r>
              <a:rPr lang="en-SG" sz="2200" i="1" dirty="0">
                <a:sym typeface="Symbol" panose="05050102010706020507" pitchFamily="18" charset="2"/>
              </a:rPr>
              <a:t>Q</a:t>
            </a:r>
            <a:r>
              <a:rPr lang="en-SG" sz="2200" dirty="0">
                <a:sym typeface="Symbol" panose="05050102010706020507" pitchFamily="18" charset="2"/>
              </a:rPr>
              <a:t> and produces 3-bit output with value </a:t>
            </a:r>
            <a:r>
              <a:rPr lang="en-SG" sz="2200" i="1" dirty="0">
                <a:sym typeface="Symbol" panose="05050102010706020507" pitchFamily="18" charset="2"/>
              </a:rPr>
              <a:t>P</a:t>
            </a:r>
            <a:r>
              <a:rPr lang="en-SG" sz="2200" dirty="0">
                <a:sym typeface="Symbol" panose="05050102010706020507" pitchFamily="18" charset="2"/>
              </a:rPr>
              <a:t>+</a:t>
            </a:r>
            <a:r>
              <a:rPr lang="en-SG" sz="2200" i="1" dirty="0">
                <a:sym typeface="Symbol" panose="05050102010706020507" pitchFamily="18" charset="2"/>
              </a:rPr>
              <a:t>Q</a:t>
            </a:r>
            <a:r>
              <a:rPr lang="en-SG" sz="2200" dirty="0">
                <a:sym typeface="Symbol" panose="05050102010706020507" pitchFamily="18" charset="2"/>
              </a:rPr>
              <a:t>+3.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2A28B6-D344-4784-92E3-BFBF1DF23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74" y="1828866"/>
            <a:ext cx="6515317" cy="4219444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B646B55-7B39-40B4-9F62-415C9F78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172435"/>
              </p:ext>
            </p:extLst>
          </p:nvPr>
        </p:nvGraphicFramePr>
        <p:xfrm>
          <a:off x="7093458" y="1828866"/>
          <a:ext cx="356523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19">
                  <a:extLst>
                    <a:ext uri="{9D8B030D-6E8A-4147-A177-3AD203B41FA5}">
                      <a16:colId xmlns:a16="http://schemas.microsoft.com/office/drawing/2014/main" val="691817537"/>
                    </a:ext>
                  </a:extLst>
                </a:gridCol>
                <a:gridCol w="509319">
                  <a:extLst>
                    <a:ext uri="{9D8B030D-6E8A-4147-A177-3AD203B41FA5}">
                      <a16:colId xmlns:a16="http://schemas.microsoft.com/office/drawing/2014/main" val="1010845491"/>
                    </a:ext>
                  </a:extLst>
                </a:gridCol>
                <a:gridCol w="509319">
                  <a:extLst>
                    <a:ext uri="{9D8B030D-6E8A-4147-A177-3AD203B41FA5}">
                      <a16:colId xmlns:a16="http://schemas.microsoft.com/office/drawing/2014/main" val="3096954911"/>
                    </a:ext>
                  </a:extLst>
                </a:gridCol>
                <a:gridCol w="509319">
                  <a:extLst>
                    <a:ext uri="{9D8B030D-6E8A-4147-A177-3AD203B41FA5}">
                      <a16:colId xmlns:a16="http://schemas.microsoft.com/office/drawing/2014/main" val="997100728"/>
                    </a:ext>
                  </a:extLst>
                </a:gridCol>
                <a:gridCol w="509319">
                  <a:extLst>
                    <a:ext uri="{9D8B030D-6E8A-4147-A177-3AD203B41FA5}">
                      <a16:colId xmlns:a16="http://schemas.microsoft.com/office/drawing/2014/main" val="2693658002"/>
                    </a:ext>
                  </a:extLst>
                </a:gridCol>
                <a:gridCol w="509319">
                  <a:extLst>
                    <a:ext uri="{9D8B030D-6E8A-4147-A177-3AD203B41FA5}">
                      <a16:colId xmlns:a16="http://schemas.microsoft.com/office/drawing/2014/main" val="3336761302"/>
                    </a:ext>
                  </a:extLst>
                </a:gridCol>
                <a:gridCol w="509319">
                  <a:extLst>
                    <a:ext uri="{9D8B030D-6E8A-4147-A177-3AD203B41FA5}">
                      <a16:colId xmlns:a16="http://schemas.microsoft.com/office/drawing/2014/main" val="3279562475"/>
                    </a:ext>
                  </a:extLst>
                </a:gridCol>
              </a:tblGrid>
              <a:tr h="354830"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i="1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444427"/>
                  </a:ext>
                </a:extLst>
              </a:tr>
              <a:tr h="35483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130613"/>
                  </a:ext>
                </a:extLst>
              </a:tr>
              <a:tr h="35483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284224"/>
                  </a:ext>
                </a:extLst>
              </a:tr>
              <a:tr h="35483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2747"/>
                  </a:ext>
                </a:extLst>
              </a:tr>
              <a:tr h="35483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566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901EFEB-606D-4BFA-A220-713242AFA446}"/>
              </a:ext>
            </a:extLst>
          </p:cNvPr>
          <p:cNvSpPr txBox="1"/>
          <p:nvPr/>
        </p:nvSpPr>
        <p:spPr>
          <a:xfrm>
            <a:off x="8146730" y="4025674"/>
            <a:ext cx="1458687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i="1" dirty="0"/>
              <a:t>X</a:t>
            </a:r>
            <a:r>
              <a:rPr lang="en-SG" sz="2400" dirty="0"/>
              <a:t> = </a:t>
            </a:r>
            <a:r>
              <a:rPr lang="en-SG" sz="2400" i="1" dirty="0"/>
              <a:t>A</a:t>
            </a:r>
            <a:r>
              <a:rPr lang="en-SG" sz="2400" dirty="0">
                <a:sym typeface="Symbol" panose="05050102010706020507" pitchFamily="18" charset="2"/>
              </a:rPr>
              <a:t></a:t>
            </a:r>
            <a:r>
              <a:rPr lang="en-SG" sz="2400" i="1" dirty="0">
                <a:sym typeface="Symbol" panose="05050102010706020507" pitchFamily="18" charset="2"/>
              </a:rPr>
              <a:t>B</a:t>
            </a:r>
          </a:p>
          <a:p>
            <a:r>
              <a:rPr lang="en-SG" sz="2400" i="1" dirty="0">
                <a:sym typeface="Symbol" panose="05050102010706020507" pitchFamily="18" charset="2"/>
              </a:rPr>
              <a:t>Y</a:t>
            </a:r>
            <a:r>
              <a:rPr lang="en-SG" sz="2400" dirty="0">
                <a:sym typeface="Symbol" panose="05050102010706020507" pitchFamily="18" charset="2"/>
              </a:rPr>
              <a:t> = </a:t>
            </a:r>
            <a:r>
              <a:rPr lang="en-SG" sz="2400" i="1" dirty="0">
                <a:sym typeface="Symbol" panose="05050102010706020507" pitchFamily="18" charset="2"/>
              </a:rPr>
              <a:t>A</a:t>
            </a:r>
            <a:r>
              <a:rPr lang="en-SG" sz="2400" dirty="0">
                <a:sym typeface="Symbol" panose="05050102010706020507" pitchFamily="18" charset="2"/>
              </a:rPr>
              <a:t></a:t>
            </a:r>
            <a:r>
              <a:rPr lang="en-SG" sz="2400" i="1" dirty="0">
                <a:sym typeface="Symbol" panose="05050102010706020507" pitchFamily="18" charset="2"/>
              </a:rPr>
              <a:t>B</a:t>
            </a:r>
          </a:p>
          <a:p>
            <a:r>
              <a:rPr lang="en-SG" sz="2400" i="1" dirty="0">
                <a:sym typeface="Symbol" panose="05050102010706020507" pitchFamily="18" charset="2"/>
              </a:rPr>
              <a:t>Z</a:t>
            </a:r>
            <a:r>
              <a:rPr lang="en-SG" sz="2400" dirty="0">
                <a:sym typeface="Symbol" panose="05050102010706020507" pitchFamily="18" charset="2"/>
              </a:rPr>
              <a:t> = </a:t>
            </a:r>
            <a:r>
              <a:rPr lang="en-SG" sz="2400" i="1" dirty="0">
                <a:sym typeface="Symbol" panose="05050102010706020507" pitchFamily="18" charset="2"/>
              </a:rPr>
              <a:t>A</a:t>
            </a:r>
            <a:r>
              <a:rPr lang="en-SG" sz="2400" dirty="0">
                <a:sym typeface="Symbol" panose="05050102010706020507" pitchFamily="18" charset="2"/>
              </a:rPr>
              <a:t>+</a:t>
            </a:r>
            <a:r>
              <a:rPr lang="en-SG" sz="2400" i="1" dirty="0">
                <a:sym typeface="Symbol" panose="05050102010706020507" pitchFamily="18" charset="2"/>
              </a:rPr>
              <a:t>B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38691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33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AY2018/19 Semester 2 Q6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9C2A4B-CC17-41C0-B478-3888F806602E}"/>
              </a:ext>
            </a:extLst>
          </p:cNvPr>
          <p:cNvSpPr txBox="1"/>
          <p:nvPr/>
        </p:nvSpPr>
        <p:spPr>
          <a:xfrm>
            <a:off x="161709" y="673768"/>
            <a:ext cx="8067891" cy="6017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$t0, $s0, $0      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Inst1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Address: 0x00FFFF18</a:t>
            </a:r>
          </a:p>
          <a:p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$t1, $s1, $0      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Inst2</a:t>
            </a:r>
          </a:p>
          <a:p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$t2, $s2, $0      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Inst3</a:t>
            </a:r>
          </a:p>
          <a:p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$t3, $s3, $s3     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Inst4: $t3 = 2n</a:t>
            </a:r>
          </a:p>
          <a:p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$t4, $0,  $0      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Inst5: $t4 = k (loop variable)</a:t>
            </a:r>
          </a:p>
          <a:p>
            <a:r>
              <a:rPr lang="en-SG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$t5, $t4, $t3     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Inst6: k &lt; 2n?</a:t>
            </a:r>
          </a:p>
          <a:p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$t5, $0,  </a:t>
            </a:r>
            <a:r>
              <a:rPr lang="en-SG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Inst7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$t6, 0($t0)       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Inst8</a:t>
            </a:r>
          </a:p>
          <a:p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$t7, 0($t1)       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Inst9</a:t>
            </a:r>
          </a:p>
          <a:p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$t6, $t6, $t7     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Inst10</a:t>
            </a:r>
          </a:p>
          <a:p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$t6, 0($t0)       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Inst11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$t8, 4($t0)       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Inst12</a:t>
            </a:r>
          </a:p>
          <a:p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$t9, 0($t2)       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Inst13</a:t>
            </a:r>
          </a:p>
          <a:p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$t8, $t8, $t9     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Inst14</a:t>
            </a:r>
          </a:p>
          <a:p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$t8, 4($t0)       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Inst15</a:t>
            </a:r>
          </a:p>
          <a:p>
            <a:endParaRPr lang="en-SG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$t0, 8       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Inst16</a:t>
            </a:r>
          </a:p>
          <a:p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$t1, 4       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Inst17</a:t>
            </a:r>
          </a:p>
          <a:p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$t2, 4       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Inst18</a:t>
            </a:r>
          </a:p>
          <a:p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$t4, 2       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Inst19</a:t>
            </a:r>
          </a:p>
          <a:p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SG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    </a:t>
            </a:r>
            <a:r>
              <a:rPr lang="en-SG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SG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SG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Inst20</a:t>
            </a:r>
          </a:p>
          <a:p>
            <a:r>
              <a:rPr lang="en-SG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44C0D-AE0D-4CAB-813B-049EB0E2886E}"/>
              </a:ext>
            </a:extLst>
          </p:cNvPr>
          <p:cNvSpPr txBox="1"/>
          <p:nvPr/>
        </p:nvSpPr>
        <p:spPr>
          <a:xfrm>
            <a:off x="5678903" y="4126064"/>
            <a:ext cx="5450306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39738" indent="-439738"/>
            <a:r>
              <a:rPr lang="en-SG" sz="2400" dirty="0">
                <a:sym typeface="Symbol" panose="05050102010706020507" pitchFamily="18" charset="2"/>
              </a:rPr>
              <a:t>$s0, $s1, $s2 = base </a:t>
            </a:r>
            <a:r>
              <a:rPr lang="en-SG" sz="2400" dirty="0" err="1">
                <a:sym typeface="Symbol" panose="05050102010706020507" pitchFamily="18" charset="2"/>
              </a:rPr>
              <a:t>addr</a:t>
            </a:r>
            <a:r>
              <a:rPr lang="en-SG" sz="2400" dirty="0">
                <a:sym typeface="Symbol" panose="05050102010706020507" pitchFamily="18" charset="2"/>
              </a:rPr>
              <a:t>. of </a:t>
            </a:r>
            <a:r>
              <a:rPr lang="en-SG" sz="2400" i="1" dirty="0">
                <a:sym typeface="Symbol" panose="05050102010706020507" pitchFamily="18" charset="2"/>
              </a:rPr>
              <a:t>A</a:t>
            </a:r>
            <a:r>
              <a:rPr lang="en-SG" sz="2400" dirty="0">
                <a:sym typeface="Symbol" panose="05050102010706020507" pitchFamily="18" charset="2"/>
              </a:rPr>
              <a:t>,</a:t>
            </a:r>
            <a:r>
              <a:rPr lang="en-SG" sz="2400" i="1" dirty="0">
                <a:sym typeface="Symbol" panose="05050102010706020507" pitchFamily="18" charset="2"/>
              </a:rPr>
              <a:t>B</a:t>
            </a:r>
            <a:r>
              <a:rPr lang="en-SG" sz="2400" dirty="0">
                <a:sym typeface="Symbol" panose="05050102010706020507" pitchFamily="18" charset="2"/>
              </a:rPr>
              <a:t>,</a:t>
            </a:r>
            <a:r>
              <a:rPr lang="en-SG" sz="2400" i="1" dirty="0">
                <a:sym typeface="Symbol" panose="05050102010706020507" pitchFamily="18" charset="2"/>
              </a:rPr>
              <a:t>C</a:t>
            </a:r>
            <a:r>
              <a:rPr lang="en-SG" sz="2400" dirty="0">
                <a:sym typeface="Symbol" panose="05050102010706020507" pitchFamily="18" charset="2"/>
              </a:rPr>
              <a:t> (resp.)</a:t>
            </a:r>
          </a:p>
          <a:p>
            <a:pPr marL="439738" indent="-439738"/>
            <a:r>
              <a:rPr lang="en-SG" sz="2400" dirty="0">
                <a:sym typeface="Symbol" panose="05050102010706020507" pitchFamily="18" charset="2"/>
              </a:rPr>
              <a:t>$s3 = </a:t>
            </a:r>
            <a:r>
              <a:rPr lang="en-SG" sz="2400" i="1" dirty="0">
                <a:sym typeface="Symbol" panose="05050102010706020507" pitchFamily="18" charset="2"/>
              </a:rPr>
              <a:t>n</a:t>
            </a:r>
            <a:r>
              <a:rPr lang="en-SG" sz="2400" dirty="0">
                <a:sym typeface="Symbol" panose="05050102010706020507" pitchFamily="18" charset="2"/>
              </a:rPr>
              <a:t>, size of array </a:t>
            </a:r>
            <a:r>
              <a:rPr lang="en-SG" sz="2400" i="1" dirty="0">
                <a:sym typeface="Symbol" panose="05050102010706020507" pitchFamily="18" charset="2"/>
              </a:rPr>
              <a:t>B</a:t>
            </a:r>
            <a:endParaRPr lang="en-SG" sz="2000" i="1" dirty="0">
              <a:sym typeface="Symbol" panose="05050102010706020507" pitchFamily="18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70CFF-C6B4-4B40-820A-FB46A2233A6F}"/>
              </a:ext>
            </a:extLst>
          </p:cNvPr>
          <p:cNvSpPr txBox="1"/>
          <p:nvPr/>
        </p:nvSpPr>
        <p:spPr>
          <a:xfrm>
            <a:off x="5678903" y="2483492"/>
            <a:ext cx="5450306" cy="15388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39738" indent="-439738"/>
            <a:r>
              <a:rPr lang="en-SG" sz="2400" dirty="0">
                <a:sym typeface="Symbol" panose="05050102010706020507" pitchFamily="18" charset="2"/>
              </a:rPr>
              <a:t>Arrays </a:t>
            </a:r>
            <a:r>
              <a:rPr lang="en-SG" sz="2400" i="1" dirty="0">
                <a:sym typeface="Symbol" panose="05050102010706020507" pitchFamily="18" charset="2"/>
              </a:rPr>
              <a:t>B</a:t>
            </a:r>
            <a:r>
              <a:rPr lang="en-SG" sz="2400" dirty="0">
                <a:sym typeface="Symbol" panose="05050102010706020507" pitchFamily="18" charset="2"/>
              </a:rPr>
              <a:t> and </a:t>
            </a:r>
            <a:r>
              <a:rPr lang="en-SG" sz="2400" i="1" dirty="0">
                <a:sym typeface="Symbol" panose="05050102010706020507" pitchFamily="18" charset="2"/>
              </a:rPr>
              <a:t>C</a:t>
            </a:r>
            <a:r>
              <a:rPr lang="en-SG" sz="2400" dirty="0">
                <a:sym typeface="Symbol" panose="05050102010706020507" pitchFamily="18" charset="2"/>
              </a:rPr>
              <a:t> each contains </a:t>
            </a:r>
            <a:r>
              <a:rPr lang="en-SG" sz="2400" i="1" dirty="0">
                <a:sym typeface="Symbol" panose="05050102010706020507" pitchFamily="18" charset="2"/>
              </a:rPr>
              <a:t>n</a:t>
            </a:r>
            <a:r>
              <a:rPr lang="en-SG" sz="2400" dirty="0">
                <a:sym typeface="Symbol" panose="05050102010706020507" pitchFamily="18" charset="2"/>
              </a:rPr>
              <a:t> elements; </a:t>
            </a:r>
          </a:p>
          <a:p>
            <a:pPr marL="439738" indent="-439738"/>
            <a:r>
              <a:rPr lang="en-SG" sz="2400" dirty="0">
                <a:sym typeface="Symbol" panose="05050102010706020507" pitchFamily="18" charset="2"/>
              </a:rPr>
              <a:t>Array </a:t>
            </a:r>
            <a:r>
              <a:rPr lang="en-SG" sz="2400" i="1" dirty="0">
                <a:sym typeface="Symbol" panose="05050102010706020507" pitchFamily="18" charset="2"/>
              </a:rPr>
              <a:t>A</a:t>
            </a:r>
            <a:r>
              <a:rPr lang="en-SG" sz="2400" dirty="0">
                <a:sym typeface="Symbol" panose="05050102010706020507" pitchFamily="18" charset="2"/>
              </a:rPr>
              <a:t> contains 2</a:t>
            </a:r>
            <a:r>
              <a:rPr lang="en-SG" sz="2400" i="1" dirty="0">
                <a:sym typeface="Symbol" panose="05050102010706020507" pitchFamily="18" charset="2"/>
              </a:rPr>
              <a:t>n</a:t>
            </a:r>
            <a:r>
              <a:rPr lang="en-SG" sz="2400" dirty="0">
                <a:sym typeface="Symbol" panose="05050102010706020507" pitchFamily="18" charset="2"/>
              </a:rPr>
              <a:t> elements.</a:t>
            </a:r>
          </a:p>
          <a:p>
            <a:pPr marL="439738" indent="-439738"/>
            <a:r>
              <a:rPr lang="en-SG" sz="2400" i="1" dirty="0">
                <a:sym typeface="Symbol" panose="05050102010706020507" pitchFamily="18" charset="2"/>
              </a:rPr>
              <a:t>	</a:t>
            </a:r>
            <a:r>
              <a:rPr lang="en-SG" sz="2000" i="1" dirty="0">
                <a:sym typeface="Symbol" panose="05050102010706020507" pitchFamily="18" charset="2"/>
              </a:rPr>
              <a:t>A</a:t>
            </a:r>
            <a:r>
              <a:rPr lang="en-SG" sz="2000" dirty="0">
                <a:sym typeface="Symbol" panose="05050102010706020507" pitchFamily="18" charset="2"/>
              </a:rPr>
              <a:t>[</a:t>
            </a:r>
            <a:r>
              <a:rPr lang="en-SG" sz="2000" i="1" dirty="0">
                <a:sym typeface="Symbol" panose="05050102010706020507" pitchFamily="18" charset="2"/>
              </a:rPr>
              <a:t>k</a:t>
            </a:r>
            <a:r>
              <a:rPr lang="en-SG" sz="2000" dirty="0">
                <a:sym typeface="Symbol" panose="05050102010706020507" pitchFamily="18" charset="2"/>
              </a:rPr>
              <a:t>] = </a:t>
            </a:r>
            <a:r>
              <a:rPr lang="en-SG" sz="2000" i="1" dirty="0">
                <a:sym typeface="Symbol" panose="05050102010706020507" pitchFamily="18" charset="2"/>
              </a:rPr>
              <a:t>A</a:t>
            </a:r>
            <a:r>
              <a:rPr lang="en-SG" sz="2000" dirty="0">
                <a:sym typeface="Symbol" panose="05050102010706020507" pitchFamily="18" charset="2"/>
              </a:rPr>
              <a:t>[</a:t>
            </a:r>
            <a:r>
              <a:rPr lang="en-SG" sz="2000" i="1" dirty="0">
                <a:sym typeface="Symbol" panose="05050102010706020507" pitchFamily="18" charset="2"/>
              </a:rPr>
              <a:t>k</a:t>
            </a:r>
            <a:r>
              <a:rPr lang="en-SG" sz="2000" dirty="0">
                <a:sym typeface="Symbol" panose="05050102010706020507" pitchFamily="18" charset="2"/>
              </a:rPr>
              <a:t>] + </a:t>
            </a:r>
            <a:r>
              <a:rPr lang="en-SG" sz="2000" i="1" dirty="0">
                <a:sym typeface="Symbol" panose="05050102010706020507" pitchFamily="18" charset="2"/>
              </a:rPr>
              <a:t>B</a:t>
            </a:r>
            <a:r>
              <a:rPr lang="en-SG" sz="2000" dirty="0">
                <a:sym typeface="Symbol" panose="05050102010706020507" pitchFamily="18" charset="2"/>
              </a:rPr>
              <a:t>[</a:t>
            </a:r>
            <a:r>
              <a:rPr lang="en-SG" sz="2000" i="1" dirty="0">
                <a:sym typeface="Symbol" panose="05050102010706020507" pitchFamily="18" charset="2"/>
              </a:rPr>
              <a:t>k</a:t>
            </a:r>
            <a:r>
              <a:rPr lang="en-SG" sz="2000" dirty="0">
                <a:sym typeface="Symbol" panose="05050102010706020507" pitchFamily="18" charset="2"/>
              </a:rPr>
              <a:t>/2] if </a:t>
            </a:r>
            <a:r>
              <a:rPr lang="en-SG" sz="2000" i="1" dirty="0">
                <a:sym typeface="Symbol" panose="05050102010706020507" pitchFamily="18" charset="2"/>
              </a:rPr>
              <a:t>k</a:t>
            </a:r>
            <a:r>
              <a:rPr lang="en-SG" sz="2000" dirty="0">
                <a:sym typeface="Symbol" panose="05050102010706020507" pitchFamily="18" charset="2"/>
              </a:rPr>
              <a:t> is even</a:t>
            </a:r>
            <a:endParaRPr lang="en-SG" sz="2400" dirty="0">
              <a:sym typeface="Symbol" panose="05050102010706020507" pitchFamily="18" charset="2"/>
            </a:endParaRPr>
          </a:p>
          <a:p>
            <a:pPr marL="439738" indent="-439738"/>
            <a:r>
              <a:rPr lang="en-SG" sz="2200" dirty="0">
                <a:sym typeface="Symbol" panose="05050102010706020507" pitchFamily="18" charset="2"/>
              </a:rPr>
              <a:t>	</a:t>
            </a:r>
            <a:r>
              <a:rPr lang="en-SG" sz="2000" i="1" dirty="0">
                <a:sym typeface="Symbol" panose="05050102010706020507" pitchFamily="18" charset="2"/>
              </a:rPr>
              <a:t>A</a:t>
            </a:r>
            <a:r>
              <a:rPr lang="en-SG" sz="2000" dirty="0">
                <a:sym typeface="Symbol" panose="05050102010706020507" pitchFamily="18" charset="2"/>
              </a:rPr>
              <a:t>[</a:t>
            </a:r>
            <a:r>
              <a:rPr lang="en-SG" sz="2000" i="1" dirty="0">
                <a:sym typeface="Symbol" panose="05050102010706020507" pitchFamily="18" charset="2"/>
              </a:rPr>
              <a:t>k</a:t>
            </a:r>
            <a:r>
              <a:rPr lang="en-SG" sz="2000" dirty="0">
                <a:sym typeface="Symbol" panose="05050102010706020507" pitchFamily="18" charset="2"/>
              </a:rPr>
              <a:t>] = </a:t>
            </a:r>
            <a:r>
              <a:rPr lang="en-SG" sz="2000" i="1" dirty="0">
                <a:sym typeface="Symbol" panose="05050102010706020507" pitchFamily="18" charset="2"/>
              </a:rPr>
              <a:t>A</a:t>
            </a:r>
            <a:r>
              <a:rPr lang="en-SG" sz="2000" dirty="0">
                <a:sym typeface="Symbol" panose="05050102010706020507" pitchFamily="18" charset="2"/>
              </a:rPr>
              <a:t>[</a:t>
            </a:r>
            <a:r>
              <a:rPr lang="en-SG" sz="2000" i="1" dirty="0">
                <a:sym typeface="Symbol" panose="05050102010706020507" pitchFamily="18" charset="2"/>
              </a:rPr>
              <a:t>k</a:t>
            </a:r>
            <a:r>
              <a:rPr lang="en-SG" sz="2000" dirty="0">
                <a:sym typeface="Symbol" panose="05050102010706020507" pitchFamily="18" charset="2"/>
              </a:rPr>
              <a:t>] + </a:t>
            </a:r>
            <a:r>
              <a:rPr lang="en-SG" sz="2000" i="1" dirty="0">
                <a:sym typeface="Symbol" panose="05050102010706020507" pitchFamily="18" charset="2"/>
              </a:rPr>
              <a:t>C</a:t>
            </a:r>
            <a:r>
              <a:rPr lang="en-SG" sz="2000" dirty="0">
                <a:sym typeface="Symbol" panose="05050102010706020507" pitchFamily="18" charset="2"/>
              </a:rPr>
              <a:t>[(</a:t>
            </a:r>
            <a:r>
              <a:rPr lang="en-SG" sz="2000" i="1" dirty="0">
                <a:sym typeface="Symbol" panose="05050102010706020507" pitchFamily="18" charset="2"/>
              </a:rPr>
              <a:t>k</a:t>
            </a:r>
            <a:r>
              <a:rPr lang="en-SG" sz="2000" dirty="0">
                <a:sym typeface="Symbol" panose="05050102010706020507" pitchFamily="18" charset="2"/>
              </a:rPr>
              <a:t>-1)/2] if </a:t>
            </a:r>
            <a:r>
              <a:rPr lang="en-SG" sz="2000" i="1" dirty="0">
                <a:sym typeface="Symbol" panose="05050102010706020507" pitchFamily="18" charset="2"/>
              </a:rPr>
              <a:t>k</a:t>
            </a:r>
            <a:r>
              <a:rPr lang="en-SG" sz="2000" dirty="0">
                <a:sym typeface="Symbol" panose="05050102010706020507" pitchFamily="18" charset="2"/>
              </a:rPr>
              <a:t> is odd</a:t>
            </a:r>
          </a:p>
        </p:txBody>
      </p:sp>
    </p:spTree>
    <p:extLst>
      <p:ext uri="{BB962C8B-B14F-4D97-AF65-F5344CB8AC3E}">
        <p14:creationId xmlns:p14="http://schemas.microsoft.com/office/powerpoint/2010/main" val="15835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34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AY2018/19 Semester 2 Q6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EB119C-C92A-41BC-8999-E38C20849A39}"/>
                  </a:ext>
                </a:extLst>
              </p:cNvPr>
              <p:cNvSpPr txBox="1"/>
              <p:nvPr/>
            </p:nvSpPr>
            <p:spPr>
              <a:xfrm>
                <a:off x="538487" y="570079"/>
                <a:ext cx="1111502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b="1" dirty="0"/>
                  <a:t>Two-way set associative data cache</a:t>
                </a:r>
                <a:r>
                  <a:rPr lang="en-SG" sz="2400" dirty="0"/>
                  <a:t>: 64 words in total, each block contains 4 words, each word is 4 bytes long. LRU algorithm used for replacement.</a:t>
                </a:r>
              </a:p>
              <a:p>
                <a:r>
                  <a:rPr lang="en-SG" sz="2400" dirty="0"/>
                  <a:t>Arrays </a:t>
                </a:r>
                <a:r>
                  <a:rPr lang="en-SG" sz="2400" i="1" dirty="0"/>
                  <a:t>B</a:t>
                </a:r>
                <a:r>
                  <a:rPr lang="en-SG" sz="2400" dirty="0"/>
                  <a:t> and </a:t>
                </a:r>
                <a:r>
                  <a:rPr lang="en-SG" sz="2400" i="1" dirty="0"/>
                  <a:t>C</a:t>
                </a:r>
                <a:r>
                  <a:rPr lang="en-SG" sz="2400" dirty="0"/>
                  <a:t> each contains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SG" sz="2400" dirty="0"/>
                  <a:t>elements. Starting addresses of </a:t>
                </a:r>
                <a:r>
                  <a:rPr lang="en-SG" sz="2400" i="1" dirty="0"/>
                  <a:t>A</a:t>
                </a:r>
                <a:r>
                  <a:rPr lang="en-SG" sz="2400" dirty="0"/>
                  <a:t>, </a:t>
                </a:r>
                <a:r>
                  <a:rPr lang="en-SG" sz="2400" i="1" dirty="0"/>
                  <a:t>B</a:t>
                </a:r>
                <a:r>
                  <a:rPr lang="en-SG" sz="2400" dirty="0"/>
                  <a:t>, </a:t>
                </a:r>
                <a:r>
                  <a:rPr lang="en-SG" sz="2400" i="1" dirty="0"/>
                  <a:t>C</a:t>
                </a:r>
                <a:r>
                  <a:rPr lang="en-SG" sz="2400" dirty="0"/>
                  <a:t> are:</a:t>
                </a:r>
              </a:p>
              <a:p>
                <a:r>
                  <a:rPr lang="en-SG" sz="2400" dirty="0"/>
                  <a:t>0x00000080, 0x00100000 and 0x00108040 respectively.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EB119C-C92A-41BC-8999-E38C20849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7" y="570079"/>
                <a:ext cx="11115026" cy="1569660"/>
              </a:xfrm>
              <a:prstGeom prst="rect">
                <a:avLst/>
              </a:prstGeom>
              <a:blipFill>
                <a:blip r:embed="rId3"/>
                <a:stretch>
                  <a:fillRect l="-822" t="-3113" b="-81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28EC499-8C09-4C72-9168-7D39A3DEF8A4}"/>
              </a:ext>
            </a:extLst>
          </p:cNvPr>
          <p:cNvSpPr txBox="1"/>
          <p:nvPr/>
        </p:nvSpPr>
        <p:spPr>
          <a:xfrm>
            <a:off x="538487" y="2139751"/>
            <a:ext cx="1111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SG" sz="2400" dirty="0"/>
              <a:t>(a)	How many bits are there in the set index field? In the byte offset field? 	</a:t>
            </a:r>
            <a:endParaRPr lang="en-SG" sz="2200" dirty="0">
              <a:sym typeface="Symbol" panose="05050102010706020507" pitchFamily="18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7629A-3695-4020-AB25-4229B02E3E58}"/>
              </a:ext>
            </a:extLst>
          </p:cNvPr>
          <p:cNvSpPr txBox="1"/>
          <p:nvPr/>
        </p:nvSpPr>
        <p:spPr>
          <a:xfrm>
            <a:off x="538487" y="3940244"/>
            <a:ext cx="1111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SG" sz="2400" dirty="0"/>
              <a:t>(b)	Which set is </a:t>
            </a:r>
            <a:r>
              <a:rPr lang="en-SG" sz="2400" i="1" dirty="0"/>
              <a:t>A</a:t>
            </a:r>
            <a:r>
              <a:rPr lang="en-SG" sz="2400" dirty="0"/>
              <a:t>[0]/</a:t>
            </a:r>
            <a:r>
              <a:rPr lang="en-SG" sz="2400" i="1" dirty="0"/>
              <a:t>B</a:t>
            </a:r>
            <a:r>
              <a:rPr lang="en-SG" sz="2400" dirty="0"/>
              <a:t>[60]/</a:t>
            </a:r>
            <a:r>
              <a:rPr lang="en-SG" sz="2400" i="1" dirty="0"/>
              <a:t>C</a:t>
            </a:r>
            <a:r>
              <a:rPr lang="en-SG" sz="2400" dirty="0"/>
              <a:t>[1032] mapped to? </a:t>
            </a:r>
            <a:endParaRPr lang="en-SG" sz="2200" dirty="0">
              <a:sym typeface="Symbol" panose="05050102010706020507" pitchFamily="18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09EF11-3B03-4EE3-87C3-DE9F87B1D0B4}"/>
              </a:ext>
            </a:extLst>
          </p:cNvPr>
          <p:cNvSpPr txBox="1"/>
          <p:nvPr/>
        </p:nvSpPr>
        <p:spPr>
          <a:xfrm>
            <a:off x="1027922" y="2601404"/>
            <a:ext cx="6003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#blocks = 64/4 = 16.</a:t>
            </a:r>
          </a:p>
          <a:p>
            <a:r>
              <a:rPr lang="en-SG" sz="2400" dirty="0">
                <a:solidFill>
                  <a:srgbClr val="0033CC"/>
                </a:solidFill>
              </a:rPr>
              <a:t>2 blocks per set 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 8 sets  set index: </a:t>
            </a:r>
            <a:r>
              <a:rPr lang="en-SG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3 bits</a:t>
            </a: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0FFB79-3B80-4329-A29F-5544A7DB9803}"/>
              </a:ext>
            </a:extLst>
          </p:cNvPr>
          <p:cNvSpPr txBox="1"/>
          <p:nvPr/>
        </p:nvSpPr>
        <p:spPr>
          <a:xfrm>
            <a:off x="1027922" y="3432401"/>
            <a:ext cx="7181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4 words/block 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 16 bytes/block  byte offset: </a:t>
            </a:r>
            <a:r>
              <a:rPr lang="en-SG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4 bits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E89ED7-B394-48FC-B080-D32C1F7A807E}"/>
              </a:ext>
            </a:extLst>
          </p:cNvPr>
          <p:cNvSpPr txBox="1"/>
          <p:nvPr/>
        </p:nvSpPr>
        <p:spPr>
          <a:xfrm>
            <a:off x="1027921" y="4341243"/>
            <a:ext cx="8777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solidFill>
                  <a:srgbClr val="0033CC"/>
                </a:solidFill>
              </a:rPr>
              <a:t>A</a:t>
            </a:r>
            <a:r>
              <a:rPr lang="en-SG" sz="2400" dirty="0">
                <a:solidFill>
                  <a:srgbClr val="0033CC"/>
                </a:solidFill>
              </a:rPr>
              <a:t>[0] at 0x00000080 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 00… 0000 1</a:t>
            </a:r>
            <a:r>
              <a:rPr lang="en-SG" sz="2400" u="sng" dirty="0">
                <a:solidFill>
                  <a:srgbClr val="C00000"/>
                </a:solidFill>
                <a:sym typeface="Wingdings" panose="05000000000000000000" pitchFamily="2" charset="2"/>
              </a:rPr>
              <a:t>000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 0000  </a:t>
            </a:r>
            <a:r>
              <a:rPr lang="en-SG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set 0 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B05D82-6AB2-45FD-82AB-8A81DAC19464}"/>
              </a:ext>
            </a:extLst>
          </p:cNvPr>
          <p:cNvSpPr txBox="1"/>
          <p:nvPr/>
        </p:nvSpPr>
        <p:spPr>
          <a:xfrm>
            <a:off x="1027919" y="4852796"/>
            <a:ext cx="8777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solidFill>
                  <a:srgbClr val="0033CC"/>
                </a:solidFill>
              </a:rPr>
              <a:t>B</a:t>
            </a:r>
            <a:r>
              <a:rPr lang="en-SG" sz="2400" dirty="0">
                <a:solidFill>
                  <a:srgbClr val="0033CC"/>
                </a:solidFill>
              </a:rPr>
              <a:t>[0] at 0x00100000 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 </a:t>
            </a:r>
            <a:r>
              <a:rPr lang="en-SG" sz="2400" i="1" dirty="0">
                <a:solidFill>
                  <a:srgbClr val="0033CC"/>
                </a:solidFill>
                <a:sym typeface="Wingdings" panose="05000000000000000000" pitchFamily="2" charset="2"/>
              </a:rPr>
              <a:t>B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[60] at 0x001000F0 (60</a:t>
            </a:r>
            <a:r>
              <a:rPr lang="en-SG" sz="2400" dirty="0">
                <a:solidFill>
                  <a:srgbClr val="0033CC"/>
                </a:solidFill>
                <a:sym typeface="Symbol" panose="05050102010706020507" pitchFamily="18" charset="2"/>
              </a:rPr>
              <a:t>4=240 = 0xF0)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 </a:t>
            </a:r>
          </a:p>
          <a:p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00… 0000 1</a:t>
            </a:r>
            <a:r>
              <a:rPr lang="en-SG" sz="2400" u="sng" dirty="0">
                <a:solidFill>
                  <a:srgbClr val="C00000"/>
                </a:solidFill>
                <a:sym typeface="Wingdings" panose="05000000000000000000" pitchFamily="2" charset="2"/>
              </a:rPr>
              <a:t>111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 0000  </a:t>
            </a:r>
            <a:r>
              <a:rPr lang="en-SG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set 7 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B5479B-10F6-4E4A-A31B-7A8F841D0D2D}"/>
              </a:ext>
            </a:extLst>
          </p:cNvPr>
          <p:cNvSpPr txBox="1"/>
          <p:nvPr/>
        </p:nvSpPr>
        <p:spPr>
          <a:xfrm>
            <a:off x="1027919" y="5704177"/>
            <a:ext cx="9680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solidFill>
                  <a:srgbClr val="0033CC"/>
                </a:solidFill>
              </a:rPr>
              <a:t>C</a:t>
            </a:r>
            <a:r>
              <a:rPr lang="en-SG" sz="2400" dirty="0">
                <a:solidFill>
                  <a:srgbClr val="0033CC"/>
                </a:solidFill>
              </a:rPr>
              <a:t>[0] at 0x00108040 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 </a:t>
            </a:r>
            <a:r>
              <a:rPr lang="en-SG" sz="2400" i="1" dirty="0">
                <a:solidFill>
                  <a:srgbClr val="0033CC"/>
                </a:solidFill>
                <a:sym typeface="Wingdings" panose="05000000000000000000" pitchFamily="2" charset="2"/>
              </a:rPr>
              <a:t>C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[1032] at 0x00109060 (1032</a:t>
            </a:r>
            <a:r>
              <a:rPr lang="en-SG" sz="2400" dirty="0">
                <a:solidFill>
                  <a:srgbClr val="0033CC"/>
                </a:solidFill>
                <a:sym typeface="Symbol" panose="05050102010706020507" pitchFamily="18" charset="2"/>
              </a:rPr>
              <a:t>4=4128 = 0x1020)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 </a:t>
            </a:r>
          </a:p>
          <a:p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00… 0000 0</a:t>
            </a:r>
            <a:r>
              <a:rPr lang="en-SG" sz="2400" u="sng" dirty="0">
                <a:solidFill>
                  <a:srgbClr val="C00000"/>
                </a:solidFill>
                <a:sym typeface="Wingdings" panose="05000000000000000000" pitchFamily="2" charset="2"/>
              </a:rPr>
              <a:t>110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 0000  </a:t>
            </a:r>
            <a:r>
              <a:rPr lang="en-SG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set 6 </a:t>
            </a:r>
            <a:endParaRPr lang="en-SG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11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  <p:bldP spid="14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35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AY2018/19 Semester 2 Q6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EC499-8C09-4C72-9168-7D39A3DEF8A4}"/>
              </a:ext>
            </a:extLst>
          </p:cNvPr>
          <p:cNvSpPr txBox="1"/>
          <p:nvPr/>
        </p:nvSpPr>
        <p:spPr>
          <a:xfrm>
            <a:off x="538487" y="590463"/>
            <a:ext cx="1111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SG" sz="2400" dirty="0"/>
              <a:t>(c)	What is the cache hit rate for array </a:t>
            </a:r>
            <a:r>
              <a:rPr lang="en-SG" sz="2400" i="1" dirty="0"/>
              <a:t>A</a:t>
            </a:r>
            <a:r>
              <a:rPr lang="en-SG" sz="2400" dirty="0"/>
              <a:t>? For array </a:t>
            </a:r>
            <a:r>
              <a:rPr lang="en-SG" sz="2400" i="1" dirty="0"/>
              <a:t>B</a:t>
            </a:r>
            <a:r>
              <a:rPr lang="en-SG" sz="2400" dirty="0"/>
              <a:t>? For array </a:t>
            </a:r>
            <a:r>
              <a:rPr lang="en-SG" sz="2400" i="1" dirty="0"/>
              <a:t>C</a:t>
            </a:r>
            <a:r>
              <a:rPr lang="en-SG" sz="2400" dirty="0"/>
              <a:t>? 	</a:t>
            </a:r>
            <a:endParaRPr lang="en-SG" sz="2200" dirty="0">
              <a:sym typeface="Symbol" panose="05050102010706020507" pitchFamily="18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09EF11-3B03-4EE3-87C3-DE9F87B1D0B4}"/>
              </a:ext>
            </a:extLst>
          </p:cNvPr>
          <p:cNvSpPr txBox="1"/>
          <p:nvPr/>
        </p:nvSpPr>
        <p:spPr>
          <a:xfrm>
            <a:off x="654940" y="1156456"/>
            <a:ext cx="6003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solidFill>
                  <a:srgbClr val="0033CC"/>
                </a:solidFill>
              </a:rPr>
              <a:t>A</a:t>
            </a:r>
            <a:r>
              <a:rPr lang="en-SG" sz="2400" dirty="0">
                <a:solidFill>
                  <a:srgbClr val="0033CC"/>
                </a:solidFill>
              </a:rPr>
              <a:t>[0] at set 0; </a:t>
            </a:r>
            <a:r>
              <a:rPr lang="en-SG" sz="2400" i="1" dirty="0">
                <a:solidFill>
                  <a:srgbClr val="0033CC"/>
                </a:solidFill>
              </a:rPr>
              <a:t>B</a:t>
            </a:r>
            <a:r>
              <a:rPr lang="en-SG" sz="2400" dirty="0">
                <a:solidFill>
                  <a:srgbClr val="0033CC"/>
                </a:solidFill>
              </a:rPr>
              <a:t>[0] at set 0; </a:t>
            </a:r>
            <a:r>
              <a:rPr lang="en-SG" sz="2400" i="1" dirty="0">
                <a:solidFill>
                  <a:srgbClr val="0033CC"/>
                </a:solidFill>
              </a:rPr>
              <a:t>C</a:t>
            </a:r>
            <a:r>
              <a:rPr lang="en-SG" sz="2400" dirty="0">
                <a:solidFill>
                  <a:srgbClr val="0033CC"/>
                </a:solidFill>
              </a:rPr>
              <a:t>[0] at set 4.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0FFB79-3B80-4329-A29F-5544A7DB9803}"/>
              </a:ext>
            </a:extLst>
          </p:cNvPr>
          <p:cNvSpPr txBox="1"/>
          <p:nvPr/>
        </p:nvSpPr>
        <p:spPr>
          <a:xfrm>
            <a:off x="654940" y="1607090"/>
            <a:ext cx="990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Cache content for the first 16 iterations. (Array element </a:t>
            </a:r>
            <a:r>
              <a:rPr lang="en-SG" sz="2400" i="1" dirty="0">
                <a:solidFill>
                  <a:srgbClr val="0033CC"/>
                </a:solidFill>
              </a:rPr>
              <a:t>A</a:t>
            </a:r>
            <a:r>
              <a:rPr lang="en-SG" sz="2400" dirty="0">
                <a:solidFill>
                  <a:srgbClr val="0033CC"/>
                </a:solidFill>
              </a:rPr>
              <a:t>[</a:t>
            </a:r>
            <a:r>
              <a:rPr lang="en-SG" sz="2400" i="1" dirty="0">
                <a:solidFill>
                  <a:srgbClr val="0033CC"/>
                </a:solidFill>
              </a:rPr>
              <a:t>k</a:t>
            </a:r>
            <a:r>
              <a:rPr lang="en-SG" sz="2400" dirty="0">
                <a:solidFill>
                  <a:srgbClr val="0033CC"/>
                </a:solidFill>
              </a:rPr>
              <a:t>] is shown as </a:t>
            </a:r>
            <a:r>
              <a:rPr lang="en-SG" sz="2400" i="1" dirty="0">
                <a:solidFill>
                  <a:srgbClr val="0033CC"/>
                </a:solidFill>
              </a:rPr>
              <a:t>Ak</a:t>
            </a:r>
            <a:r>
              <a:rPr lang="en-SG" sz="2400" dirty="0">
                <a:solidFill>
                  <a:srgbClr val="0033CC"/>
                </a:solidFill>
              </a:rPr>
              <a:t>.)</a:t>
            </a:r>
            <a:endParaRPr lang="en-SG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3E1FD-AAEF-4C77-8588-49AD007BE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24" y="2068755"/>
            <a:ext cx="8534400" cy="35844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FF65E1-EED2-4D2F-A83A-01197B8F1707}"/>
              </a:ext>
            </a:extLst>
          </p:cNvPr>
          <p:cNvSpPr txBox="1"/>
          <p:nvPr/>
        </p:nvSpPr>
        <p:spPr>
          <a:xfrm>
            <a:off x="8820224" y="2319971"/>
            <a:ext cx="2766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Hit rate for </a:t>
            </a:r>
            <a:r>
              <a:rPr lang="en-SG" sz="2400" i="1" dirty="0">
                <a:solidFill>
                  <a:srgbClr val="0033CC"/>
                </a:solidFill>
              </a:rPr>
              <a:t>A</a:t>
            </a:r>
            <a:r>
              <a:rPr lang="en-SG" sz="2400" dirty="0">
                <a:solidFill>
                  <a:srgbClr val="0033CC"/>
                </a:solidFill>
              </a:rPr>
              <a:t>: </a:t>
            </a:r>
            <a:r>
              <a:rPr lang="en-SG" sz="2400" b="1" dirty="0">
                <a:solidFill>
                  <a:srgbClr val="C00000"/>
                </a:solidFill>
              </a:rPr>
              <a:t>7/8</a:t>
            </a:r>
            <a:r>
              <a:rPr lang="en-SG" sz="2400" dirty="0">
                <a:solidFill>
                  <a:srgbClr val="0033CC"/>
                </a:solidFill>
              </a:rPr>
              <a:t> 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713CB8-DA40-45E2-AD1E-9BB34D129CF1}"/>
              </a:ext>
            </a:extLst>
          </p:cNvPr>
          <p:cNvSpPr txBox="1"/>
          <p:nvPr/>
        </p:nvSpPr>
        <p:spPr>
          <a:xfrm>
            <a:off x="8820224" y="2781636"/>
            <a:ext cx="2766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Hit rate for </a:t>
            </a:r>
            <a:r>
              <a:rPr lang="en-SG" sz="2400" i="1" dirty="0">
                <a:solidFill>
                  <a:srgbClr val="0033CC"/>
                </a:solidFill>
              </a:rPr>
              <a:t>B</a:t>
            </a:r>
            <a:r>
              <a:rPr lang="en-SG" sz="2400" dirty="0">
                <a:solidFill>
                  <a:srgbClr val="0033CC"/>
                </a:solidFill>
              </a:rPr>
              <a:t>: </a:t>
            </a:r>
            <a:r>
              <a:rPr lang="en-SG" sz="2400" b="1" dirty="0">
                <a:solidFill>
                  <a:srgbClr val="C00000"/>
                </a:solidFill>
              </a:rPr>
              <a:t>3/4</a:t>
            </a:r>
            <a:r>
              <a:rPr lang="en-SG" sz="2400" dirty="0">
                <a:solidFill>
                  <a:srgbClr val="0033CC"/>
                </a:solidFill>
              </a:rPr>
              <a:t> 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CEE5A-0F7C-4BFF-910E-3083FE2A2F28}"/>
              </a:ext>
            </a:extLst>
          </p:cNvPr>
          <p:cNvSpPr txBox="1"/>
          <p:nvPr/>
        </p:nvSpPr>
        <p:spPr>
          <a:xfrm>
            <a:off x="8820224" y="3257915"/>
            <a:ext cx="2766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Hit rate for </a:t>
            </a:r>
            <a:r>
              <a:rPr lang="en-SG" sz="2400" i="1" dirty="0">
                <a:solidFill>
                  <a:srgbClr val="0033CC"/>
                </a:solidFill>
              </a:rPr>
              <a:t>C</a:t>
            </a:r>
            <a:r>
              <a:rPr lang="en-SG" sz="2400" dirty="0">
                <a:solidFill>
                  <a:srgbClr val="0033CC"/>
                </a:solidFill>
              </a:rPr>
              <a:t>: </a:t>
            </a:r>
            <a:r>
              <a:rPr lang="en-SG" sz="2400" b="1" dirty="0">
                <a:solidFill>
                  <a:srgbClr val="C00000"/>
                </a:solidFill>
              </a:rPr>
              <a:t>3/4</a:t>
            </a:r>
            <a:r>
              <a:rPr lang="en-SG" sz="2400" dirty="0">
                <a:solidFill>
                  <a:srgbClr val="0033CC"/>
                </a:solidFill>
              </a:rPr>
              <a:t> </a:t>
            </a:r>
            <a:endParaRPr lang="en-SG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30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6" grpId="0"/>
      <p:bldP spid="17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36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AY2018/19 Semester 2 Q6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8EC499-8C09-4C72-9168-7D39A3DEF8A4}"/>
                  </a:ext>
                </a:extLst>
              </p:cNvPr>
              <p:cNvSpPr txBox="1"/>
              <p:nvPr/>
            </p:nvSpPr>
            <p:spPr>
              <a:xfrm>
                <a:off x="454266" y="492015"/>
                <a:ext cx="11115026" cy="12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A </a:t>
                </a:r>
                <a:r>
                  <a:rPr lang="en-SG" sz="2400" b="1" dirty="0"/>
                  <a:t>direct-mapped instruction cache </a:t>
                </a:r>
                <a:r>
                  <a:rPr lang="en-SG" sz="2400" dirty="0"/>
                  <a:t>with 16 words in total. Each block contains 4 instructions (words). First instruction at memory address </a:t>
                </a:r>
                <a:r>
                  <a:rPr lang="en-SG" sz="2400" b="1" dirty="0"/>
                  <a:t>0x00FFFF18</a:t>
                </a:r>
                <a:r>
                  <a:rPr lang="en-SG" sz="2400" dirty="0"/>
                  <a:t>. Arrays </a:t>
                </a:r>
                <a:r>
                  <a:rPr lang="en-SG" sz="2400" i="1" dirty="0"/>
                  <a:t>B</a:t>
                </a:r>
                <a:r>
                  <a:rPr lang="en-SG" sz="2400" dirty="0"/>
                  <a:t> and </a:t>
                </a:r>
                <a:r>
                  <a:rPr lang="en-SG" sz="2400" i="1" dirty="0"/>
                  <a:t>C</a:t>
                </a:r>
                <a:r>
                  <a:rPr lang="en-SG" sz="2400" dirty="0"/>
                  <a:t> each contains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SG" sz="2400" dirty="0"/>
                  <a:t> elements.	</a:t>
                </a:r>
                <a:endParaRPr lang="en-SG" sz="22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8EC499-8C09-4C72-9168-7D39A3DEF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66" y="492015"/>
                <a:ext cx="11115026" cy="1231940"/>
              </a:xfrm>
              <a:prstGeom prst="rect">
                <a:avLst/>
              </a:prstGeom>
              <a:blipFill>
                <a:blip r:embed="rId3"/>
                <a:stretch>
                  <a:fillRect l="-878" t="-3960" b="-792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DF91838-2557-44B4-82F6-E18B0A114995}"/>
              </a:ext>
            </a:extLst>
          </p:cNvPr>
          <p:cNvSpPr txBox="1"/>
          <p:nvPr/>
        </p:nvSpPr>
        <p:spPr>
          <a:xfrm>
            <a:off x="454266" y="1608347"/>
            <a:ext cx="1111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SG" sz="2400" dirty="0"/>
              <a:t>(d)	How many misses are there in the first iteration (Inst1 – Inst20)? 	</a:t>
            </a:r>
            <a:endParaRPr lang="en-SG" sz="2200" dirty="0">
              <a:sym typeface="Symbol" panose="05050102010706020507" pitchFamily="18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94E38A-7202-4292-B8F8-D297B3247EA3}"/>
              </a:ext>
            </a:extLst>
          </p:cNvPr>
          <p:cNvSpPr txBox="1"/>
          <p:nvPr/>
        </p:nvSpPr>
        <p:spPr>
          <a:xfrm>
            <a:off x="454266" y="2039619"/>
            <a:ext cx="6003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#blocks = 16/4 = 4 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 index: 2 bits.</a:t>
            </a:r>
          </a:p>
          <a:p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#bytes/block = 16  byte offset: 4 bits. </a:t>
            </a:r>
            <a:endParaRPr lang="en-SG" sz="2400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A9FE2-A8A3-449A-BC93-065AB7898E68}"/>
              </a:ext>
            </a:extLst>
          </p:cNvPr>
          <p:cNvSpPr txBox="1"/>
          <p:nvPr/>
        </p:nvSpPr>
        <p:spPr>
          <a:xfrm>
            <a:off x="454266" y="2870616"/>
            <a:ext cx="8533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err="1">
                <a:solidFill>
                  <a:srgbClr val="0033CC"/>
                </a:solidFill>
              </a:rPr>
              <a:t>Addr</a:t>
            </a:r>
            <a:r>
              <a:rPr lang="en-SG" sz="2400" dirty="0">
                <a:solidFill>
                  <a:srgbClr val="0033CC"/>
                </a:solidFill>
              </a:rPr>
              <a:t>. of 1</a:t>
            </a:r>
            <a:r>
              <a:rPr lang="en-SG" sz="2400" baseline="30000" dirty="0">
                <a:solidFill>
                  <a:srgbClr val="0033CC"/>
                </a:solidFill>
              </a:rPr>
              <a:t>st</a:t>
            </a:r>
            <a:r>
              <a:rPr lang="en-SG" sz="2400" dirty="0">
                <a:solidFill>
                  <a:srgbClr val="0033CC"/>
                </a:solidFill>
              </a:rPr>
              <a:t> </a:t>
            </a:r>
            <a:r>
              <a:rPr lang="en-SG" sz="2400" dirty="0" err="1">
                <a:solidFill>
                  <a:srgbClr val="0033CC"/>
                </a:solidFill>
              </a:rPr>
              <a:t>inst</a:t>
            </a:r>
            <a:r>
              <a:rPr lang="en-SG" sz="2400" dirty="0">
                <a:solidFill>
                  <a:srgbClr val="0033CC"/>
                </a:solidFill>
              </a:rPr>
              <a:t> = 0x00FFFF18 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 … 00</a:t>
            </a:r>
            <a:r>
              <a:rPr lang="en-SG" sz="2400" u="sng" dirty="0">
                <a:solidFill>
                  <a:srgbClr val="C00000"/>
                </a:solidFill>
                <a:sym typeface="Wingdings" panose="05000000000000000000" pitchFamily="2" charset="2"/>
              </a:rPr>
              <a:t>01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 1000  index 1, word 2.</a:t>
            </a:r>
            <a:endParaRPr lang="en-SG" sz="2400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7F28F8-6CEE-4E0B-AEB2-81C934EE7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59" y="3877519"/>
            <a:ext cx="6859337" cy="25095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7B9506-4E40-43C5-92B1-B42534F342AF}"/>
              </a:ext>
            </a:extLst>
          </p:cNvPr>
          <p:cNvSpPr txBox="1"/>
          <p:nvPr/>
        </p:nvSpPr>
        <p:spPr>
          <a:xfrm>
            <a:off x="454266" y="3355172"/>
            <a:ext cx="526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Content of cache in first iteration:</a:t>
            </a:r>
            <a:endParaRPr lang="en-SG" sz="24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325F03-C68C-4A42-82DB-1E9D322DBFD6}"/>
              </a:ext>
            </a:extLst>
          </p:cNvPr>
          <p:cNvSpPr txBox="1"/>
          <p:nvPr/>
        </p:nvSpPr>
        <p:spPr>
          <a:xfrm>
            <a:off x="7459921" y="4132885"/>
            <a:ext cx="3991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Misses: 1, 3, 7, 11, 15, 19</a:t>
            </a:r>
          </a:p>
          <a:p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 </a:t>
            </a:r>
            <a:r>
              <a:rPr lang="en-SG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6 misses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.</a:t>
            </a:r>
            <a:endParaRPr lang="en-SG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1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37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AY2018/19 Semester 2 Q6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F91838-2557-44B4-82F6-E18B0A114995}"/>
              </a:ext>
            </a:extLst>
          </p:cNvPr>
          <p:cNvSpPr txBox="1"/>
          <p:nvPr/>
        </p:nvSpPr>
        <p:spPr>
          <a:xfrm>
            <a:off x="454266" y="777350"/>
            <a:ext cx="1111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SG" sz="2400" dirty="0"/>
              <a:t>(e)	How many misses are there in the second iteration (Inst6 – Inst20)? 	</a:t>
            </a:r>
            <a:endParaRPr lang="en-SG" sz="2200" dirty="0">
              <a:sym typeface="Symbol" panose="05050102010706020507" pitchFamily="18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7F28F8-6CEE-4E0B-AEB2-81C934EE7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59" y="1446286"/>
            <a:ext cx="6859337" cy="25095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6325F03-C68C-4A42-82DB-1E9D322DBFD6}"/>
              </a:ext>
            </a:extLst>
          </p:cNvPr>
          <p:cNvSpPr txBox="1"/>
          <p:nvPr/>
        </p:nvSpPr>
        <p:spPr>
          <a:xfrm>
            <a:off x="7337867" y="1750632"/>
            <a:ext cx="2443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Misses: 6, 19</a:t>
            </a:r>
          </a:p>
          <a:p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 </a:t>
            </a:r>
            <a:r>
              <a:rPr lang="en-SG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2 misses</a:t>
            </a:r>
            <a:r>
              <a:rPr lang="en-SG" sz="2400" dirty="0">
                <a:solidFill>
                  <a:srgbClr val="0033CC"/>
                </a:solidFill>
                <a:sym typeface="Wingdings" panose="05000000000000000000" pitchFamily="2" charset="2"/>
              </a:rPr>
              <a:t>.</a:t>
            </a:r>
            <a:endParaRPr lang="en-SG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67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38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AY2018/19 Semester 2 Q6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F91838-2557-44B4-82F6-E18B0A114995}"/>
              </a:ext>
            </a:extLst>
          </p:cNvPr>
          <p:cNvSpPr txBox="1"/>
          <p:nvPr/>
        </p:nvSpPr>
        <p:spPr>
          <a:xfrm>
            <a:off x="454266" y="777350"/>
            <a:ext cx="11115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/>
            <a:r>
              <a:rPr lang="en-SG" sz="2400" dirty="0"/>
              <a:t>(f)	How many misses are there in the execution of the whole code? 	</a:t>
            </a:r>
            <a:endParaRPr lang="en-SG" sz="2200" dirty="0">
              <a:sym typeface="Symbol" panose="05050102010706020507" pitchFamily="18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7F28F8-6CEE-4E0B-AEB2-81C934EE7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59" y="1446286"/>
            <a:ext cx="6859337" cy="2509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325F03-C68C-4A42-82DB-1E9D322DBFD6}"/>
                  </a:ext>
                </a:extLst>
              </p:cNvPr>
              <p:cNvSpPr txBox="1"/>
              <p:nvPr/>
            </p:nvSpPr>
            <p:spPr>
              <a:xfrm>
                <a:off x="1394267" y="4054787"/>
                <a:ext cx="45613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>
                    <a:solidFill>
                      <a:srgbClr val="0033CC"/>
                    </a:solidFill>
                  </a:rPr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SG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r>
                  <a:rPr lang="en-SG" sz="2400" dirty="0">
                    <a:solidFill>
                      <a:srgbClr val="0033CC"/>
                    </a:solidFill>
                  </a:rPr>
                  <a:t> iterations.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325F03-C68C-4A42-82DB-1E9D322DB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267" y="4054787"/>
                <a:ext cx="4561366" cy="461665"/>
              </a:xfrm>
              <a:prstGeom prst="rect">
                <a:avLst/>
              </a:prstGeom>
              <a:blipFill>
                <a:blip r:embed="rId4"/>
                <a:stretch>
                  <a:fillRect l="-2139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5A95D52-42F8-44FC-AE04-6F16BC34039D}"/>
              </a:ext>
            </a:extLst>
          </p:cNvPr>
          <p:cNvSpPr txBox="1"/>
          <p:nvPr/>
        </p:nvSpPr>
        <p:spPr>
          <a:xfrm>
            <a:off x="1394267" y="4505020"/>
            <a:ext cx="7892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First iterations: 6 misses.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098E51-50CA-40CA-936D-9731CDFEAE1F}"/>
                  </a:ext>
                </a:extLst>
              </p:cNvPr>
              <p:cNvSpPr txBox="1"/>
              <p:nvPr/>
            </p:nvSpPr>
            <p:spPr>
              <a:xfrm>
                <a:off x="1394267" y="4950049"/>
                <a:ext cx="78928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>
                    <a:solidFill>
                      <a:srgbClr val="0033CC"/>
                    </a:solidFill>
                  </a:rPr>
                  <a:t>Second through 1024</a:t>
                </a:r>
                <a:r>
                  <a:rPr lang="en-SG" sz="2400" baseline="30000" dirty="0">
                    <a:solidFill>
                      <a:srgbClr val="0033CC"/>
                    </a:solidFill>
                  </a:rPr>
                  <a:t>th</a:t>
                </a:r>
                <a:r>
                  <a:rPr lang="en-SG" sz="2400" dirty="0">
                    <a:solidFill>
                      <a:srgbClr val="0033CC"/>
                    </a:solidFill>
                  </a:rPr>
                  <a:t> iterations: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1023</m:t>
                    </m:r>
                    <m:r>
                      <a:rPr lang="en-SG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×2=2046</m:t>
                    </m:r>
                  </m:oMath>
                </a14:m>
                <a:r>
                  <a:rPr lang="en-SG" sz="2400" dirty="0">
                    <a:solidFill>
                      <a:srgbClr val="0033CC"/>
                    </a:solidFill>
                  </a:rPr>
                  <a:t> misses. 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098E51-50CA-40CA-936D-9731CDFEA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267" y="4950049"/>
                <a:ext cx="7892824" cy="461665"/>
              </a:xfrm>
              <a:prstGeom prst="rect">
                <a:avLst/>
              </a:prstGeom>
              <a:blipFill>
                <a:blip r:embed="rId5"/>
                <a:stretch>
                  <a:fillRect l="-1236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1AE6C81-0884-4833-9D0A-BA456B1B781C}"/>
              </a:ext>
            </a:extLst>
          </p:cNvPr>
          <p:cNvSpPr txBox="1"/>
          <p:nvPr/>
        </p:nvSpPr>
        <p:spPr>
          <a:xfrm>
            <a:off x="1394267" y="5376148"/>
            <a:ext cx="7892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1 last miss due to Inst6.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6B791-C7BE-41E9-B8BC-A162EDFC19A3}"/>
              </a:ext>
            </a:extLst>
          </p:cNvPr>
          <p:cNvSpPr txBox="1"/>
          <p:nvPr/>
        </p:nvSpPr>
        <p:spPr>
          <a:xfrm>
            <a:off x="1394267" y="5821177"/>
            <a:ext cx="7892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33CC"/>
                </a:solidFill>
              </a:rPr>
              <a:t>Total = 6 +2046+1 = </a:t>
            </a:r>
            <a:r>
              <a:rPr lang="en-SG" sz="2400" b="1" dirty="0">
                <a:solidFill>
                  <a:srgbClr val="C00000"/>
                </a:solidFill>
              </a:rPr>
              <a:t>2053 misses</a:t>
            </a:r>
            <a:r>
              <a:rPr lang="en-SG" sz="2400" dirty="0">
                <a:solidFill>
                  <a:srgbClr val="0033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389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/>
      <p:bldP spid="8" grpId="0"/>
      <p:bldP spid="9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39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AY2018/19 Semester 2 Q7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59EA3C-354F-4973-9E2E-946FF61DCFF4}"/>
              </a:ext>
            </a:extLst>
          </p:cNvPr>
          <p:cNvSpPr/>
          <p:nvPr/>
        </p:nvSpPr>
        <p:spPr>
          <a:xfrm>
            <a:off x="628610" y="570079"/>
            <a:ext cx="6713885" cy="61709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$s0 = base address of array A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# $s1 = base address of array B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# $s2 = base address of array C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# $s3 = n, the number of elements in </a:t>
            </a:r>
            <a:r>
              <a:rPr lang="en-SG" sz="14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array B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$s0, $0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Address: 0x</a:t>
            </a:r>
            <a:r>
              <a:rPr lang="en-SG" sz="14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00FFFF18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$t1, $s1, $0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Inst2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$t2, $s2, $0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Inst3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$s3, $s3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Inst4: $t3 = 2n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$0,  $0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Inst5: $t4 = k (</a:t>
            </a:r>
            <a:r>
              <a:rPr lang="en-SG" sz="105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 variable)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9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i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$t5, $t4, $t3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Inst6: k &lt; 2n?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$t5, $0,  </a:t>
            </a:r>
            <a:r>
              <a:rPr lang="en-SG" sz="1400" b="1" i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Inst7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9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$t6, 0($t0)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Inst8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$t7, 0($t1)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Inst9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$t6, $t6, $t7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Inst10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$t6, 0($t0)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Inst11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9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$t8, 4($t0)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Inst12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$t9, 0($t2)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Inst13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$t8, $t8, $t9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Inst14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$t8, 4($t0)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Inst15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9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8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Inst16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$t1, $t1, 4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Inst17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$t2, $t2, 4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Inst18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$t4, $t4, 2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Inst19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9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</a:t>
            </a:r>
            <a:r>
              <a:rPr lang="en-SG" sz="1400" b="1" i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Inst20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i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</a:t>
            </a:r>
            <a:endParaRPr lang="en-SG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75EA8-4F61-4703-8788-78A5CAB5300C}"/>
              </a:ext>
            </a:extLst>
          </p:cNvPr>
          <p:cNvSpPr txBox="1"/>
          <p:nvPr/>
        </p:nvSpPr>
        <p:spPr>
          <a:xfrm>
            <a:off x="7451678" y="570079"/>
            <a:ext cx="42581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>
              <a:spcAft>
                <a:spcPts val="600"/>
              </a:spcAft>
            </a:pPr>
            <a:r>
              <a:rPr lang="en-SG" sz="2400" dirty="0"/>
              <a:t>(a) 	The jump (j) instruction causes a control hazard. What is the minimum number of stall cycles that a jump instruction would incur and how can that be achieved?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069851-6801-4B17-8B2D-B081CB1FB44E}"/>
              </a:ext>
            </a:extLst>
          </p:cNvPr>
          <p:cNvSpPr txBox="1"/>
          <p:nvPr/>
        </p:nvSpPr>
        <p:spPr>
          <a:xfrm>
            <a:off x="7569748" y="3468320"/>
            <a:ext cx="41423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400" dirty="0">
                <a:solidFill>
                  <a:srgbClr val="0033CC"/>
                </a:solidFill>
              </a:rPr>
              <a:t>The jump instruction incurs one stall cycle, if computation of the next PC value is done at ID stage.</a:t>
            </a:r>
          </a:p>
        </p:txBody>
      </p:sp>
    </p:spTree>
    <p:extLst>
      <p:ext uri="{BB962C8B-B14F-4D97-AF65-F5344CB8AC3E}">
        <p14:creationId xmlns:p14="http://schemas.microsoft.com/office/powerpoint/2010/main" val="266740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4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85912" y="869115"/>
            <a:ext cx="44292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arenBoth"/>
              <a:tabLst>
                <a:tab pos="449263" algn="l"/>
              </a:tabLst>
            </a:pPr>
            <a:r>
              <a:rPr lang="en-SG" sz="2800" dirty="0"/>
              <a:t>$a0 stores the base </a:t>
            </a:r>
            <a:r>
              <a:rPr lang="en-SG" sz="2800" dirty="0" err="1"/>
              <a:t>addr</a:t>
            </a:r>
            <a:r>
              <a:rPr lang="en-SG" sz="2800" dirty="0"/>
              <a:t> of integer array A. What does the code do?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66336" y="869115"/>
            <a:ext cx="6747603" cy="31085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$a0, 12   # I1</a:t>
            </a:r>
            <a:endParaRPr lang="en-SG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SG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$t0, 12($a0)   # I2 </a:t>
            </a:r>
            <a:endParaRPr lang="en-SG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  <a:r>
              <a:rPr lang="en-SG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SG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-4($t1)   # I3 </a:t>
            </a:r>
            <a:endParaRPr lang="en-SG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SG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0($t1)    # I4</a:t>
            </a:r>
            <a:endParaRPr lang="en-SG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$t1, -4   # I5</a:t>
            </a:r>
            <a:endParaRPr lang="en-SG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SG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$t1, $a0, Loop # I6</a:t>
            </a:r>
            <a:endParaRPr lang="en-SG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SG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$t0, 0($t1)    # I7</a:t>
            </a:r>
            <a:endParaRPr lang="en-SG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66A2FA-5389-426A-AA42-9897F6856392}"/>
              </a:ext>
            </a:extLst>
          </p:cNvPr>
          <p:cNvSpPr txBox="1"/>
          <p:nvPr/>
        </p:nvSpPr>
        <p:spPr>
          <a:xfrm>
            <a:off x="7593416" y="2389420"/>
            <a:ext cx="4310905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</a:tabLst>
            </a:pPr>
            <a:r>
              <a:rPr lang="en-SG" sz="2800" dirty="0"/>
              <a:t>Rotates A[0], A[1], A[2], A[3] one element to the right.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FA34953-04CB-4006-8413-1F5C95720F33}"/>
              </a:ext>
            </a:extLst>
          </p:cNvPr>
          <p:cNvGrpSpPr/>
          <p:nvPr/>
        </p:nvGrpSpPr>
        <p:grpSpPr>
          <a:xfrm>
            <a:off x="7677466" y="3562057"/>
            <a:ext cx="4142806" cy="754177"/>
            <a:chOff x="7765864" y="3414713"/>
            <a:chExt cx="4142806" cy="7541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623E1A-4381-4935-ABB2-6CD102A5E4A6}"/>
                </a:ext>
              </a:extLst>
            </p:cNvPr>
            <p:cNvSpPr txBox="1"/>
            <p:nvPr/>
          </p:nvSpPr>
          <p:spPr>
            <a:xfrm>
              <a:off x="7765864" y="3414713"/>
              <a:ext cx="80369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tabLst>
                  <a:tab pos="449263" algn="l"/>
                </a:tabLst>
              </a:pPr>
              <a:r>
                <a:rPr lang="en-SG" sz="2400" dirty="0"/>
                <a:t>A[0]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7A0AC5-7397-4F2D-B800-C405A2E2BB2C}"/>
                </a:ext>
              </a:extLst>
            </p:cNvPr>
            <p:cNvSpPr txBox="1"/>
            <p:nvPr/>
          </p:nvSpPr>
          <p:spPr>
            <a:xfrm>
              <a:off x="8885246" y="3414713"/>
              <a:ext cx="80369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tabLst>
                  <a:tab pos="449263" algn="l"/>
                </a:tabLst>
              </a:pPr>
              <a:r>
                <a:rPr lang="en-SG" sz="2400" dirty="0"/>
                <a:t>A[1]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B188B6-0FA2-4062-A63B-92256707196A}"/>
                </a:ext>
              </a:extLst>
            </p:cNvPr>
            <p:cNvSpPr txBox="1"/>
            <p:nvPr/>
          </p:nvSpPr>
          <p:spPr>
            <a:xfrm>
              <a:off x="9985598" y="3414713"/>
              <a:ext cx="80369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tabLst>
                  <a:tab pos="449263" algn="l"/>
                </a:tabLst>
              </a:pPr>
              <a:r>
                <a:rPr lang="en-SG" sz="2400" dirty="0"/>
                <a:t>A[2]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26955C-9418-44BE-9A2A-3BA2F9FF52DA}"/>
                </a:ext>
              </a:extLst>
            </p:cNvPr>
            <p:cNvSpPr txBox="1"/>
            <p:nvPr/>
          </p:nvSpPr>
          <p:spPr>
            <a:xfrm>
              <a:off x="11104980" y="3414713"/>
              <a:ext cx="803690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tabLst>
                  <a:tab pos="449263" algn="l"/>
                </a:tabLst>
              </a:pPr>
              <a:r>
                <a:rPr lang="en-SG" sz="2400" dirty="0"/>
                <a:t>A[3]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1F75428-7C14-4A8E-8068-6E3FB609D31E}"/>
                </a:ext>
              </a:extLst>
            </p:cNvPr>
            <p:cNvCxnSpPr>
              <a:stCxn id="15" idx="3"/>
              <a:endCxn id="19" idx="1"/>
            </p:cNvCxnSpPr>
            <p:nvPr/>
          </p:nvCxnSpPr>
          <p:spPr>
            <a:xfrm>
              <a:off x="8569554" y="3645546"/>
              <a:ext cx="31569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E8DF023-809C-416D-A6DC-3840FD11A0DA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9688936" y="3645546"/>
              <a:ext cx="29666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3780F25-B3E0-4900-AD9A-A82AA0614020}"/>
                </a:ext>
              </a:extLst>
            </p:cNvPr>
            <p:cNvCxnSpPr>
              <a:cxnSpLocks/>
              <a:stCxn id="20" idx="3"/>
              <a:endCxn id="21" idx="1"/>
            </p:cNvCxnSpPr>
            <p:nvPr/>
          </p:nvCxnSpPr>
          <p:spPr>
            <a:xfrm>
              <a:off x="10789288" y="3645546"/>
              <a:ext cx="315692" cy="0"/>
            </a:xfrm>
            <a:prstGeom prst="straightConnector1">
              <a:avLst/>
            </a:prstGeom>
            <a:ln w="38100">
              <a:solidFill>
                <a:srgbClr val="00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71E981E-515D-46AA-AF17-450E097D0014}"/>
                </a:ext>
              </a:extLst>
            </p:cNvPr>
            <p:cNvSpPr/>
            <p:nvPr/>
          </p:nvSpPr>
          <p:spPr>
            <a:xfrm>
              <a:off x="8268929" y="3864077"/>
              <a:ext cx="3205316" cy="304813"/>
            </a:xfrm>
            <a:custGeom>
              <a:avLst/>
              <a:gdLst>
                <a:gd name="connsiteX0" fmla="*/ 3205316 w 3205316"/>
                <a:gd name="connsiteY0" fmla="*/ 0 h 304813"/>
                <a:gd name="connsiteX1" fmla="*/ 1759974 w 3205316"/>
                <a:gd name="connsiteY1" fmla="*/ 304800 h 304813"/>
                <a:gd name="connsiteX2" fmla="*/ 0 w 3205316"/>
                <a:gd name="connsiteY2" fmla="*/ 9833 h 30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05316" h="304813">
                  <a:moveTo>
                    <a:pt x="3205316" y="0"/>
                  </a:moveTo>
                  <a:cubicBezTo>
                    <a:pt x="2749754" y="151580"/>
                    <a:pt x="2294193" y="303161"/>
                    <a:pt x="1759974" y="304800"/>
                  </a:cubicBezTo>
                  <a:cubicBezTo>
                    <a:pt x="1225755" y="306439"/>
                    <a:pt x="612877" y="158136"/>
                    <a:pt x="0" y="9833"/>
                  </a:cubicBezTo>
                </a:path>
              </a:pathLst>
            </a:custGeom>
            <a:noFill/>
            <a:ln w="28575">
              <a:solidFill>
                <a:srgbClr val="0033CC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3AF9E58-162A-4A49-8519-E6BCF4224040}"/>
              </a:ext>
            </a:extLst>
          </p:cNvPr>
          <p:cNvSpPr txBox="1"/>
          <p:nvPr/>
        </p:nvSpPr>
        <p:spPr>
          <a:xfrm>
            <a:off x="421029" y="4531310"/>
            <a:ext cx="11609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0" indent="-539750">
              <a:tabLst>
                <a:tab pos="539750" algn="l"/>
              </a:tabLst>
            </a:pPr>
            <a:r>
              <a:rPr lang="en-SG" sz="2800" dirty="0"/>
              <a:t>(b)	If first instruction executed is I1, which is the seventh instruction executed?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F15CED-3DB3-4240-9EC1-3F455648C2DB}"/>
              </a:ext>
            </a:extLst>
          </p:cNvPr>
          <p:cNvSpPr txBox="1"/>
          <p:nvPr/>
        </p:nvSpPr>
        <p:spPr>
          <a:xfrm>
            <a:off x="1015232" y="5131128"/>
            <a:ext cx="274729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</a:tabLst>
            </a:pPr>
            <a:r>
              <a:rPr lang="en-SG" sz="2800" dirty="0"/>
              <a:t>Instruction I3.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E4513A-5F65-4F32-8BDD-FE21D7403364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AY2015/16 Semester 1 Q11</a:t>
            </a:r>
          </a:p>
        </p:txBody>
      </p:sp>
    </p:spTree>
    <p:extLst>
      <p:ext uri="{BB962C8B-B14F-4D97-AF65-F5344CB8AC3E}">
        <p14:creationId xmlns:p14="http://schemas.microsoft.com/office/powerpoint/2010/main" val="7146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40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AY2018/19 Semester 2 Q7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75EA8-4F61-4703-8788-78A5CAB5300C}"/>
              </a:ext>
            </a:extLst>
          </p:cNvPr>
          <p:cNvSpPr txBox="1"/>
          <p:nvPr/>
        </p:nvSpPr>
        <p:spPr>
          <a:xfrm>
            <a:off x="532264" y="570079"/>
            <a:ext cx="11177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>
              <a:spcAft>
                <a:spcPts val="600"/>
              </a:spcAft>
            </a:pPr>
            <a:r>
              <a:rPr lang="en-SG" sz="2400" dirty="0"/>
              <a:t>(b) 	Without forwarding and branch decision is made at MEM stage. No branch prediction, no delay branching. How many cycles does the code (Inst1 – Inst19) take?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968DB-C282-4587-B117-99C40168D9F1}"/>
              </a:ext>
            </a:extLst>
          </p:cNvPr>
          <p:cNvSpPr txBox="1"/>
          <p:nvPr/>
        </p:nvSpPr>
        <p:spPr>
          <a:xfrm>
            <a:off x="7200657" y="1458527"/>
            <a:ext cx="146785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38 cycles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D877C-52F4-4EB0-A0F8-29CD123A08BC}"/>
              </a:ext>
            </a:extLst>
          </p:cNvPr>
          <p:cNvSpPr txBox="1"/>
          <p:nvPr/>
        </p:nvSpPr>
        <p:spPr>
          <a:xfrm>
            <a:off x="7151486" y="1977644"/>
            <a:ext cx="4271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Ideal pipeline: 19 + 4 = 23 cycles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75DBE2-0F70-4930-8873-904D6867241C}"/>
              </a:ext>
            </a:extLst>
          </p:cNvPr>
          <p:cNvSpPr/>
          <p:nvPr/>
        </p:nvSpPr>
        <p:spPr>
          <a:xfrm>
            <a:off x="381209" y="1400128"/>
            <a:ext cx="6713885" cy="53091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$s0, $0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Address: 0x</a:t>
            </a:r>
            <a:r>
              <a:rPr lang="en-SG" sz="14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00FFFF18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$t1, $s1, $0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Inst2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$t2, $s2, $0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Inst3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$s3, $s3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Inst4: $t3 = 2n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$0,  $0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Inst5: $t4 = k (</a:t>
            </a:r>
            <a:r>
              <a:rPr lang="en-SG" sz="105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 variable)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9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i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$t5, $t4, $t3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Inst6: k &lt; 2n?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$t5, $0,  </a:t>
            </a:r>
            <a:r>
              <a:rPr lang="en-SG" sz="1400" b="1" i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Inst7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9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$t6, 0($t0)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Inst8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$t7, 0($t1)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Inst9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$t6, $t6, $t7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Inst10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$t6, 0($t0)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Inst11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9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$t8, 4($t0)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Inst12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$t9, 0($t2)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Inst13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$t8, $t8, $t9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Inst14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$t8, 4($t0)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Inst15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9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8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Inst16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$t1, $t1, 4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Inst17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$t2, $t2, 4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Inst18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$t4, $t4, 2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Inst19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9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</a:t>
            </a:r>
            <a:r>
              <a:rPr lang="en-SG" sz="1400" b="1" i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Inst20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i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</a:t>
            </a:r>
            <a:endParaRPr lang="en-SG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8C2F97-4E5E-414E-ADB5-D1595E0E81A1}"/>
              </a:ext>
            </a:extLst>
          </p:cNvPr>
          <p:cNvSpPr txBox="1"/>
          <p:nvPr/>
        </p:nvSpPr>
        <p:spPr>
          <a:xfrm>
            <a:off x="7151486" y="2554212"/>
            <a:ext cx="3014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I6: 2 cycles of delay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EA9A5E-CAF1-48A5-8D5C-69057D019547}"/>
              </a:ext>
            </a:extLst>
          </p:cNvPr>
          <p:cNvSpPr txBox="1"/>
          <p:nvPr/>
        </p:nvSpPr>
        <p:spPr>
          <a:xfrm>
            <a:off x="7151486" y="2946257"/>
            <a:ext cx="28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I7: 2 cycles of delay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7A62C-1627-4E0C-9C86-A8FFA242F8D8}"/>
              </a:ext>
            </a:extLst>
          </p:cNvPr>
          <p:cNvSpPr txBox="1"/>
          <p:nvPr/>
        </p:nvSpPr>
        <p:spPr>
          <a:xfrm>
            <a:off x="7151486" y="3349848"/>
            <a:ext cx="28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I8: 3 cycles of delay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4C1828-93F4-480B-88C6-E773BBA13F78}"/>
              </a:ext>
            </a:extLst>
          </p:cNvPr>
          <p:cNvSpPr txBox="1"/>
          <p:nvPr/>
        </p:nvSpPr>
        <p:spPr>
          <a:xfrm>
            <a:off x="7151486" y="3760100"/>
            <a:ext cx="28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I10: 2 cycles of delay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DD8C5-E8F1-4B74-A7B6-A323BB3828D5}"/>
              </a:ext>
            </a:extLst>
          </p:cNvPr>
          <p:cNvSpPr txBox="1"/>
          <p:nvPr/>
        </p:nvSpPr>
        <p:spPr>
          <a:xfrm>
            <a:off x="7151486" y="4173409"/>
            <a:ext cx="28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I11: 2 cycles of delay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4CFF9-9C86-4423-8FE4-D73F554147C7}"/>
              </a:ext>
            </a:extLst>
          </p:cNvPr>
          <p:cNvSpPr txBox="1"/>
          <p:nvPr/>
        </p:nvSpPr>
        <p:spPr>
          <a:xfrm>
            <a:off x="7151486" y="4636079"/>
            <a:ext cx="28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I14: 2 cycles of delay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31530-6D07-469D-930F-7B48E5E7C20F}"/>
              </a:ext>
            </a:extLst>
          </p:cNvPr>
          <p:cNvSpPr txBox="1"/>
          <p:nvPr/>
        </p:nvSpPr>
        <p:spPr>
          <a:xfrm>
            <a:off x="7151486" y="4996970"/>
            <a:ext cx="28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I15: 2 cycles of delay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27B42E-1DD9-41DB-BF91-F59C17332D4A}"/>
              </a:ext>
            </a:extLst>
          </p:cNvPr>
          <p:cNvSpPr txBox="1"/>
          <p:nvPr/>
        </p:nvSpPr>
        <p:spPr>
          <a:xfrm>
            <a:off x="7151486" y="5432443"/>
            <a:ext cx="28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Total delay: 15 cycles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1D9FA6-7E0D-4890-9368-4B46D5220241}"/>
              </a:ext>
            </a:extLst>
          </p:cNvPr>
          <p:cNvSpPr txBox="1"/>
          <p:nvPr/>
        </p:nvSpPr>
        <p:spPr>
          <a:xfrm>
            <a:off x="7151486" y="5867916"/>
            <a:ext cx="392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Total cycles: 23 + 15 = 38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7330C-39A0-4E93-AEE1-BF8DEDB5F065}"/>
              </a:ext>
            </a:extLst>
          </p:cNvPr>
          <p:cNvSpPr txBox="1"/>
          <p:nvPr/>
        </p:nvSpPr>
        <p:spPr>
          <a:xfrm>
            <a:off x="4990021" y="2179619"/>
            <a:ext cx="202911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  …   D E M W</a:t>
            </a:r>
          </a:p>
          <a:p>
            <a:r>
              <a:rPr lang="en-SG" dirty="0"/>
              <a:t>             …    D E 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248E49-1DF8-4F4B-B282-FFB778EB846B}"/>
              </a:ext>
            </a:extLst>
          </p:cNvPr>
          <p:cNvSpPr txBox="1"/>
          <p:nvPr/>
        </p:nvSpPr>
        <p:spPr>
          <a:xfrm>
            <a:off x="4990021" y="2924558"/>
            <a:ext cx="202911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 </a:t>
            </a:r>
            <a:r>
              <a:rPr lang="en-SG" dirty="0" err="1"/>
              <a:t>beq</a:t>
            </a:r>
            <a:r>
              <a:rPr lang="en-SG" dirty="0"/>
              <a:t>: … D E M W</a:t>
            </a:r>
          </a:p>
          <a:p>
            <a:r>
              <a:rPr lang="en-SG" dirty="0"/>
              <a:t>                          </a:t>
            </a:r>
            <a:r>
              <a:rPr lang="en-SG" dirty="0" smtClean="0"/>
              <a:t>F  </a:t>
            </a:r>
            <a:r>
              <a:rPr lang="en-SG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432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5" grpId="0" animBg="1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41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AY2018/19 Semester 2 Q7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75EA8-4F61-4703-8788-78A5CAB5300C}"/>
              </a:ext>
            </a:extLst>
          </p:cNvPr>
          <p:cNvSpPr txBox="1"/>
          <p:nvPr/>
        </p:nvSpPr>
        <p:spPr>
          <a:xfrm>
            <a:off x="532264" y="570079"/>
            <a:ext cx="11177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>
              <a:spcAft>
                <a:spcPts val="600"/>
              </a:spcAft>
            </a:pPr>
            <a:r>
              <a:rPr lang="en-SG" sz="2400" dirty="0"/>
              <a:t>(c) 	With forwarding and early branching (decision at ID stage). No branch prediction, no delay branching. How many cycles does the code (Inst1 – Inst19) take?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968DB-C282-4587-B117-99C40168D9F1}"/>
              </a:ext>
            </a:extLst>
          </p:cNvPr>
          <p:cNvSpPr txBox="1"/>
          <p:nvPr/>
        </p:nvSpPr>
        <p:spPr>
          <a:xfrm>
            <a:off x="7200657" y="1458527"/>
            <a:ext cx="146785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27 cycles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D877C-52F4-4EB0-A0F8-29CD123A08BC}"/>
              </a:ext>
            </a:extLst>
          </p:cNvPr>
          <p:cNvSpPr txBox="1"/>
          <p:nvPr/>
        </p:nvSpPr>
        <p:spPr>
          <a:xfrm>
            <a:off x="7151486" y="1977644"/>
            <a:ext cx="4271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Ideal pipeline: 19 + 4 = 23 cycles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75DBE2-0F70-4930-8873-904D6867241C}"/>
              </a:ext>
            </a:extLst>
          </p:cNvPr>
          <p:cNvSpPr/>
          <p:nvPr/>
        </p:nvSpPr>
        <p:spPr>
          <a:xfrm>
            <a:off x="381209" y="1400128"/>
            <a:ext cx="6713885" cy="53091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$s0, $0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Address: 0x</a:t>
            </a:r>
            <a:r>
              <a:rPr lang="en-SG" sz="14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00FFFF18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$t1, $s1, $0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Inst2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$t2, $s2, $0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Inst3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$s3, $s3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Inst4: $t3 = 2n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$0,  $0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Inst5: $t4 = k (</a:t>
            </a:r>
            <a:r>
              <a:rPr lang="en-SG" sz="105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 variable)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9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i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$t5, $t4, $t3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Inst6: k &lt; 2n?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$t5, $0,  </a:t>
            </a:r>
            <a:r>
              <a:rPr lang="en-SG" sz="1400" b="1" i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Inst7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9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$t6, 0($t0)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Inst8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$t7, 0($t1)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Inst9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$t6, $t6, $t7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Inst10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$t6, 0($t0)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Inst11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9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$t8, 4($t0)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Inst12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$t9, 0($t2)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Inst13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$t8, $t8, $t9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Inst14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$t8, 4($t0)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Inst15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9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8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Inst16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$t1, $t1, 4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Inst17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$t2, $t2, 4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Inst18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$t4, $t4, 2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Inst19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9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</a:t>
            </a:r>
            <a:r>
              <a:rPr lang="en-SG" sz="1400" b="1" i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Inst20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i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</a:t>
            </a:r>
            <a:endParaRPr lang="en-SG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EA9A5E-CAF1-48A5-8D5C-69057D019547}"/>
              </a:ext>
            </a:extLst>
          </p:cNvPr>
          <p:cNvSpPr txBox="1"/>
          <p:nvPr/>
        </p:nvSpPr>
        <p:spPr>
          <a:xfrm>
            <a:off x="7151486" y="2638039"/>
            <a:ext cx="28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I7: 1 cycle of delay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7A62C-1627-4E0C-9C86-A8FFA242F8D8}"/>
              </a:ext>
            </a:extLst>
          </p:cNvPr>
          <p:cNvSpPr txBox="1"/>
          <p:nvPr/>
        </p:nvSpPr>
        <p:spPr>
          <a:xfrm>
            <a:off x="7151486" y="3185926"/>
            <a:ext cx="28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I8: 1 cycle of delay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4C1828-93F4-480B-88C6-E773BBA13F78}"/>
              </a:ext>
            </a:extLst>
          </p:cNvPr>
          <p:cNvSpPr txBox="1"/>
          <p:nvPr/>
        </p:nvSpPr>
        <p:spPr>
          <a:xfrm>
            <a:off x="7151486" y="3760100"/>
            <a:ext cx="28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I10: 1 cycle of delay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DD8C5-E8F1-4B74-A7B6-A323BB3828D5}"/>
              </a:ext>
            </a:extLst>
          </p:cNvPr>
          <p:cNvSpPr txBox="1"/>
          <p:nvPr/>
        </p:nvSpPr>
        <p:spPr>
          <a:xfrm>
            <a:off x="7151486" y="4173409"/>
            <a:ext cx="28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I14: 1 cycle of delay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27B42E-1DD9-41DB-BF91-F59C17332D4A}"/>
              </a:ext>
            </a:extLst>
          </p:cNvPr>
          <p:cNvSpPr txBox="1"/>
          <p:nvPr/>
        </p:nvSpPr>
        <p:spPr>
          <a:xfrm>
            <a:off x="7151486" y="4818310"/>
            <a:ext cx="28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Total delay: 4 cycles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1D9FA6-7E0D-4890-9368-4B46D5220241}"/>
              </a:ext>
            </a:extLst>
          </p:cNvPr>
          <p:cNvSpPr txBox="1"/>
          <p:nvPr/>
        </p:nvSpPr>
        <p:spPr>
          <a:xfrm>
            <a:off x="7151486" y="5351194"/>
            <a:ext cx="392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Total cycles: 23 + 4 = 27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7330C-39A0-4E93-AEE1-BF8DEDB5F065}"/>
              </a:ext>
            </a:extLst>
          </p:cNvPr>
          <p:cNvSpPr txBox="1"/>
          <p:nvPr/>
        </p:nvSpPr>
        <p:spPr>
          <a:xfrm>
            <a:off x="4990021" y="2179619"/>
            <a:ext cx="202911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err="1"/>
              <a:t>slt</a:t>
            </a:r>
            <a:r>
              <a:rPr lang="en-SG" dirty="0"/>
              <a:t>:    F D E M W</a:t>
            </a:r>
          </a:p>
          <a:p>
            <a:r>
              <a:rPr lang="en-SG" dirty="0" err="1"/>
              <a:t>beq</a:t>
            </a:r>
            <a:r>
              <a:rPr lang="en-SG" dirty="0"/>
              <a:t>:     F </a:t>
            </a:r>
            <a:r>
              <a:rPr lang="en-SG" dirty="0">
                <a:solidFill>
                  <a:srgbClr val="C00000"/>
                </a:solidFill>
              </a:rPr>
              <a:t>X</a:t>
            </a:r>
            <a:r>
              <a:rPr lang="en-SG" dirty="0"/>
              <a:t> D E M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248E49-1DF8-4F4B-B282-FFB778EB846B}"/>
              </a:ext>
            </a:extLst>
          </p:cNvPr>
          <p:cNvSpPr txBox="1"/>
          <p:nvPr/>
        </p:nvSpPr>
        <p:spPr>
          <a:xfrm>
            <a:off x="4990021" y="2924558"/>
            <a:ext cx="202911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err="1"/>
              <a:t>beq</a:t>
            </a:r>
            <a:r>
              <a:rPr lang="en-SG" dirty="0"/>
              <a:t>: … D E M W</a:t>
            </a:r>
          </a:p>
          <a:p>
            <a:r>
              <a:rPr lang="en-SG" dirty="0"/>
              <a:t>                 F  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2D7800-FB11-4A17-AE16-453CE3A1EE99}"/>
              </a:ext>
            </a:extLst>
          </p:cNvPr>
          <p:cNvSpPr txBox="1"/>
          <p:nvPr/>
        </p:nvSpPr>
        <p:spPr>
          <a:xfrm>
            <a:off x="4990020" y="3669497"/>
            <a:ext cx="2029117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err="1"/>
              <a:t>lw</a:t>
            </a:r>
            <a:r>
              <a:rPr lang="en-SG" dirty="0"/>
              <a:t>:    F D E M W</a:t>
            </a:r>
          </a:p>
          <a:p>
            <a:r>
              <a:rPr lang="en-SG" dirty="0"/>
              <a:t>add:     F D </a:t>
            </a:r>
            <a:r>
              <a:rPr lang="en-SG" dirty="0">
                <a:solidFill>
                  <a:srgbClr val="C00000"/>
                </a:solidFill>
              </a:rPr>
              <a:t>X</a:t>
            </a:r>
            <a:r>
              <a:rPr lang="en-SG" dirty="0"/>
              <a:t>  E …</a:t>
            </a:r>
          </a:p>
        </p:txBody>
      </p:sp>
    </p:spTree>
    <p:extLst>
      <p:ext uri="{BB962C8B-B14F-4D97-AF65-F5344CB8AC3E}">
        <p14:creationId xmlns:p14="http://schemas.microsoft.com/office/powerpoint/2010/main" val="252935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9" grpId="0"/>
      <p:bldP spid="11" grpId="0"/>
      <p:bldP spid="12" grpId="0"/>
      <p:bldP spid="13" grpId="0"/>
      <p:bldP spid="16" grpId="0"/>
      <p:bldP spid="17" grpId="0"/>
      <p:bldP spid="5" grpId="0" animBg="1"/>
      <p:bldP spid="19" grpId="0" animBg="1"/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42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AY2018/19 Semester 2 Q7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75EA8-4F61-4703-8788-78A5CAB5300C}"/>
              </a:ext>
            </a:extLst>
          </p:cNvPr>
          <p:cNvSpPr txBox="1"/>
          <p:nvPr/>
        </p:nvSpPr>
        <p:spPr>
          <a:xfrm>
            <a:off x="532264" y="570079"/>
            <a:ext cx="11177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>
              <a:spcAft>
                <a:spcPts val="600"/>
              </a:spcAft>
            </a:pPr>
            <a:r>
              <a:rPr lang="en-SG" sz="2400" dirty="0"/>
              <a:t>(d) 	With forwarding and early branching (decision at ID stage). Branch prediction, predicted not taken. How many cycles does the code (Inst1 – Inst19) take?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968DB-C282-4587-B117-99C40168D9F1}"/>
              </a:ext>
            </a:extLst>
          </p:cNvPr>
          <p:cNvSpPr txBox="1"/>
          <p:nvPr/>
        </p:nvSpPr>
        <p:spPr>
          <a:xfrm>
            <a:off x="7200657" y="1458527"/>
            <a:ext cx="146785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26 cycles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D877C-52F4-4EB0-A0F8-29CD123A08BC}"/>
              </a:ext>
            </a:extLst>
          </p:cNvPr>
          <p:cNvSpPr txBox="1"/>
          <p:nvPr/>
        </p:nvSpPr>
        <p:spPr>
          <a:xfrm>
            <a:off x="7151486" y="1977644"/>
            <a:ext cx="4271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Ideal pipeline: 19 + 4 = 23 cycles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75DBE2-0F70-4930-8873-904D6867241C}"/>
              </a:ext>
            </a:extLst>
          </p:cNvPr>
          <p:cNvSpPr/>
          <p:nvPr/>
        </p:nvSpPr>
        <p:spPr>
          <a:xfrm>
            <a:off x="381209" y="1400128"/>
            <a:ext cx="6713885" cy="53091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$s0, $0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Address: 0x</a:t>
            </a:r>
            <a:r>
              <a:rPr lang="en-SG" sz="14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00FFFF18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$t1, $s1, $0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Inst2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$t2, $s2, $0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Inst3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$s3, $s3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Inst4: $t3 = 2n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$0,  $0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Inst5: $t4 = k (</a:t>
            </a:r>
            <a:r>
              <a:rPr lang="en-SG" sz="105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 variable)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9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i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$t5, $t4, $t3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Inst6: k &lt; 2n?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$t5, $0,  </a:t>
            </a:r>
            <a:r>
              <a:rPr lang="en-SG" sz="1400" b="1" i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Inst7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9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$t6, 0($t0)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Inst8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$t7, 0($t1)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Inst9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$t6, $t6, $t7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Inst10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$t6, 0($t0)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Inst11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9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$t8, 4($t0)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Inst12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$t9, 0($t2)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Inst13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$t8, $t8, $t9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Inst14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$t8, 4($t0)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Inst15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9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8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Inst16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$t1, $t1, 4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Inst17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$t2, $t2, 4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Inst18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$t4, $t4, 2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Inst19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9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</a:t>
            </a:r>
            <a:r>
              <a:rPr lang="en-SG" sz="1400" b="1" i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Inst20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i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</a:t>
            </a:r>
            <a:endParaRPr lang="en-SG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EA9A5E-CAF1-48A5-8D5C-69057D019547}"/>
              </a:ext>
            </a:extLst>
          </p:cNvPr>
          <p:cNvSpPr txBox="1"/>
          <p:nvPr/>
        </p:nvSpPr>
        <p:spPr>
          <a:xfrm>
            <a:off x="7151486" y="2638039"/>
            <a:ext cx="28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I7: 1 cycle of delay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7A62C-1627-4E0C-9C86-A8FFA242F8D8}"/>
              </a:ext>
            </a:extLst>
          </p:cNvPr>
          <p:cNvSpPr txBox="1"/>
          <p:nvPr/>
        </p:nvSpPr>
        <p:spPr>
          <a:xfrm>
            <a:off x="7151486" y="3185926"/>
            <a:ext cx="28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I8: 1 cycle of delay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4C1828-93F4-480B-88C6-E773BBA13F78}"/>
              </a:ext>
            </a:extLst>
          </p:cNvPr>
          <p:cNvSpPr txBox="1"/>
          <p:nvPr/>
        </p:nvSpPr>
        <p:spPr>
          <a:xfrm>
            <a:off x="7151486" y="3760100"/>
            <a:ext cx="28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I10: 1 cycle of delay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DD8C5-E8F1-4B74-A7B6-A323BB3828D5}"/>
              </a:ext>
            </a:extLst>
          </p:cNvPr>
          <p:cNvSpPr txBox="1"/>
          <p:nvPr/>
        </p:nvSpPr>
        <p:spPr>
          <a:xfrm>
            <a:off x="7151486" y="4173409"/>
            <a:ext cx="28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I14: 1 cycle of delay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27B42E-1DD9-41DB-BF91-F59C17332D4A}"/>
              </a:ext>
            </a:extLst>
          </p:cNvPr>
          <p:cNvSpPr txBox="1"/>
          <p:nvPr/>
        </p:nvSpPr>
        <p:spPr>
          <a:xfrm>
            <a:off x="7151486" y="4818310"/>
            <a:ext cx="288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Total delay: 3 cycles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1D9FA6-7E0D-4890-9368-4B46D5220241}"/>
              </a:ext>
            </a:extLst>
          </p:cNvPr>
          <p:cNvSpPr txBox="1"/>
          <p:nvPr/>
        </p:nvSpPr>
        <p:spPr>
          <a:xfrm>
            <a:off x="7151486" y="5351194"/>
            <a:ext cx="392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Total cycles: 23 + 3 = 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7330C-39A0-4E93-AEE1-BF8DEDB5F065}"/>
              </a:ext>
            </a:extLst>
          </p:cNvPr>
          <p:cNvSpPr txBox="1"/>
          <p:nvPr/>
        </p:nvSpPr>
        <p:spPr>
          <a:xfrm>
            <a:off x="4990021" y="2179619"/>
            <a:ext cx="202911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err="1"/>
              <a:t>slt</a:t>
            </a:r>
            <a:r>
              <a:rPr lang="en-SG" dirty="0"/>
              <a:t>:    F D E M W</a:t>
            </a:r>
          </a:p>
          <a:p>
            <a:r>
              <a:rPr lang="en-SG" dirty="0" err="1"/>
              <a:t>beq</a:t>
            </a:r>
            <a:r>
              <a:rPr lang="en-SG" dirty="0"/>
              <a:t>:     F </a:t>
            </a:r>
            <a:r>
              <a:rPr lang="en-SG" dirty="0">
                <a:solidFill>
                  <a:srgbClr val="C00000"/>
                </a:solidFill>
              </a:rPr>
              <a:t>X</a:t>
            </a:r>
            <a:r>
              <a:rPr lang="en-SG" dirty="0"/>
              <a:t> D E M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248E49-1DF8-4F4B-B282-FFB778EB846B}"/>
              </a:ext>
            </a:extLst>
          </p:cNvPr>
          <p:cNvSpPr txBox="1"/>
          <p:nvPr/>
        </p:nvSpPr>
        <p:spPr>
          <a:xfrm>
            <a:off x="4990021" y="2924558"/>
            <a:ext cx="2029117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err="1"/>
              <a:t>beq</a:t>
            </a:r>
            <a:r>
              <a:rPr lang="en-SG" dirty="0"/>
              <a:t>: … D E M W</a:t>
            </a:r>
          </a:p>
          <a:p>
            <a:r>
              <a:rPr lang="en-SG" dirty="0"/>
              <a:t>                 F  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2D7800-FB11-4A17-AE16-453CE3A1EE99}"/>
              </a:ext>
            </a:extLst>
          </p:cNvPr>
          <p:cNvSpPr txBox="1"/>
          <p:nvPr/>
        </p:nvSpPr>
        <p:spPr>
          <a:xfrm>
            <a:off x="4990020" y="3669497"/>
            <a:ext cx="2029117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err="1"/>
              <a:t>lw</a:t>
            </a:r>
            <a:r>
              <a:rPr lang="en-SG" dirty="0"/>
              <a:t>:    F D E M W</a:t>
            </a:r>
          </a:p>
          <a:p>
            <a:r>
              <a:rPr lang="en-SG" dirty="0"/>
              <a:t>add:     F D </a:t>
            </a:r>
            <a:r>
              <a:rPr lang="en-SG" dirty="0">
                <a:solidFill>
                  <a:srgbClr val="C00000"/>
                </a:solidFill>
              </a:rPr>
              <a:t>X</a:t>
            </a:r>
            <a:r>
              <a:rPr lang="en-SG" dirty="0"/>
              <a:t>  E 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E2B3D3-191C-4AE4-AAFB-0193F3F747E4}"/>
              </a:ext>
            </a:extLst>
          </p:cNvPr>
          <p:cNvGrpSpPr/>
          <p:nvPr/>
        </p:nvGrpSpPr>
        <p:grpSpPr>
          <a:xfrm>
            <a:off x="4848240" y="2979347"/>
            <a:ext cx="4704834" cy="676967"/>
            <a:chOff x="4848240" y="2979347"/>
            <a:chExt cx="4704834" cy="6769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CF6A707-9BB8-462C-BAA5-37442BD58C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2438" y="3284622"/>
              <a:ext cx="2210636" cy="37169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2A46604-D734-458B-B6BE-7A95573B38AA}"/>
                </a:ext>
              </a:extLst>
            </p:cNvPr>
            <p:cNvCxnSpPr/>
            <p:nvPr/>
          </p:nvCxnSpPr>
          <p:spPr>
            <a:xfrm flipV="1">
              <a:off x="4848240" y="2979347"/>
              <a:ext cx="2352417" cy="47547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793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9" grpId="0"/>
      <p:bldP spid="11" grpId="0"/>
      <p:bldP spid="12" grpId="0"/>
      <p:bldP spid="13" grpId="0"/>
      <p:bldP spid="16" grpId="0"/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43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CD0B33A-122F-41B6-B085-038E1390C247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AY2018/19 Semester 2 Q7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75EA8-4F61-4703-8788-78A5CAB5300C}"/>
              </a:ext>
            </a:extLst>
          </p:cNvPr>
          <p:cNvSpPr txBox="1"/>
          <p:nvPr/>
        </p:nvSpPr>
        <p:spPr>
          <a:xfrm>
            <a:off x="532264" y="570079"/>
            <a:ext cx="11177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9738" indent="-439738">
              <a:spcAft>
                <a:spcPts val="600"/>
              </a:spcAft>
            </a:pPr>
            <a:r>
              <a:rPr lang="en-SG" sz="2400" dirty="0"/>
              <a:t>(e) 	With forwarding. How would you rearrange the instructions to reduce the number of stall cycles, and how many stall cycles is reduced as a result of this?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968DB-C282-4587-B117-99C40168D9F1}"/>
              </a:ext>
            </a:extLst>
          </p:cNvPr>
          <p:cNvSpPr txBox="1"/>
          <p:nvPr/>
        </p:nvSpPr>
        <p:spPr>
          <a:xfrm>
            <a:off x="7252529" y="1700982"/>
            <a:ext cx="2649460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C00000"/>
                </a:solidFill>
              </a:rPr>
              <a:t>More than one possible answers.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D877C-52F4-4EB0-A0F8-29CD123A08BC}"/>
              </a:ext>
            </a:extLst>
          </p:cNvPr>
          <p:cNvSpPr txBox="1"/>
          <p:nvPr/>
        </p:nvSpPr>
        <p:spPr>
          <a:xfrm>
            <a:off x="7252529" y="2831886"/>
            <a:ext cx="4271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Move I10 and I11 to after I13, reducing 2 stall cycles.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75DBE2-0F70-4930-8873-904D6867241C}"/>
              </a:ext>
            </a:extLst>
          </p:cNvPr>
          <p:cNvSpPr/>
          <p:nvPr/>
        </p:nvSpPr>
        <p:spPr>
          <a:xfrm>
            <a:off x="381209" y="1400128"/>
            <a:ext cx="6713885" cy="53091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$s0, $0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Address: 0x</a:t>
            </a:r>
            <a:r>
              <a:rPr lang="en-SG" sz="1400" dirty="0">
                <a:solidFill>
                  <a:srgbClr val="00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00FFFF18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$t1, $s1, $0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Inst2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$t2, $s2, $0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Inst3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$s3, $s3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Inst4: $t3 = 2n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$0,  $0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Inst5: $t4 = k (</a:t>
            </a:r>
            <a:r>
              <a:rPr lang="en-SG" sz="105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 variable)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9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i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$t5, $t4, $t3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Inst6: k &lt; 2n?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$t5, $0,  </a:t>
            </a:r>
            <a:r>
              <a:rPr lang="en-SG" sz="1400" b="1" i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Inst7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9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$t6, 0($t0)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Inst8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$t7, 0($t1)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Inst9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$t6, $t6, $t7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Inst10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$t6, 0($t0)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Inst11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9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$t8, 4($t0)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Inst12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$t9, 0($t2)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Inst13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$t8, $t8, $t9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Inst14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$t8, 4($t0)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Inst15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9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8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Inst16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$t1, $t1, 4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Inst17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$t2, $t2, 4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Inst18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SG" sz="1400" b="1" dirty="0" err="1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$t4, $t4, 2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Inst19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9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</a:t>
            </a:r>
            <a:r>
              <a:rPr lang="en-SG" sz="1400" b="1" i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SG" sz="14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SG" sz="1400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 Inst20</a:t>
            </a:r>
            <a:endParaRPr lang="en-SG" sz="1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09550">
              <a:spcAft>
                <a:spcPts val="0"/>
              </a:spcAft>
            </a:pPr>
            <a:r>
              <a:rPr lang="en-SG" sz="1400" b="1" i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</a:t>
            </a:r>
            <a:endParaRPr lang="en-SG" sz="1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F40DD7-FD28-4F93-9D35-FE36DD8C80BF}"/>
              </a:ext>
            </a:extLst>
          </p:cNvPr>
          <p:cNvGrpSpPr/>
          <p:nvPr/>
        </p:nvGrpSpPr>
        <p:grpSpPr>
          <a:xfrm>
            <a:off x="805090" y="3633537"/>
            <a:ext cx="4007542" cy="1010652"/>
            <a:chOff x="805090" y="3633537"/>
            <a:chExt cx="4007542" cy="101065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8A1FE96-A95A-4140-9F54-CA0EB351C5D7}"/>
                </a:ext>
              </a:extLst>
            </p:cNvPr>
            <p:cNvSpPr/>
            <p:nvPr/>
          </p:nvSpPr>
          <p:spPr>
            <a:xfrm>
              <a:off x="962525" y="3633537"/>
              <a:ext cx="3850107" cy="4572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6718997-970D-42C9-9FA5-C567D0AA5A2F}"/>
                </a:ext>
              </a:extLst>
            </p:cNvPr>
            <p:cNvSpPr/>
            <p:nvPr/>
          </p:nvSpPr>
          <p:spPr>
            <a:xfrm>
              <a:off x="805090" y="3982453"/>
              <a:ext cx="506352" cy="661736"/>
            </a:xfrm>
            <a:custGeom>
              <a:avLst/>
              <a:gdLst>
                <a:gd name="connsiteX0" fmla="*/ 121342 w 506352"/>
                <a:gd name="connsiteY0" fmla="*/ 0 h 488844"/>
                <a:gd name="connsiteX1" fmla="*/ 1026 w 506352"/>
                <a:gd name="connsiteY1" fmla="*/ 228600 h 488844"/>
                <a:gd name="connsiteX2" fmla="*/ 181500 w 506352"/>
                <a:gd name="connsiteY2" fmla="*/ 457200 h 488844"/>
                <a:gd name="connsiteX3" fmla="*/ 506352 w 506352"/>
                <a:gd name="connsiteY3" fmla="*/ 481264 h 48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6352" h="488844">
                  <a:moveTo>
                    <a:pt x="121342" y="0"/>
                  </a:moveTo>
                  <a:cubicBezTo>
                    <a:pt x="56171" y="76200"/>
                    <a:pt x="-9000" y="152400"/>
                    <a:pt x="1026" y="228600"/>
                  </a:cubicBezTo>
                  <a:cubicBezTo>
                    <a:pt x="11052" y="304800"/>
                    <a:pt x="97279" y="415089"/>
                    <a:pt x="181500" y="457200"/>
                  </a:cubicBezTo>
                  <a:cubicBezTo>
                    <a:pt x="265721" y="499311"/>
                    <a:pt x="386036" y="490287"/>
                    <a:pt x="506352" y="481264"/>
                  </a:cubicBezTo>
                </a:path>
              </a:pathLst>
            </a:custGeom>
            <a:noFill/>
            <a:ln w="28575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11376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1C945C-D889-46C9-9F65-B805538F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44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03766-2B24-4356-929B-7E8FD940D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853" y="3063082"/>
            <a:ext cx="5319253" cy="3422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FE0B24-5194-4DC1-B59A-88109773C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241979"/>
            <a:ext cx="3530909" cy="28882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732F27-894B-4651-8554-86665F2498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7" r="17454" b="12007"/>
          <a:stretch/>
        </p:blipFill>
        <p:spPr>
          <a:xfrm>
            <a:off x="513027" y="130583"/>
            <a:ext cx="2942712" cy="47438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C87C01-767C-4BD1-BBFF-1141259EDB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0" t="13925" r="7333" b="23925"/>
          <a:stretch/>
        </p:blipFill>
        <p:spPr>
          <a:xfrm>
            <a:off x="3040197" y="218603"/>
            <a:ext cx="5319252" cy="246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7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>
                <a:solidFill>
                  <a:schemeClr val="accent5">
                    <a:lumMod val="75000"/>
                  </a:schemeClr>
                </a:solidFill>
              </a:rPr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5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09183" y="1038392"/>
            <a:ext cx="51226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449263">
              <a:tabLst>
                <a:tab pos="449263" algn="l"/>
              </a:tabLst>
            </a:pPr>
            <a:r>
              <a:rPr lang="en-SG" sz="2800" dirty="0"/>
              <a:t>(c)	No data forwarding. </a:t>
            </a:r>
            <a:br>
              <a:rPr lang="en-SG" sz="2800" dirty="0"/>
            </a:br>
            <a:r>
              <a:rPr lang="en-SG" sz="2800" dirty="0"/>
              <a:t>Branch resolved at stage 4.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73662" y="869115"/>
            <a:ext cx="4925192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$a0, 12   # I1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$t0, 12($a0)   # I2 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-4($t1)   # I3 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0($t1)    # I4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$t1, -4   # I5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$t1, $a0, Loop # I6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$t0, 0($t1)    # I7</a:t>
            </a:r>
            <a:endParaRPr lang="en-SG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35B6BF-CDA2-40AD-958E-AE16FA9C9A8C}"/>
              </a:ext>
            </a:extLst>
          </p:cNvPr>
          <p:cNvGraphicFramePr>
            <a:graphicFrameLocks noGrp="1"/>
          </p:cNvGraphicFramePr>
          <p:nvPr/>
        </p:nvGraphicFramePr>
        <p:xfrm>
          <a:off x="1347020" y="3429000"/>
          <a:ext cx="9124327" cy="2657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1922">
                  <a:extLst>
                    <a:ext uri="{9D8B030D-6E8A-4147-A177-3AD203B41FA5}">
                      <a16:colId xmlns:a16="http://schemas.microsoft.com/office/drawing/2014/main" val="1087777291"/>
                    </a:ext>
                  </a:extLst>
                </a:gridCol>
                <a:gridCol w="412848">
                  <a:extLst>
                    <a:ext uri="{9D8B030D-6E8A-4147-A177-3AD203B41FA5}">
                      <a16:colId xmlns:a16="http://schemas.microsoft.com/office/drawing/2014/main" val="2123934179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315910234"/>
                    </a:ext>
                  </a:extLst>
                </a:gridCol>
                <a:gridCol w="412848">
                  <a:extLst>
                    <a:ext uri="{9D8B030D-6E8A-4147-A177-3AD203B41FA5}">
                      <a16:colId xmlns:a16="http://schemas.microsoft.com/office/drawing/2014/main" val="2993483279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3848091796"/>
                    </a:ext>
                  </a:extLst>
                </a:gridCol>
                <a:gridCol w="412848">
                  <a:extLst>
                    <a:ext uri="{9D8B030D-6E8A-4147-A177-3AD203B41FA5}">
                      <a16:colId xmlns:a16="http://schemas.microsoft.com/office/drawing/2014/main" val="2940714207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759938615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1248093727"/>
                    </a:ext>
                  </a:extLst>
                </a:gridCol>
                <a:gridCol w="412848">
                  <a:extLst>
                    <a:ext uri="{9D8B030D-6E8A-4147-A177-3AD203B41FA5}">
                      <a16:colId xmlns:a16="http://schemas.microsoft.com/office/drawing/2014/main" val="3842716466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1746873147"/>
                    </a:ext>
                  </a:extLst>
                </a:gridCol>
                <a:gridCol w="412848">
                  <a:extLst>
                    <a:ext uri="{9D8B030D-6E8A-4147-A177-3AD203B41FA5}">
                      <a16:colId xmlns:a16="http://schemas.microsoft.com/office/drawing/2014/main" val="308519227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734634273"/>
                    </a:ext>
                  </a:extLst>
                </a:gridCol>
                <a:gridCol w="412848">
                  <a:extLst>
                    <a:ext uri="{9D8B030D-6E8A-4147-A177-3AD203B41FA5}">
                      <a16:colId xmlns:a16="http://schemas.microsoft.com/office/drawing/2014/main" val="2257599622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2534380788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3810672413"/>
                    </a:ext>
                  </a:extLst>
                </a:gridCol>
                <a:gridCol w="412848">
                  <a:extLst>
                    <a:ext uri="{9D8B030D-6E8A-4147-A177-3AD203B41FA5}">
                      <a16:colId xmlns:a16="http://schemas.microsoft.com/office/drawing/2014/main" val="4144797433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563506372"/>
                    </a:ext>
                  </a:extLst>
                </a:gridCol>
                <a:gridCol w="412848">
                  <a:extLst>
                    <a:ext uri="{9D8B030D-6E8A-4147-A177-3AD203B41FA5}">
                      <a16:colId xmlns:a16="http://schemas.microsoft.com/office/drawing/2014/main" val="3703668766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660323931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4173175778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1405090444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3341045626"/>
                    </a:ext>
                  </a:extLst>
                </a:gridCol>
              </a:tblGrid>
              <a:tr h="331876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2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3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4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5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6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7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8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9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10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11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12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13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14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15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16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17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18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19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20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21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2291583"/>
                  </a:ext>
                </a:extLst>
              </a:tr>
              <a:tr h="331876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I1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F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D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E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M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W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4617617"/>
                  </a:ext>
                </a:extLst>
              </a:tr>
              <a:tr h="334438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I2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F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D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E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M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W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5131560"/>
                  </a:ext>
                </a:extLst>
              </a:tr>
              <a:tr h="331876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I3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 F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D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E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M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W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1637858"/>
                  </a:ext>
                </a:extLst>
              </a:tr>
              <a:tr h="331876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I4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 F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- 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- 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D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E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M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W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9844717"/>
                  </a:ext>
                </a:extLst>
              </a:tr>
              <a:tr h="331876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I5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F 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- 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- 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D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E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M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W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9123109"/>
                  </a:ext>
                </a:extLst>
              </a:tr>
              <a:tr h="331876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I6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 F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- 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- 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- 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- 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D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E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M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W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6946555"/>
                  </a:ext>
                </a:extLst>
              </a:tr>
              <a:tr h="331876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I3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 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F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D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E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M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W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 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979200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B15D585-25C4-4180-9000-A32F0C722CC8}"/>
              </a:ext>
            </a:extLst>
          </p:cNvPr>
          <p:cNvSpPr txBox="1"/>
          <p:nvPr/>
        </p:nvSpPr>
        <p:spPr>
          <a:xfrm>
            <a:off x="6312842" y="2161777"/>
            <a:ext cx="3780727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</a:tabLst>
            </a:pPr>
            <a:r>
              <a:rPr lang="en-SG" sz="2800" dirty="0"/>
              <a:t>Total number of cycles:</a:t>
            </a:r>
          </a:p>
          <a:p>
            <a:pPr>
              <a:tabLst>
                <a:tab pos="449263" algn="l"/>
              </a:tabLst>
            </a:pPr>
            <a:r>
              <a:rPr lang="en-SG" sz="2800" dirty="0"/>
              <a:t>3+(3</a:t>
            </a:r>
            <a:r>
              <a:rPr lang="en-SG" sz="2800" dirty="0">
                <a:sym typeface="Symbol" panose="05050102010706020507" pitchFamily="18" charset="2"/>
              </a:rPr>
              <a:t>11)+5</a:t>
            </a:r>
            <a:r>
              <a:rPr lang="en-SG" sz="2800" dirty="0"/>
              <a:t> = </a:t>
            </a:r>
            <a:r>
              <a:rPr lang="en-SG" sz="2800" b="1" dirty="0">
                <a:solidFill>
                  <a:srgbClr val="C00000"/>
                </a:solidFill>
              </a:rPr>
              <a:t>41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6B087C-8293-4D15-ABA7-78AB36892487}"/>
              </a:ext>
            </a:extLst>
          </p:cNvPr>
          <p:cNvSpPr/>
          <p:nvPr/>
        </p:nvSpPr>
        <p:spPr>
          <a:xfrm>
            <a:off x="2965938" y="4407877"/>
            <a:ext cx="4560277" cy="137700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8A054-23D7-4504-9153-1973C8670144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AY2015/16 Semester 1 Q11</a:t>
            </a:r>
          </a:p>
        </p:txBody>
      </p:sp>
    </p:spTree>
    <p:extLst>
      <p:ext uri="{BB962C8B-B14F-4D97-AF65-F5344CB8AC3E}">
        <p14:creationId xmlns:p14="http://schemas.microsoft.com/office/powerpoint/2010/main" val="321651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6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09183" y="1038392"/>
            <a:ext cx="51226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9263" indent="-449263">
              <a:tabLst>
                <a:tab pos="449263" algn="l"/>
              </a:tabLst>
            </a:pPr>
            <a:r>
              <a:rPr lang="en-SG" sz="2800" dirty="0"/>
              <a:t>(d)	With data forwarding. </a:t>
            </a:r>
            <a:br>
              <a:rPr lang="en-SG" sz="2800" dirty="0"/>
            </a:br>
            <a:r>
              <a:rPr lang="en-SG" sz="2800" dirty="0"/>
              <a:t>Branch resolved at stage 2, predicted taken.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73662" y="869115"/>
            <a:ext cx="4925192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$a0, 12   # I1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$t0, 12($a0)   # I2 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-4($t1)   # I3 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0($t1)    # I4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$t1, -4   # I5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$t1, $a0, Loop # I6</a:t>
            </a:r>
            <a:endParaRPr lang="en-S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$t0, 0($t1)    # I7</a:t>
            </a:r>
            <a:endParaRPr lang="en-SG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35B6BF-CDA2-40AD-958E-AE16FA9C9A8C}"/>
              </a:ext>
            </a:extLst>
          </p:cNvPr>
          <p:cNvGraphicFramePr>
            <a:graphicFrameLocks noGrp="1"/>
          </p:cNvGraphicFramePr>
          <p:nvPr/>
        </p:nvGraphicFramePr>
        <p:xfrm>
          <a:off x="1347020" y="3429000"/>
          <a:ext cx="9124327" cy="2657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1922">
                  <a:extLst>
                    <a:ext uri="{9D8B030D-6E8A-4147-A177-3AD203B41FA5}">
                      <a16:colId xmlns:a16="http://schemas.microsoft.com/office/drawing/2014/main" val="1087777291"/>
                    </a:ext>
                  </a:extLst>
                </a:gridCol>
                <a:gridCol w="412848">
                  <a:extLst>
                    <a:ext uri="{9D8B030D-6E8A-4147-A177-3AD203B41FA5}">
                      <a16:colId xmlns:a16="http://schemas.microsoft.com/office/drawing/2014/main" val="2123934179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315910234"/>
                    </a:ext>
                  </a:extLst>
                </a:gridCol>
                <a:gridCol w="412848">
                  <a:extLst>
                    <a:ext uri="{9D8B030D-6E8A-4147-A177-3AD203B41FA5}">
                      <a16:colId xmlns:a16="http://schemas.microsoft.com/office/drawing/2014/main" val="2993483279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3848091796"/>
                    </a:ext>
                  </a:extLst>
                </a:gridCol>
                <a:gridCol w="412848">
                  <a:extLst>
                    <a:ext uri="{9D8B030D-6E8A-4147-A177-3AD203B41FA5}">
                      <a16:colId xmlns:a16="http://schemas.microsoft.com/office/drawing/2014/main" val="2940714207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759938615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1248093727"/>
                    </a:ext>
                  </a:extLst>
                </a:gridCol>
                <a:gridCol w="412848">
                  <a:extLst>
                    <a:ext uri="{9D8B030D-6E8A-4147-A177-3AD203B41FA5}">
                      <a16:colId xmlns:a16="http://schemas.microsoft.com/office/drawing/2014/main" val="3842716466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1746873147"/>
                    </a:ext>
                  </a:extLst>
                </a:gridCol>
                <a:gridCol w="412848">
                  <a:extLst>
                    <a:ext uri="{9D8B030D-6E8A-4147-A177-3AD203B41FA5}">
                      <a16:colId xmlns:a16="http://schemas.microsoft.com/office/drawing/2014/main" val="308519227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734634273"/>
                    </a:ext>
                  </a:extLst>
                </a:gridCol>
                <a:gridCol w="412848">
                  <a:extLst>
                    <a:ext uri="{9D8B030D-6E8A-4147-A177-3AD203B41FA5}">
                      <a16:colId xmlns:a16="http://schemas.microsoft.com/office/drawing/2014/main" val="2257599622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2534380788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3810672413"/>
                    </a:ext>
                  </a:extLst>
                </a:gridCol>
                <a:gridCol w="412848">
                  <a:extLst>
                    <a:ext uri="{9D8B030D-6E8A-4147-A177-3AD203B41FA5}">
                      <a16:colId xmlns:a16="http://schemas.microsoft.com/office/drawing/2014/main" val="4144797433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563506372"/>
                    </a:ext>
                  </a:extLst>
                </a:gridCol>
                <a:gridCol w="412848">
                  <a:extLst>
                    <a:ext uri="{9D8B030D-6E8A-4147-A177-3AD203B41FA5}">
                      <a16:colId xmlns:a16="http://schemas.microsoft.com/office/drawing/2014/main" val="3703668766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660323931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4173175778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1405090444"/>
                    </a:ext>
                  </a:extLst>
                </a:gridCol>
                <a:gridCol w="413817">
                  <a:extLst>
                    <a:ext uri="{9D8B030D-6E8A-4147-A177-3AD203B41FA5}">
                      <a16:colId xmlns:a16="http://schemas.microsoft.com/office/drawing/2014/main" val="3341045626"/>
                    </a:ext>
                  </a:extLst>
                </a:gridCol>
              </a:tblGrid>
              <a:tr h="331876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2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3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4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5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6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7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8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9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10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11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12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13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14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15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16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17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18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19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20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21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2291583"/>
                  </a:ext>
                </a:extLst>
              </a:tr>
              <a:tr h="331876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I1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F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D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E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M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W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4617617"/>
                  </a:ext>
                </a:extLst>
              </a:tr>
              <a:tr h="334438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I2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F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D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E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M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W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5131560"/>
                  </a:ext>
                </a:extLst>
              </a:tr>
              <a:tr h="331876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I3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F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D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E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M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W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1637858"/>
                  </a:ext>
                </a:extLst>
              </a:tr>
              <a:tr h="331876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I4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F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D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E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M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W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9844717"/>
                  </a:ext>
                </a:extLst>
              </a:tr>
              <a:tr h="331876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I5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F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D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E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M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W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9123109"/>
                  </a:ext>
                </a:extLst>
              </a:tr>
              <a:tr h="331876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I6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 F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D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E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M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W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6946555"/>
                  </a:ext>
                </a:extLst>
              </a:tr>
              <a:tr h="331876">
                <a:tc>
                  <a:txBody>
                    <a:bodyPr/>
                    <a:lstStyle/>
                    <a:p>
                      <a:pPr algn="ctr"/>
                      <a:r>
                        <a:rPr lang="en-SG" sz="2000">
                          <a:effectLst/>
                        </a:rPr>
                        <a:t>I3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 F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D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E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M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W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effectLst/>
                        </a:rPr>
                        <a:t> </a:t>
                      </a:r>
                      <a:endParaRPr lang="en-SG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effectLst/>
                        </a:rPr>
                        <a:t> </a:t>
                      </a:r>
                      <a:endParaRPr lang="en-SG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979200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B15D585-25C4-4180-9000-A32F0C722CC8}"/>
              </a:ext>
            </a:extLst>
          </p:cNvPr>
          <p:cNvSpPr txBox="1"/>
          <p:nvPr/>
        </p:nvSpPr>
        <p:spPr>
          <a:xfrm>
            <a:off x="6160442" y="2487612"/>
            <a:ext cx="431090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</a:tabLst>
            </a:pPr>
            <a:r>
              <a:rPr lang="en-SG" sz="2800" dirty="0"/>
              <a:t>Total number of cycles = 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A718A-3F67-40FF-A68E-387C1BDC65CC}"/>
              </a:ext>
            </a:extLst>
          </p:cNvPr>
          <p:cNvSpPr txBox="1"/>
          <p:nvPr/>
        </p:nvSpPr>
        <p:spPr>
          <a:xfrm>
            <a:off x="116113" y="108414"/>
            <a:ext cx="373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AY2015/16 Semester 1 Q11</a:t>
            </a:r>
          </a:p>
        </p:txBody>
      </p:sp>
    </p:spTree>
    <p:extLst>
      <p:ext uri="{BB962C8B-B14F-4D97-AF65-F5344CB8AC3E}">
        <p14:creationId xmlns:p14="http://schemas.microsoft.com/office/powerpoint/2010/main" val="5093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7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6BE3F-BBE3-453F-A63E-3A73E3E7F8B9}"/>
              </a:ext>
            </a:extLst>
          </p:cNvPr>
          <p:cNvSpPr txBox="1"/>
          <p:nvPr/>
        </p:nvSpPr>
        <p:spPr>
          <a:xfrm>
            <a:off x="366336" y="236786"/>
            <a:ext cx="3905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AY2015/16 Semester 1 Q12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6A209E-6485-438A-B9D1-8F8C11065BA5}"/>
              </a:ext>
            </a:extLst>
          </p:cNvPr>
          <p:cNvSpPr txBox="1"/>
          <p:nvPr/>
        </p:nvSpPr>
        <p:spPr>
          <a:xfrm>
            <a:off x="5410761" y="179755"/>
            <a:ext cx="613775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22300" indent="-622300">
              <a:tabLst>
                <a:tab pos="622300" algn="l"/>
              </a:tabLst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sum = 0;</a:t>
            </a:r>
          </a:p>
          <a:p>
            <a:pPr marL="622300" indent="-622300">
              <a:tabLst>
                <a:tab pos="622300" algn="l"/>
              </a:tabLst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&lt;32;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622300" indent="-622300">
              <a:tabLst>
                <a:tab pos="622300" algn="l"/>
              </a:tabLst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sum = sum + (A[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* B[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 – C[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622300" indent="-622300">
              <a:tabLst>
                <a:tab pos="622300" algn="l"/>
              </a:tabLst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4894EC-3A88-40E3-9E77-5B0936BCA3D6}"/>
              </a:ext>
            </a:extLst>
          </p:cNvPr>
          <p:cNvSpPr txBox="1"/>
          <p:nvPr/>
        </p:nvSpPr>
        <p:spPr>
          <a:xfrm>
            <a:off x="5728357" y="1503194"/>
            <a:ext cx="6263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indent="-622300">
              <a:tabLst>
                <a:tab pos="622300" algn="l"/>
              </a:tabLst>
            </a:pPr>
            <a:r>
              <a:rPr lang="en-SG" sz="2400" dirty="0"/>
              <a:t>Addresses: </a:t>
            </a:r>
          </a:p>
          <a:p>
            <a:pPr marL="622300" indent="-622300">
              <a:tabLst>
                <a:tab pos="622300" algn="l"/>
              </a:tabLst>
            </a:pPr>
            <a:r>
              <a:rPr lang="en-SG" sz="2400" i="1" dirty="0"/>
              <a:t>A</a:t>
            </a:r>
            <a:r>
              <a:rPr lang="en-SG" sz="2400" dirty="0"/>
              <a:t>: 0x00000080; </a:t>
            </a:r>
            <a:r>
              <a:rPr lang="en-SG" sz="2400" i="1" dirty="0"/>
              <a:t>B</a:t>
            </a:r>
            <a:r>
              <a:rPr lang="en-SG" sz="2400" dirty="0"/>
              <a:t>: 0xFFFF0040; </a:t>
            </a:r>
            <a:r>
              <a:rPr lang="en-SG" sz="2400" i="1" dirty="0"/>
              <a:t>C</a:t>
            </a:r>
            <a:r>
              <a:rPr lang="en-SG" sz="2400" dirty="0"/>
              <a:t>: 0x12345688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5C6126-A3F5-4B15-A0DD-58609339FA9C}"/>
              </a:ext>
            </a:extLst>
          </p:cNvPr>
          <p:cNvSpPr txBox="1"/>
          <p:nvPr/>
        </p:nvSpPr>
        <p:spPr>
          <a:xfrm>
            <a:off x="342379" y="682191"/>
            <a:ext cx="5035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dirty="0"/>
              <a:t>Direct-mapped cache, 8 blocks. Each block 4 words.</a:t>
            </a:r>
            <a:endParaRPr lang="en-SG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CE5B66-BCDF-477C-9889-20A8D043D952}"/>
              </a:ext>
            </a:extLst>
          </p:cNvPr>
          <p:cNvSpPr txBox="1"/>
          <p:nvPr/>
        </p:nvSpPr>
        <p:spPr>
          <a:xfrm>
            <a:off x="342379" y="1623261"/>
            <a:ext cx="4592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800" dirty="0"/>
              <a:t>(a) 	What is the cache hit rate of the code?</a:t>
            </a:r>
            <a:endParaRPr lang="en-SG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216764-470B-40A9-A518-3C2BB4A06F4D}"/>
              </a:ext>
            </a:extLst>
          </p:cNvPr>
          <p:cNvSpPr txBox="1"/>
          <p:nvPr/>
        </p:nvSpPr>
        <p:spPr>
          <a:xfrm>
            <a:off x="342379" y="2681658"/>
            <a:ext cx="6063368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  <a:tab pos="2159000" algn="l"/>
              </a:tabLst>
            </a:pPr>
            <a:r>
              <a:rPr lang="en-SG" sz="2800" dirty="0"/>
              <a:t>0x00000080 =	… 0000 00001 </a:t>
            </a:r>
            <a:r>
              <a:rPr lang="en-SG" sz="2800" dirty="0">
                <a:solidFill>
                  <a:srgbClr val="0033CC"/>
                </a:solidFill>
              </a:rPr>
              <a:t>000</a:t>
            </a:r>
            <a:r>
              <a:rPr lang="en-SG" sz="2800" dirty="0"/>
              <a:t> </a:t>
            </a:r>
            <a:r>
              <a:rPr lang="en-SG" sz="2800" dirty="0">
                <a:solidFill>
                  <a:srgbClr val="C00000"/>
                </a:solidFill>
              </a:rPr>
              <a:t>0000</a:t>
            </a:r>
          </a:p>
          <a:p>
            <a:pPr>
              <a:tabLst>
                <a:tab pos="449263" algn="l"/>
                <a:tab pos="2159000" algn="l"/>
              </a:tabLst>
            </a:pPr>
            <a:r>
              <a:rPr lang="en-SG" sz="2800" dirty="0"/>
              <a:t>0xFFFF0040 =	… 0000 00000 </a:t>
            </a:r>
            <a:r>
              <a:rPr lang="en-SG" sz="2800" dirty="0">
                <a:solidFill>
                  <a:srgbClr val="0033CC"/>
                </a:solidFill>
              </a:rPr>
              <a:t>100</a:t>
            </a:r>
            <a:r>
              <a:rPr lang="en-SG" sz="2800" dirty="0"/>
              <a:t> </a:t>
            </a:r>
            <a:r>
              <a:rPr lang="en-SG" sz="2800" dirty="0">
                <a:solidFill>
                  <a:srgbClr val="C00000"/>
                </a:solidFill>
              </a:rPr>
              <a:t>0000</a:t>
            </a:r>
          </a:p>
          <a:p>
            <a:pPr>
              <a:tabLst>
                <a:tab pos="449263" algn="l"/>
                <a:tab pos="2159000" algn="l"/>
              </a:tabLst>
            </a:pPr>
            <a:r>
              <a:rPr lang="en-SG" sz="2800" dirty="0"/>
              <a:t>0x12345688 =	… 0101 01101 </a:t>
            </a:r>
            <a:r>
              <a:rPr lang="en-SG" sz="2800" dirty="0">
                <a:solidFill>
                  <a:srgbClr val="0033CC"/>
                </a:solidFill>
              </a:rPr>
              <a:t>000</a:t>
            </a:r>
            <a:r>
              <a:rPr lang="en-SG" sz="2800" dirty="0"/>
              <a:t> </a:t>
            </a:r>
            <a:r>
              <a:rPr lang="en-SG" sz="2800" dirty="0">
                <a:solidFill>
                  <a:srgbClr val="C00000"/>
                </a:solidFill>
              </a:rPr>
              <a:t>1000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87861F-6BCE-4B26-AB9D-42DDF525710E}"/>
              </a:ext>
            </a:extLst>
          </p:cNvPr>
          <p:cNvSpPr txBox="1"/>
          <p:nvPr/>
        </p:nvSpPr>
        <p:spPr>
          <a:xfrm>
            <a:off x="7015397" y="2587744"/>
            <a:ext cx="4576159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  <a:tab pos="2159000" algn="l"/>
              </a:tabLst>
            </a:pPr>
            <a:r>
              <a:rPr lang="en-SG" sz="2800" dirty="0"/>
              <a:t>First four iterations:</a:t>
            </a:r>
          </a:p>
          <a:p>
            <a:pPr>
              <a:tabLst>
                <a:tab pos="449263" algn="l"/>
                <a:tab pos="2159000" algn="l"/>
              </a:tabLst>
            </a:pPr>
            <a:r>
              <a:rPr lang="en-SG" sz="2800" dirty="0"/>
              <a:t>A[0]..A[3] mapped to block 0.</a:t>
            </a:r>
          </a:p>
          <a:p>
            <a:pPr>
              <a:tabLst>
                <a:tab pos="449263" algn="l"/>
                <a:tab pos="2159000" algn="l"/>
              </a:tabLst>
            </a:pPr>
            <a:r>
              <a:rPr lang="en-SG" sz="2800" dirty="0"/>
              <a:t>B[0]..B[3] mapped to block 4.</a:t>
            </a:r>
          </a:p>
          <a:p>
            <a:pPr>
              <a:tabLst>
                <a:tab pos="449263" algn="l"/>
                <a:tab pos="2159000" algn="l"/>
              </a:tabLst>
            </a:pPr>
            <a:r>
              <a:rPr lang="en-SG" sz="2800" dirty="0"/>
              <a:t>C[0], C[1] mapped to block 0,</a:t>
            </a:r>
          </a:p>
          <a:p>
            <a:pPr>
              <a:tabLst>
                <a:tab pos="449263" algn="l"/>
                <a:tab pos="2159000" algn="l"/>
              </a:tabLst>
            </a:pPr>
            <a:r>
              <a:rPr lang="en-SG" sz="2800" dirty="0"/>
              <a:t>C[2], C[3] mapped to block 1.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98656A-E146-47EB-95F3-9DF8BCF82592}"/>
              </a:ext>
            </a:extLst>
          </p:cNvPr>
          <p:cNvSpPr txBox="1"/>
          <p:nvPr/>
        </p:nvSpPr>
        <p:spPr>
          <a:xfrm>
            <a:off x="116113" y="4523810"/>
            <a:ext cx="6789971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  <a:tab pos="2159000" algn="l"/>
              </a:tabLst>
            </a:pPr>
            <a:r>
              <a:rPr lang="en-SG" sz="2800" dirty="0"/>
              <a:t>A[0] (miss), A[1] (miss), A[2] (miss), A[3] (hit).</a:t>
            </a:r>
          </a:p>
          <a:p>
            <a:pPr>
              <a:tabLst>
                <a:tab pos="449263" algn="l"/>
                <a:tab pos="2159000" algn="l"/>
              </a:tabLst>
            </a:pPr>
            <a:r>
              <a:rPr lang="en-SG" sz="2800" dirty="0"/>
              <a:t>B[0] (miss), B[1]..B[3] (hits)</a:t>
            </a:r>
          </a:p>
          <a:p>
            <a:pPr>
              <a:tabLst>
                <a:tab pos="449263" algn="l"/>
                <a:tab pos="2159000" algn="l"/>
              </a:tabLst>
            </a:pPr>
            <a:r>
              <a:rPr lang="en-SG" sz="2800" dirty="0"/>
              <a:t>C[0] (miss), C[1] (miss), C[2] (miss), C[3] (hit).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5C234D-3A2B-4FBF-9879-48CB3ED4BD8B}"/>
              </a:ext>
            </a:extLst>
          </p:cNvPr>
          <p:cNvSpPr txBox="1"/>
          <p:nvPr/>
        </p:nvSpPr>
        <p:spPr>
          <a:xfrm>
            <a:off x="7502893" y="5216307"/>
            <a:ext cx="2964870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</a:tabLst>
            </a:pPr>
            <a:r>
              <a:rPr lang="en-SG" sz="3200" dirty="0"/>
              <a:t>Hit rate = 5/12</a:t>
            </a:r>
          </a:p>
        </p:txBody>
      </p:sp>
    </p:spTree>
    <p:extLst>
      <p:ext uri="{BB962C8B-B14F-4D97-AF65-F5344CB8AC3E}">
        <p14:creationId xmlns:p14="http://schemas.microsoft.com/office/powerpoint/2010/main" val="236839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8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6BE3F-BBE3-453F-A63E-3A73E3E7F8B9}"/>
              </a:ext>
            </a:extLst>
          </p:cNvPr>
          <p:cNvSpPr txBox="1"/>
          <p:nvPr/>
        </p:nvSpPr>
        <p:spPr>
          <a:xfrm>
            <a:off x="366337" y="236786"/>
            <a:ext cx="4082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AY2015/16 Semester 1 Q12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F7AC7-142C-4EE9-85ED-3D4EEB6E6F45}"/>
              </a:ext>
            </a:extLst>
          </p:cNvPr>
          <p:cNvSpPr txBox="1"/>
          <p:nvPr/>
        </p:nvSpPr>
        <p:spPr>
          <a:xfrm>
            <a:off x="5410761" y="179755"/>
            <a:ext cx="613775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22300" indent="-622300">
              <a:tabLst>
                <a:tab pos="622300" algn="l"/>
              </a:tabLst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sum = 0;</a:t>
            </a:r>
          </a:p>
          <a:p>
            <a:pPr marL="622300" indent="-622300">
              <a:tabLst>
                <a:tab pos="622300" algn="l"/>
              </a:tabLst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&lt;32;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622300" indent="-622300">
              <a:tabLst>
                <a:tab pos="622300" algn="l"/>
              </a:tabLst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sum = sum + (A[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* B[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 – C[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622300" indent="-622300">
              <a:tabLst>
                <a:tab pos="622300" algn="l"/>
              </a:tabLst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2B845A-276F-4B93-BAFA-09EE12E8C6DC}"/>
              </a:ext>
            </a:extLst>
          </p:cNvPr>
          <p:cNvSpPr txBox="1"/>
          <p:nvPr/>
        </p:nvSpPr>
        <p:spPr>
          <a:xfrm>
            <a:off x="7767484" y="1672098"/>
            <a:ext cx="3781031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  <a:tab pos="2159000" algn="l"/>
              </a:tabLst>
            </a:pPr>
            <a:r>
              <a:rPr lang="en-SG" sz="2400" dirty="0"/>
              <a:t>A:   … 0000 00001 </a:t>
            </a:r>
            <a:r>
              <a:rPr lang="en-SG" sz="2400" dirty="0">
                <a:solidFill>
                  <a:srgbClr val="0033CC"/>
                </a:solidFill>
              </a:rPr>
              <a:t>000</a:t>
            </a:r>
            <a:r>
              <a:rPr lang="en-SG" sz="2400" dirty="0"/>
              <a:t> </a:t>
            </a:r>
            <a:r>
              <a:rPr lang="en-SG" sz="2400" dirty="0">
                <a:solidFill>
                  <a:srgbClr val="C00000"/>
                </a:solidFill>
              </a:rPr>
              <a:t>0000</a:t>
            </a:r>
          </a:p>
          <a:p>
            <a:pPr>
              <a:tabLst>
                <a:tab pos="449263" algn="l"/>
                <a:tab pos="2159000" algn="l"/>
              </a:tabLst>
            </a:pPr>
            <a:r>
              <a:rPr lang="en-SG" sz="2400" dirty="0"/>
              <a:t>B:	… 0000 00000 </a:t>
            </a:r>
            <a:r>
              <a:rPr lang="en-SG" sz="2400" dirty="0">
                <a:solidFill>
                  <a:srgbClr val="0033CC"/>
                </a:solidFill>
              </a:rPr>
              <a:t>100</a:t>
            </a:r>
            <a:r>
              <a:rPr lang="en-SG" sz="2400" dirty="0"/>
              <a:t> </a:t>
            </a:r>
            <a:r>
              <a:rPr lang="en-SG" sz="2400" dirty="0">
                <a:solidFill>
                  <a:srgbClr val="C00000"/>
                </a:solidFill>
              </a:rPr>
              <a:t>0000</a:t>
            </a:r>
          </a:p>
          <a:p>
            <a:pPr>
              <a:tabLst>
                <a:tab pos="449263" algn="l"/>
                <a:tab pos="2159000" algn="l"/>
              </a:tabLst>
            </a:pPr>
            <a:r>
              <a:rPr lang="en-SG" sz="2400" dirty="0"/>
              <a:t>C:	… 0101 01101 </a:t>
            </a:r>
            <a:r>
              <a:rPr lang="en-SG" sz="2400" dirty="0">
                <a:solidFill>
                  <a:srgbClr val="0033CC"/>
                </a:solidFill>
              </a:rPr>
              <a:t>000</a:t>
            </a:r>
            <a:r>
              <a:rPr lang="en-SG" sz="2400" dirty="0"/>
              <a:t> </a:t>
            </a:r>
            <a:r>
              <a:rPr lang="en-SG" sz="2400" dirty="0">
                <a:solidFill>
                  <a:srgbClr val="C00000"/>
                </a:solidFill>
              </a:rPr>
              <a:t>1000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BF3C681-AFC2-4127-A1BA-ABA3FC575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889476"/>
              </p:ext>
            </p:extLst>
          </p:nvPr>
        </p:nvGraphicFramePr>
        <p:xfrm>
          <a:off x="514025" y="2725977"/>
          <a:ext cx="7014117" cy="3661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4407">
                  <a:extLst>
                    <a:ext uri="{9D8B030D-6E8A-4147-A177-3AD203B41FA5}">
                      <a16:colId xmlns:a16="http://schemas.microsoft.com/office/drawing/2014/main" val="3093395408"/>
                    </a:ext>
                  </a:extLst>
                </a:gridCol>
                <a:gridCol w="1434317">
                  <a:extLst>
                    <a:ext uri="{9D8B030D-6E8A-4147-A177-3AD203B41FA5}">
                      <a16:colId xmlns:a16="http://schemas.microsoft.com/office/drawing/2014/main" val="2014687838"/>
                    </a:ext>
                  </a:extLst>
                </a:gridCol>
                <a:gridCol w="1435538">
                  <a:extLst>
                    <a:ext uri="{9D8B030D-6E8A-4147-A177-3AD203B41FA5}">
                      <a16:colId xmlns:a16="http://schemas.microsoft.com/office/drawing/2014/main" val="2330403273"/>
                    </a:ext>
                  </a:extLst>
                </a:gridCol>
                <a:gridCol w="1434317">
                  <a:extLst>
                    <a:ext uri="{9D8B030D-6E8A-4147-A177-3AD203B41FA5}">
                      <a16:colId xmlns:a16="http://schemas.microsoft.com/office/drawing/2014/main" val="3213382090"/>
                    </a:ext>
                  </a:extLst>
                </a:gridCol>
                <a:gridCol w="1435538">
                  <a:extLst>
                    <a:ext uri="{9D8B030D-6E8A-4147-A177-3AD203B41FA5}">
                      <a16:colId xmlns:a16="http://schemas.microsoft.com/office/drawing/2014/main" val="3970440283"/>
                    </a:ext>
                  </a:extLst>
                </a:gridCol>
              </a:tblGrid>
              <a:tr h="457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Block 0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b="0" dirty="0">
                          <a:solidFill>
                            <a:schemeClr val="tx1"/>
                          </a:solidFill>
                          <a:effectLst/>
                        </a:rPr>
                        <a:t>C[30]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b="0" dirty="0">
                          <a:solidFill>
                            <a:schemeClr val="tx1"/>
                          </a:solidFill>
                          <a:effectLst/>
                        </a:rPr>
                        <a:t>C[31]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b="0" dirty="0">
                          <a:solidFill>
                            <a:schemeClr val="tx1"/>
                          </a:solidFill>
                          <a:effectLst/>
                        </a:rPr>
                        <a:t>unknown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b="0" dirty="0">
                          <a:solidFill>
                            <a:schemeClr val="tx1"/>
                          </a:solidFill>
                          <a:effectLst/>
                        </a:rPr>
                        <a:t>unknown</a:t>
                      </a:r>
                      <a:endParaRPr lang="en-SG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846130"/>
                  </a:ext>
                </a:extLst>
              </a:tr>
              <a:tr h="457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Block 1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B[20]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B[21]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B[22]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B[23]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2754483"/>
                  </a:ext>
                </a:extLst>
              </a:tr>
              <a:tr h="457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Block 2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B[24]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B[25]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B[26]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B[27]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9721859"/>
                  </a:ext>
                </a:extLst>
              </a:tr>
              <a:tr h="457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Block 3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B[28]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B[29]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B[30]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B[31]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5775301"/>
                  </a:ext>
                </a:extLst>
              </a:tr>
              <a:tr h="457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Block 4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A[16]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A[17]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A[18]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A[19]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649467"/>
                  </a:ext>
                </a:extLst>
              </a:tr>
              <a:tr h="457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Block 5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A[20]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A[21]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A[22]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A[23]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565728"/>
                  </a:ext>
                </a:extLst>
              </a:tr>
              <a:tr h="457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Block 6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A[24]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A[25]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A[26]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A[27]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931426"/>
                  </a:ext>
                </a:extLst>
              </a:tr>
              <a:tr h="4576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Block 7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A[28]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A[29]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>
                          <a:effectLst/>
                        </a:rPr>
                        <a:t>A[30]</a:t>
                      </a:r>
                      <a:endParaRPr lang="en-SG" sz="180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SG" sz="2000" dirty="0">
                          <a:effectLst/>
                        </a:rPr>
                        <a:t>A[31]</a:t>
                      </a:r>
                      <a:endParaRPr lang="en-SG" sz="18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24866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1B1E0D5-CD8A-420F-9583-E4F67811A6B7}"/>
              </a:ext>
            </a:extLst>
          </p:cNvPr>
          <p:cNvSpPr txBox="1"/>
          <p:nvPr/>
        </p:nvSpPr>
        <p:spPr>
          <a:xfrm>
            <a:off x="342379" y="1623261"/>
            <a:ext cx="5753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indent="-622300">
              <a:spcAft>
                <a:spcPts val="600"/>
              </a:spcAft>
              <a:tabLst>
                <a:tab pos="622300" algn="l"/>
              </a:tabLst>
            </a:pPr>
            <a:r>
              <a:rPr lang="en-SG" sz="2800" dirty="0"/>
              <a:t>(b) 	Fill in the content of the cache after executing the code.</a:t>
            </a:r>
            <a:endParaRPr lang="en-SG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99377E-DD35-44D3-97BE-DFBE5021C217}"/>
              </a:ext>
            </a:extLst>
          </p:cNvPr>
          <p:cNvSpPr txBox="1"/>
          <p:nvPr/>
        </p:nvSpPr>
        <p:spPr>
          <a:xfrm>
            <a:off x="8141587" y="2998514"/>
            <a:ext cx="3406928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  <a:tab pos="2159000" algn="l"/>
              </a:tabLst>
            </a:pPr>
            <a:r>
              <a:rPr lang="en-SG" sz="2000" dirty="0"/>
              <a:t>First four iterations:</a:t>
            </a:r>
          </a:p>
          <a:p>
            <a:pPr>
              <a:tabLst>
                <a:tab pos="449263" algn="l"/>
                <a:tab pos="2159000" algn="l"/>
              </a:tabLst>
            </a:pPr>
            <a:r>
              <a:rPr lang="en-SG" sz="2000" dirty="0"/>
              <a:t>A[0]..A[3] mapped to block 0.</a:t>
            </a:r>
          </a:p>
          <a:p>
            <a:pPr>
              <a:tabLst>
                <a:tab pos="449263" algn="l"/>
                <a:tab pos="2159000" algn="l"/>
              </a:tabLst>
            </a:pPr>
            <a:r>
              <a:rPr lang="en-SG" sz="2000" dirty="0"/>
              <a:t>B[0]..B[3] mapped to block 4.</a:t>
            </a:r>
          </a:p>
          <a:p>
            <a:pPr>
              <a:tabLst>
                <a:tab pos="449263" algn="l"/>
                <a:tab pos="2159000" algn="l"/>
              </a:tabLst>
            </a:pPr>
            <a:r>
              <a:rPr lang="en-SG" sz="2000" dirty="0"/>
              <a:t>C[0], C[1] mapped to block 0,</a:t>
            </a:r>
          </a:p>
          <a:p>
            <a:pPr>
              <a:tabLst>
                <a:tab pos="449263" algn="l"/>
                <a:tab pos="2159000" algn="l"/>
              </a:tabLst>
            </a:pPr>
            <a:r>
              <a:rPr lang="en-SG" sz="2000" dirty="0"/>
              <a:t>C[2], C[3] mapped to block 1.</a:t>
            </a:r>
          </a:p>
        </p:txBody>
      </p:sp>
    </p:spTree>
    <p:extLst>
      <p:ext uri="{BB962C8B-B14F-4D97-AF65-F5344CB8AC3E}">
        <p14:creationId xmlns:p14="http://schemas.microsoft.com/office/powerpoint/2010/main" val="204310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9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113" y="123162"/>
            <a:ext cx="638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AY2016/17 Semester 2 Midterm Q4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1A270-28AF-4B94-B1EB-15AEECBA9A9F}"/>
              </a:ext>
            </a:extLst>
          </p:cNvPr>
          <p:cNvSpPr txBox="1"/>
          <p:nvPr/>
        </p:nvSpPr>
        <p:spPr>
          <a:xfrm>
            <a:off x="998013" y="834774"/>
            <a:ext cx="1039650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446088">
              <a:spcAft>
                <a:spcPts val="600"/>
              </a:spcAft>
              <a:tabLst>
                <a:tab pos="444500" algn="l"/>
              </a:tabLst>
            </a:pPr>
            <a:r>
              <a:rPr lang="en-SG" sz="2400" dirty="0"/>
              <a:t>Simplify the following expression of a 15-variable Boolean function.</a:t>
            </a:r>
          </a:p>
          <a:p>
            <a:pPr marL="446088" indent="-446088">
              <a:spcAft>
                <a:spcPts val="600"/>
              </a:spcAft>
              <a:tabLst>
                <a:tab pos="444500" algn="l"/>
              </a:tabLst>
            </a:pPr>
            <a:r>
              <a:rPr lang="en-SG" sz="2400" i="1" dirty="0"/>
              <a:t>m</a:t>
            </a:r>
            <a:r>
              <a:rPr lang="en-SG" sz="2400" dirty="0"/>
              <a:t>’s are the </a:t>
            </a:r>
            <a:r>
              <a:rPr lang="en-SG" sz="2400" dirty="0" err="1"/>
              <a:t>minterms</a:t>
            </a:r>
            <a:r>
              <a:rPr lang="en-SG" sz="2400" dirty="0"/>
              <a:t> and </a:t>
            </a:r>
            <a:r>
              <a:rPr lang="en-SG" sz="2400" i="1" dirty="0"/>
              <a:t>M</a:t>
            </a:r>
            <a:r>
              <a:rPr lang="en-SG" sz="2400" dirty="0"/>
              <a:t>’s the maxterms.</a:t>
            </a:r>
          </a:p>
          <a:p>
            <a:pPr marL="446088" indent="-446088">
              <a:spcAft>
                <a:spcPts val="600"/>
              </a:spcAft>
              <a:tabLst>
                <a:tab pos="444500" algn="l"/>
                <a:tab pos="1431925" algn="l"/>
              </a:tabLst>
            </a:pPr>
            <a:r>
              <a:rPr lang="en-SG" sz="2400" dirty="0"/>
              <a:t>			</a:t>
            </a:r>
            <a:r>
              <a:rPr lang="en-SG" sz="2800" dirty="0"/>
              <a:t>(</a:t>
            </a:r>
            <a:r>
              <a:rPr lang="en-SG" sz="2800" i="1" dirty="0"/>
              <a:t>m</a:t>
            </a:r>
            <a:r>
              <a:rPr lang="en-SG" sz="2800" dirty="0"/>
              <a:t>3125 </a:t>
            </a:r>
            <a:r>
              <a:rPr lang="en-SG" sz="2800" dirty="0">
                <a:sym typeface="Symbol" panose="05050102010706020507" pitchFamily="18" charset="2"/>
              </a:rPr>
              <a:t> </a:t>
            </a:r>
            <a:r>
              <a:rPr lang="en-SG" sz="2800" i="1" dirty="0">
                <a:sym typeface="Symbol" panose="05050102010706020507" pitchFamily="18" charset="2"/>
              </a:rPr>
              <a:t>M</a:t>
            </a:r>
            <a:r>
              <a:rPr lang="en-SG" sz="2800" dirty="0">
                <a:sym typeface="Symbol" panose="05050102010706020507" pitchFamily="18" charset="2"/>
              </a:rPr>
              <a:t>987  </a:t>
            </a:r>
            <a:r>
              <a:rPr lang="en-SG" sz="2800" i="1" dirty="0">
                <a:sym typeface="Symbol" panose="05050102010706020507" pitchFamily="18" charset="2"/>
              </a:rPr>
              <a:t>m</a:t>
            </a:r>
            <a:r>
              <a:rPr lang="en-SG" sz="2800" dirty="0">
                <a:sym typeface="Symbol" panose="05050102010706020507" pitchFamily="18" charset="2"/>
              </a:rPr>
              <a:t>1025) + </a:t>
            </a:r>
            <a:r>
              <a:rPr lang="en-SG" sz="2800" i="1" dirty="0">
                <a:sym typeface="Symbol" panose="05050102010706020507" pitchFamily="18" charset="2"/>
              </a:rPr>
              <a:t>m</a:t>
            </a:r>
            <a:r>
              <a:rPr lang="en-SG" sz="2800" dirty="0">
                <a:sym typeface="Symbol" panose="05050102010706020507" pitchFamily="18" charset="2"/>
              </a:rPr>
              <a:t>895  (</a:t>
            </a:r>
            <a:r>
              <a:rPr lang="en-SG" sz="2800" i="1" dirty="0">
                <a:sym typeface="Symbol" panose="05050102010706020507" pitchFamily="18" charset="2"/>
              </a:rPr>
              <a:t>M</a:t>
            </a:r>
            <a:r>
              <a:rPr lang="en-SG" sz="2800" dirty="0">
                <a:sym typeface="Symbol" panose="05050102010706020507" pitchFamily="18" charset="2"/>
              </a:rPr>
              <a:t>2222 + </a:t>
            </a:r>
            <a:r>
              <a:rPr lang="en-SG" sz="2800" i="1" dirty="0">
                <a:sym typeface="Symbol" panose="05050102010706020507" pitchFamily="18" charset="2"/>
              </a:rPr>
              <a:t>M</a:t>
            </a:r>
            <a:r>
              <a:rPr lang="en-SG" sz="2800" dirty="0">
                <a:sym typeface="Symbol" panose="05050102010706020507" pitchFamily="18" charset="2"/>
              </a:rPr>
              <a:t>618)</a:t>
            </a:r>
            <a:endParaRPr lang="en-SG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EFF791-4F41-4B54-96B1-4129243B5996}"/>
                  </a:ext>
                </a:extLst>
              </p:cNvPr>
              <p:cNvSpPr txBox="1"/>
              <p:nvPr/>
            </p:nvSpPr>
            <p:spPr>
              <a:xfrm>
                <a:off x="671058" y="4325765"/>
                <a:ext cx="2635525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G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SG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SG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SG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SG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EFF791-4F41-4B54-96B1-4129243B5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58" y="4325765"/>
                <a:ext cx="2635525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51666A1-1378-481E-A49F-0932F3635E55}"/>
                  </a:ext>
                </a:extLst>
              </p:cNvPr>
              <p:cNvSpPr txBox="1"/>
              <p:nvPr/>
            </p:nvSpPr>
            <p:spPr>
              <a:xfrm>
                <a:off x="671058" y="4936502"/>
                <a:ext cx="2635525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SG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SG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SG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SG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SG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51666A1-1378-481E-A49F-0932F3635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58" y="4936502"/>
                <a:ext cx="2635525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FFA6F2-0165-4448-A8CD-5D04B7A82D3F}"/>
                  </a:ext>
                </a:extLst>
              </p:cNvPr>
              <p:cNvSpPr txBox="1"/>
              <p:nvPr/>
            </p:nvSpPr>
            <p:spPr>
              <a:xfrm>
                <a:off x="316432" y="3895999"/>
                <a:ext cx="16723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If </a:t>
                </a:r>
                <a14:m>
                  <m:oMath xmlns:m="http://schemas.openxmlformats.org/officeDocument/2006/math"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FFA6F2-0165-4448-A8CD-5D04B7A8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32" y="3895999"/>
                <a:ext cx="1672389" cy="461665"/>
              </a:xfrm>
              <a:prstGeom prst="rect">
                <a:avLst/>
              </a:prstGeom>
              <a:blipFill>
                <a:blip r:embed="rId5"/>
                <a:stretch>
                  <a:fillRect l="-5839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>
            <a:extLst>
              <a:ext uri="{FF2B5EF4-FFF2-40B4-BE49-F238E27FC236}">
                <a16:creationId xmlns:a16="http://schemas.microsoft.com/office/drawing/2014/main" id="{6EF412F7-1D1B-40E8-89DF-E4EDCAFF33E8}"/>
              </a:ext>
            </a:extLst>
          </p:cNvPr>
          <p:cNvSpPr/>
          <p:nvPr/>
        </p:nvSpPr>
        <p:spPr>
          <a:xfrm rot="5400000">
            <a:off x="4154272" y="664275"/>
            <a:ext cx="189152" cy="3392906"/>
          </a:xfrm>
          <a:prstGeom prst="rightBrace">
            <a:avLst>
              <a:gd name="adj1" fmla="val 7149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2F77A6-5A2C-4F9B-97EB-795B72FE3DD4}"/>
              </a:ext>
            </a:extLst>
          </p:cNvPr>
          <p:cNvSpPr txBox="1"/>
          <p:nvPr/>
        </p:nvSpPr>
        <p:spPr>
          <a:xfrm>
            <a:off x="3893916" y="2561292"/>
            <a:ext cx="709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0</a:t>
            </a:r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26E35307-40CF-4E32-9CAB-1529DB794597}"/>
              </a:ext>
            </a:extLst>
          </p:cNvPr>
          <p:cNvSpPr/>
          <p:nvPr/>
        </p:nvSpPr>
        <p:spPr>
          <a:xfrm rot="5400000">
            <a:off x="8593910" y="1156318"/>
            <a:ext cx="249947" cy="2438401"/>
          </a:xfrm>
          <a:prstGeom prst="rightBrace">
            <a:avLst>
              <a:gd name="adj1" fmla="val 7149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DB4120-68B4-47B8-80DA-42CDCB8AAB4A}"/>
              </a:ext>
            </a:extLst>
          </p:cNvPr>
          <p:cNvSpPr txBox="1"/>
          <p:nvPr/>
        </p:nvSpPr>
        <p:spPr>
          <a:xfrm>
            <a:off x="8363951" y="2561292"/>
            <a:ext cx="709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C63E77-B5D5-4340-B20A-F250FB520AEC}"/>
              </a:ext>
            </a:extLst>
          </p:cNvPr>
          <p:cNvSpPr txBox="1"/>
          <p:nvPr/>
        </p:nvSpPr>
        <p:spPr>
          <a:xfrm>
            <a:off x="4812632" y="3429000"/>
            <a:ext cx="268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Answer: </a:t>
            </a:r>
            <a:r>
              <a:rPr lang="en-SG" sz="2800" b="1" i="1" dirty="0">
                <a:solidFill>
                  <a:srgbClr val="C00000"/>
                </a:solidFill>
              </a:rPr>
              <a:t>m</a:t>
            </a:r>
            <a:r>
              <a:rPr lang="en-SG" sz="2800" b="1" dirty="0">
                <a:solidFill>
                  <a:srgbClr val="C00000"/>
                </a:solidFill>
              </a:rPr>
              <a:t>895</a:t>
            </a:r>
            <a:r>
              <a:rPr lang="en-SG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484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5" grpId="0" animBg="1"/>
      <p:bldP spid="5" grpId="0"/>
      <p:bldP spid="27" grpId="0" animBg="1"/>
      <p:bldP spid="28" grpId="0"/>
      <p:bldP spid="69" grpId="0" animBg="1"/>
      <p:bldP spid="70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3000</TotalTime>
  <Words>7132</Words>
  <Application>Microsoft Office PowerPoint</Application>
  <PresentationFormat>Widescreen</PresentationFormat>
  <Paragraphs>1396</Paragraphs>
  <Slides>45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SimSun</vt:lpstr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Wingdings</vt:lpstr>
      <vt:lpstr>Office Theme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Tan Tuck Choy</cp:lastModifiedBy>
  <cp:revision>318</cp:revision>
  <cp:lastPrinted>2019-04-10T00:56:38Z</cp:lastPrinted>
  <dcterms:created xsi:type="dcterms:W3CDTF">2015-03-28T05:22:46Z</dcterms:created>
  <dcterms:modified xsi:type="dcterms:W3CDTF">2021-04-20T08:14:30Z</dcterms:modified>
</cp:coreProperties>
</file>